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04" r:id="rId1"/>
    <p:sldMasterId id="2147484116" r:id="rId2"/>
  </p:sldMasterIdLst>
  <p:notesMasterIdLst>
    <p:notesMasterId r:id="rId23"/>
  </p:notesMasterIdLst>
  <p:sldIdLst>
    <p:sldId id="298" r:id="rId3"/>
    <p:sldId id="285" r:id="rId4"/>
    <p:sldId id="299" r:id="rId5"/>
    <p:sldId id="300" r:id="rId6"/>
    <p:sldId id="301" r:id="rId7"/>
    <p:sldId id="327" r:id="rId8"/>
    <p:sldId id="302" r:id="rId9"/>
    <p:sldId id="303" r:id="rId10"/>
    <p:sldId id="304" r:id="rId11"/>
    <p:sldId id="305" r:id="rId12"/>
    <p:sldId id="306" r:id="rId13"/>
    <p:sldId id="307" r:id="rId14"/>
    <p:sldId id="308" r:id="rId15"/>
    <p:sldId id="309" r:id="rId16"/>
    <p:sldId id="310" r:id="rId17"/>
    <p:sldId id="311" r:id="rId18"/>
    <p:sldId id="312" r:id="rId19"/>
    <p:sldId id="313" r:id="rId20"/>
    <p:sldId id="314" r:id="rId21"/>
    <p:sldId id="315" r:id="rId22"/>
  </p:sldIdLst>
  <p:sldSz cx="16257588" cy="12293600"/>
  <p:notesSz cx="6858000" cy="9144000"/>
  <p:defaultTextStyle>
    <a:defPPr>
      <a:defRPr lang="tr-TR"/>
    </a:defPPr>
    <a:lvl1pPr marL="0" algn="l" defTabSz="1370411" rtl="0" eaLnBrk="1" latinLnBrk="0" hangingPunct="1">
      <a:defRPr sz="2698" kern="1200">
        <a:solidFill>
          <a:schemeClr val="tx1"/>
        </a:solidFill>
        <a:latin typeface="+mn-lt"/>
        <a:ea typeface="+mn-ea"/>
        <a:cs typeface="+mn-cs"/>
      </a:defRPr>
    </a:lvl1pPr>
    <a:lvl2pPr marL="685206" algn="l" defTabSz="1370411" rtl="0" eaLnBrk="1" latinLnBrk="0" hangingPunct="1">
      <a:defRPr sz="2698" kern="1200">
        <a:solidFill>
          <a:schemeClr val="tx1"/>
        </a:solidFill>
        <a:latin typeface="+mn-lt"/>
        <a:ea typeface="+mn-ea"/>
        <a:cs typeface="+mn-cs"/>
      </a:defRPr>
    </a:lvl2pPr>
    <a:lvl3pPr marL="1370411" algn="l" defTabSz="1370411" rtl="0" eaLnBrk="1" latinLnBrk="0" hangingPunct="1">
      <a:defRPr sz="2698" kern="1200">
        <a:solidFill>
          <a:schemeClr val="tx1"/>
        </a:solidFill>
        <a:latin typeface="+mn-lt"/>
        <a:ea typeface="+mn-ea"/>
        <a:cs typeface="+mn-cs"/>
      </a:defRPr>
    </a:lvl3pPr>
    <a:lvl4pPr marL="2055617" algn="l" defTabSz="1370411" rtl="0" eaLnBrk="1" latinLnBrk="0" hangingPunct="1">
      <a:defRPr sz="2698" kern="1200">
        <a:solidFill>
          <a:schemeClr val="tx1"/>
        </a:solidFill>
        <a:latin typeface="+mn-lt"/>
        <a:ea typeface="+mn-ea"/>
        <a:cs typeface="+mn-cs"/>
      </a:defRPr>
    </a:lvl4pPr>
    <a:lvl5pPr marL="2740823" algn="l" defTabSz="1370411" rtl="0" eaLnBrk="1" latinLnBrk="0" hangingPunct="1">
      <a:defRPr sz="2698" kern="1200">
        <a:solidFill>
          <a:schemeClr val="tx1"/>
        </a:solidFill>
        <a:latin typeface="+mn-lt"/>
        <a:ea typeface="+mn-ea"/>
        <a:cs typeface="+mn-cs"/>
      </a:defRPr>
    </a:lvl5pPr>
    <a:lvl6pPr marL="3426028" algn="l" defTabSz="1370411" rtl="0" eaLnBrk="1" latinLnBrk="0" hangingPunct="1">
      <a:defRPr sz="2698" kern="1200">
        <a:solidFill>
          <a:schemeClr val="tx1"/>
        </a:solidFill>
        <a:latin typeface="+mn-lt"/>
        <a:ea typeface="+mn-ea"/>
        <a:cs typeface="+mn-cs"/>
      </a:defRPr>
    </a:lvl6pPr>
    <a:lvl7pPr marL="4111234" algn="l" defTabSz="1370411" rtl="0" eaLnBrk="1" latinLnBrk="0" hangingPunct="1">
      <a:defRPr sz="2698" kern="1200">
        <a:solidFill>
          <a:schemeClr val="tx1"/>
        </a:solidFill>
        <a:latin typeface="+mn-lt"/>
        <a:ea typeface="+mn-ea"/>
        <a:cs typeface="+mn-cs"/>
      </a:defRPr>
    </a:lvl7pPr>
    <a:lvl8pPr marL="4796439" algn="l" defTabSz="1370411" rtl="0" eaLnBrk="1" latinLnBrk="0" hangingPunct="1">
      <a:defRPr sz="2698" kern="1200">
        <a:solidFill>
          <a:schemeClr val="tx1"/>
        </a:solidFill>
        <a:latin typeface="+mn-lt"/>
        <a:ea typeface="+mn-ea"/>
        <a:cs typeface="+mn-cs"/>
      </a:defRPr>
    </a:lvl8pPr>
    <a:lvl9pPr marL="5481645" algn="l" defTabSz="1370411" rtl="0" eaLnBrk="1" latinLnBrk="0" hangingPunct="1">
      <a:defRPr sz="2698" kern="1200">
        <a:solidFill>
          <a:schemeClr val="tx1"/>
        </a:solidFill>
        <a:latin typeface="+mn-lt"/>
        <a:ea typeface="+mn-ea"/>
        <a:cs typeface="+mn-cs"/>
      </a:defRPr>
    </a:lvl9pPr>
  </p:defaultTextStyle>
  <p:extLst>
    <p:ext uri="{521415D9-36F7-43E2-AB2F-B90AF26B5E84}">
      <p14:sectionLst xmlns:p14="http://schemas.microsoft.com/office/powerpoint/2010/main">
        <p14:section name="Giriş" id="{ADC9B427-3B12-A542-8A48-C3C6AF9F4A5C}">
          <p14:sldIdLst>
            <p14:sldId id="298"/>
            <p14:sldId id="285"/>
            <p14:sldId id="299"/>
            <p14:sldId id="300"/>
          </p14:sldIdLst>
        </p14:section>
        <p14:section name="Geology-Stratigraphy-Tectonic" id="{64049B9D-6145-5844-B2DA-9379EDFFC0F0}">
          <p14:sldIdLst>
            <p14:sldId id="301"/>
            <p14:sldId id="327"/>
            <p14:sldId id="302"/>
            <p14:sldId id="303"/>
            <p14:sldId id="304"/>
            <p14:sldId id="305"/>
            <p14:sldId id="306"/>
            <p14:sldId id="307"/>
          </p14:sldIdLst>
        </p14:section>
        <p14:section name="Geochemistry and Mineralization" id="{437AF6DE-BC86-FC4D-907B-69DB61C8C365}">
          <p14:sldIdLst>
            <p14:sldId id="308"/>
            <p14:sldId id="309"/>
            <p14:sldId id="310"/>
            <p14:sldId id="311"/>
            <p14:sldId id="312"/>
            <p14:sldId id="313"/>
            <p14:sldId id="314"/>
            <p14:sldId id="315"/>
          </p14:sldIdLst>
        </p14:section>
      </p14:sectionLst>
    </p:ext>
    <p:ext uri="{EFAFB233-063F-42B5-8137-9DF3F51BA10A}">
      <p15:sldGuideLst xmlns:p15="http://schemas.microsoft.com/office/powerpoint/2012/main">
        <p15:guide id="1" orient="horz" pos="3872">
          <p15:clr>
            <a:srgbClr val="A4A3A4"/>
          </p15:clr>
        </p15:guide>
        <p15:guide id="2" pos="5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 Erdem bakkalbaşı" initials="aEb" lastIdx="1" clrIdx="0">
    <p:extLst>
      <p:ext uri="{19B8F6BF-5375-455C-9EA6-DF929625EA0E}">
        <p15:presenceInfo xmlns:p15="http://schemas.microsoft.com/office/powerpoint/2012/main" userId="132c5d6c64e0fc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47"/>
    <p:restoredTop sz="94607"/>
  </p:normalViewPr>
  <p:slideViewPr>
    <p:cSldViewPr snapToGrid="0" snapToObjects="1">
      <p:cViewPr varScale="1">
        <p:scale>
          <a:sx n="69" d="100"/>
          <a:sy n="69" d="100"/>
        </p:scale>
        <p:origin x="2072" y="208"/>
      </p:cViewPr>
      <p:guideLst>
        <p:guide orient="horz" pos="3872"/>
        <p:guide pos="5120"/>
      </p:guideLst>
    </p:cSldViewPr>
  </p:slideViewPr>
  <p:outlineViewPr>
    <p:cViewPr>
      <p:scale>
        <a:sx n="33" d="100"/>
        <a:sy n="33" d="100"/>
      </p:scale>
      <p:origin x="0" y="-2064"/>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5-04T01:45:03.758" idx="1">
    <p:pos x="10" y="10"/>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8C551-22FF-4CB8-B8F2-5188D8B377D2}" type="datetimeFigureOut">
              <a:rPr lang="tr-TR" smtClean="0"/>
              <a:t>5.05.2020</a:t>
            </a:fld>
            <a:endParaRPr lang="tr-TR"/>
          </a:p>
        </p:txBody>
      </p:sp>
      <p:sp>
        <p:nvSpPr>
          <p:cNvPr id="4" name="Slayt Görüntüsü Yer Tutucusu 3"/>
          <p:cNvSpPr>
            <a:spLocks noGrp="1" noRot="1" noChangeAspect="1"/>
          </p:cNvSpPr>
          <p:nvPr>
            <p:ph type="sldImg" idx="2"/>
          </p:nvPr>
        </p:nvSpPr>
        <p:spPr>
          <a:xfrm>
            <a:off x="1389063" y="1143000"/>
            <a:ext cx="4079875"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9A691B-61CC-4BE4-AE7E-A966C5B1D842}" type="slidenum">
              <a:rPr lang="tr-TR" smtClean="0"/>
              <a:t>‹#›</a:t>
            </a:fld>
            <a:endParaRPr lang="tr-TR"/>
          </a:p>
        </p:txBody>
      </p:sp>
    </p:spTree>
    <p:extLst>
      <p:ext uri="{BB962C8B-B14F-4D97-AF65-F5344CB8AC3E}">
        <p14:creationId xmlns:p14="http://schemas.microsoft.com/office/powerpoint/2010/main" val="375991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2032199" y="2011940"/>
            <a:ext cx="12193191" cy="4279994"/>
          </a:xfrm>
        </p:spPr>
        <p:txBody>
          <a:bodyPr anchor="b"/>
          <a:lstStyle>
            <a:lvl1pPr algn="ctr">
              <a:defRPr sz="8001"/>
            </a:lvl1pPr>
          </a:lstStyle>
          <a:p>
            <a:r>
              <a:rPr lang="tr-TR"/>
              <a:t>Asıl başlık stili için tıklayın</a:t>
            </a:r>
          </a:p>
        </p:txBody>
      </p:sp>
      <p:sp>
        <p:nvSpPr>
          <p:cNvPr id="3" name="Alt Konu Başlığı 2"/>
          <p:cNvSpPr>
            <a:spLocks noGrp="1"/>
          </p:cNvSpPr>
          <p:nvPr>
            <p:ph type="subTitle" idx="1"/>
          </p:nvPr>
        </p:nvSpPr>
        <p:spPr>
          <a:xfrm>
            <a:off x="2032199" y="6456986"/>
            <a:ext cx="12193191" cy="2968107"/>
          </a:xfrm>
        </p:spPr>
        <p:txBody>
          <a:bodyPr/>
          <a:lstStyle>
            <a:lvl1pPr marL="0" indent="0" algn="ctr">
              <a:buNone/>
              <a:defRPr sz="3200"/>
            </a:lvl1pPr>
            <a:lvl2pPr marL="609676" indent="0" algn="ctr">
              <a:buNone/>
              <a:defRPr sz="2667"/>
            </a:lvl2pPr>
            <a:lvl3pPr marL="1219352" indent="0" algn="ctr">
              <a:buNone/>
              <a:defRPr sz="2400"/>
            </a:lvl3pPr>
            <a:lvl4pPr marL="1829029" indent="0" algn="ctr">
              <a:buNone/>
              <a:defRPr sz="2134"/>
            </a:lvl4pPr>
            <a:lvl5pPr marL="2438705" indent="0" algn="ctr">
              <a:buNone/>
              <a:defRPr sz="2134"/>
            </a:lvl5pPr>
            <a:lvl6pPr marL="3048381" indent="0" algn="ctr">
              <a:buNone/>
              <a:defRPr sz="2134"/>
            </a:lvl6pPr>
            <a:lvl7pPr marL="3658057" indent="0" algn="ctr">
              <a:buNone/>
              <a:defRPr sz="2134"/>
            </a:lvl7pPr>
            <a:lvl8pPr marL="4267733" indent="0" algn="ctr">
              <a:buNone/>
              <a:defRPr sz="2134"/>
            </a:lvl8pPr>
            <a:lvl9pPr marL="4877410" indent="0" algn="ctr">
              <a:buNone/>
              <a:defRPr sz="2134"/>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E1F0B1EE-5644-334F-BFED-7CDB7C3E0DCD}" type="datetimeFigureOut">
              <a:rPr lang="tr-TR" smtClean="0"/>
              <a:t>5.05.2020</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81F5736-F23A-BB45-A549-DDF79FCD6A50}" type="slidenum">
              <a:rPr lang="tr-TR" smtClean="0"/>
              <a:t>‹#›</a:t>
            </a:fld>
            <a:endParaRPr lang="tr-TR"/>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tıklayın</a:t>
            </a:r>
          </a:p>
        </p:txBody>
      </p:sp>
      <p:sp>
        <p:nvSpPr>
          <p:cNvPr id="3" name="Dikey Metin Yer Tutucusu 2"/>
          <p:cNvSpPr>
            <a:spLocks noGrp="1"/>
          </p:cNvSpPr>
          <p:nvPr>
            <p:ph type="body" orient="vert" idx="1"/>
          </p:nvPr>
        </p:nvSpPr>
        <p:spPr/>
        <p:txBody>
          <a:bodyPr vert="eaVert"/>
          <a:lstStyle/>
          <a:p>
            <a:pPr lvl="0"/>
            <a:r>
              <a:rPr lang="tr-TR"/>
              <a:t>Ana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1F0B1EE-5644-334F-BFED-7CDB7C3E0DCD}" type="datetimeFigureOut">
              <a:rPr lang="tr-TR" smtClean="0"/>
              <a:t>5.05.2020</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81F5736-F23A-BB45-A549-DDF79FCD6A50}"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11634337" y="654520"/>
            <a:ext cx="3505542" cy="10418258"/>
          </a:xfrm>
        </p:spPr>
        <p:txBody>
          <a:bodyPr vert="eaVert"/>
          <a:lstStyle/>
          <a:p>
            <a:r>
              <a:rPr lang="tr-TR"/>
              <a:t>Asıl başlık stili için tıklayın</a:t>
            </a:r>
          </a:p>
        </p:txBody>
      </p:sp>
      <p:sp>
        <p:nvSpPr>
          <p:cNvPr id="3" name="Dikey Metin Yer Tutucusu 2"/>
          <p:cNvSpPr>
            <a:spLocks noGrp="1"/>
          </p:cNvSpPr>
          <p:nvPr>
            <p:ph type="body" orient="vert" idx="1"/>
          </p:nvPr>
        </p:nvSpPr>
        <p:spPr>
          <a:xfrm>
            <a:off x="1117709" y="654520"/>
            <a:ext cx="10313407" cy="10418258"/>
          </a:xfrm>
        </p:spPr>
        <p:txBody>
          <a:bodyPr vert="eaVert"/>
          <a:lstStyle/>
          <a:p>
            <a:pPr lvl="0"/>
            <a:r>
              <a:rPr lang="tr-TR"/>
              <a:t>Ana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1F0B1EE-5644-334F-BFED-7CDB7C3E0DCD}" type="datetimeFigureOut">
              <a:rPr lang="tr-TR" smtClean="0"/>
              <a:t>5.05.2020</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81F5736-F23A-BB45-A549-DDF79FCD6A50}" type="slidenum">
              <a:rPr lang="tr-TR" smtClean="0"/>
              <a:t>‹#›</a:t>
            </a:fld>
            <a:endParaRPr lang="tr-TR"/>
          </a:p>
        </p:txBody>
      </p:sp>
    </p:spTree>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2032199" y="2011940"/>
            <a:ext cx="12193191" cy="4279994"/>
          </a:xfrm>
        </p:spPr>
        <p:txBody>
          <a:bodyPr anchor="b"/>
          <a:lstStyle>
            <a:lvl1pPr algn="ctr">
              <a:defRPr sz="8001"/>
            </a:lvl1pPr>
          </a:lstStyle>
          <a:p>
            <a:r>
              <a:rPr lang="tr-TR"/>
              <a:t>Asıl başlık stili için tıklayın</a:t>
            </a:r>
          </a:p>
        </p:txBody>
      </p:sp>
      <p:sp>
        <p:nvSpPr>
          <p:cNvPr id="3" name="Alt Konu Başlığı 2"/>
          <p:cNvSpPr>
            <a:spLocks noGrp="1"/>
          </p:cNvSpPr>
          <p:nvPr>
            <p:ph type="subTitle" idx="1"/>
          </p:nvPr>
        </p:nvSpPr>
        <p:spPr>
          <a:xfrm>
            <a:off x="2032199" y="6456986"/>
            <a:ext cx="12193191" cy="2968107"/>
          </a:xfrm>
        </p:spPr>
        <p:txBody>
          <a:bodyPr/>
          <a:lstStyle>
            <a:lvl1pPr marL="0" indent="0" algn="ctr">
              <a:buNone/>
              <a:defRPr sz="3200"/>
            </a:lvl1pPr>
            <a:lvl2pPr marL="609676" indent="0" algn="ctr">
              <a:buNone/>
              <a:defRPr sz="2667"/>
            </a:lvl2pPr>
            <a:lvl3pPr marL="1219352" indent="0" algn="ctr">
              <a:buNone/>
              <a:defRPr sz="2400"/>
            </a:lvl3pPr>
            <a:lvl4pPr marL="1829029" indent="0" algn="ctr">
              <a:buNone/>
              <a:defRPr sz="2134"/>
            </a:lvl4pPr>
            <a:lvl5pPr marL="2438705" indent="0" algn="ctr">
              <a:buNone/>
              <a:defRPr sz="2134"/>
            </a:lvl5pPr>
            <a:lvl6pPr marL="3048381" indent="0" algn="ctr">
              <a:buNone/>
              <a:defRPr sz="2134"/>
            </a:lvl6pPr>
            <a:lvl7pPr marL="3658057" indent="0" algn="ctr">
              <a:buNone/>
              <a:defRPr sz="2134"/>
            </a:lvl7pPr>
            <a:lvl8pPr marL="4267733" indent="0" algn="ctr">
              <a:buNone/>
              <a:defRPr sz="2134"/>
            </a:lvl8pPr>
            <a:lvl9pPr marL="4877410" indent="0" algn="ctr">
              <a:buNone/>
              <a:defRPr sz="2134"/>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E1F0B1EE-5644-334F-BFED-7CDB7C3E0DCD}" type="datetimeFigureOut">
              <a:rPr lang="tr-TR" smtClean="0">
                <a:solidFill>
                  <a:prstClr val="black">
                    <a:tint val="75000"/>
                  </a:prstClr>
                </a:solidFill>
                <a:latin typeface="Calibri"/>
              </a:rPr>
              <a:pPr/>
              <a:t>5.05.2020</a:t>
            </a:fld>
            <a:endParaRPr lang="tr-TR">
              <a:solidFill>
                <a:prstClr val="black">
                  <a:tint val="75000"/>
                </a:prstClr>
              </a:solidFill>
              <a:latin typeface="Calibri"/>
            </a:endParaRPr>
          </a:p>
        </p:txBody>
      </p:sp>
      <p:sp>
        <p:nvSpPr>
          <p:cNvPr id="5" name="Alt Bilgi Yer Tutucusu 4"/>
          <p:cNvSpPr>
            <a:spLocks noGrp="1"/>
          </p:cNvSpPr>
          <p:nvPr>
            <p:ph type="ftr" sz="quarter" idx="11"/>
          </p:nvPr>
        </p:nvSpPr>
        <p:spPr/>
        <p:txBody>
          <a:bodyPr/>
          <a:lstStyle/>
          <a:p>
            <a:endParaRPr lang="tr-TR">
              <a:solidFill>
                <a:prstClr val="black">
                  <a:tint val="75000"/>
                </a:prstClr>
              </a:solidFill>
              <a:latin typeface="Calibri"/>
            </a:endParaRPr>
          </a:p>
        </p:txBody>
      </p:sp>
      <p:sp>
        <p:nvSpPr>
          <p:cNvPr id="6" name="Slayt Numarası Yer Tutucusu 5"/>
          <p:cNvSpPr>
            <a:spLocks noGrp="1"/>
          </p:cNvSpPr>
          <p:nvPr>
            <p:ph type="sldNum" sz="quarter" idx="12"/>
          </p:nvPr>
        </p:nvSpPr>
        <p:spPr/>
        <p:txBody>
          <a:bodyPr/>
          <a:lstStyle/>
          <a:p>
            <a:fld id="{E81F5736-F23A-BB45-A549-DDF79FCD6A50}" type="slidenum">
              <a:rPr lang="tr-TR" smtClean="0">
                <a:solidFill>
                  <a:prstClr val="black">
                    <a:tint val="75000"/>
                  </a:prstClr>
                </a:solidFill>
                <a:latin typeface="Calibri"/>
              </a:rPr>
              <a:pPr/>
              <a:t>‹#›</a:t>
            </a:fld>
            <a:endParaRPr lang="tr-TR">
              <a:solidFill>
                <a:prstClr val="black">
                  <a:tint val="75000"/>
                </a:prstClr>
              </a:solidFill>
              <a:latin typeface="Calibri"/>
            </a:endParaRPr>
          </a:p>
        </p:txBody>
      </p:sp>
    </p:spTree>
    <p:extLst>
      <p:ext uri="{BB962C8B-B14F-4D97-AF65-F5344CB8AC3E}">
        <p14:creationId xmlns:p14="http://schemas.microsoft.com/office/powerpoint/2010/main" val="280462303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tıklayın</a:t>
            </a:r>
          </a:p>
        </p:txBody>
      </p:sp>
      <p:sp>
        <p:nvSpPr>
          <p:cNvPr id="3" name="İçerik Yer Tutucusu 2"/>
          <p:cNvSpPr>
            <a:spLocks noGrp="1"/>
          </p:cNvSpPr>
          <p:nvPr>
            <p:ph idx="1"/>
          </p:nvPr>
        </p:nvSpPr>
        <p:spPr/>
        <p:txBody>
          <a:bodyPr/>
          <a:lstStyle/>
          <a:p>
            <a:pPr lvl="0"/>
            <a:r>
              <a:rPr lang="tr-TR"/>
              <a:t>Ana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1F0B1EE-5644-334F-BFED-7CDB7C3E0DCD}" type="datetimeFigureOut">
              <a:rPr lang="tr-TR" smtClean="0">
                <a:solidFill>
                  <a:prstClr val="black">
                    <a:tint val="75000"/>
                  </a:prstClr>
                </a:solidFill>
                <a:latin typeface="Calibri"/>
              </a:rPr>
              <a:pPr/>
              <a:t>5.05.2020</a:t>
            </a:fld>
            <a:endParaRPr lang="tr-TR">
              <a:solidFill>
                <a:prstClr val="black">
                  <a:tint val="75000"/>
                </a:prstClr>
              </a:solidFill>
              <a:latin typeface="Calibri"/>
            </a:endParaRPr>
          </a:p>
        </p:txBody>
      </p:sp>
      <p:sp>
        <p:nvSpPr>
          <p:cNvPr id="5" name="Alt Bilgi Yer Tutucusu 4"/>
          <p:cNvSpPr>
            <a:spLocks noGrp="1"/>
          </p:cNvSpPr>
          <p:nvPr>
            <p:ph type="ftr" sz="quarter" idx="11"/>
          </p:nvPr>
        </p:nvSpPr>
        <p:spPr/>
        <p:txBody>
          <a:bodyPr/>
          <a:lstStyle/>
          <a:p>
            <a:endParaRPr lang="tr-TR">
              <a:solidFill>
                <a:prstClr val="black">
                  <a:tint val="75000"/>
                </a:prstClr>
              </a:solidFill>
              <a:latin typeface="Calibri"/>
            </a:endParaRPr>
          </a:p>
        </p:txBody>
      </p:sp>
      <p:sp>
        <p:nvSpPr>
          <p:cNvPr id="6" name="Slayt Numarası Yer Tutucusu 5"/>
          <p:cNvSpPr>
            <a:spLocks noGrp="1"/>
          </p:cNvSpPr>
          <p:nvPr>
            <p:ph type="sldNum" sz="quarter" idx="12"/>
          </p:nvPr>
        </p:nvSpPr>
        <p:spPr/>
        <p:txBody>
          <a:bodyPr/>
          <a:lstStyle/>
          <a:p>
            <a:fld id="{E81F5736-F23A-BB45-A549-DDF79FCD6A50}" type="slidenum">
              <a:rPr lang="tr-TR" smtClean="0">
                <a:solidFill>
                  <a:prstClr val="black">
                    <a:tint val="75000"/>
                  </a:prstClr>
                </a:solidFill>
                <a:latin typeface="Calibri"/>
              </a:rPr>
              <a:pPr/>
              <a:t>‹#›</a:t>
            </a:fld>
            <a:endParaRPr lang="tr-TR">
              <a:solidFill>
                <a:prstClr val="black">
                  <a:tint val="75000"/>
                </a:prstClr>
              </a:solidFill>
              <a:latin typeface="Calibri"/>
            </a:endParaRPr>
          </a:p>
        </p:txBody>
      </p:sp>
    </p:spTree>
    <p:extLst>
      <p:ext uri="{BB962C8B-B14F-4D97-AF65-F5344CB8AC3E}">
        <p14:creationId xmlns:p14="http://schemas.microsoft.com/office/powerpoint/2010/main" val="3272493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p:cNvSpPr>
            <a:spLocks noGrp="1"/>
          </p:cNvSpPr>
          <p:nvPr>
            <p:ph type="title"/>
          </p:nvPr>
        </p:nvSpPr>
        <p:spPr>
          <a:xfrm>
            <a:off x="1109242" y="3064865"/>
            <a:ext cx="14022170" cy="5113795"/>
          </a:xfrm>
        </p:spPr>
        <p:txBody>
          <a:bodyPr anchor="b"/>
          <a:lstStyle>
            <a:lvl1pPr>
              <a:defRPr sz="8001"/>
            </a:lvl1pPr>
          </a:lstStyle>
          <a:p>
            <a:r>
              <a:rPr lang="tr-TR"/>
              <a:t>Asıl başlık stili için tıklayın</a:t>
            </a:r>
          </a:p>
        </p:txBody>
      </p:sp>
      <p:sp>
        <p:nvSpPr>
          <p:cNvPr id="3" name="Metin Yer Tutucusu 2"/>
          <p:cNvSpPr>
            <a:spLocks noGrp="1"/>
          </p:cNvSpPr>
          <p:nvPr>
            <p:ph type="body" idx="1"/>
          </p:nvPr>
        </p:nvSpPr>
        <p:spPr>
          <a:xfrm>
            <a:off x="1109242" y="8227038"/>
            <a:ext cx="14022170" cy="2689224"/>
          </a:xfrm>
        </p:spPr>
        <p:txBody>
          <a:bodyPr/>
          <a:lstStyle>
            <a:lvl1pPr marL="0" indent="0">
              <a:buNone/>
              <a:defRPr sz="3200">
                <a:solidFill>
                  <a:schemeClr val="tx1">
                    <a:tint val="75000"/>
                  </a:schemeClr>
                </a:solidFill>
              </a:defRPr>
            </a:lvl1pPr>
            <a:lvl2pPr marL="609676" indent="0">
              <a:buNone/>
              <a:defRPr sz="2667">
                <a:solidFill>
                  <a:schemeClr val="tx1">
                    <a:tint val="75000"/>
                  </a:schemeClr>
                </a:solidFill>
              </a:defRPr>
            </a:lvl2pPr>
            <a:lvl3pPr marL="1219352" indent="0">
              <a:buNone/>
              <a:defRPr sz="2400">
                <a:solidFill>
                  <a:schemeClr val="tx1">
                    <a:tint val="75000"/>
                  </a:schemeClr>
                </a:solidFill>
              </a:defRPr>
            </a:lvl3pPr>
            <a:lvl4pPr marL="1829029" indent="0">
              <a:buNone/>
              <a:defRPr sz="2134">
                <a:solidFill>
                  <a:schemeClr val="tx1">
                    <a:tint val="75000"/>
                  </a:schemeClr>
                </a:solidFill>
              </a:defRPr>
            </a:lvl4pPr>
            <a:lvl5pPr marL="2438705" indent="0">
              <a:buNone/>
              <a:defRPr sz="2134">
                <a:solidFill>
                  <a:schemeClr val="tx1">
                    <a:tint val="75000"/>
                  </a:schemeClr>
                </a:solidFill>
              </a:defRPr>
            </a:lvl5pPr>
            <a:lvl6pPr marL="3048381" indent="0">
              <a:buNone/>
              <a:defRPr sz="2134">
                <a:solidFill>
                  <a:schemeClr val="tx1">
                    <a:tint val="75000"/>
                  </a:schemeClr>
                </a:solidFill>
              </a:defRPr>
            </a:lvl6pPr>
            <a:lvl7pPr marL="3658057" indent="0">
              <a:buNone/>
              <a:defRPr sz="2134">
                <a:solidFill>
                  <a:schemeClr val="tx1">
                    <a:tint val="75000"/>
                  </a:schemeClr>
                </a:solidFill>
              </a:defRPr>
            </a:lvl7pPr>
            <a:lvl8pPr marL="4267733" indent="0">
              <a:buNone/>
              <a:defRPr sz="2134">
                <a:solidFill>
                  <a:schemeClr val="tx1">
                    <a:tint val="75000"/>
                  </a:schemeClr>
                </a:solidFill>
              </a:defRPr>
            </a:lvl8pPr>
            <a:lvl9pPr marL="4877410" indent="0">
              <a:buNone/>
              <a:defRPr sz="2134">
                <a:solidFill>
                  <a:schemeClr val="tx1">
                    <a:tint val="75000"/>
                  </a:schemeClr>
                </a:solidFill>
              </a:defRPr>
            </a:lvl9pPr>
          </a:lstStyle>
          <a:p>
            <a:pPr lvl="0"/>
            <a:r>
              <a:rPr lang="tr-TR"/>
              <a:t>Ana metin stillerini düzenlemek için tıklayın</a:t>
            </a:r>
          </a:p>
        </p:txBody>
      </p:sp>
      <p:sp>
        <p:nvSpPr>
          <p:cNvPr id="4" name="Veri Yer Tutucusu 3"/>
          <p:cNvSpPr>
            <a:spLocks noGrp="1"/>
          </p:cNvSpPr>
          <p:nvPr>
            <p:ph type="dt" sz="half" idx="10"/>
          </p:nvPr>
        </p:nvSpPr>
        <p:spPr/>
        <p:txBody>
          <a:bodyPr/>
          <a:lstStyle/>
          <a:p>
            <a:fld id="{E1F0B1EE-5644-334F-BFED-7CDB7C3E0DCD}" type="datetimeFigureOut">
              <a:rPr lang="tr-TR" smtClean="0">
                <a:solidFill>
                  <a:prstClr val="black">
                    <a:tint val="75000"/>
                  </a:prstClr>
                </a:solidFill>
                <a:latin typeface="Calibri"/>
              </a:rPr>
              <a:pPr/>
              <a:t>5.05.2020</a:t>
            </a:fld>
            <a:endParaRPr lang="tr-TR">
              <a:solidFill>
                <a:prstClr val="black">
                  <a:tint val="75000"/>
                </a:prstClr>
              </a:solidFill>
              <a:latin typeface="Calibri"/>
            </a:endParaRPr>
          </a:p>
        </p:txBody>
      </p:sp>
      <p:sp>
        <p:nvSpPr>
          <p:cNvPr id="5" name="Alt Bilgi Yer Tutucusu 4"/>
          <p:cNvSpPr>
            <a:spLocks noGrp="1"/>
          </p:cNvSpPr>
          <p:nvPr>
            <p:ph type="ftr" sz="quarter" idx="11"/>
          </p:nvPr>
        </p:nvSpPr>
        <p:spPr/>
        <p:txBody>
          <a:bodyPr/>
          <a:lstStyle/>
          <a:p>
            <a:endParaRPr lang="tr-TR">
              <a:solidFill>
                <a:prstClr val="black">
                  <a:tint val="75000"/>
                </a:prstClr>
              </a:solidFill>
              <a:latin typeface="Calibri"/>
            </a:endParaRPr>
          </a:p>
        </p:txBody>
      </p:sp>
      <p:sp>
        <p:nvSpPr>
          <p:cNvPr id="6" name="Slayt Numarası Yer Tutucusu 5"/>
          <p:cNvSpPr>
            <a:spLocks noGrp="1"/>
          </p:cNvSpPr>
          <p:nvPr>
            <p:ph type="sldNum" sz="quarter" idx="12"/>
          </p:nvPr>
        </p:nvSpPr>
        <p:spPr/>
        <p:txBody>
          <a:bodyPr/>
          <a:lstStyle/>
          <a:p>
            <a:fld id="{E81F5736-F23A-BB45-A549-DDF79FCD6A50}" type="slidenum">
              <a:rPr lang="tr-TR" smtClean="0">
                <a:solidFill>
                  <a:prstClr val="black">
                    <a:tint val="75000"/>
                  </a:prstClr>
                </a:solidFill>
                <a:latin typeface="Calibri"/>
              </a:rPr>
              <a:pPr/>
              <a:t>‹#›</a:t>
            </a:fld>
            <a:endParaRPr lang="tr-TR">
              <a:solidFill>
                <a:prstClr val="black">
                  <a:tint val="75000"/>
                </a:prstClr>
              </a:solidFill>
              <a:latin typeface="Calibri"/>
            </a:endParaRPr>
          </a:p>
        </p:txBody>
      </p:sp>
    </p:spTree>
    <p:extLst>
      <p:ext uri="{BB962C8B-B14F-4D97-AF65-F5344CB8AC3E}">
        <p14:creationId xmlns:p14="http://schemas.microsoft.com/office/powerpoint/2010/main" val="6348552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tıklayın</a:t>
            </a:r>
          </a:p>
        </p:txBody>
      </p:sp>
      <p:sp>
        <p:nvSpPr>
          <p:cNvPr id="3" name="İçerik Yer Tutucusu 2"/>
          <p:cNvSpPr>
            <a:spLocks noGrp="1"/>
          </p:cNvSpPr>
          <p:nvPr>
            <p:ph sz="half" idx="1"/>
          </p:nvPr>
        </p:nvSpPr>
        <p:spPr>
          <a:xfrm>
            <a:off x="1117709" y="3272602"/>
            <a:ext cx="6909475" cy="7800176"/>
          </a:xfrm>
        </p:spPr>
        <p:txBody>
          <a:bodyPr/>
          <a:lstStyle/>
          <a:p>
            <a:pPr lvl="0"/>
            <a:r>
              <a:rPr lang="tr-TR"/>
              <a:t>Ana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8230404" y="3272602"/>
            <a:ext cx="6909475" cy="7800176"/>
          </a:xfrm>
        </p:spPr>
        <p:txBody>
          <a:bodyPr/>
          <a:lstStyle/>
          <a:p>
            <a:pPr lvl="0"/>
            <a:r>
              <a:rPr lang="tr-TR"/>
              <a:t>Ana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E1F0B1EE-5644-334F-BFED-7CDB7C3E0DCD}" type="datetimeFigureOut">
              <a:rPr lang="tr-TR" smtClean="0">
                <a:solidFill>
                  <a:prstClr val="black">
                    <a:tint val="75000"/>
                  </a:prstClr>
                </a:solidFill>
                <a:latin typeface="Calibri"/>
              </a:rPr>
              <a:pPr/>
              <a:t>5.05.2020</a:t>
            </a:fld>
            <a:endParaRPr lang="tr-TR">
              <a:solidFill>
                <a:prstClr val="black">
                  <a:tint val="75000"/>
                </a:prstClr>
              </a:solidFill>
              <a:latin typeface="Calibri"/>
            </a:endParaRPr>
          </a:p>
        </p:txBody>
      </p:sp>
      <p:sp>
        <p:nvSpPr>
          <p:cNvPr id="6" name="Alt Bilgi Yer Tutucusu 5"/>
          <p:cNvSpPr>
            <a:spLocks noGrp="1"/>
          </p:cNvSpPr>
          <p:nvPr>
            <p:ph type="ftr" sz="quarter" idx="11"/>
          </p:nvPr>
        </p:nvSpPr>
        <p:spPr/>
        <p:txBody>
          <a:bodyPr/>
          <a:lstStyle/>
          <a:p>
            <a:endParaRPr lang="tr-TR">
              <a:solidFill>
                <a:prstClr val="black">
                  <a:tint val="75000"/>
                </a:prstClr>
              </a:solidFill>
              <a:latin typeface="Calibri"/>
            </a:endParaRPr>
          </a:p>
        </p:txBody>
      </p:sp>
      <p:sp>
        <p:nvSpPr>
          <p:cNvPr id="7" name="Slayt Numarası Yer Tutucusu 6"/>
          <p:cNvSpPr>
            <a:spLocks noGrp="1"/>
          </p:cNvSpPr>
          <p:nvPr>
            <p:ph type="sldNum" sz="quarter" idx="12"/>
          </p:nvPr>
        </p:nvSpPr>
        <p:spPr/>
        <p:txBody>
          <a:bodyPr/>
          <a:lstStyle/>
          <a:p>
            <a:fld id="{E81F5736-F23A-BB45-A549-DDF79FCD6A50}" type="slidenum">
              <a:rPr lang="tr-TR" smtClean="0">
                <a:solidFill>
                  <a:prstClr val="black">
                    <a:tint val="75000"/>
                  </a:prstClr>
                </a:solidFill>
                <a:latin typeface="Calibri"/>
              </a:rPr>
              <a:pPr/>
              <a:t>‹#›</a:t>
            </a:fld>
            <a:endParaRPr lang="tr-TR">
              <a:solidFill>
                <a:prstClr val="black">
                  <a:tint val="75000"/>
                </a:prstClr>
              </a:solidFill>
              <a:latin typeface="Calibri"/>
            </a:endParaRPr>
          </a:p>
        </p:txBody>
      </p:sp>
    </p:spTree>
    <p:extLst>
      <p:ext uri="{BB962C8B-B14F-4D97-AF65-F5344CB8AC3E}">
        <p14:creationId xmlns:p14="http://schemas.microsoft.com/office/powerpoint/2010/main" val="179016038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1119827" y="654521"/>
            <a:ext cx="14022170" cy="2376194"/>
          </a:xfrm>
        </p:spPr>
        <p:txBody>
          <a:bodyPr/>
          <a:lstStyle/>
          <a:p>
            <a:r>
              <a:rPr lang="tr-TR"/>
              <a:t>Asıl başlık stili için tıklayın</a:t>
            </a:r>
          </a:p>
        </p:txBody>
      </p:sp>
      <p:sp>
        <p:nvSpPr>
          <p:cNvPr id="3" name="Metin Yer Tutucusu 2"/>
          <p:cNvSpPr>
            <a:spLocks noGrp="1"/>
          </p:cNvSpPr>
          <p:nvPr>
            <p:ph type="body" idx="1"/>
          </p:nvPr>
        </p:nvSpPr>
        <p:spPr>
          <a:xfrm>
            <a:off x="1119827" y="3013640"/>
            <a:ext cx="6877721" cy="1476939"/>
          </a:xfrm>
        </p:spPr>
        <p:txBody>
          <a:bodyPr anchor="b"/>
          <a:lstStyle>
            <a:lvl1pPr marL="0" indent="0">
              <a:buNone/>
              <a:defRPr sz="3200" b="1"/>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tr-TR"/>
              <a:t>Ana metin stillerini düzenlemek için tıklayın</a:t>
            </a:r>
          </a:p>
        </p:txBody>
      </p:sp>
      <p:sp>
        <p:nvSpPr>
          <p:cNvPr id="4" name="İçerik Yer Tutucusu 3"/>
          <p:cNvSpPr>
            <a:spLocks noGrp="1"/>
          </p:cNvSpPr>
          <p:nvPr>
            <p:ph sz="half" idx="2"/>
          </p:nvPr>
        </p:nvSpPr>
        <p:spPr>
          <a:xfrm>
            <a:off x="1119827" y="4490579"/>
            <a:ext cx="6877721" cy="6604965"/>
          </a:xfrm>
        </p:spPr>
        <p:txBody>
          <a:bodyPr/>
          <a:lstStyle/>
          <a:p>
            <a:pPr lvl="0"/>
            <a:r>
              <a:rPr lang="tr-TR"/>
              <a:t>Ana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8230404" y="3013640"/>
            <a:ext cx="6911592" cy="1476939"/>
          </a:xfrm>
        </p:spPr>
        <p:txBody>
          <a:bodyPr anchor="b"/>
          <a:lstStyle>
            <a:lvl1pPr marL="0" indent="0">
              <a:buNone/>
              <a:defRPr sz="3200" b="1"/>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tr-TR"/>
              <a:t>Ana metin stillerini düzenlemek için tıklayın</a:t>
            </a:r>
          </a:p>
        </p:txBody>
      </p:sp>
      <p:sp>
        <p:nvSpPr>
          <p:cNvPr id="6" name="İçerik Yer Tutucusu 5"/>
          <p:cNvSpPr>
            <a:spLocks noGrp="1"/>
          </p:cNvSpPr>
          <p:nvPr>
            <p:ph sz="quarter" idx="4"/>
          </p:nvPr>
        </p:nvSpPr>
        <p:spPr>
          <a:xfrm>
            <a:off x="8230404" y="4490579"/>
            <a:ext cx="6911592" cy="6604965"/>
          </a:xfrm>
        </p:spPr>
        <p:txBody>
          <a:bodyPr/>
          <a:lstStyle/>
          <a:p>
            <a:pPr lvl="0"/>
            <a:r>
              <a:rPr lang="tr-TR"/>
              <a:t>Ana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E1F0B1EE-5644-334F-BFED-7CDB7C3E0DCD}" type="datetimeFigureOut">
              <a:rPr lang="tr-TR" smtClean="0">
                <a:solidFill>
                  <a:prstClr val="black">
                    <a:tint val="75000"/>
                  </a:prstClr>
                </a:solidFill>
                <a:latin typeface="Calibri"/>
              </a:rPr>
              <a:pPr/>
              <a:t>5.05.2020</a:t>
            </a:fld>
            <a:endParaRPr lang="tr-TR">
              <a:solidFill>
                <a:prstClr val="black">
                  <a:tint val="75000"/>
                </a:prstClr>
              </a:solidFill>
              <a:latin typeface="Calibri"/>
            </a:endParaRPr>
          </a:p>
        </p:txBody>
      </p:sp>
      <p:sp>
        <p:nvSpPr>
          <p:cNvPr id="8" name="Alt Bilgi Yer Tutucusu 7"/>
          <p:cNvSpPr>
            <a:spLocks noGrp="1"/>
          </p:cNvSpPr>
          <p:nvPr>
            <p:ph type="ftr" sz="quarter" idx="11"/>
          </p:nvPr>
        </p:nvSpPr>
        <p:spPr/>
        <p:txBody>
          <a:bodyPr/>
          <a:lstStyle/>
          <a:p>
            <a:endParaRPr lang="tr-TR">
              <a:solidFill>
                <a:prstClr val="black">
                  <a:tint val="75000"/>
                </a:prstClr>
              </a:solidFill>
              <a:latin typeface="Calibri"/>
            </a:endParaRPr>
          </a:p>
        </p:txBody>
      </p:sp>
      <p:sp>
        <p:nvSpPr>
          <p:cNvPr id="9" name="Slayt Numarası Yer Tutucusu 8"/>
          <p:cNvSpPr>
            <a:spLocks noGrp="1"/>
          </p:cNvSpPr>
          <p:nvPr>
            <p:ph type="sldNum" sz="quarter" idx="12"/>
          </p:nvPr>
        </p:nvSpPr>
        <p:spPr/>
        <p:txBody>
          <a:bodyPr/>
          <a:lstStyle/>
          <a:p>
            <a:fld id="{E81F5736-F23A-BB45-A549-DDF79FCD6A50}" type="slidenum">
              <a:rPr lang="tr-TR" smtClean="0">
                <a:solidFill>
                  <a:prstClr val="black">
                    <a:tint val="75000"/>
                  </a:prstClr>
                </a:solidFill>
                <a:latin typeface="Calibri"/>
              </a:rPr>
              <a:pPr/>
              <a:t>‹#›</a:t>
            </a:fld>
            <a:endParaRPr lang="tr-TR">
              <a:solidFill>
                <a:prstClr val="black">
                  <a:tint val="75000"/>
                </a:prstClr>
              </a:solidFill>
              <a:latin typeface="Calibri"/>
            </a:endParaRPr>
          </a:p>
        </p:txBody>
      </p:sp>
    </p:spTree>
    <p:extLst>
      <p:ext uri="{BB962C8B-B14F-4D97-AF65-F5344CB8AC3E}">
        <p14:creationId xmlns:p14="http://schemas.microsoft.com/office/powerpoint/2010/main" val="92773253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tıklayın</a:t>
            </a:r>
          </a:p>
        </p:txBody>
      </p:sp>
      <p:sp>
        <p:nvSpPr>
          <p:cNvPr id="3" name="Veri Yer Tutucusu 2"/>
          <p:cNvSpPr>
            <a:spLocks noGrp="1"/>
          </p:cNvSpPr>
          <p:nvPr>
            <p:ph type="dt" sz="half" idx="10"/>
          </p:nvPr>
        </p:nvSpPr>
        <p:spPr/>
        <p:txBody>
          <a:bodyPr/>
          <a:lstStyle/>
          <a:p>
            <a:fld id="{E1F0B1EE-5644-334F-BFED-7CDB7C3E0DCD}" type="datetimeFigureOut">
              <a:rPr lang="tr-TR" smtClean="0">
                <a:solidFill>
                  <a:prstClr val="black">
                    <a:tint val="75000"/>
                  </a:prstClr>
                </a:solidFill>
                <a:latin typeface="Calibri"/>
              </a:rPr>
              <a:pPr/>
              <a:t>5.05.2020</a:t>
            </a:fld>
            <a:endParaRPr lang="tr-TR">
              <a:solidFill>
                <a:prstClr val="black">
                  <a:tint val="75000"/>
                </a:prstClr>
              </a:solidFill>
              <a:latin typeface="Calibri"/>
            </a:endParaRPr>
          </a:p>
        </p:txBody>
      </p:sp>
      <p:sp>
        <p:nvSpPr>
          <p:cNvPr id="4" name="Alt Bilgi Yer Tutucusu 3"/>
          <p:cNvSpPr>
            <a:spLocks noGrp="1"/>
          </p:cNvSpPr>
          <p:nvPr>
            <p:ph type="ftr" sz="quarter" idx="11"/>
          </p:nvPr>
        </p:nvSpPr>
        <p:spPr/>
        <p:txBody>
          <a:bodyPr/>
          <a:lstStyle/>
          <a:p>
            <a:endParaRPr lang="tr-TR">
              <a:solidFill>
                <a:prstClr val="black">
                  <a:tint val="75000"/>
                </a:prstClr>
              </a:solidFill>
              <a:latin typeface="Calibri"/>
            </a:endParaRPr>
          </a:p>
        </p:txBody>
      </p:sp>
      <p:sp>
        <p:nvSpPr>
          <p:cNvPr id="5" name="Slayt Numarası Yer Tutucusu 4"/>
          <p:cNvSpPr>
            <a:spLocks noGrp="1"/>
          </p:cNvSpPr>
          <p:nvPr>
            <p:ph type="sldNum" sz="quarter" idx="12"/>
          </p:nvPr>
        </p:nvSpPr>
        <p:spPr/>
        <p:txBody>
          <a:bodyPr/>
          <a:lstStyle/>
          <a:p>
            <a:fld id="{E81F5736-F23A-BB45-A549-DDF79FCD6A50}" type="slidenum">
              <a:rPr lang="tr-TR" smtClean="0">
                <a:solidFill>
                  <a:prstClr val="black">
                    <a:tint val="75000"/>
                  </a:prstClr>
                </a:solidFill>
                <a:latin typeface="Calibri"/>
              </a:rPr>
              <a:pPr/>
              <a:t>‹#›</a:t>
            </a:fld>
            <a:endParaRPr lang="tr-TR">
              <a:solidFill>
                <a:prstClr val="black">
                  <a:tint val="75000"/>
                </a:prstClr>
              </a:solidFill>
              <a:latin typeface="Calibri"/>
            </a:endParaRPr>
          </a:p>
        </p:txBody>
      </p:sp>
    </p:spTree>
    <p:extLst>
      <p:ext uri="{BB962C8B-B14F-4D97-AF65-F5344CB8AC3E}">
        <p14:creationId xmlns:p14="http://schemas.microsoft.com/office/powerpoint/2010/main" val="3843813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1F0B1EE-5644-334F-BFED-7CDB7C3E0DCD}" type="datetimeFigureOut">
              <a:rPr lang="tr-TR" smtClean="0">
                <a:solidFill>
                  <a:prstClr val="black">
                    <a:tint val="75000"/>
                  </a:prstClr>
                </a:solidFill>
                <a:latin typeface="Calibri"/>
              </a:rPr>
              <a:pPr/>
              <a:t>5.05.2020</a:t>
            </a:fld>
            <a:endParaRPr lang="tr-TR">
              <a:solidFill>
                <a:prstClr val="black">
                  <a:tint val="75000"/>
                </a:prstClr>
              </a:solidFill>
              <a:latin typeface="Calibri"/>
            </a:endParaRPr>
          </a:p>
        </p:txBody>
      </p:sp>
      <p:sp>
        <p:nvSpPr>
          <p:cNvPr id="3" name="Alt Bilgi Yer Tutucusu 2"/>
          <p:cNvSpPr>
            <a:spLocks noGrp="1"/>
          </p:cNvSpPr>
          <p:nvPr>
            <p:ph type="ftr" sz="quarter" idx="11"/>
          </p:nvPr>
        </p:nvSpPr>
        <p:spPr/>
        <p:txBody>
          <a:bodyPr/>
          <a:lstStyle/>
          <a:p>
            <a:endParaRPr lang="tr-TR">
              <a:solidFill>
                <a:prstClr val="black">
                  <a:tint val="75000"/>
                </a:prstClr>
              </a:solidFill>
              <a:latin typeface="Calibri"/>
            </a:endParaRPr>
          </a:p>
        </p:txBody>
      </p:sp>
      <p:sp>
        <p:nvSpPr>
          <p:cNvPr id="4" name="Slayt Numarası Yer Tutucusu 3"/>
          <p:cNvSpPr>
            <a:spLocks noGrp="1"/>
          </p:cNvSpPr>
          <p:nvPr>
            <p:ph type="sldNum" sz="quarter" idx="12"/>
          </p:nvPr>
        </p:nvSpPr>
        <p:spPr/>
        <p:txBody>
          <a:bodyPr/>
          <a:lstStyle/>
          <a:p>
            <a:fld id="{E81F5736-F23A-BB45-A549-DDF79FCD6A50}" type="slidenum">
              <a:rPr lang="tr-TR" smtClean="0">
                <a:solidFill>
                  <a:prstClr val="black">
                    <a:tint val="75000"/>
                  </a:prstClr>
                </a:solidFill>
                <a:latin typeface="Calibri"/>
              </a:rPr>
              <a:pPr/>
              <a:t>‹#›</a:t>
            </a:fld>
            <a:endParaRPr lang="tr-TR">
              <a:solidFill>
                <a:prstClr val="black">
                  <a:tint val="75000"/>
                </a:prstClr>
              </a:solidFill>
              <a:latin typeface="Calibri"/>
            </a:endParaRPr>
          </a:p>
        </p:txBody>
      </p:sp>
    </p:spTree>
    <p:extLst>
      <p:ext uri="{BB962C8B-B14F-4D97-AF65-F5344CB8AC3E}">
        <p14:creationId xmlns:p14="http://schemas.microsoft.com/office/powerpoint/2010/main" val="353789475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Açıklama Yazı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1119827" y="819573"/>
            <a:ext cx="5243495" cy="2868507"/>
          </a:xfrm>
        </p:spPr>
        <p:txBody>
          <a:bodyPr anchor="b"/>
          <a:lstStyle>
            <a:lvl1pPr>
              <a:defRPr sz="4267"/>
            </a:lvl1pPr>
          </a:lstStyle>
          <a:p>
            <a:r>
              <a:rPr lang="tr-TR"/>
              <a:t>Asıl başlık stili için tıklayın</a:t>
            </a:r>
          </a:p>
        </p:txBody>
      </p:sp>
      <p:sp>
        <p:nvSpPr>
          <p:cNvPr id="3" name="İçerik Yer Tutucusu 2"/>
          <p:cNvSpPr>
            <a:spLocks noGrp="1"/>
          </p:cNvSpPr>
          <p:nvPr>
            <p:ph idx="1"/>
          </p:nvPr>
        </p:nvSpPr>
        <p:spPr>
          <a:xfrm>
            <a:off x="6911592" y="1770052"/>
            <a:ext cx="8230404" cy="8736424"/>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tr-TR"/>
              <a:t>Ana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1119827" y="3688080"/>
            <a:ext cx="5243495" cy="6832624"/>
          </a:xfrm>
        </p:spPr>
        <p:txBody>
          <a:bodyPr/>
          <a:lstStyle>
            <a:lvl1pPr marL="0" indent="0">
              <a:buNone/>
              <a:defRPr sz="2134"/>
            </a:lvl1pPr>
            <a:lvl2pPr marL="609676" indent="0">
              <a:buNone/>
              <a:defRPr sz="1867"/>
            </a:lvl2pPr>
            <a:lvl3pPr marL="1219352" indent="0">
              <a:buNone/>
              <a:defRPr sz="1600"/>
            </a:lvl3pPr>
            <a:lvl4pPr marL="1829029" indent="0">
              <a:buNone/>
              <a:defRPr sz="1334"/>
            </a:lvl4pPr>
            <a:lvl5pPr marL="2438705" indent="0">
              <a:buNone/>
              <a:defRPr sz="1334"/>
            </a:lvl5pPr>
            <a:lvl6pPr marL="3048381" indent="0">
              <a:buNone/>
              <a:defRPr sz="1334"/>
            </a:lvl6pPr>
            <a:lvl7pPr marL="3658057" indent="0">
              <a:buNone/>
              <a:defRPr sz="1334"/>
            </a:lvl7pPr>
            <a:lvl8pPr marL="4267733" indent="0">
              <a:buNone/>
              <a:defRPr sz="1334"/>
            </a:lvl8pPr>
            <a:lvl9pPr marL="4877410" indent="0">
              <a:buNone/>
              <a:defRPr sz="1334"/>
            </a:lvl9pPr>
          </a:lstStyle>
          <a:p>
            <a:pPr lvl="0"/>
            <a:r>
              <a:rPr lang="tr-TR"/>
              <a:t>Ana metin stillerini düzenlemek için tıklayın</a:t>
            </a:r>
          </a:p>
        </p:txBody>
      </p:sp>
      <p:sp>
        <p:nvSpPr>
          <p:cNvPr id="5" name="Veri Yer Tutucusu 4"/>
          <p:cNvSpPr>
            <a:spLocks noGrp="1"/>
          </p:cNvSpPr>
          <p:nvPr>
            <p:ph type="dt" sz="half" idx="10"/>
          </p:nvPr>
        </p:nvSpPr>
        <p:spPr/>
        <p:txBody>
          <a:bodyPr/>
          <a:lstStyle/>
          <a:p>
            <a:fld id="{E1F0B1EE-5644-334F-BFED-7CDB7C3E0DCD}" type="datetimeFigureOut">
              <a:rPr lang="tr-TR" smtClean="0">
                <a:solidFill>
                  <a:prstClr val="black">
                    <a:tint val="75000"/>
                  </a:prstClr>
                </a:solidFill>
                <a:latin typeface="Calibri"/>
              </a:rPr>
              <a:pPr/>
              <a:t>5.05.2020</a:t>
            </a:fld>
            <a:endParaRPr lang="tr-TR">
              <a:solidFill>
                <a:prstClr val="black">
                  <a:tint val="75000"/>
                </a:prstClr>
              </a:solidFill>
              <a:latin typeface="Calibri"/>
            </a:endParaRPr>
          </a:p>
        </p:txBody>
      </p:sp>
      <p:sp>
        <p:nvSpPr>
          <p:cNvPr id="6" name="Alt Bilgi Yer Tutucusu 5"/>
          <p:cNvSpPr>
            <a:spLocks noGrp="1"/>
          </p:cNvSpPr>
          <p:nvPr>
            <p:ph type="ftr" sz="quarter" idx="11"/>
          </p:nvPr>
        </p:nvSpPr>
        <p:spPr/>
        <p:txBody>
          <a:bodyPr/>
          <a:lstStyle/>
          <a:p>
            <a:endParaRPr lang="tr-TR">
              <a:solidFill>
                <a:prstClr val="black">
                  <a:tint val="75000"/>
                </a:prstClr>
              </a:solidFill>
              <a:latin typeface="Calibri"/>
            </a:endParaRPr>
          </a:p>
        </p:txBody>
      </p:sp>
      <p:sp>
        <p:nvSpPr>
          <p:cNvPr id="7" name="Slayt Numarası Yer Tutucusu 6"/>
          <p:cNvSpPr>
            <a:spLocks noGrp="1"/>
          </p:cNvSpPr>
          <p:nvPr>
            <p:ph type="sldNum" sz="quarter" idx="12"/>
          </p:nvPr>
        </p:nvSpPr>
        <p:spPr/>
        <p:txBody>
          <a:bodyPr/>
          <a:lstStyle/>
          <a:p>
            <a:fld id="{E81F5736-F23A-BB45-A549-DDF79FCD6A50}" type="slidenum">
              <a:rPr lang="tr-TR" smtClean="0">
                <a:solidFill>
                  <a:prstClr val="black">
                    <a:tint val="75000"/>
                  </a:prstClr>
                </a:solidFill>
                <a:latin typeface="Calibri"/>
              </a:rPr>
              <a:pPr/>
              <a:t>‹#›</a:t>
            </a:fld>
            <a:endParaRPr lang="tr-TR">
              <a:solidFill>
                <a:prstClr val="black">
                  <a:tint val="75000"/>
                </a:prstClr>
              </a:solidFill>
              <a:latin typeface="Calibri"/>
            </a:endParaRPr>
          </a:p>
        </p:txBody>
      </p:sp>
    </p:spTree>
    <p:extLst>
      <p:ext uri="{BB962C8B-B14F-4D97-AF65-F5344CB8AC3E}">
        <p14:creationId xmlns:p14="http://schemas.microsoft.com/office/powerpoint/2010/main" val="136799085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tıklayın</a:t>
            </a:r>
          </a:p>
        </p:txBody>
      </p:sp>
      <p:sp>
        <p:nvSpPr>
          <p:cNvPr id="3" name="İçerik Yer Tutucusu 2"/>
          <p:cNvSpPr>
            <a:spLocks noGrp="1"/>
          </p:cNvSpPr>
          <p:nvPr>
            <p:ph idx="1"/>
          </p:nvPr>
        </p:nvSpPr>
        <p:spPr/>
        <p:txBody>
          <a:bodyPr/>
          <a:lstStyle/>
          <a:p>
            <a:pPr lvl="0"/>
            <a:r>
              <a:rPr lang="tr-TR"/>
              <a:t>Ana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1F0B1EE-5644-334F-BFED-7CDB7C3E0DCD}" type="datetimeFigureOut">
              <a:rPr lang="tr-TR" smtClean="0"/>
              <a:t>5.05.2020</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81F5736-F23A-BB45-A549-DDF79FCD6A50}" type="slidenum">
              <a:rPr lang="tr-TR" smtClean="0"/>
              <a:t>‹#›</a:t>
            </a:fld>
            <a:endParaRPr lang="tr-T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çıklama Yazı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119827" y="819573"/>
            <a:ext cx="5243495" cy="2868507"/>
          </a:xfrm>
        </p:spPr>
        <p:txBody>
          <a:bodyPr anchor="b"/>
          <a:lstStyle>
            <a:lvl1pPr>
              <a:defRPr sz="4267"/>
            </a:lvl1pPr>
          </a:lstStyle>
          <a:p>
            <a:r>
              <a:rPr lang="tr-TR"/>
              <a:t>Asıl başlık stili için tıklayın</a:t>
            </a:r>
          </a:p>
        </p:txBody>
      </p:sp>
      <p:sp>
        <p:nvSpPr>
          <p:cNvPr id="3" name="Resim Yer Tutucusu 2"/>
          <p:cNvSpPr>
            <a:spLocks noGrp="1"/>
          </p:cNvSpPr>
          <p:nvPr>
            <p:ph type="pic" idx="1"/>
          </p:nvPr>
        </p:nvSpPr>
        <p:spPr>
          <a:xfrm>
            <a:off x="6911592" y="1770052"/>
            <a:ext cx="8230404" cy="8736424"/>
          </a:xfrm>
        </p:spPr>
        <p:txBody>
          <a:bodyPr/>
          <a:lstStyle>
            <a:lvl1pPr marL="0" indent="0">
              <a:buNone/>
              <a:defRPr sz="4267"/>
            </a:lvl1pPr>
            <a:lvl2pPr marL="609676" indent="0">
              <a:buNone/>
              <a:defRPr sz="3734"/>
            </a:lvl2pPr>
            <a:lvl3pPr marL="1219352" indent="0">
              <a:buNone/>
              <a:defRPr sz="3200"/>
            </a:lvl3pPr>
            <a:lvl4pPr marL="1829029" indent="0">
              <a:buNone/>
              <a:defRPr sz="2667"/>
            </a:lvl4pPr>
            <a:lvl5pPr marL="2438705" indent="0">
              <a:buNone/>
              <a:defRPr sz="2667"/>
            </a:lvl5pPr>
            <a:lvl6pPr marL="3048381" indent="0">
              <a:buNone/>
              <a:defRPr sz="2667"/>
            </a:lvl6pPr>
            <a:lvl7pPr marL="3658057" indent="0">
              <a:buNone/>
              <a:defRPr sz="2667"/>
            </a:lvl7pPr>
            <a:lvl8pPr marL="4267733" indent="0">
              <a:buNone/>
              <a:defRPr sz="2667"/>
            </a:lvl8pPr>
            <a:lvl9pPr marL="4877410" indent="0">
              <a:buNone/>
              <a:defRPr sz="2667"/>
            </a:lvl9pPr>
          </a:lstStyle>
          <a:p>
            <a:endParaRPr lang="tr-TR"/>
          </a:p>
        </p:txBody>
      </p:sp>
      <p:sp>
        <p:nvSpPr>
          <p:cNvPr id="4" name="Metin Yer Tutucusu 3"/>
          <p:cNvSpPr>
            <a:spLocks noGrp="1"/>
          </p:cNvSpPr>
          <p:nvPr>
            <p:ph type="body" sz="half" idx="2"/>
          </p:nvPr>
        </p:nvSpPr>
        <p:spPr>
          <a:xfrm>
            <a:off x="1119827" y="3688080"/>
            <a:ext cx="5243495" cy="6832624"/>
          </a:xfrm>
        </p:spPr>
        <p:txBody>
          <a:bodyPr/>
          <a:lstStyle>
            <a:lvl1pPr marL="0" indent="0">
              <a:buNone/>
              <a:defRPr sz="2134"/>
            </a:lvl1pPr>
            <a:lvl2pPr marL="609676" indent="0">
              <a:buNone/>
              <a:defRPr sz="1867"/>
            </a:lvl2pPr>
            <a:lvl3pPr marL="1219352" indent="0">
              <a:buNone/>
              <a:defRPr sz="1600"/>
            </a:lvl3pPr>
            <a:lvl4pPr marL="1829029" indent="0">
              <a:buNone/>
              <a:defRPr sz="1334"/>
            </a:lvl4pPr>
            <a:lvl5pPr marL="2438705" indent="0">
              <a:buNone/>
              <a:defRPr sz="1334"/>
            </a:lvl5pPr>
            <a:lvl6pPr marL="3048381" indent="0">
              <a:buNone/>
              <a:defRPr sz="1334"/>
            </a:lvl6pPr>
            <a:lvl7pPr marL="3658057" indent="0">
              <a:buNone/>
              <a:defRPr sz="1334"/>
            </a:lvl7pPr>
            <a:lvl8pPr marL="4267733" indent="0">
              <a:buNone/>
              <a:defRPr sz="1334"/>
            </a:lvl8pPr>
            <a:lvl9pPr marL="4877410" indent="0">
              <a:buNone/>
              <a:defRPr sz="1334"/>
            </a:lvl9pPr>
          </a:lstStyle>
          <a:p>
            <a:pPr lvl="0"/>
            <a:r>
              <a:rPr lang="tr-TR"/>
              <a:t>Ana metin stillerini düzenlemek için tıklayın</a:t>
            </a:r>
          </a:p>
        </p:txBody>
      </p:sp>
      <p:sp>
        <p:nvSpPr>
          <p:cNvPr id="5" name="Veri Yer Tutucusu 4"/>
          <p:cNvSpPr>
            <a:spLocks noGrp="1"/>
          </p:cNvSpPr>
          <p:nvPr>
            <p:ph type="dt" sz="half" idx="10"/>
          </p:nvPr>
        </p:nvSpPr>
        <p:spPr/>
        <p:txBody>
          <a:bodyPr/>
          <a:lstStyle/>
          <a:p>
            <a:fld id="{E1F0B1EE-5644-334F-BFED-7CDB7C3E0DCD}" type="datetimeFigureOut">
              <a:rPr lang="tr-TR" smtClean="0">
                <a:solidFill>
                  <a:prstClr val="black">
                    <a:tint val="75000"/>
                  </a:prstClr>
                </a:solidFill>
                <a:latin typeface="Calibri"/>
              </a:rPr>
              <a:pPr/>
              <a:t>5.05.2020</a:t>
            </a:fld>
            <a:endParaRPr lang="tr-TR">
              <a:solidFill>
                <a:prstClr val="black">
                  <a:tint val="75000"/>
                </a:prstClr>
              </a:solidFill>
              <a:latin typeface="Calibri"/>
            </a:endParaRPr>
          </a:p>
        </p:txBody>
      </p:sp>
      <p:sp>
        <p:nvSpPr>
          <p:cNvPr id="6" name="Alt Bilgi Yer Tutucusu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ayt Numarası Yer Tutucusu 6"/>
          <p:cNvSpPr>
            <a:spLocks noGrp="1"/>
          </p:cNvSpPr>
          <p:nvPr>
            <p:ph type="sldNum" sz="quarter" idx="12"/>
          </p:nvPr>
        </p:nvSpPr>
        <p:spPr/>
        <p:txBody>
          <a:bodyPr/>
          <a:lstStyle/>
          <a:p>
            <a:fld id="{E81F5736-F23A-BB45-A549-DDF79FCD6A50}" type="slidenum">
              <a:rPr lang="tr-TR" smtClean="0">
                <a:solidFill>
                  <a:prstClr val="black">
                    <a:tint val="75000"/>
                  </a:prstClr>
                </a:solidFill>
                <a:latin typeface="Calibri"/>
              </a:rPr>
              <a:pPr/>
              <a:t>‹#›</a:t>
            </a:fld>
            <a:endParaRPr lang="tr-TR">
              <a:solidFill>
                <a:prstClr val="black">
                  <a:tint val="75000"/>
                </a:prstClr>
              </a:solidFill>
              <a:latin typeface="Calibri"/>
            </a:endParaRPr>
          </a:p>
        </p:txBody>
      </p:sp>
    </p:spTree>
    <p:extLst>
      <p:ext uri="{BB962C8B-B14F-4D97-AF65-F5344CB8AC3E}">
        <p14:creationId xmlns:p14="http://schemas.microsoft.com/office/powerpoint/2010/main" val="2414555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tıklayın</a:t>
            </a:r>
          </a:p>
        </p:txBody>
      </p:sp>
      <p:sp>
        <p:nvSpPr>
          <p:cNvPr id="3" name="Dikey Metin Yer Tutucusu 2"/>
          <p:cNvSpPr>
            <a:spLocks noGrp="1"/>
          </p:cNvSpPr>
          <p:nvPr>
            <p:ph type="body" orient="vert" idx="1"/>
          </p:nvPr>
        </p:nvSpPr>
        <p:spPr/>
        <p:txBody>
          <a:bodyPr vert="eaVert"/>
          <a:lstStyle/>
          <a:p>
            <a:pPr lvl="0"/>
            <a:r>
              <a:rPr lang="tr-TR"/>
              <a:t>Ana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1F0B1EE-5644-334F-BFED-7CDB7C3E0DCD}" type="datetimeFigureOut">
              <a:rPr lang="tr-TR" smtClean="0">
                <a:solidFill>
                  <a:prstClr val="black">
                    <a:tint val="75000"/>
                  </a:prstClr>
                </a:solidFill>
                <a:latin typeface="Calibri"/>
              </a:rPr>
              <a:pPr/>
              <a:t>5.05.2020</a:t>
            </a:fld>
            <a:endParaRPr lang="tr-TR">
              <a:solidFill>
                <a:prstClr val="black">
                  <a:tint val="75000"/>
                </a:prstClr>
              </a:solidFill>
              <a:latin typeface="Calibri"/>
            </a:endParaRPr>
          </a:p>
        </p:txBody>
      </p:sp>
      <p:sp>
        <p:nvSpPr>
          <p:cNvPr id="5" name="Alt Bilgi Yer Tutucusu 4"/>
          <p:cNvSpPr>
            <a:spLocks noGrp="1"/>
          </p:cNvSpPr>
          <p:nvPr>
            <p:ph type="ftr" sz="quarter" idx="11"/>
          </p:nvPr>
        </p:nvSpPr>
        <p:spPr/>
        <p:txBody>
          <a:bodyPr/>
          <a:lstStyle/>
          <a:p>
            <a:endParaRPr lang="tr-TR">
              <a:solidFill>
                <a:prstClr val="black">
                  <a:tint val="75000"/>
                </a:prstClr>
              </a:solidFill>
              <a:latin typeface="Calibri"/>
            </a:endParaRPr>
          </a:p>
        </p:txBody>
      </p:sp>
      <p:sp>
        <p:nvSpPr>
          <p:cNvPr id="6" name="Slayt Numarası Yer Tutucusu 5"/>
          <p:cNvSpPr>
            <a:spLocks noGrp="1"/>
          </p:cNvSpPr>
          <p:nvPr>
            <p:ph type="sldNum" sz="quarter" idx="12"/>
          </p:nvPr>
        </p:nvSpPr>
        <p:spPr/>
        <p:txBody>
          <a:bodyPr/>
          <a:lstStyle/>
          <a:p>
            <a:fld id="{E81F5736-F23A-BB45-A549-DDF79FCD6A50}" type="slidenum">
              <a:rPr lang="tr-TR" smtClean="0">
                <a:solidFill>
                  <a:prstClr val="black">
                    <a:tint val="75000"/>
                  </a:prstClr>
                </a:solidFill>
                <a:latin typeface="Calibri"/>
              </a:rPr>
              <a:pPr/>
              <a:t>‹#›</a:t>
            </a:fld>
            <a:endParaRPr lang="tr-TR">
              <a:solidFill>
                <a:prstClr val="black">
                  <a:tint val="75000"/>
                </a:prstClr>
              </a:solidFill>
              <a:latin typeface="Calibri"/>
            </a:endParaRPr>
          </a:p>
        </p:txBody>
      </p:sp>
    </p:spTree>
    <p:extLst>
      <p:ext uri="{BB962C8B-B14F-4D97-AF65-F5344CB8AC3E}">
        <p14:creationId xmlns:p14="http://schemas.microsoft.com/office/powerpoint/2010/main" val="3873947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11634337" y="654520"/>
            <a:ext cx="3505542" cy="10418258"/>
          </a:xfrm>
        </p:spPr>
        <p:txBody>
          <a:bodyPr vert="eaVert"/>
          <a:lstStyle/>
          <a:p>
            <a:r>
              <a:rPr lang="tr-TR"/>
              <a:t>Asıl başlık stili için tıklayın</a:t>
            </a:r>
          </a:p>
        </p:txBody>
      </p:sp>
      <p:sp>
        <p:nvSpPr>
          <p:cNvPr id="3" name="Dikey Metin Yer Tutucusu 2"/>
          <p:cNvSpPr>
            <a:spLocks noGrp="1"/>
          </p:cNvSpPr>
          <p:nvPr>
            <p:ph type="body" orient="vert" idx="1"/>
          </p:nvPr>
        </p:nvSpPr>
        <p:spPr>
          <a:xfrm>
            <a:off x="1117709" y="654520"/>
            <a:ext cx="10313407" cy="10418258"/>
          </a:xfrm>
        </p:spPr>
        <p:txBody>
          <a:bodyPr vert="eaVert"/>
          <a:lstStyle/>
          <a:p>
            <a:pPr lvl="0"/>
            <a:r>
              <a:rPr lang="tr-TR"/>
              <a:t>Ana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1F0B1EE-5644-334F-BFED-7CDB7C3E0DCD}" type="datetimeFigureOut">
              <a:rPr lang="tr-TR" smtClean="0">
                <a:solidFill>
                  <a:prstClr val="black">
                    <a:tint val="75000"/>
                  </a:prstClr>
                </a:solidFill>
                <a:latin typeface="Calibri"/>
              </a:rPr>
              <a:pPr/>
              <a:t>5.05.2020</a:t>
            </a:fld>
            <a:endParaRPr lang="tr-TR">
              <a:solidFill>
                <a:prstClr val="black">
                  <a:tint val="75000"/>
                </a:prstClr>
              </a:solidFill>
              <a:latin typeface="Calibri"/>
            </a:endParaRPr>
          </a:p>
        </p:txBody>
      </p:sp>
      <p:sp>
        <p:nvSpPr>
          <p:cNvPr id="5" name="Alt Bilgi Yer Tutucusu 4"/>
          <p:cNvSpPr>
            <a:spLocks noGrp="1"/>
          </p:cNvSpPr>
          <p:nvPr>
            <p:ph type="ftr" sz="quarter" idx="11"/>
          </p:nvPr>
        </p:nvSpPr>
        <p:spPr/>
        <p:txBody>
          <a:bodyPr/>
          <a:lstStyle/>
          <a:p>
            <a:endParaRPr lang="tr-TR">
              <a:solidFill>
                <a:prstClr val="black">
                  <a:tint val="75000"/>
                </a:prstClr>
              </a:solidFill>
              <a:latin typeface="Calibri"/>
            </a:endParaRPr>
          </a:p>
        </p:txBody>
      </p:sp>
      <p:sp>
        <p:nvSpPr>
          <p:cNvPr id="6" name="Slayt Numarası Yer Tutucusu 5"/>
          <p:cNvSpPr>
            <a:spLocks noGrp="1"/>
          </p:cNvSpPr>
          <p:nvPr>
            <p:ph type="sldNum" sz="quarter" idx="12"/>
          </p:nvPr>
        </p:nvSpPr>
        <p:spPr/>
        <p:txBody>
          <a:bodyPr/>
          <a:lstStyle/>
          <a:p>
            <a:fld id="{E81F5736-F23A-BB45-A549-DDF79FCD6A50}" type="slidenum">
              <a:rPr lang="tr-TR" smtClean="0">
                <a:solidFill>
                  <a:prstClr val="black">
                    <a:tint val="75000"/>
                  </a:prstClr>
                </a:solidFill>
                <a:latin typeface="Calibri"/>
              </a:rPr>
              <a:pPr/>
              <a:t>‹#›</a:t>
            </a:fld>
            <a:endParaRPr lang="tr-TR">
              <a:solidFill>
                <a:prstClr val="black">
                  <a:tint val="75000"/>
                </a:prstClr>
              </a:solidFill>
              <a:latin typeface="Calibri"/>
            </a:endParaRPr>
          </a:p>
        </p:txBody>
      </p:sp>
    </p:spTree>
    <p:extLst>
      <p:ext uri="{BB962C8B-B14F-4D97-AF65-F5344CB8AC3E}">
        <p14:creationId xmlns:p14="http://schemas.microsoft.com/office/powerpoint/2010/main" val="196416805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p:cNvSpPr>
            <a:spLocks noGrp="1"/>
          </p:cNvSpPr>
          <p:nvPr>
            <p:ph type="title"/>
          </p:nvPr>
        </p:nvSpPr>
        <p:spPr>
          <a:xfrm>
            <a:off x="1109242" y="3064865"/>
            <a:ext cx="14022170" cy="5113795"/>
          </a:xfrm>
        </p:spPr>
        <p:txBody>
          <a:bodyPr anchor="b"/>
          <a:lstStyle>
            <a:lvl1pPr>
              <a:defRPr sz="8001"/>
            </a:lvl1pPr>
          </a:lstStyle>
          <a:p>
            <a:r>
              <a:rPr lang="tr-TR"/>
              <a:t>Asıl başlık stili için tıklayın</a:t>
            </a:r>
          </a:p>
        </p:txBody>
      </p:sp>
      <p:sp>
        <p:nvSpPr>
          <p:cNvPr id="3" name="Metin Yer Tutucusu 2"/>
          <p:cNvSpPr>
            <a:spLocks noGrp="1"/>
          </p:cNvSpPr>
          <p:nvPr>
            <p:ph type="body" idx="1"/>
          </p:nvPr>
        </p:nvSpPr>
        <p:spPr>
          <a:xfrm>
            <a:off x="1109242" y="8227038"/>
            <a:ext cx="14022170" cy="2689224"/>
          </a:xfrm>
        </p:spPr>
        <p:txBody>
          <a:bodyPr/>
          <a:lstStyle>
            <a:lvl1pPr marL="0" indent="0">
              <a:buNone/>
              <a:defRPr sz="3200">
                <a:solidFill>
                  <a:schemeClr val="tx1">
                    <a:tint val="75000"/>
                  </a:schemeClr>
                </a:solidFill>
              </a:defRPr>
            </a:lvl1pPr>
            <a:lvl2pPr marL="609676" indent="0">
              <a:buNone/>
              <a:defRPr sz="2667">
                <a:solidFill>
                  <a:schemeClr val="tx1">
                    <a:tint val="75000"/>
                  </a:schemeClr>
                </a:solidFill>
              </a:defRPr>
            </a:lvl2pPr>
            <a:lvl3pPr marL="1219352" indent="0">
              <a:buNone/>
              <a:defRPr sz="2400">
                <a:solidFill>
                  <a:schemeClr val="tx1">
                    <a:tint val="75000"/>
                  </a:schemeClr>
                </a:solidFill>
              </a:defRPr>
            </a:lvl3pPr>
            <a:lvl4pPr marL="1829029" indent="0">
              <a:buNone/>
              <a:defRPr sz="2134">
                <a:solidFill>
                  <a:schemeClr val="tx1">
                    <a:tint val="75000"/>
                  </a:schemeClr>
                </a:solidFill>
              </a:defRPr>
            </a:lvl4pPr>
            <a:lvl5pPr marL="2438705" indent="0">
              <a:buNone/>
              <a:defRPr sz="2134">
                <a:solidFill>
                  <a:schemeClr val="tx1">
                    <a:tint val="75000"/>
                  </a:schemeClr>
                </a:solidFill>
              </a:defRPr>
            </a:lvl5pPr>
            <a:lvl6pPr marL="3048381" indent="0">
              <a:buNone/>
              <a:defRPr sz="2134">
                <a:solidFill>
                  <a:schemeClr val="tx1">
                    <a:tint val="75000"/>
                  </a:schemeClr>
                </a:solidFill>
              </a:defRPr>
            </a:lvl6pPr>
            <a:lvl7pPr marL="3658057" indent="0">
              <a:buNone/>
              <a:defRPr sz="2134">
                <a:solidFill>
                  <a:schemeClr val="tx1">
                    <a:tint val="75000"/>
                  </a:schemeClr>
                </a:solidFill>
              </a:defRPr>
            </a:lvl7pPr>
            <a:lvl8pPr marL="4267733" indent="0">
              <a:buNone/>
              <a:defRPr sz="2134">
                <a:solidFill>
                  <a:schemeClr val="tx1">
                    <a:tint val="75000"/>
                  </a:schemeClr>
                </a:solidFill>
              </a:defRPr>
            </a:lvl8pPr>
            <a:lvl9pPr marL="4877410" indent="0">
              <a:buNone/>
              <a:defRPr sz="2134">
                <a:solidFill>
                  <a:schemeClr val="tx1">
                    <a:tint val="75000"/>
                  </a:schemeClr>
                </a:solidFill>
              </a:defRPr>
            </a:lvl9pPr>
          </a:lstStyle>
          <a:p>
            <a:pPr lvl="0"/>
            <a:r>
              <a:rPr lang="tr-TR"/>
              <a:t>Ana metin stillerini düzenlemek için tıklayın</a:t>
            </a:r>
          </a:p>
        </p:txBody>
      </p:sp>
      <p:sp>
        <p:nvSpPr>
          <p:cNvPr id="4" name="Veri Yer Tutucusu 3"/>
          <p:cNvSpPr>
            <a:spLocks noGrp="1"/>
          </p:cNvSpPr>
          <p:nvPr>
            <p:ph type="dt" sz="half" idx="10"/>
          </p:nvPr>
        </p:nvSpPr>
        <p:spPr/>
        <p:txBody>
          <a:bodyPr/>
          <a:lstStyle/>
          <a:p>
            <a:fld id="{E1F0B1EE-5644-334F-BFED-7CDB7C3E0DCD}" type="datetimeFigureOut">
              <a:rPr lang="tr-TR" smtClean="0"/>
              <a:t>5.05.2020</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81F5736-F23A-BB45-A549-DDF79FCD6A50}" type="slidenum">
              <a:rPr lang="tr-TR" smtClean="0"/>
              <a:t>‹#›</a:t>
            </a:fld>
            <a:endParaRPr lang="tr-TR"/>
          </a:p>
        </p:txBody>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tıklayın</a:t>
            </a:r>
          </a:p>
        </p:txBody>
      </p:sp>
      <p:sp>
        <p:nvSpPr>
          <p:cNvPr id="3" name="İçerik Yer Tutucusu 2"/>
          <p:cNvSpPr>
            <a:spLocks noGrp="1"/>
          </p:cNvSpPr>
          <p:nvPr>
            <p:ph sz="half" idx="1"/>
          </p:nvPr>
        </p:nvSpPr>
        <p:spPr>
          <a:xfrm>
            <a:off x="1117709" y="3272602"/>
            <a:ext cx="6909475" cy="7800176"/>
          </a:xfrm>
        </p:spPr>
        <p:txBody>
          <a:bodyPr/>
          <a:lstStyle/>
          <a:p>
            <a:pPr lvl="0"/>
            <a:r>
              <a:rPr lang="tr-TR"/>
              <a:t>Ana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8230404" y="3272602"/>
            <a:ext cx="6909475" cy="7800176"/>
          </a:xfrm>
        </p:spPr>
        <p:txBody>
          <a:bodyPr/>
          <a:lstStyle/>
          <a:p>
            <a:pPr lvl="0"/>
            <a:r>
              <a:rPr lang="tr-TR"/>
              <a:t>Ana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E1F0B1EE-5644-334F-BFED-7CDB7C3E0DCD}" type="datetimeFigureOut">
              <a:rPr lang="tr-TR" smtClean="0"/>
              <a:t>5.05.2020</a:t>
            </a:fld>
            <a:endParaRPr lang="tr-TR"/>
          </a:p>
        </p:txBody>
      </p:sp>
      <p:sp>
        <p:nvSpPr>
          <p:cNvPr id="6" name="Alt 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81F5736-F23A-BB45-A549-DDF79FCD6A50}" type="slidenum">
              <a:rPr lang="tr-TR" smtClean="0"/>
              <a:t>‹#›</a:t>
            </a:fld>
            <a:endParaRPr lang="tr-TR"/>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1119827" y="654521"/>
            <a:ext cx="14022170" cy="2376194"/>
          </a:xfrm>
        </p:spPr>
        <p:txBody>
          <a:bodyPr/>
          <a:lstStyle/>
          <a:p>
            <a:r>
              <a:rPr lang="tr-TR"/>
              <a:t>Asıl başlık stili için tıklayın</a:t>
            </a:r>
          </a:p>
        </p:txBody>
      </p:sp>
      <p:sp>
        <p:nvSpPr>
          <p:cNvPr id="3" name="Metin Yer Tutucusu 2"/>
          <p:cNvSpPr>
            <a:spLocks noGrp="1"/>
          </p:cNvSpPr>
          <p:nvPr>
            <p:ph type="body" idx="1"/>
          </p:nvPr>
        </p:nvSpPr>
        <p:spPr>
          <a:xfrm>
            <a:off x="1119827" y="3013640"/>
            <a:ext cx="6877721" cy="1476939"/>
          </a:xfrm>
        </p:spPr>
        <p:txBody>
          <a:bodyPr anchor="b"/>
          <a:lstStyle>
            <a:lvl1pPr marL="0" indent="0">
              <a:buNone/>
              <a:defRPr sz="3200" b="1"/>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tr-TR"/>
              <a:t>Ana metin stillerini düzenlemek için tıklayın</a:t>
            </a:r>
          </a:p>
        </p:txBody>
      </p:sp>
      <p:sp>
        <p:nvSpPr>
          <p:cNvPr id="4" name="İçerik Yer Tutucusu 3"/>
          <p:cNvSpPr>
            <a:spLocks noGrp="1"/>
          </p:cNvSpPr>
          <p:nvPr>
            <p:ph sz="half" idx="2"/>
          </p:nvPr>
        </p:nvSpPr>
        <p:spPr>
          <a:xfrm>
            <a:off x="1119827" y="4490579"/>
            <a:ext cx="6877721" cy="6604965"/>
          </a:xfrm>
        </p:spPr>
        <p:txBody>
          <a:bodyPr/>
          <a:lstStyle/>
          <a:p>
            <a:pPr lvl="0"/>
            <a:r>
              <a:rPr lang="tr-TR"/>
              <a:t>Ana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8230404" y="3013640"/>
            <a:ext cx="6911592" cy="1476939"/>
          </a:xfrm>
        </p:spPr>
        <p:txBody>
          <a:bodyPr anchor="b"/>
          <a:lstStyle>
            <a:lvl1pPr marL="0" indent="0">
              <a:buNone/>
              <a:defRPr sz="3200" b="1"/>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tr-TR"/>
              <a:t>Ana metin stillerini düzenlemek için tıklayın</a:t>
            </a:r>
          </a:p>
        </p:txBody>
      </p:sp>
      <p:sp>
        <p:nvSpPr>
          <p:cNvPr id="6" name="İçerik Yer Tutucusu 5"/>
          <p:cNvSpPr>
            <a:spLocks noGrp="1"/>
          </p:cNvSpPr>
          <p:nvPr>
            <p:ph sz="quarter" idx="4"/>
          </p:nvPr>
        </p:nvSpPr>
        <p:spPr>
          <a:xfrm>
            <a:off x="8230404" y="4490579"/>
            <a:ext cx="6911592" cy="6604965"/>
          </a:xfrm>
        </p:spPr>
        <p:txBody>
          <a:bodyPr/>
          <a:lstStyle/>
          <a:p>
            <a:pPr lvl="0"/>
            <a:r>
              <a:rPr lang="tr-TR"/>
              <a:t>Ana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E1F0B1EE-5644-334F-BFED-7CDB7C3E0DCD}" type="datetimeFigureOut">
              <a:rPr lang="tr-TR" smtClean="0"/>
              <a:t>5.05.2020</a:t>
            </a:fld>
            <a:endParaRPr lang="tr-TR"/>
          </a:p>
        </p:txBody>
      </p:sp>
      <p:sp>
        <p:nvSpPr>
          <p:cNvPr id="8" name="Alt 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E81F5736-F23A-BB45-A549-DDF79FCD6A50}" type="slidenum">
              <a:rPr lang="tr-TR" smtClean="0"/>
              <a:t>‹#›</a:t>
            </a:fld>
            <a:endParaRPr lang="tr-TR"/>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tıklayın</a:t>
            </a:r>
          </a:p>
        </p:txBody>
      </p:sp>
      <p:sp>
        <p:nvSpPr>
          <p:cNvPr id="3" name="Veri Yer Tutucusu 2"/>
          <p:cNvSpPr>
            <a:spLocks noGrp="1"/>
          </p:cNvSpPr>
          <p:nvPr>
            <p:ph type="dt" sz="half" idx="10"/>
          </p:nvPr>
        </p:nvSpPr>
        <p:spPr/>
        <p:txBody>
          <a:bodyPr/>
          <a:lstStyle/>
          <a:p>
            <a:fld id="{E1F0B1EE-5644-334F-BFED-7CDB7C3E0DCD}" type="datetimeFigureOut">
              <a:rPr lang="tr-TR" smtClean="0"/>
              <a:t>5.05.2020</a:t>
            </a:fld>
            <a:endParaRPr lang="tr-TR"/>
          </a:p>
        </p:txBody>
      </p:sp>
      <p:sp>
        <p:nvSpPr>
          <p:cNvPr id="4" name="Alt 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E81F5736-F23A-BB45-A549-DDF79FCD6A50}"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1F0B1EE-5644-334F-BFED-7CDB7C3E0DCD}" type="datetimeFigureOut">
              <a:rPr lang="tr-TR" smtClean="0"/>
              <a:t>5.05.2020</a:t>
            </a:fld>
            <a:endParaRPr lang="tr-TR"/>
          </a:p>
        </p:txBody>
      </p:sp>
      <p:sp>
        <p:nvSpPr>
          <p:cNvPr id="3" name="Alt 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E81F5736-F23A-BB45-A549-DDF79FCD6A50}" type="slidenum">
              <a:rPr lang="tr-TR" smtClean="0"/>
              <a:t>‹#›</a:t>
            </a:fld>
            <a:endParaRPr lang="tr-TR"/>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Açıklama Yazı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1119827" y="819573"/>
            <a:ext cx="5243495" cy="2868507"/>
          </a:xfrm>
        </p:spPr>
        <p:txBody>
          <a:bodyPr anchor="b"/>
          <a:lstStyle>
            <a:lvl1pPr>
              <a:defRPr sz="4267"/>
            </a:lvl1pPr>
          </a:lstStyle>
          <a:p>
            <a:r>
              <a:rPr lang="tr-TR"/>
              <a:t>Asıl başlık stili için tıklayın</a:t>
            </a:r>
          </a:p>
        </p:txBody>
      </p:sp>
      <p:sp>
        <p:nvSpPr>
          <p:cNvPr id="3" name="İçerik Yer Tutucusu 2"/>
          <p:cNvSpPr>
            <a:spLocks noGrp="1"/>
          </p:cNvSpPr>
          <p:nvPr>
            <p:ph idx="1"/>
          </p:nvPr>
        </p:nvSpPr>
        <p:spPr>
          <a:xfrm>
            <a:off x="6911592" y="1770052"/>
            <a:ext cx="8230404" cy="8736424"/>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tr-TR"/>
              <a:t>Ana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1119827" y="3688080"/>
            <a:ext cx="5243495" cy="6832624"/>
          </a:xfrm>
        </p:spPr>
        <p:txBody>
          <a:bodyPr/>
          <a:lstStyle>
            <a:lvl1pPr marL="0" indent="0">
              <a:buNone/>
              <a:defRPr sz="2134"/>
            </a:lvl1pPr>
            <a:lvl2pPr marL="609676" indent="0">
              <a:buNone/>
              <a:defRPr sz="1867"/>
            </a:lvl2pPr>
            <a:lvl3pPr marL="1219352" indent="0">
              <a:buNone/>
              <a:defRPr sz="1600"/>
            </a:lvl3pPr>
            <a:lvl4pPr marL="1829029" indent="0">
              <a:buNone/>
              <a:defRPr sz="1334"/>
            </a:lvl4pPr>
            <a:lvl5pPr marL="2438705" indent="0">
              <a:buNone/>
              <a:defRPr sz="1334"/>
            </a:lvl5pPr>
            <a:lvl6pPr marL="3048381" indent="0">
              <a:buNone/>
              <a:defRPr sz="1334"/>
            </a:lvl6pPr>
            <a:lvl7pPr marL="3658057" indent="0">
              <a:buNone/>
              <a:defRPr sz="1334"/>
            </a:lvl7pPr>
            <a:lvl8pPr marL="4267733" indent="0">
              <a:buNone/>
              <a:defRPr sz="1334"/>
            </a:lvl8pPr>
            <a:lvl9pPr marL="4877410" indent="0">
              <a:buNone/>
              <a:defRPr sz="1334"/>
            </a:lvl9pPr>
          </a:lstStyle>
          <a:p>
            <a:pPr lvl="0"/>
            <a:r>
              <a:rPr lang="tr-TR"/>
              <a:t>Ana metin stillerini düzenlemek için tıklayın</a:t>
            </a:r>
          </a:p>
        </p:txBody>
      </p:sp>
      <p:sp>
        <p:nvSpPr>
          <p:cNvPr id="5" name="Veri Yer Tutucusu 4"/>
          <p:cNvSpPr>
            <a:spLocks noGrp="1"/>
          </p:cNvSpPr>
          <p:nvPr>
            <p:ph type="dt" sz="half" idx="10"/>
          </p:nvPr>
        </p:nvSpPr>
        <p:spPr/>
        <p:txBody>
          <a:bodyPr/>
          <a:lstStyle/>
          <a:p>
            <a:fld id="{E1F0B1EE-5644-334F-BFED-7CDB7C3E0DCD}" type="datetimeFigureOut">
              <a:rPr lang="tr-TR" smtClean="0"/>
              <a:t>5.05.2020</a:t>
            </a:fld>
            <a:endParaRPr lang="tr-TR"/>
          </a:p>
        </p:txBody>
      </p:sp>
      <p:sp>
        <p:nvSpPr>
          <p:cNvPr id="6" name="Alt 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81F5736-F23A-BB45-A549-DDF79FCD6A50}" type="slidenum">
              <a:rPr lang="tr-TR" smtClean="0"/>
              <a:t>‹#›</a:t>
            </a:fld>
            <a:endParaRPr lang="tr-TR"/>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çıklama Yazı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119827" y="819573"/>
            <a:ext cx="5243495" cy="2868507"/>
          </a:xfrm>
        </p:spPr>
        <p:txBody>
          <a:bodyPr anchor="b"/>
          <a:lstStyle>
            <a:lvl1pPr>
              <a:defRPr sz="4267"/>
            </a:lvl1pPr>
          </a:lstStyle>
          <a:p>
            <a:r>
              <a:rPr lang="tr-TR"/>
              <a:t>Asıl başlık stili için tıklayın</a:t>
            </a:r>
          </a:p>
        </p:txBody>
      </p:sp>
      <p:sp>
        <p:nvSpPr>
          <p:cNvPr id="3" name="Resim Yer Tutucusu 2"/>
          <p:cNvSpPr>
            <a:spLocks noGrp="1"/>
          </p:cNvSpPr>
          <p:nvPr>
            <p:ph type="pic" idx="1"/>
          </p:nvPr>
        </p:nvSpPr>
        <p:spPr>
          <a:xfrm>
            <a:off x="6911592" y="1770052"/>
            <a:ext cx="8230404" cy="8736424"/>
          </a:xfrm>
        </p:spPr>
        <p:txBody>
          <a:bodyPr/>
          <a:lstStyle>
            <a:lvl1pPr marL="0" indent="0">
              <a:buNone/>
              <a:defRPr sz="4267"/>
            </a:lvl1pPr>
            <a:lvl2pPr marL="609676" indent="0">
              <a:buNone/>
              <a:defRPr sz="3734"/>
            </a:lvl2pPr>
            <a:lvl3pPr marL="1219352" indent="0">
              <a:buNone/>
              <a:defRPr sz="3200"/>
            </a:lvl3pPr>
            <a:lvl4pPr marL="1829029" indent="0">
              <a:buNone/>
              <a:defRPr sz="2667"/>
            </a:lvl4pPr>
            <a:lvl5pPr marL="2438705" indent="0">
              <a:buNone/>
              <a:defRPr sz="2667"/>
            </a:lvl5pPr>
            <a:lvl6pPr marL="3048381" indent="0">
              <a:buNone/>
              <a:defRPr sz="2667"/>
            </a:lvl6pPr>
            <a:lvl7pPr marL="3658057" indent="0">
              <a:buNone/>
              <a:defRPr sz="2667"/>
            </a:lvl7pPr>
            <a:lvl8pPr marL="4267733" indent="0">
              <a:buNone/>
              <a:defRPr sz="2667"/>
            </a:lvl8pPr>
            <a:lvl9pPr marL="4877410" indent="0">
              <a:buNone/>
              <a:defRPr sz="2667"/>
            </a:lvl9pPr>
          </a:lstStyle>
          <a:p>
            <a:endParaRPr lang="tr-TR"/>
          </a:p>
        </p:txBody>
      </p:sp>
      <p:sp>
        <p:nvSpPr>
          <p:cNvPr id="4" name="Metin Yer Tutucusu 3"/>
          <p:cNvSpPr>
            <a:spLocks noGrp="1"/>
          </p:cNvSpPr>
          <p:nvPr>
            <p:ph type="body" sz="half" idx="2"/>
          </p:nvPr>
        </p:nvSpPr>
        <p:spPr>
          <a:xfrm>
            <a:off x="1119827" y="3688080"/>
            <a:ext cx="5243495" cy="6832624"/>
          </a:xfrm>
        </p:spPr>
        <p:txBody>
          <a:bodyPr/>
          <a:lstStyle>
            <a:lvl1pPr marL="0" indent="0">
              <a:buNone/>
              <a:defRPr sz="2134"/>
            </a:lvl1pPr>
            <a:lvl2pPr marL="609676" indent="0">
              <a:buNone/>
              <a:defRPr sz="1867"/>
            </a:lvl2pPr>
            <a:lvl3pPr marL="1219352" indent="0">
              <a:buNone/>
              <a:defRPr sz="1600"/>
            </a:lvl3pPr>
            <a:lvl4pPr marL="1829029" indent="0">
              <a:buNone/>
              <a:defRPr sz="1334"/>
            </a:lvl4pPr>
            <a:lvl5pPr marL="2438705" indent="0">
              <a:buNone/>
              <a:defRPr sz="1334"/>
            </a:lvl5pPr>
            <a:lvl6pPr marL="3048381" indent="0">
              <a:buNone/>
              <a:defRPr sz="1334"/>
            </a:lvl6pPr>
            <a:lvl7pPr marL="3658057" indent="0">
              <a:buNone/>
              <a:defRPr sz="1334"/>
            </a:lvl7pPr>
            <a:lvl8pPr marL="4267733" indent="0">
              <a:buNone/>
              <a:defRPr sz="1334"/>
            </a:lvl8pPr>
            <a:lvl9pPr marL="4877410" indent="0">
              <a:buNone/>
              <a:defRPr sz="1334"/>
            </a:lvl9pPr>
          </a:lstStyle>
          <a:p>
            <a:pPr lvl="0"/>
            <a:r>
              <a:rPr lang="tr-TR"/>
              <a:t>Ana metin stillerini düzenlemek için tıklayın</a:t>
            </a:r>
          </a:p>
        </p:txBody>
      </p:sp>
      <p:sp>
        <p:nvSpPr>
          <p:cNvPr id="5" name="Veri Yer Tutucusu 4"/>
          <p:cNvSpPr>
            <a:spLocks noGrp="1"/>
          </p:cNvSpPr>
          <p:nvPr>
            <p:ph type="dt" sz="half" idx="10"/>
          </p:nvPr>
        </p:nvSpPr>
        <p:spPr/>
        <p:txBody>
          <a:bodyPr/>
          <a:lstStyle/>
          <a:p>
            <a:fld id="{E1F0B1EE-5644-334F-BFED-7CDB7C3E0DCD}" type="datetimeFigureOut">
              <a:rPr lang="tr-TR" smtClean="0"/>
              <a:t>5.05.2020</a:t>
            </a:fld>
            <a:endParaRPr lang="tr-TR"/>
          </a:p>
        </p:txBody>
      </p:sp>
      <p:sp>
        <p:nvSpPr>
          <p:cNvPr id="6" name="Alt Bilgi Yer Tutucusu 5"/>
          <p:cNvSpPr>
            <a:spLocks noGrp="1"/>
          </p:cNvSpPr>
          <p:nvPr>
            <p:ph type="ftr" sz="quarter" idx="11"/>
          </p:nvPr>
        </p:nvSpPr>
        <p:spPr/>
        <p:txBody>
          <a:bodyPr/>
          <a:lstStyle/>
          <a:p>
            <a:endParaRPr lang="en-US"/>
          </a:p>
        </p:txBody>
      </p:sp>
      <p:sp>
        <p:nvSpPr>
          <p:cNvPr id="7" name="Slayt Numarası Yer Tutucusu 6"/>
          <p:cNvSpPr>
            <a:spLocks noGrp="1"/>
          </p:cNvSpPr>
          <p:nvPr>
            <p:ph type="sldNum" sz="quarter" idx="12"/>
          </p:nvPr>
        </p:nvSpPr>
        <p:spPr/>
        <p:txBody>
          <a:bodyPr/>
          <a:lstStyle/>
          <a:p>
            <a:fld id="{E81F5736-F23A-BB45-A549-DDF79FCD6A50}"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1117709" y="654521"/>
            <a:ext cx="14022170" cy="2376194"/>
          </a:xfrm>
          <a:prstGeom prst="rect">
            <a:avLst/>
          </a:prstGeom>
        </p:spPr>
        <p:txBody>
          <a:bodyPr vert="horz" lIns="91440" tIns="45720" rIns="91440" bIns="45720" rtlCol="0" anchor="ctr">
            <a:normAutofit/>
          </a:bodyPr>
          <a:lstStyle/>
          <a:p>
            <a:r>
              <a:rPr lang="tr-TR"/>
              <a:t>Asıl başlık stili için tıklayın</a:t>
            </a:r>
          </a:p>
        </p:txBody>
      </p:sp>
      <p:sp>
        <p:nvSpPr>
          <p:cNvPr id="3" name="Metin Yer Tutucusu 2"/>
          <p:cNvSpPr>
            <a:spLocks noGrp="1"/>
          </p:cNvSpPr>
          <p:nvPr>
            <p:ph type="body" idx="1"/>
          </p:nvPr>
        </p:nvSpPr>
        <p:spPr>
          <a:xfrm>
            <a:off x="1117709" y="3272602"/>
            <a:ext cx="14022170" cy="7800176"/>
          </a:xfrm>
          <a:prstGeom prst="rect">
            <a:avLst/>
          </a:prstGeom>
        </p:spPr>
        <p:txBody>
          <a:bodyPr vert="horz" lIns="91440" tIns="45720" rIns="91440" bIns="45720" rtlCol="0">
            <a:normAutofit/>
          </a:bodyPr>
          <a:lstStyle/>
          <a:p>
            <a:pPr lvl="0"/>
            <a:r>
              <a:rPr lang="tr-TR"/>
              <a:t>Ana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1117709" y="11394347"/>
            <a:ext cx="3657957" cy="654520"/>
          </a:xfrm>
          <a:prstGeom prst="rect">
            <a:avLst/>
          </a:prstGeom>
        </p:spPr>
        <p:txBody>
          <a:bodyPr vert="horz" lIns="91440" tIns="45720" rIns="91440" bIns="45720" rtlCol="0" anchor="ctr"/>
          <a:lstStyle>
            <a:lvl1pPr algn="l">
              <a:defRPr sz="1600">
                <a:solidFill>
                  <a:schemeClr val="tx1">
                    <a:tint val="75000"/>
                  </a:schemeClr>
                </a:solidFill>
              </a:defRPr>
            </a:lvl1pPr>
          </a:lstStyle>
          <a:p>
            <a:fld id="{E1F0B1EE-5644-334F-BFED-7CDB7C3E0DCD}" type="datetimeFigureOut">
              <a:rPr lang="tr-TR" smtClean="0"/>
              <a:t>5.05.2020</a:t>
            </a:fld>
            <a:endParaRPr lang="tr-TR"/>
          </a:p>
        </p:txBody>
      </p:sp>
      <p:sp>
        <p:nvSpPr>
          <p:cNvPr id="5" name="Alt Bilgi Yer Tutucusu 4"/>
          <p:cNvSpPr>
            <a:spLocks noGrp="1"/>
          </p:cNvSpPr>
          <p:nvPr>
            <p:ph type="ftr" sz="quarter" idx="3"/>
          </p:nvPr>
        </p:nvSpPr>
        <p:spPr>
          <a:xfrm>
            <a:off x="5385326" y="11394347"/>
            <a:ext cx="5486936" cy="654520"/>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11481922" y="11394347"/>
            <a:ext cx="3657957" cy="654520"/>
          </a:xfrm>
          <a:prstGeom prst="rect">
            <a:avLst/>
          </a:prstGeom>
        </p:spPr>
        <p:txBody>
          <a:bodyPr vert="horz" lIns="91440" tIns="45720" rIns="91440" bIns="45720" rtlCol="0" anchor="ctr"/>
          <a:lstStyle>
            <a:lvl1pPr algn="r">
              <a:defRPr sz="1600">
                <a:solidFill>
                  <a:schemeClr val="tx1">
                    <a:tint val="75000"/>
                  </a:schemeClr>
                </a:solidFill>
              </a:defRPr>
            </a:lvl1pPr>
          </a:lstStyle>
          <a:p>
            <a:fld id="{E81F5736-F23A-BB45-A549-DDF79FCD6A50}" type="slidenum">
              <a:rPr lang="tr-TR" smtClean="0"/>
              <a:t>‹#›</a:t>
            </a:fld>
            <a:endParaRPr lang="tr-TR"/>
          </a:p>
        </p:txBody>
      </p:sp>
    </p:spTree>
    <p:extLst>
      <p:ext uri="{BB962C8B-B14F-4D97-AF65-F5344CB8AC3E}">
        <p14:creationId xmlns:p14="http://schemas.microsoft.com/office/powerpoint/2010/main" val="271382541"/>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l" defTabSz="1219352"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838" indent="-304838" algn="l" defTabSz="1219352" rtl="0" eaLnBrk="1" latinLnBrk="0" hangingPunct="1">
        <a:lnSpc>
          <a:spcPct val="90000"/>
        </a:lnSpc>
        <a:spcBef>
          <a:spcPts val="1334"/>
        </a:spcBef>
        <a:buFont typeface="Arial"/>
        <a:buChar char="•"/>
        <a:defRPr sz="3734" kern="1200">
          <a:solidFill>
            <a:schemeClr val="tx1"/>
          </a:solidFill>
          <a:latin typeface="+mn-lt"/>
          <a:ea typeface="+mn-ea"/>
          <a:cs typeface="+mn-cs"/>
        </a:defRPr>
      </a:lvl1pPr>
      <a:lvl2pPr marL="914514" indent="-304838" algn="l" defTabSz="1219352"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4191" indent="-304838" algn="l" defTabSz="1219352"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867" indent="-304838" algn="l" defTabSz="1219352"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543" indent="-304838" algn="l" defTabSz="1219352"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3219" indent="-304838" algn="l" defTabSz="1219352"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895" indent="-304838" algn="l" defTabSz="1219352"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2572" indent="-304838" algn="l" defTabSz="1219352"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2248" indent="-304838" algn="l" defTabSz="1219352"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tr-TR"/>
      </a:defPPr>
      <a:lvl1pPr marL="0" algn="l" defTabSz="1219352" rtl="0" eaLnBrk="1" latinLnBrk="0" hangingPunct="1">
        <a:defRPr sz="2400" kern="1200">
          <a:solidFill>
            <a:schemeClr val="tx1"/>
          </a:solidFill>
          <a:latin typeface="+mn-lt"/>
          <a:ea typeface="+mn-ea"/>
          <a:cs typeface="+mn-cs"/>
        </a:defRPr>
      </a:lvl1pPr>
      <a:lvl2pPr marL="609676" algn="l" defTabSz="1219352" rtl="0" eaLnBrk="1" latinLnBrk="0" hangingPunct="1">
        <a:defRPr sz="2400" kern="1200">
          <a:solidFill>
            <a:schemeClr val="tx1"/>
          </a:solidFill>
          <a:latin typeface="+mn-lt"/>
          <a:ea typeface="+mn-ea"/>
          <a:cs typeface="+mn-cs"/>
        </a:defRPr>
      </a:lvl2pPr>
      <a:lvl3pPr marL="1219352" algn="l" defTabSz="1219352" rtl="0" eaLnBrk="1" latinLnBrk="0" hangingPunct="1">
        <a:defRPr sz="2400" kern="1200">
          <a:solidFill>
            <a:schemeClr val="tx1"/>
          </a:solidFill>
          <a:latin typeface="+mn-lt"/>
          <a:ea typeface="+mn-ea"/>
          <a:cs typeface="+mn-cs"/>
        </a:defRPr>
      </a:lvl3pPr>
      <a:lvl4pPr marL="1829029" algn="l" defTabSz="1219352" rtl="0" eaLnBrk="1" latinLnBrk="0" hangingPunct="1">
        <a:defRPr sz="2400" kern="1200">
          <a:solidFill>
            <a:schemeClr val="tx1"/>
          </a:solidFill>
          <a:latin typeface="+mn-lt"/>
          <a:ea typeface="+mn-ea"/>
          <a:cs typeface="+mn-cs"/>
        </a:defRPr>
      </a:lvl4pPr>
      <a:lvl5pPr marL="2438705" algn="l" defTabSz="1219352" rtl="0" eaLnBrk="1" latinLnBrk="0" hangingPunct="1">
        <a:defRPr sz="2400" kern="1200">
          <a:solidFill>
            <a:schemeClr val="tx1"/>
          </a:solidFill>
          <a:latin typeface="+mn-lt"/>
          <a:ea typeface="+mn-ea"/>
          <a:cs typeface="+mn-cs"/>
        </a:defRPr>
      </a:lvl5pPr>
      <a:lvl6pPr marL="3048381" algn="l" defTabSz="1219352" rtl="0" eaLnBrk="1" latinLnBrk="0" hangingPunct="1">
        <a:defRPr sz="2400" kern="1200">
          <a:solidFill>
            <a:schemeClr val="tx1"/>
          </a:solidFill>
          <a:latin typeface="+mn-lt"/>
          <a:ea typeface="+mn-ea"/>
          <a:cs typeface="+mn-cs"/>
        </a:defRPr>
      </a:lvl6pPr>
      <a:lvl7pPr marL="3658057" algn="l" defTabSz="1219352" rtl="0" eaLnBrk="1" latinLnBrk="0" hangingPunct="1">
        <a:defRPr sz="2400" kern="1200">
          <a:solidFill>
            <a:schemeClr val="tx1"/>
          </a:solidFill>
          <a:latin typeface="+mn-lt"/>
          <a:ea typeface="+mn-ea"/>
          <a:cs typeface="+mn-cs"/>
        </a:defRPr>
      </a:lvl7pPr>
      <a:lvl8pPr marL="4267733" algn="l" defTabSz="1219352" rtl="0" eaLnBrk="1" latinLnBrk="0" hangingPunct="1">
        <a:defRPr sz="2400" kern="1200">
          <a:solidFill>
            <a:schemeClr val="tx1"/>
          </a:solidFill>
          <a:latin typeface="+mn-lt"/>
          <a:ea typeface="+mn-ea"/>
          <a:cs typeface="+mn-cs"/>
        </a:defRPr>
      </a:lvl8pPr>
      <a:lvl9pPr marL="4877410" algn="l" defTabSz="1219352"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1117709" y="654521"/>
            <a:ext cx="14022170" cy="2376194"/>
          </a:xfrm>
          <a:prstGeom prst="rect">
            <a:avLst/>
          </a:prstGeom>
        </p:spPr>
        <p:txBody>
          <a:bodyPr vert="horz" lIns="91440" tIns="45720" rIns="91440" bIns="45720" rtlCol="0" anchor="ctr">
            <a:normAutofit/>
          </a:bodyPr>
          <a:lstStyle/>
          <a:p>
            <a:r>
              <a:rPr lang="tr-TR"/>
              <a:t>Asıl başlık stili için tıklayın</a:t>
            </a:r>
          </a:p>
        </p:txBody>
      </p:sp>
      <p:sp>
        <p:nvSpPr>
          <p:cNvPr id="3" name="Metin Yer Tutucusu 2"/>
          <p:cNvSpPr>
            <a:spLocks noGrp="1"/>
          </p:cNvSpPr>
          <p:nvPr>
            <p:ph type="body" idx="1"/>
          </p:nvPr>
        </p:nvSpPr>
        <p:spPr>
          <a:xfrm>
            <a:off x="1117709" y="3272602"/>
            <a:ext cx="14022170" cy="7800176"/>
          </a:xfrm>
          <a:prstGeom prst="rect">
            <a:avLst/>
          </a:prstGeom>
        </p:spPr>
        <p:txBody>
          <a:bodyPr vert="horz" lIns="91440" tIns="45720" rIns="91440" bIns="45720" rtlCol="0">
            <a:normAutofit/>
          </a:bodyPr>
          <a:lstStyle/>
          <a:p>
            <a:pPr lvl="0"/>
            <a:r>
              <a:rPr lang="tr-TR"/>
              <a:t>Ana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1117709" y="11394347"/>
            <a:ext cx="3657957" cy="654520"/>
          </a:xfrm>
          <a:prstGeom prst="rect">
            <a:avLst/>
          </a:prstGeom>
        </p:spPr>
        <p:txBody>
          <a:bodyPr vert="horz" lIns="91440" tIns="45720" rIns="91440" bIns="45720" rtlCol="0" anchor="ctr"/>
          <a:lstStyle>
            <a:lvl1pPr algn="l">
              <a:defRPr sz="1600">
                <a:solidFill>
                  <a:schemeClr val="tx1">
                    <a:tint val="75000"/>
                  </a:schemeClr>
                </a:solidFill>
              </a:defRPr>
            </a:lvl1pPr>
          </a:lstStyle>
          <a:p>
            <a:fld id="{E1F0B1EE-5644-334F-BFED-7CDB7C3E0DCD}" type="datetimeFigureOut">
              <a:rPr lang="tr-TR" smtClean="0">
                <a:solidFill>
                  <a:prstClr val="black">
                    <a:tint val="75000"/>
                  </a:prstClr>
                </a:solidFill>
                <a:latin typeface="Calibri"/>
              </a:rPr>
              <a:pPr/>
              <a:t>5.05.2020</a:t>
            </a:fld>
            <a:endParaRPr lang="tr-TR">
              <a:solidFill>
                <a:prstClr val="black">
                  <a:tint val="75000"/>
                </a:prstClr>
              </a:solidFill>
              <a:latin typeface="Calibri"/>
            </a:endParaRPr>
          </a:p>
        </p:txBody>
      </p:sp>
      <p:sp>
        <p:nvSpPr>
          <p:cNvPr id="5" name="Alt Bilgi Yer Tutucusu 4"/>
          <p:cNvSpPr>
            <a:spLocks noGrp="1"/>
          </p:cNvSpPr>
          <p:nvPr>
            <p:ph type="ftr" sz="quarter" idx="3"/>
          </p:nvPr>
        </p:nvSpPr>
        <p:spPr>
          <a:xfrm>
            <a:off x="5385326" y="11394347"/>
            <a:ext cx="5486936" cy="654520"/>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tr-TR">
              <a:solidFill>
                <a:prstClr val="black">
                  <a:tint val="75000"/>
                </a:prstClr>
              </a:solidFill>
              <a:latin typeface="Calibri"/>
            </a:endParaRPr>
          </a:p>
        </p:txBody>
      </p:sp>
      <p:sp>
        <p:nvSpPr>
          <p:cNvPr id="6" name="Slayt Numarası Yer Tutucusu 5"/>
          <p:cNvSpPr>
            <a:spLocks noGrp="1"/>
          </p:cNvSpPr>
          <p:nvPr>
            <p:ph type="sldNum" sz="quarter" idx="4"/>
          </p:nvPr>
        </p:nvSpPr>
        <p:spPr>
          <a:xfrm>
            <a:off x="11481922" y="11394347"/>
            <a:ext cx="3657957" cy="654520"/>
          </a:xfrm>
          <a:prstGeom prst="rect">
            <a:avLst/>
          </a:prstGeom>
        </p:spPr>
        <p:txBody>
          <a:bodyPr vert="horz" lIns="91440" tIns="45720" rIns="91440" bIns="45720" rtlCol="0" anchor="ctr"/>
          <a:lstStyle>
            <a:lvl1pPr algn="r">
              <a:defRPr sz="1600">
                <a:solidFill>
                  <a:schemeClr val="tx1">
                    <a:tint val="75000"/>
                  </a:schemeClr>
                </a:solidFill>
              </a:defRPr>
            </a:lvl1pPr>
          </a:lstStyle>
          <a:p>
            <a:fld id="{E81F5736-F23A-BB45-A549-DDF79FCD6A50}" type="slidenum">
              <a:rPr lang="tr-TR" smtClean="0">
                <a:solidFill>
                  <a:prstClr val="black">
                    <a:tint val="75000"/>
                  </a:prstClr>
                </a:solidFill>
                <a:latin typeface="Calibri"/>
              </a:rPr>
              <a:pPr/>
              <a:t>‹#›</a:t>
            </a:fld>
            <a:endParaRPr lang="tr-TR">
              <a:solidFill>
                <a:prstClr val="black">
                  <a:tint val="75000"/>
                </a:prstClr>
              </a:solidFill>
              <a:latin typeface="Calibri"/>
            </a:endParaRPr>
          </a:p>
        </p:txBody>
      </p:sp>
    </p:spTree>
    <p:extLst>
      <p:ext uri="{BB962C8B-B14F-4D97-AF65-F5344CB8AC3E}">
        <p14:creationId xmlns:p14="http://schemas.microsoft.com/office/powerpoint/2010/main" val="1593560343"/>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l" defTabSz="1219352"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838" indent="-304838" algn="l" defTabSz="1219352" rtl="0" eaLnBrk="1" latinLnBrk="0" hangingPunct="1">
        <a:lnSpc>
          <a:spcPct val="90000"/>
        </a:lnSpc>
        <a:spcBef>
          <a:spcPts val="1334"/>
        </a:spcBef>
        <a:buFont typeface="Arial"/>
        <a:buChar char="•"/>
        <a:defRPr sz="3734" kern="1200">
          <a:solidFill>
            <a:schemeClr val="tx1"/>
          </a:solidFill>
          <a:latin typeface="+mn-lt"/>
          <a:ea typeface="+mn-ea"/>
          <a:cs typeface="+mn-cs"/>
        </a:defRPr>
      </a:lvl1pPr>
      <a:lvl2pPr marL="914514" indent="-304838" algn="l" defTabSz="1219352"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4191" indent="-304838" algn="l" defTabSz="1219352"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867" indent="-304838" algn="l" defTabSz="1219352"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543" indent="-304838" algn="l" defTabSz="1219352"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3219" indent="-304838" algn="l" defTabSz="1219352"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895" indent="-304838" algn="l" defTabSz="1219352"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2572" indent="-304838" algn="l" defTabSz="1219352"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2248" indent="-304838" algn="l" defTabSz="1219352"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tr-TR"/>
      </a:defPPr>
      <a:lvl1pPr marL="0" algn="l" defTabSz="1219352" rtl="0" eaLnBrk="1" latinLnBrk="0" hangingPunct="1">
        <a:defRPr sz="2400" kern="1200">
          <a:solidFill>
            <a:schemeClr val="tx1"/>
          </a:solidFill>
          <a:latin typeface="+mn-lt"/>
          <a:ea typeface="+mn-ea"/>
          <a:cs typeface="+mn-cs"/>
        </a:defRPr>
      </a:lvl1pPr>
      <a:lvl2pPr marL="609676" algn="l" defTabSz="1219352" rtl="0" eaLnBrk="1" latinLnBrk="0" hangingPunct="1">
        <a:defRPr sz="2400" kern="1200">
          <a:solidFill>
            <a:schemeClr val="tx1"/>
          </a:solidFill>
          <a:latin typeface="+mn-lt"/>
          <a:ea typeface="+mn-ea"/>
          <a:cs typeface="+mn-cs"/>
        </a:defRPr>
      </a:lvl2pPr>
      <a:lvl3pPr marL="1219352" algn="l" defTabSz="1219352" rtl="0" eaLnBrk="1" latinLnBrk="0" hangingPunct="1">
        <a:defRPr sz="2400" kern="1200">
          <a:solidFill>
            <a:schemeClr val="tx1"/>
          </a:solidFill>
          <a:latin typeface="+mn-lt"/>
          <a:ea typeface="+mn-ea"/>
          <a:cs typeface="+mn-cs"/>
        </a:defRPr>
      </a:lvl3pPr>
      <a:lvl4pPr marL="1829029" algn="l" defTabSz="1219352" rtl="0" eaLnBrk="1" latinLnBrk="0" hangingPunct="1">
        <a:defRPr sz="2400" kern="1200">
          <a:solidFill>
            <a:schemeClr val="tx1"/>
          </a:solidFill>
          <a:latin typeface="+mn-lt"/>
          <a:ea typeface="+mn-ea"/>
          <a:cs typeface="+mn-cs"/>
        </a:defRPr>
      </a:lvl4pPr>
      <a:lvl5pPr marL="2438705" algn="l" defTabSz="1219352" rtl="0" eaLnBrk="1" latinLnBrk="0" hangingPunct="1">
        <a:defRPr sz="2400" kern="1200">
          <a:solidFill>
            <a:schemeClr val="tx1"/>
          </a:solidFill>
          <a:latin typeface="+mn-lt"/>
          <a:ea typeface="+mn-ea"/>
          <a:cs typeface="+mn-cs"/>
        </a:defRPr>
      </a:lvl5pPr>
      <a:lvl6pPr marL="3048381" algn="l" defTabSz="1219352" rtl="0" eaLnBrk="1" latinLnBrk="0" hangingPunct="1">
        <a:defRPr sz="2400" kern="1200">
          <a:solidFill>
            <a:schemeClr val="tx1"/>
          </a:solidFill>
          <a:latin typeface="+mn-lt"/>
          <a:ea typeface="+mn-ea"/>
          <a:cs typeface="+mn-cs"/>
        </a:defRPr>
      </a:lvl6pPr>
      <a:lvl7pPr marL="3658057" algn="l" defTabSz="1219352" rtl="0" eaLnBrk="1" latinLnBrk="0" hangingPunct="1">
        <a:defRPr sz="2400" kern="1200">
          <a:solidFill>
            <a:schemeClr val="tx1"/>
          </a:solidFill>
          <a:latin typeface="+mn-lt"/>
          <a:ea typeface="+mn-ea"/>
          <a:cs typeface="+mn-cs"/>
        </a:defRPr>
      </a:lvl7pPr>
      <a:lvl8pPr marL="4267733" algn="l" defTabSz="1219352" rtl="0" eaLnBrk="1" latinLnBrk="0" hangingPunct="1">
        <a:defRPr sz="2400" kern="1200">
          <a:solidFill>
            <a:schemeClr val="tx1"/>
          </a:solidFill>
          <a:latin typeface="+mn-lt"/>
          <a:ea typeface="+mn-ea"/>
          <a:cs typeface="+mn-cs"/>
        </a:defRPr>
      </a:lvl8pPr>
      <a:lvl9pPr marL="4877410" algn="l" defTabSz="1219352"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5.jpg"/><Relationship Id="rId2"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4.jpg"/><Relationship Id="rId7" Type="http://schemas.openxmlformats.org/officeDocument/2006/relationships/image" Target="../media/image18.JPG"/><Relationship Id="rId2"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2.jpeg"/><Relationship Id="rId2"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image" Target="../media/image21.emf"/><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image" Target="../media/image23.jp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7.jpg"/><Relationship Id="rId7"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image" Target="../media/image9.jp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image" Target="../media/image12.jp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image" Target="../media/image12.jp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p:cNvSpPr txBox="1">
            <a:spLocks/>
          </p:cNvSpPr>
          <p:nvPr/>
        </p:nvSpPr>
        <p:spPr>
          <a:xfrm>
            <a:off x="0" y="8449126"/>
            <a:ext cx="16257588" cy="1528251"/>
          </a:xfrm>
          <a:prstGeom prst="rect">
            <a:avLst/>
          </a:prstGeom>
        </p:spPr>
        <p:txBody>
          <a:bodyPr vert="horz" lIns="91440" tIns="45720" rIns="91440" bIns="45720" rtlCol="0" anchor="b">
            <a:noAutofit/>
          </a:bodyPr>
          <a:lstStyle>
            <a:lvl1pPr algn="ctr" defTabSz="1219352" rtl="0" eaLnBrk="1" latinLnBrk="0" hangingPunct="1">
              <a:lnSpc>
                <a:spcPct val="90000"/>
              </a:lnSpc>
              <a:spcBef>
                <a:spcPct val="0"/>
              </a:spcBef>
              <a:buNone/>
              <a:defRPr sz="8001" kern="1200">
                <a:solidFill>
                  <a:schemeClr val="tx1"/>
                </a:solidFill>
                <a:latin typeface="+mj-lt"/>
                <a:ea typeface="+mj-ea"/>
                <a:cs typeface="+mj-cs"/>
              </a:defRPr>
            </a:lvl1pPr>
          </a:lstStyle>
          <a:p>
            <a:pPr>
              <a:lnSpc>
                <a:spcPct val="100000"/>
              </a:lnSpc>
            </a:pPr>
            <a:r>
              <a:rPr lang="tr-TR" sz="4000" b="1" dirty="0" err="1">
                <a:solidFill>
                  <a:schemeClr val="bg1"/>
                </a:solidFill>
                <a:latin typeface="Times New Roman" panose="02020603050405020304" pitchFamily="18" charset="0"/>
                <a:ea typeface="Calibri" charset="0"/>
                <a:cs typeface="Times New Roman" panose="02020603050405020304" pitchFamily="18" charset="0"/>
              </a:rPr>
              <a:t>Geochemical</a:t>
            </a:r>
            <a:r>
              <a:rPr lang="tr-TR" sz="4000" b="1" dirty="0">
                <a:solidFill>
                  <a:schemeClr val="bg1"/>
                </a:solidFill>
                <a:latin typeface="Times New Roman" panose="02020603050405020304" pitchFamily="18" charset="0"/>
                <a:ea typeface="Calibri" charset="0"/>
                <a:cs typeface="Times New Roman" panose="02020603050405020304" pitchFamily="18" charset="0"/>
              </a:rPr>
              <a:t> </a:t>
            </a:r>
            <a:r>
              <a:rPr lang="tr-TR" sz="4000" b="1" dirty="0" err="1">
                <a:solidFill>
                  <a:schemeClr val="bg1"/>
                </a:solidFill>
                <a:latin typeface="Times New Roman" panose="02020603050405020304" pitchFamily="18" charset="0"/>
                <a:ea typeface="Calibri" charset="0"/>
                <a:cs typeface="Times New Roman" panose="02020603050405020304" pitchFamily="18" charset="0"/>
              </a:rPr>
              <a:t>Significance</a:t>
            </a:r>
            <a:r>
              <a:rPr lang="tr-TR" sz="4000" b="1" dirty="0">
                <a:solidFill>
                  <a:schemeClr val="bg1"/>
                </a:solidFill>
                <a:latin typeface="Times New Roman" panose="02020603050405020304" pitchFamily="18" charset="0"/>
                <a:ea typeface="Calibri" charset="0"/>
                <a:cs typeface="Times New Roman" panose="02020603050405020304" pitchFamily="18" charset="0"/>
              </a:rPr>
              <a:t> </a:t>
            </a:r>
            <a:r>
              <a:rPr lang="tr-TR" sz="4000" b="1" dirty="0" err="1">
                <a:solidFill>
                  <a:schemeClr val="bg1"/>
                </a:solidFill>
                <a:latin typeface="Times New Roman" panose="02020603050405020304" pitchFamily="18" charset="0"/>
                <a:ea typeface="Calibri" charset="0"/>
                <a:cs typeface="Times New Roman" panose="02020603050405020304" pitchFamily="18" charset="0"/>
              </a:rPr>
              <a:t>and</a:t>
            </a:r>
            <a:r>
              <a:rPr lang="tr-TR" sz="4000" b="1" dirty="0">
                <a:solidFill>
                  <a:schemeClr val="bg1"/>
                </a:solidFill>
                <a:latin typeface="Times New Roman" panose="02020603050405020304" pitchFamily="18" charset="0"/>
                <a:ea typeface="Calibri" charset="0"/>
                <a:cs typeface="Times New Roman" panose="02020603050405020304" pitchFamily="18" charset="0"/>
              </a:rPr>
              <a:t> </a:t>
            </a:r>
            <a:r>
              <a:rPr lang="tr-TR" sz="4000" b="1" dirty="0" err="1">
                <a:solidFill>
                  <a:schemeClr val="bg1"/>
                </a:solidFill>
                <a:latin typeface="Times New Roman" panose="02020603050405020304" pitchFamily="18" charset="0"/>
                <a:ea typeface="Calibri" charset="0"/>
                <a:cs typeface="Times New Roman" panose="02020603050405020304" pitchFamily="18" charset="0"/>
              </a:rPr>
              <a:t>Formation</a:t>
            </a:r>
            <a:r>
              <a:rPr lang="tr-TR" sz="4000" b="1" dirty="0">
                <a:solidFill>
                  <a:schemeClr val="bg1"/>
                </a:solidFill>
                <a:latin typeface="Times New Roman" panose="02020603050405020304" pitchFamily="18" charset="0"/>
                <a:ea typeface="Calibri" charset="0"/>
                <a:cs typeface="Times New Roman" panose="02020603050405020304" pitchFamily="18" charset="0"/>
              </a:rPr>
              <a:t> of </a:t>
            </a:r>
            <a:r>
              <a:rPr lang="tr-TR" sz="4000" b="1" dirty="0" err="1">
                <a:solidFill>
                  <a:schemeClr val="bg1"/>
                </a:solidFill>
                <a:latin typeface="Times New Roman" panose="02020603050405020304" pitchFamily="18" charset="0"/>
                <a:ea typeface="Calibri" charset="0"/>
                <a:cs typeface="Times New Roman" panose="02020603050405020304" pitchFamily="18" charset="0"/>
              </a:rPr>
              <a:t>Suçatı</a:t>
            </a:r>
            <a:r>
              <a:rPr lang="tr-TR" sz="4000" b="1" dirty="0">
                <a:solidFill>
                  <a:schemeClr val="bg1"/>
                </a:solidFill>
                <a:latin typeface="Times New Roman" panose="02020603050405020304" pitchFamily="18" charset="0"/>
                <a:ea typeface="Calibri" charset="0"/>
                <a:cs typeface="Times New Roman" panose="02020603050405020304" pitchFamily="18" charset="0"/>
              </a:rPr>
              <a:t> Pb – </a:t>
            </a:r>
            <a:r>
              <a:rPr lang="tr-TR" sz="4000" b="1" dirty="0" err="1">
                <a:solidFill>
                  <a:schemeClr val="bg1"/>
                </a:solidFill>
                <a:latin typeface="Times New Roman" panose="02020603050405020304" pitchFamily="18" charset="0"/>
                <a:ea typeface="Calibri" charset="0"/>
                <a:cs typeface="Times New Roman" panose="02020603050405020304" pitchFamily="18" charset="0"/>
              </a:rPr>
              <a:t>Zn</a:t>
            </a:r>
            <a:r>
              <a:rPr lang="tr-TR" sz="4000" b="1" dirty="0">
                <a:solidFill>
                  <a:schemeClr val="bg1"/>
                </a:solidFill>
                <a:latin typeface="Times New Roman" panose="02020603050405020304" pitchFamily="18" charset="0"/>
                <a:ea typeface="Calibri" charset="0"/>
                <a:cs typeface="Times New Roman" panose="02020603050405020304" pitchFamily="18" charset="0"/>
              </a:rPr>
              <a:t> </a:t>
            </a:r>
            <a:r>
              <a:rPr lang="tr-TR" sz="4000" b="1" dirty="0" err="1">
                <a:solidFill>
                  <a:schemeClr val="bg1"/>
                </a:solidFill>
                <a:latin typeface="Times New Roman" panose="02020603050405020304" pitchFamily="18" charset="0"/>
                <a:ea typeface="Calibri" charset="0"/>
                <a:cs typeface="Times New Roman" panose="02020603050405020304" pitchFamily="18" charset="0"/>
              </a:rPr>
              <a:t>Deposits</a:t>
            </a:r>
            <a:r>
              <a:rPr lang="tr-TR" sz="4000" b="1" dirty="0">
                <a:solidFill>
                  <a:schemeClr val="bg1"/>
                </a:solidFill>
                <a:latin typeface="Times New Roman" panose="02020603050405020304" pitchFamily="18" charset="0"/>
                <a:ea typeface="Calibri" charset="0"/>
                <a:cs typeface="Times New Roman" panose="02020603050405020304" pitchFamily="18" charset="0"/>
              </a:rPr>
              <a:t> – </a:t>
            </a:r>
            <a:r>
              <a:rPr lang="tr-TR" sz="4000" b="1" dirty="0" err="1">
                <a:solidFill>
                  <a:schemeClr val="bg1"/>
                </a:solidFill>
                <a:latin typeface="Times New Roman" panose="02020603050405020304" pitchFamily="18" charset="0"/>
                <a:ea typeface="Calibri" charset="0"/>
                <a:cs typeface="Times New Roman" panose="02020603050405020304" pitchFamily="18" charset="0"/>
              </a:rPr>
              <a:t>Easterns</a:t>
            </a:r>
            <a:r>
              <a:rPr lang="tr-TR" sz="4000" b="1" dirty="0">
                <a:solidFill>
                  <a:schemeClr val="bg1"/>
                </a:solidFill>
                <a:latin typeface="Times New Roman" panose="02020603050405020304" pitchFamily="18" charset="0"/>
                <a:ea typeface="Calibri" charset="0"/>
                <a:cs typeface="Times New Roman" panose="02020603050405020304" pitchFamily="18" charset="0"/>
              </a:rPr>
              <a:t> </a:t>
            </a:r>
            <a:r>
              <a:rPr lang="tr-TR" sz="4000" b="1" dirty="0" err="1">
                <a:solidFill>
                  <a:schemeClr val="bg1"/>
                </a:solidFill>
                <a:latin typeface="Times New Roman" panose="02020603050405020304" pitchFamily="18" charset="0"/>
                <a:ea typeface="Calibri" charset="0"/>
                <a:cs typeface="Times New Roman" panose="02020603050405020304" pitchFamily="18" charset="0"/>
              </a:rPr>
              <a:t>Taurides</a:t>
            </a:r>
            <a:endParaRPr lang="tr-TR" sz="4000" b="1" dirty="0">
              <a:solidFill>
                <a:schemeClr val="bg1"/>
              </a:solidFill>
              <a:latin typeface="Times New Roman" panose="02020603050405020304" pitchFamily="18" charset="0"/>
              <a:ea typeface="Calibri" charset="0"/>
              <a:cs typeface="Times New Roman" panose="02020603050405020304" pitchFamily="18" charset="0"/>
            </a:endParaRPr>
          </a:p>
        </p:txBody>
      </p:sp>
      <p:sp>
        <p:nvSpPr>
          <p:cNvPr id="3" name="Başlık 3"/>
          <p:cNvSpPr txBox="1">
            <a:spLocks/>
          </p:cNvSpPr>
          <p:nvPr/>
        </p:nvSpPr>
        <p:spPr>
          <a:xfrm>
            <a:off x="0" y="10169584"/>
            <a:ext cx="16257588" cy="1781412"/>
          </a:xfrm>
          <a:prstGeom prst="rect">
            <a:avLst/>
          </a:prstGeom>
        </p:spPr>
        <p:txBody>
          <a:bodyPr vert="horz" lIns="91440" tIns="45720" rIns="91440" bIns="45720" rtlCol="0" anchor="b">
            <a:noAutofit/>
          </a:bodyPr>
          <a:lstStyle>
            <a:lvl1pPr algn="ctr" defTabSz="1219352" rtl="0" eaLnBrk="1" latinLnBrk="0" hangingPunct="1">
              <a:lnSpc>
                <a:spcPct val="90000"/>
              </a:lnSpc>
              <a:spcBef>
                <a:spcPct val="0"/>
              </a:spcBef>
              <a:buNone/>
              <a:defRPr sz="8001" kern="1200">
                <a:solidFill>
                  <a:schemeClr val="tx1"/>
                </a:solidFill>
                <a:latin typeface="+mj-lt"/>
                <a:ea typeface="+mj-ea"/>
                <a:cs typeface="+mj-cs"/>
              </a:defRPr>
            </a:lvl1pPr>
          </a:lstStyle>
          <a:p>
            <a:pPr>
              <a:lnSpc>
                <a:spcPct val="100000"/>
              </a:lnSpc>
            </a:pPr>
            <a:r>
              <a:rPr lang="tr-TR" sz="3200" b="1">
                <a:solidFill>
                  <a:prstClr val="white"/>
                </a:solidFill>
                <a:latin typeface="Calibri" charset="0"/>
                <a:ea typeface="Calibri" charset="0"/>
                <a:cs typeface="Calibri" charset="0"/>
              </a:rPr>
              <a:t>2020</a:t>
            </a:r>
          </a:p>
        </p:txBody>
      </p:sp>
      <p:pic>
        <p:nvPicPr>
          <p:cNvPr id="7" name="Resim 6">
            <a:extLst>
              <a:ext uri="{FF2B5EF4-FFF2-40B4-BE49-F238E27FC236}">
                <a16:creationId xmlns:a16="http://schemas.microsoft.com/office/drawing/2014/main" id="{B33F4CD3-93B8-FA48-8E02-DA51D374A0C6}"/>
              </a:ext>
            </a:extLst>
          </p:cNvPr>
          <p:cNvPicPr>
            <a:picLocks noChangeAspect="1"/>
          </p:cNvPicPr>
          <p:nvPr/>
        </p:nvPicPr>
        <p:blipFill>
          <a:blip r:embed="rId3"/>
          <a:stretch>
            <a:fillRect/>
          </a:stretch>
        </p:blipFill>
        <p:spPr>
          <a:xfrm>
            <a:off x="0" y="0"/>
            <a:ext cx="1219200" cy="419100"/>
          </a:xfrm>
          <a:prstGeom prst="rect">
            <a:avLst/>
          </a:prstGeom>
        </p:spPr>
      </p:pic>
      <p:pic>
        <p:nvPicPr>
          <p:cNvPr id="9" name="Resim 8">
            <a:extLst>
              <a:ext uri="{FF2B5EF4-FFF2-40B4-BE49-F238E27FC236}">
                <a16:creationId xmlns:a16="http://schemas.microsoft.com/office/drawing/2014/main" id="{579C4D00-C51F-9B4A-9F61-DA33EEAE87E7}"/>
              </a:ext>
            </a:extLst>
          </p:cNvPr>
          <p:cNvPicPr>
            <a:picLocks noChangeAspect="1"/>
          </p:cNvPicPr>
          <p:nvPr/>
        </p:nvPicPr>
        <p:blipFill>
          <a:blip r:embed="rId4"/>
          <a:stretch>
            <a:fillRect/>
          </a:stretch>
        </p:blipFill>
        <p:spPr>
          <a:xfrm>
            <a:off x="1539202" y="4631469"/>
            <a:ext cx="4064522" cy="1867887"/>
          </a:xfrm>
          <a:prstGeom prst="rect">
            <a:avLst/>
          </a:prstGeom>
        </p:spPr>
      </p:pic>
      <p:pic>
        <p:nvPicPr>
          <p:cNvPr id="11" name="Resim 10">
            <a:extLst>
              <a:ext uri="{FF2B5EF4-FFF2-40B4-BE49-F238E27FC236}">
                <a16:creationId xmlns:a16="http://schemas.microsoft.com/office/drawing/2014/main" id="{AFD208E1-5A55-F34C-8D13-7BAE8BBA1B67}"/>
              </a:ext>
            </a:extLst>
          </p:cNvPr>
          <p:cNvPicPr>
            <a:picLocks noChangeAspect="1"/>
          </p:cNvPicPr>
          <p:nvPr/>
        </p:nvPicPr>
        <p:blipFill>
          <a:blip r:embed="rId5"/>
          <a:stretch>
            <a:fillRect/>
          </a:stretch>
        </p:blipFill>
        <p:spPr>
          <a:xfrm>
            <a:off x="11148114" y="3965706"/>
            <a:ext cx="2520950" cy="2533650"/>
          </a:xfrm>
          <a:prstGeom prst="rect">
            <a:avLst/>
          </a:prstGeom>
        </p:spPr>
      </p:pic>
    </p:spTree>
    <p:extLst>
      <p:ext uri="{BB962C8B-B14F-4D97-AF65-F5344CB8AC3E}">
        <p14:creationId xmlns:p14="http://schemas.microsoft.com/office/powerpoint/2010/main" val="1343456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aşlık 3"/>
          <p:cNvSpPr>
            <a:spLocks noGrp="1"/>
          </p:cNvSpPr>
          <p:nvPr>
            <p:ph type="title"/>
          </p:nvPr>
        </p:nvSpPr>
        <p:spPr>
          <a:xfrm>
            <a:off x="1155716" y="255181"/>
            <a:ext cx="13918019" cy="1913862"/>
          </a:xfrm>
        </p:spPr>
        <p:txBody>
          <a:bodyPr>
            <a:normAutofit fontScale="90000"/>
          </a:bodyPr>
          <a:lstStyle/>
          <a:p>
            <a:pPr algn="ctr"/>
            <a:r>
              <a:rPr lang="tr-TR" sz="2800" b="1" err="1">
                <a:solidFill>
                  <a:schemeClr val="bg1"/>
                </a:solidFill>
                <a:latin typeface="Times New Roman" panose="02020603050405020304" pitchFamily="18" charset="0"/>
                <a:ea typeface="Calibri" charset="0"/>
                <a:cs typeface="Times New Roman" panose="02020603050405020304" pitchFamily="18" charset="0"/>
              </a:rPr>
              <a:t>Geochemical</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Significance</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and</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Formation</a:t>
            </a:r>
            <a:r>
              <a:rPr lang="tr-TR" sz="2800" b="1">
                <a:solidFill>
                  <a:schemeClr val="bg1"/>
                </a:solidFill>
                <a:latin typeface="Times New Roman" panose="02020603050405020304" pitchFamily="18" charset="0"/>
                <a:ea typeface="Calibri" charset="0"/>
                <a:cs typeface="Times New Roman" panose="02020603050405020304" pitchFamily="18" charset="0"/>
              </a:rPr>
              <a:t> of </a:t>
            </a:r>
            <a:r>
              <a:rPr lang="tr-TR" sz="2800" b="1" err="1">
                <a:solidFill>
                  <a:schemeClr val="bg1"/>
                </a:solidFill>
                <a:latin typeface="Times New Roman" panose="02020603050405020304" pitchFamily="18" charset="0"/>
                <a:ea typeface="Calibri" charset="0"/>
                <a:cs typeface="Times New Roman" panose="02020603050405020304" pitchFamily="18" charset="0"/>
              </a:rPr>
              <a:t>Suçatı</a:t>
            </a:r>
            <a:r>
              <a:rPr lang="tr-TR" sz="2800" b="1">
                <a:solidFill>
                  <a:schemeClr val="bg1"/>
                </a:solidFill>
                <a:latin typeface="Times New Roman" panose="02020603050405020304" pitchFamily="18" charset="0"/>
                <a:ea typeface="Calibri" charset="0"/>
                <a:cs typeface="Times New Roman" panose="02020603050405020304" pitchFamily="18" charset="0"/>
              </a:rPr>
              <a:t> Pb – </a:t>
            </a:r>
            <a:r>
              <a:rPr lang="tr-TR" sz="2800" b="1" err="1">
                <a:solidFill>
                  <a:schemeClr val="bg1"/>
                </a:solidFill>
                <a:latin typeface="Times New Roman" panose="02020603050405020304" pitchFamily="18" charset="0"/>
                <a:ea typeface="Calibri" charset="0"/>
                <a:cs typeface="Times New Roman" panose="02020603050405020304" pitchFamily="18" charset="0"/>
              </a:rPr>
              <a:t>Zn</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Deposits</a:t>
            </a:r>
            <a:r>
              <a:rPr lang="tr-TR" sz="2800" b="1">
                <a:solidFill>
                  <a:schemeClr val="bg1"/>
                </a:solidFill>
                <a:latin typeface="Times New Roman" panose="02020603050405020304" pitchFamily="18" charset="0"/>
                <a:ea typeface="Calibri" charset="0"/>
                <a:cs typeface="Times New Roman" panose="02020603050405020304" pitchFamily="18" charset="0"/>
              </a:rPr>
              <a:t> – </a:t>
            </a:r>
            <a:r>
              <a:rPr lang="tr-TR" sz="2800" b="1" err="1">
                <a:solidFill>
                  <a:schemeClr val="bg1"/>
                </a:solidFill>
                <a:latin typeface="Times New Roman" panose="02020603050405020304" pitchFamily="18" charset="0"/>
                <a:ea typeface="Calibri" charset="0"/>
                <a:cs typeface="Times New Roman" panose="02020603050405020304" pitchFamily="18" charset="0"/>
              </a:rPr>
              <a:t>Easterns</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Taurides</a:t>
            </a:r>
            <a:br>
              <a:rPr lang="tr-TR" sz="2800" b="1">
                <a:solidFill>
                  <a:schemeClr val="bg1"/>
                </a:solidFill>
                <a:latin typeface="Times New Roman" panose="02020603050405020304" pitchFamily="18" charset="0"/>
                <a:ea typeface="Calibri" charset="0"/>
                <a:cs typeface="Times New Roman" panose="02020603050405020304" pitchFamily="18" charset="0"/>
              </a:rPr>
            </a:br>
            <a:br>
              <a:rPr lang="tr-TR" sz="2800" b="1">
                <a:solidFill>
                  <a:schemeClr val="bg1"/>
                </a:solidFill>
                <a:latin typeface="Times New Roman" panose="02020603050405020304" pitchFamily="18" charset="0"/>
                <a:ea typeface="Calibri" charset="0"/>
                <a:cs typeface="Times New Roman" panose="02020603050405020304" pitchFamily="18" charset="0"/>
              </a:rPr>
            </a:br>
            <a:r>
              <a:rPr lang="tr-TR" sz="2000">
                <a:solidFill>
                  <a:schemeClr val="bg1"/>
                </a:solidFill>
                <a:latin typeface="Times New Roman" panose="02020603050405020304" pitchFamily="18" charset="0"/>
                <a:cs typeface="Times New Roman" panose="02020603050405020304" pitchFamily="18" charset="0"/>
              </a:rPr>
              <a:t>Ali Erdem </a:t>
            </a:r>
            <a:r>
              <a:rPr lang="tr-TR" sz="2000" err="1">
                <a:solidFill>
                  <a:schemeClr val="bg1"/>
                </a:solidFill>
                <a:latin typeface="Times New Roman" panose="02020603050405020304" pitchFamily="18" charset="0"/>
                <a:cs typeface="Times New Roman" panose="02020603050405020304" pitchFamily="18" charset="0"/>
              </a:rPr>
              <a:t>Bakkalbasi</a:t>
            </a:r>
            <a:r>
              <a:rPr lang="tr-TR" sz="2000">
                <a:solidFill>
                  <a:schemeClr val="bg1"/>
                </a:solidFill>
                <a:latin typeface="Times New Roman" panose="02020603050405020304" pitchFamily="18" charset="0"/>
                <a:cs typeface="Times New Roman" panose="02020603050405020304" pitchFamily="18" charset="0"/>
              </a:rPr>
              <a:t>, </a:t>
            </a:r>
            <a:r>
              <a:rPr lang="tr-TR" sz="2000" b="1">
                <a:solidFill>
                  <a:schemeClr val="bg1"/>
                </a:solidFill>
                <a:latin typeface="Times New Roman" panose="02020603050405020304" pitchFamily="18" charset="0"/>
                <a:cs typeface="Times New Roman" panose="02020603050405020304" pitchFamily="18" charset="0"/>
              </a:rPr>
              <a:t>Hatice Nur Bayram</a:t>
            </a:r>
            <a:r>
              <a:rPr lang="tr-TR" sz="2000">
                <a:solidFill>
                  <a:schemeClr val="bg1"/>
                </a:solidFill>
                <a:latin typeface="Times New Roman" panose="02020603050405020304" pitchFamily="18" charset="0"/>
                <a:cs typeface="Times New Roman" panose="02020603050405020304" pitchFamily="18" charset="0"/>
              </a:rPr>
              <a:t>, Mustafa Kumral, </a:t>
            </a:r>
            <a:r>
              <a:rPr lang="tr-TR" sz="2000" err="1">
                <a:solidFill>
                  <a:schemeClr val="bg1"/>
                </a:solidFill>
                <a:latin typeface="Times New Roman" panose="02020603050405020304" pitchFamily="18" charset="0"/>
                <a:cs typeface="Times New Roman" panose="02020603050405020304" pitchFamily="18" charset="0"/>
              </a:rPr>
              <a:t>and</a:t>
            </a:r>
            <a:r>
              <a:rPr lang="tr-TR" sz="2000">
                <a:solidFill>
                  <a:schemeClr val="bg1"/>
                </a:solidFill>
                <a:latin typeface="Times New Roman" panose="02020603050405020304" pitchFamily="18" charset="0"/>
                <a:cs typeface="Times New Roman" panose="02020603050405020304" pitchFamily="18" charset="0"/>
              </a:rPr>
              <a:t> Ali </a:t>
            </a:r>
            <a:r>
              <a:rPr lang="tr-TR" sz="2000" err="1">
                <a:solidFill>
                  <a:schemeClr val="bg1"/>
                </a:solidFill>
                <a:latin typeface="Times New Roman" panose="02020603050405020304" pitchFamily="18" charset="0"/>
                <a:cs typeface="Times New Roman" panose="02020603050405020304" pitchFamily="18" charset="0"/>
              </a:rPr>
              <a:t>Tugcan</a:t>
            </a:r>
            <a:r>
              <a:rPr lang="tr-TR" sz="2000">
                <a:solidFill>
                  <a:schemeClr val="bg1"/>
                </a:solidFill>
                <a:latin typeface="Times New Roman" panose="02020603050405020304" pitchFamily="18" charset="0"/>
                <a:cs typeface="Times New Roman" panose="02020603050405020304" pitchFamily="18" charset="0"/>
              </a:rPr>
              <a:t> </a:t>
            </a:r>
            <a:r>
              <a:rPr lang="tr-TR" sz="2000" err="1">
                <a:solidFill>
                  <a:schemeClr val="bg1"/>
                </a:solidFill>
                <a:latin typeface="Times New Roman" panose="02020603050405020304" pitchFamily="18" charset="0"/>
                <a:cs typeface="Times New Roman" panose="02020603050405020304" pitchFamily="18" charset="0"/>
              </a:rPr>
              <a:t>Unluer</a:t>
            </a:r>
            <a:r>
              <a:rPr lang="tr-TR" sz="2000">
                <a:solidFill>
                  <a:schemeClr val="bg1"/>
                </a:solidFill>
                <a:latin typeface="Times New Roman" panose="02020603050405020304" pitchFamily="18" charset="0"/>
                <a:cs typeface="Times New Roman" panose="02020603050405020304" pitchFamily="18" charset="0"/>
              </a:rPr>
              <a:t> </a:t>
            </a:r>
            <a:br>
              <a:rPr lang="tr-TR" sz="2000">
                <a:solidFill>
                  <a:schemeClr val="bg1"/>
                </a:solidFill>
                <a:latin typeface="Times New Roman" panose="02020603050405020304" pitchFamily="18" charset="0"/>
                <a:cs typeface="Times New Roman" panose="02020603050405020304" pitchFamily="18" charset="0"/>
              </a:rPr>
            </a:br>
            <a:br>
              <a:rPr lang="tr-TR" sz="2000">
                <a:solidFill>
                  <a:schemeClr val="bg1"/>
                </a:solidFill>
                <a:latin typeface="Times New Roman" panose="02020603050405020304" pitchFamily="18" charset="0"/>
                <a:cs typeface="Times New Roman" panose="02020603050405020304" pitchFamily="18" charset="0"/>
              </a:rPr>
            </a:br>
            <a:r>
              <a:rPr lang="tr-TR" sz="2000" err="1">
                <a:solidFill>
                  <a:schemeClr val="bg1"/>
                </a:solidFill>
                <a:latin typeface="Times New Roman" panose="02020603050405020304" pitchFamily="18" charset="0"/>
                <a:cs typeface="Times New Roman" panose="02020603050405020304" pitchFamily="18" charset="0"/>
              </a:rPr>
              <a:t>Istanbul</a:t>
            </a:r>
            <a:r>
              <a:rPr lang="tr-TR" sz="2000">
                <a:solidFill>
                  <a:schemeClr val="bg1"/>
                </a:solidFill>
                <a:latin typeface="Times New Roman" panose="02020603050405020304" pitchFamily="18" charset="0"/>
                <a:cs typeface="Times New Roman" panose="02020603050405020304" pitchFamily="18" charset="0"/>
              </a:rPr>
              <a:t> Technical </a:t>
            </a:r>
            <a:r>
              <a:rPr lang="tr-TR" sz="2000" err="1">
                <a:solidFill>
                  <a:schemeClr val="bg1"/>
                </a:solidFill>
                <a:latin typeface="Times New Roman" panose="02020603050405020304" pitchFamily="18" charset="0"/>
                <a:cs typeface="Times New Roman" panose="02020603050405020304" pitchFamily="18" charset="0"/>
              </a:rPr>
              <a:t>University</a:t>
            </a:r>
            <a:br>
              <a:rPr lang="tr-TR" sz="2800"/>
            </a:br>
            <a:endParaRPr lang="en-US" sz="2800">
              <a:solidFill>
                <a:schemeClr val="bg1"/>
              </a:solidFill>
              <a:latin typeface="Times New Roman" panose="02020603050405020304" pitchFamily="18" charset="0"/>
              <a:ea typeface="Calibri" charset="0"/>
              <a:cs typeface="Times New Roman" panose="02020603050405020304" pitchFamily="18" charset="0"/>
            </a:endParaRPr>
          </a:p>
        </p:txBody>
      </p:sp>
      <p:sp>
        <p:nvSpPr>
          <p:cNvPr id="2" name="Metin kutusu 1"/>
          <p:cNvSpPr txBox="1"/>
          <p:nvPr/>
        </p:nvSpPr>
        <p:spPr>
          <a:xfrm>
            <a:off x="1010899" y="2997179"/>
            <a:ext cx="13918019" cy="15788938"/>
          </a:xfrm>
          <a:prstGeom prst="rect">
            <a:avLst/>
          </a:prstGeom>
          <a:noFill/>
        </p:spPr>
        <p:txBody>
          <a:bodyPr wrap="square" rtlCol="0">
            <a:spAutoFit/>
          </a:bodyPr>
          <a:lstStyle/>
          <a:p>
            <a:r>
              <a:rPr lang="tr-TR" sz="2800" b="1" dirty="0" err="1">
                <a:latin typeface="Times New Roman" panose="02020603050405020304" pitchFamily="18" charset="0"/>
                <a:cs typeface="Times New Roman" panose="02020603050405020304" pitchFamily="18" charset="0"/>
              </a:rPr>
              <a:t>Tectonic</a:t>
            </a:r>
            <a:r>
              <a:rPr lang="tr-TR" sz="2800" b="1" dirty="0">
                <a:latin typeface="Times New Roman" panose="02020603050405020304" pitchFamily="18" charset="0"/>
                <a:cs typeface="Times New Roman" panose="02020603050405020304" pitchFamily="18" charset="0"/>
              </a:rPr>
              <a:t> </a:t>
            </a:r>
            <a:r>
              <a:rPr lang="tr-TR" sz="2800" b="1" dirty="0" err="1">
                <a:latin typeface="Times New Roman" panose="02020603050405020304" pitchFamily="18" charset="0"/>
                <a:cs typeface="Times New Roman" panose="02020603050405020304" pitchFamily="18" charset="0"/>
              </a:rPr>
              <a:t>Evolution</a:t>
            </a:r>
            <a:endParaRPr lang="tr-TR" sz="2800" b="1" dirty="0">
              <a:latin typeface="Times New Roman" panose="02020603050405020304" pitchFamily="18" charset="0"/>
              <a:cs typeface="Times New Roman" panose="02020603050405020304" pitchFamily="18" charset="0"/>
            </a:endParaRPr>
          </a:p>
          <a:p>
            <a:pPr>
              <a:lnSpc>
                <a:spcPct val="150000"/>
              </a:lnSpc>
            </a:pPr>
            <a:r>
              <a:rPr lang="tr-TR" sz="2000" dirty="0">
                <a:latin typeface="Times New Roman" panose="02020603050405020304" pitchFamily="18" charset="0"/>
                <a:cs typeface="Times New Roman" panose="02020603050405020304" pitchFamily="18" charset="0"/>
              </a:rPr>
              <a:t>Aladağlar </a:t>
            </a:r>
            <a:r>
              <a:rPr lang="tr-TR" sz="2000" dirty="0" err="1">
                <a:latin typeface="Times New Roman" panose="02020603050405020304" pitchFamily="18" charset="0"/>
                <a:cs typeface="Times New Roman" panose="02020603050405020304" pitchFamily="18" charset="0"/>
              </a:rPr>
              <a:t>region</a:t>
            </a:r>
            <a:r>
              <a:rPr lang="tr-TR" sz="2000" dirty="0">
                <a:latin typeface="Times New Roman" panose="02020603050405020304" pitchFamily="18" charset="0"/>
                <a:cs typeface="Times New Roman" panose="02020603050405020304" pitchFamily="18" charset="0"/>
              </a:rPr>
              <a:t> is a </a:t>
            </a:r>
            <a:r>
              <a:rPr lang="tr-TR" sz="2000" dirty="0" err="1">
                <a:latin typeface="Times New Roman" panose="02020603050405020304" pitchFamily="18" charset="0"/>
                <a:cs typeface="Times New Roman" panose="02020603050405020304" pitchFamily="18" charset="0"/>
              </a:rPr>
              <a:t>region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where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carbonate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sediments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between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Devonian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Cretaceous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Cretaceous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ophiolitic</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rocks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are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quite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common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carbonate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rocks</a:t>
            </a:r>
            <a:r>
              <a:rPr lang="tr-TR" sz="2000" dirty="0">
                <a:latin typeface="Times New Roman" panose="02020603050405020304" pitchFamily="18" charset="0"/>
                <a:cs typeface="Times New Roman" panose="02020603050405020304" pitchFamily="18" charset="0"/>
              </a:rPr>
              <a:t> in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region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generally</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consist</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shelf-type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limestones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their</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ages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vary</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between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Devonian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Jurassic. </a:t>
            </a:r>
            <a:r>
              <a:rPr lang="tr-TR" sz="2000" dirty="0" err="1">
                <a:latin typeface="Times New Roman" panose="02020603050405020304" pitchFamily="18" charset="0"/>
                <a:cs typeface="Times New Roman" panose="02020603050405020304" pitchFamily="18" charset="0"/>
              </a:rPr>
              <a:t>In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Senonian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region</a:t>
            </a:r>
            <a:r>
              <a:rPr lang="tr-TR" sz="2000" dirty="0">
                <a:latin typeface="Times New Roman" panose="02020603050405020304" pitchFamily="18" charset="0"/>
                <a:cs typeface="Times New Roman" panose="02020603050405020304" pitchFamily="18" charset="0"/>
              </a:rPr>
              <a:t> has </a:t>
            </a:r>
            <a:r>
              <a:rPr lang="tr-TR" sz="2000" dirty="0" err="1">
                <a:latin typeface="Times New Roman" panose="02020603050405020304" pitchFamily="18" charset="0"/>
                <a:cs typeface="Times New Roman" panose="02020603050405020304" pitchFamily="18" charset="0"/>
              </a:rPr>
              <a:t>taken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its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present</a:t>
            </a:r>
            <a:r>
              <a:rPr lang="tr-TR" sz="2000" dirty="0">
                <a:latin typeface="Times New Roman" panose="02020603050405020304" pitchFamily="18" charset="0"/>
                <a:cs typeface="Times New Roman" panose="02020603050405020304" pitchFamily="18" charset="0"/>
              </a:rPr>
              <a:t> form </a:t>
            </a:r>
            <a:r>
              <a:rPr lang="tr-TR" sz="2000" dirty="0" err="1">
                <a:latin typeface="Times New Roman" panose="02020603050405020304" pitchFamily="18" charset="0"/>
                <a:cs typeface="Times New Roman" panose="02020603050405020304" pitchFamily="18" charset="0"/>
              </a:rPr>
              <a:t>by</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dragging</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ophiolitic</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complex</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into</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limestones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This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tectonic</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evolution</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Aladaglar</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carbonate</a:t>
            </a:r>
            <a:r>
              <a:rPr lang="tr-TR" sz="2000" dirty="0">
                <a:latin typeface="Times New Roman" panose="02020603050405020304" pitchFamily="18" charset="0"/>
                <a:cs typeface="Times New Roman" panose="02020603050405020304" pitchFamily="18" charset="0"/>
              </a:rPr>
              <a:t> platform </a:t>
            </a:r>
            <a:r>
              <a:rPr lang="tr-TR" sz="2000" dirty="0" err="1">
                <a:latin typeface="Times New Roman" panose="02020603050405020304" pitchFamily="18" charset="0"/>
                <a:cs typeface="Times New Roman" panose="02020603050405020304" pitchFamily="18" charset="0"/>
              </a:rPr>
              <a:t>gives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important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ideas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about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formation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mechanism</a:t>
            </a:r>
            <a:r>
              <a:rPr lang="tr-TR" sz="2000" dirty="0">
                <a:latin typeface="Times New Roman" panose="02020603050405020304" pitchFamily="18" charset="0"/>
                <a:cs typeface="Times New Roman" panose="02020603050405020304" pitchFamily="18" charset="0"/>
              </a:rPr>
              <a:t> of Pb - </a:t>
            </a:r>
            <a:r>
              <a:rPr lang="tr-TR" sz="2000" dirty="0" err="1">
                <a:latin typeface="Times New Roman" panose="02020603050405020304" pitchFamily="18" charset="0"/>
                <a:cs typeface="Times New Roman" panose="02020603050405020304" pitchFamily="18" charset="0"/>
              </a:rPr>
              <a:t>Zn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mineralizations</a:t>
            </a:r>
            <a:r>
              <a:rPr lang="tr-TR" sz="2000" dirty="0">
                <a:latin typeface="Times New Roman" panose="02020603050405020304" pitchFamily="18" charset="0"/>
                <a:cs typeface="Times New Roman" panose="02020603050405020304" pitchFamily="18" charset="0"/>
              </a:rPr>
              <a:t> in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region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In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researches</a:t>
            </a:r>
            <a:r>
              <a:rPr lang="tr-TR" sz="2000" dirty="0">
                <a:latin typeface="Times New Roman" panose="02020603050405020304" pitchFamily="18" charset="0"/>
                <a:cs typeface="Times New Roman" panose="02020603050405020304" pitchFamily="18" charset="0"/>
              </a:rPr>
              <a:t> it is </a:t>
            </a:r>
            <a:r>
              <a:rPr lang="tr-TR" sz="2000" dirty="0" err="1">
                <a:latin typeface="Times New Roman" panose="02020603050405020304" pitchFamily="18" charset="0"/>
                <a:cs typeface="Times New Roman" panose="02020603050405020304" pitchFamily="18" charset="0"/>
              </a:rPr>
              <a:t>said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that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region</a:t>
            </a:r>
            <a:r>
              <a:rPr lang="tr-TR" sz="2000" dirty="0">
                <a:latin typeface="Times New Roman" panose="02020603050405020304" pitchFamily="18" charset="0"/>
                <a:cs typeface="Times New Roman" panose="02020603050405020304" pitchFamily="18" charset="0"/>
              </a:rPr>
              <a:t> is a </a:t>
            </a:r>
            <a:r>
              <a:rPr lang="tr-TR" sz="2000" dirty="0" err="1">
                <a:latin typeface="Times New Roman" panose="02020603050405020304" pitchFamily="18" charset="0"/>
                <a:cs typeface="Times New Roman" panose="02020603050405020304" pitchFamily="18" charset="0"/>
              </a:rPr>
              <a:t>shelf</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type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stable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carbonate</a:t>
            </a:r>
            <a:r>
              <a:rPr lang="tr-TR" sz="2000" dirty="0">
                <a:latin typeface="Times New Roman" panose="02020603050405020304" pitchFamily="18" charset="0"/>
                <a:cs typeface="Times New Roman" panose="02020603050405020304" pitchFamily="18" charset="0"/>
              </a:rPr>
              <a:t> platform </a:t>
            </a:r>
            <a:r>
              <a:rPr lang="tr-TR" sz="2000" dirty="0" err="1">
                <a:latin typeface="Times New Roman" panose="02020603050405020304" pitchFamily="18" charset="0"/>
                <a:cs typeface="Times New Roman" panose="02020603050405020304" pitchFamily="18" charset="0"/>
              </a:rPr>
              <a:t>until</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Maastrichtian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Later</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region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underwent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block</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faulting</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napping</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respectively</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fragmentation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caused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by</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tectonic</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regime</a:t>
            </a:r>
            <a:r>
              <a:rPr lang="tr-TR" sz="2000" dirty="0">
                <a:latin typeface="Times New Roman" panose="02020603050405020304" pitchFamily="18" charset="0"/>
                <a:cs typeface="Times New Roman" panose="02020603050405020304" pitchFamily="18" charset="0"/>
              </a:rPr>
              <a:t> in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region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still</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continues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today</a:t>
            </a:r>
            <a:r>
              <a:rPr lang="tr-TR" sz="2000" dirty="0">
                <a:latin typeface="Times New Roman" panose="02020603050405020304" pitchFamily="18" charset="0"/>
                <a:cs typeface="Times New Roman" panose="02020603050405020304" pitchFamily="18" charset="0"/>
              </a:rPr>
              <a:t> (Koçyiğit, 1981).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first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studies</a:t>
            </a:r>
            <a:r>
              <a:rPr lang="tr-TR" sz="2000" dirty="0">
                <a:latin typeface="Times New Roman" panose="02020603050405020304" pitchFamily="18" charset="0"/>
                <a:cs typeface="Times New Roman" panose="02020603050405020304" pitchFamily="18" charset="0"/>
              </a:rPr>
              <a:t> on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structural</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evolution</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Aladaglar</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existence</a:t>
            </a:r>
            <a:r>
              <a:rPr lang="tr-TR" sz="2000" dirty="0">
                <a:latin typeface="Times New Roman" panose="02020603050405020304" pitchFamily="18" charset="0"/>
                <a:cs typeface="Times New Roman" panose="02020603050405020304" pitchFamily="18" charset="0"/>
              </a:rPr>
              <a:t> of a </a:t>
            </a:r>
            <a:r>
              <a:rPr lang="tr-TR" sz="2000" dirty="0" err="1">
                <a:latin typeface="Times New Roman" panose="02020603050405020304" pitchFamily="18" charset="0"/>
                <a:cs typeface="Times New Roman" panose="02020603050405020304" pitchFamily="18" charset="0"/>
              </a:rPr>
              <a:t>napped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structure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were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first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revealed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by</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Blumenthal</a:t>
            </a:r>
            <a:r>
              <a:rPr lang="tr-TR" sz="2000" dirty="0">
                <a:latin typeface="Times New Roman" panose="02020603050405020304" pitchFamily="18" charset="0"/>
                <a:cs typeface="Times New Roman" panose="02020603050405020304" pitchFamily="18" charset="0"/>
              </a:rPr>
              <a:t> (1952)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Metz</a:t>
            </a:r>
            <a:r>
              <a:rPr lang="tr-TR" sz="2000" dirty="0">
                <a:latin typeface="Times New Roman" panose="02020603050405020304" pitchFamily="18" charset="0"/>
                <a:cs typeface="Times New Roman" panose="02020603050405020304" pitchFamily="18" charset="0"/>
              </a:rPr>
              <a:t> (1956).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structural</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evolution</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Aladaglar</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was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examined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by</a:t>
            </a:r>
            <a:r>
              <a:rPr lang="tr-TR" sz="2000" dirty="0">
                <a:latin typeface="Times New Roman" panose="02020603050405020304" pitchFamily="18" charset="0"/>
                <a:cs typeface="Times New Roman" panose="02020603050405020304" pitchFamily="18" charset="0"/>
              </a:rPr>
              <a:t> Tekeli (1980) in 3 </a:t>
            </a:r>
            <a:r>
              <a:rPr lang="tr-TR" sz="2000" dirty="0" err="1">
                <a:latin typeface="Times New Roman" panose="02020603050405020304" pitchFamily="18" charset="0"/>
                <a:cs typeface="Times New Roman" panose="02020603050405020304" pitchFamily="18" charset="0"/>
              </a:rPr>
              <a:t>stages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These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stages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are</a:t>
            </a:r>
            <a:r>
              <a:rPr lang="tr-TR" sz="2000" dirty="0">
                <a:latin typeface="Times New Roman" panose="02020603050405020304" pitchFamily="18" charset="0"/>
                <a:cs typeface="Times New Roman" panose="02020603050405020304" pitchFamily="18" charset="0"/>
              </a:rPr>
              <a:t> 1) </a:t>
            </a:r>
            <a:r>
              <a:rPr lang="tr-TR" sz="2000" dirty="0" err="1">
                <a:latin typeface="Times New Roman" panose="02020603050405020304" pitchFamily="18" charset="0"/>
                <a:cs typeface="Times New Roman" panose="02020603050405020304" pitchFamily="18" charset="0"/>
              </a:rPr>
              <a:t>Stable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Continent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Edge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Period</a:t>
            </a:r>
            <a:r>
              <a:rPr lang="tr-TR" sz="2000" dirty="0">
                <a:latin typeface="Times New Roman" panose="02020603050405020304" pitchFamily="18" charset="0"/>
                <a:cs typeface="Times New Roman" panose="02020603050405020304" pitchFamily="18" charset="0"/>
              </a:rPr>
              <a:t>, 2) </a:t>
            </a:r>
            <a:r>
              <a:rPr lang="tr-TR" sz="2000" dirty="0" err="1">
                <a:latin typeface="Times New Roman" panose="02020603050405020304" pitchFamily="18" charset="0"/>
                <a:cs typeface="Times New Roman" panose="02020603050405020304" pitchFamily="18" charset="0"/>
              </a:rPr>
              <a:t>Continental</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Edge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Disruption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Ophiolite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Settlement</a:t>
            </a:r>
            <a:r>
              <a:rPr lang="tr-TR" sz="2000" dirty="0">
                <a:latin typeface="Times New Roman" panose="02020603050405020304" pitchFamily="18" charset="0"/>
                <a:cs typeface="Times New Roman" panose="02020603050405020304" pitchFamily="18" charset="0"/>
              </a:rPr>
              <a:t>, 3) </a:t>
            </a:r>
            <a:r>
              <a:rPr lang="tr-TR" sz="2000" dirty="0" err="1">
                <a:latin typeface="Times New Roman" panose="02020603050405020304" pitchFamily="18" charset="0"/>
                <a:cs typeface="Times New Roman" panose="02020603050405020304" pitchFamily="18" charset="0"/>
              </a:rPr>
              <a:t>Napping</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Orogeny</a:t>
            </a:r>
            <a:r>
              <a:rPr lang="tr-TR" sz="2000" dirty="0"/>
              <a:t>.</a:t>
            </a:r>
          </a:p>
          <a:p>
            <a:pPr>
              <a:lnSpc>
                <a:spcPct val="150000"/>
              </a:lnSpc>
            </a:pPr>
            <a:endParaRPr lang="tr-TR" sz="2800" dirty="0">
              <a:latin typeface="Times New Roman" panose="02020603050405020304" pitchFamily="18" charset="0"/>
              <a:cs typeface="Times New Roman" panose="02020603050405020304" pitchFamily="18" charset="0"/>
            </a:endParaRPr>
          </a:p>
          <a:p>
            <a:pPr marL="457200" indent="-457200">
              <a:lnSpc>
                <a:spcPct val="150000"/>
              </a:lnSpc>
              <a:buAutoNum type="arabicParenR"/>
            </a:pPr>
            <a:endParaRPr lang="tr-TR" sz="2000" dirty="0">
              <a:latin typeface="Times New Roman" panose="02020603050405020304" pitchFamily="18" charset="0"/>
              <a:cs typeface="Times New Roman" panose="02020603050405020304" pitchFamily="18" charset="0"/>
            </a:endParaRPr>
          </a:p>
          <a:p>
            <a:pPr>
              <a:lnSpc>
                <a:spcPct val="150000"/>
              </a:lnSpc>
            </a:pPr>
            <a:endParaRPr lang="tr-TR" sz="2000" dirty="0">
              <a:latin typeface="Times New Roman" panose="02020603050405020304" pitchFamily="18" charset="0"/>
              <a:cs typeface="Times New Roman" panose="02020603050405020304" pitchFamily="18" charset="0"/>
            </a:endParaRPr>
          </a:p>
          <a:p>
            <a:pPr>
              <a:lnSpc>
                <a:spcPct val="150000"/>
              </a:lnSpc>
            </a:pPr>
            <a:endParaRPr lang="tr-TR" sz="2000" dirty="0">
              <a:latin typeface="Times New Roman" panose="02020603050405020304" pitchFamily="18" charset="0"/>
              <a:cs typeface="Times New Roman" panose="02020603050405020304" pitchFamily="18" charset="0"/>
            </a:endParaRPr>
          </a:p>
          <a:p>
            <a:pPr>
              <a:lnSpc>
                <a:spcPct val="150000"/>
              </a:lnSpc>
            </a:pPr>
            <a:endParaRPr lang="tr-TR" sz="2000" dirty="0">
              <a:latin typeface="Times New Roman" panose="02020603050405020304" pitchFamily="18" charset="0"/>
              <a:cs typeface="Times New Roman" panose="02020603050405020304" pitchFamily="18" charset="0"/>
            </a:endParaRPr>
          </a:p>
          <a:p>
            <a:endParaRPr lang="tr-TR" sz="2800" dirty="0">
              <a:latin typeface="Times New Roman" panose="02020603050405020304" pitchFamily="18" charset="0"/>
              <a:cs typeface="Times New Roman" panose="02020603050405020304" pitchFamily="18" charset="0"/>
            </a:endParaRPr>
          </a:p>
          <a:p>
            <a:endParaRPr lang="tr-TR" sz="2800" dirty="0"/>
          </a:p>
          <a:p>
            <a:endParaRPr lang="tr-TR" sz="2800" dirty="0"/>
          </a:p>
          <a:p>
            <a:endParaRPr lang="tr-TR" sz="2800" dirty="0"/>
          </a:p>
          <a:p>
            <a:endParaRPr lang="tr-TR" sz="2800" dirty="0"/>
          </a:p>
          <a:p>
            <a:endParaRPr lang="tr-TR" sz="2800" dirty="0"/>
          </a:p>
          <a:p>
            <a:endParaRPr lang="tr-TR" sz="2800" dirty="0"/>
          </a:p>
          <a:p>
            <a:endParaRPr lang="tr-TR" sz="2800" dirty="0"/>
          </a:p>
          <a:p>
            <a:endParaRPr lang="tr-TR" sz="2800" dirty="0"/>
          </a:p>
          <a:p>
            <a:endParaRPr lang="tr-TR" sz="2800" dirty="0"/>
          </a:p>
          <a:p>
            <a:endParaRPr lang="tr-TR" sz="2800" dirty="0"/>
          </a:p>
          <a:p>
            <a:endParaRPr lang="tr-TR" sz="2800" dirty="0"/>
          </a:p>
          <a:p>
            <a:endParaRPr lang="tr-TR" sz="2800" dirty="0"/>
          </a:p>
          <a:p>
            <a:endParaRPr lang="tr-TR" sz="2800" dirty="0"/>
          </a:p>
          <a:p>
            <a:endParaRPr lang="tr-TR" sz="2800" dirty="0"/>
          </a:p>
          <a:p>
            <a:endParaRPr lang="tr-TR" sz="2800" dirty="0"/>
          </a:p>
          <a:p>
            <a:endParaRPr lang="tr-TR" sz="2800" dirty="0"/>
          </a:p>
          <a:p>
            <a:endParaRPr lang="tr-TR" sz="2800" dirty="0"/>
          </a:p>
          <a:p>
            <a:endParaRPr lang="tr-TR" sz="2800" dirty="0"/>
          </a:p>
          <a:p>
            <a:endParaRPr lang="tr-TR" sz="2800" dirty="0"/>
          </a:p>
        </p:txBody>
      </p:sp>
      <p:pic>
        <p:nvPicPr>
          <p:cNvPr id="6" name="Resim 5">
            <a:extLst>
              <a:ext uri="{FF2B5EF4-FFF2-40B4-BE49-F238E27FC236}">
                <a16:creationId xmlns:a16="http://schemas.microsoft.com/office/drawing/2014/main" id="{B44382C6-D9F7-2D47-86C6-A3DC7CAD6604}"/>
              </a:ext>
            </a:extLst>
          </p:cNvPr>
          <p:cNvPicPr>
            <a:picLocks noChangeAspect="1"/>
          </p:cNvPicPr>
          <p:nvPr/>
        </p:nvPicPr>
        <p:blipFill>
          <a:blip r:embed="rId3"/>
          <a:stretch>
            <a:fillRect/>
          </a:stretch>
        </p:blipFill>
        <p:spPr>
          <a:xfrm>
            <a:off x="110421" y="410548"/>
            <a:ext cx="1116312" cy="1121936"/>
          </a:xfrm>
          <a:prstGeom prst="rect">
            <a:avLst/>
          </a:prstGeom>
        </p:spPr>
      </p:pic>
      <p:pic>
        <p:nvPicPr>
          <p:cNvPr id="8" name="Resim 7">
            <a:extLst>
              <a:ext uri="{FF2B5EF4-FFF2-40B4-BE49-F238E27FC236}">
                <a16:creationId xmlns:a16="http://schemas.microsoft.com/office/drawing/2014/main" id="{9ACBBFD6-DA4D-154D-9A6C-C3C7C390A3A3}"/>
              </a:ext>
            </a:extLst>
          </p:cNvPr>
          <p:cNvPicPr>
            <a:picLocks noChangeAspect="1"/>
          </p:cNvPicPr>
          <p:nvPr/>
        </p:nvPicPr>
        <p:blipFill>
          <a:blip r:embed="rId4"/>
          <a:stretch>
            <a:fillRect/>
          </a:stretch>
        </p:blipFill>
        <p:spPr>
          <a:xfrm>
            <a:off x="0" y="1749943"/>
            <a:ext cx="1219200" cy="419100"/>
          </a:xfrm>
          <a:prstGeom prst="rect">
            <a:avLst/>
          </a:prstGeom>
        </p:spPr>
      </p:pic>
      <p:pic>
        <p:nvPicPr>
          <p:cNvPr id="5" name="Resim 4">
            <a:extLst>
              <a:ext uri="{FF2B5EF4-FFF2-40B4-BE49-F238E27FC236}">
                <a16:creationId xmlns:a16="http://schemas.microsoft.com/office/drawing/2014/main" id="{BEF85782-0DF4-4C40-9D7A-AB3169AFCBEE}"/>
              </a:ext>
            </a:extLst>
          </p:cNvPr>
          <p:cNvPicPr>
            <a:picLocks noChangeAspect="1"/>
          </p:cNvPicPr>
          <p:nvPr/>
        </p:nvPicPr>
        <p:blipFill>
          <a:blip r:embed="rId5"/>
          <a:stretch>
            <a:fillRect/>
          </a:stretch>
        </p:blipFill>
        <p:spPr>
          <a:xfrm>
            <a:off x="110421" y="10543657"/>
            <a:ext cx="1800956" cy="827645"/>
          </a:xfrm>
          <a:prstGeom prst="rect">
            <a:avLst/>
          </a:prstGeom>
        </p:spPr>
      </p:pic>
    </p:spTree>
    <p:extLst>
      <p:ext uri="{BB962C8B-B14F-4D97-AF65-F5344CB8AC3E}">
        <p14:creationId xmlns:p14="http://schemas.microsoft.com/office/powerpoint/2010/main" val="2287811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aşlık 3"/>
          <p:cNvSpPr>
            <a:spLocks noGrp="1"/>
          </p:cNvSpPr>
          <p:nvPr>
            <p:ph type="title"/>
          </p:nvPr>
        </p:nvSpPr>
        <p:spPr>
          <a:xfrm>
            <a:off x="1155716" y="255181"/>
            <a:ext cx="13918019" cy="1913862"/>
          </a:xfrm>
        </p:spPr>
        <p:txBody>
          <a:bodyPr>
            <a:normAutofit fontScale="90000"/>
          </a:bodyPr>
          <a:lstStyle/>
          <a:p>
            <a:pPr algn="ctr"/>
            <a:r>
              <a:rPr lang="tr-TR" sz="2800" b="1" err="1">
                <a:solidFill>
                  <a:schemeClr val="bg1"/>
                </a:solidFill>
                <a:latin typeface="Times New Roman" panose="02020603050405020304" pitchFamily="18" charset="0"/>
                <a:ea typeface="Calibri" charset="0"/>
                <a:cs typeface="Times New Roman" panose="02020603050405020304" pitchFamily="18" charset="0"/>
              </a:rPr>
              <a:t>Geochemical</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Significance</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and</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Formation</a:t>
            </a:r>
            <a:r>
              <a:rPr lang="tr-TR" sz="2800" b="1">
                <a:solidFill>
                  <a:schemeClr val="bg1"/>
                </a:solidFill>
                <a:latin typeface="Times New Roman" panose="02020603050405020304" pitchFamily="18" charset="0"/>
                <a:ea typeface="Calibri" charset="0"/>
                <a:cs typeface="Times New Roman" panose="02020603050405020304" pitchFamily="18" charset="0"/>
              </a:rPr>
              <a:t> of </a:t>
            </a:r>
            <a:r>
              <a:rPr lang="tr-TR" sz="2800" b="1" err="1">
                <a:solidFill>
                  <a:schemeClr val="bg1"/>
                </a:solidFill>
                <a:latin typeface="Times New Roman" panose="02020603050405020304" pitchFamily="18" charset="0"/>
                <a:ea typeface="Calibri" charset="0"/>
                <a:cs typeface="Times New Roman" panose="02020603050405020304" pitchFamily="18" charset="0"/>
              </a:rPr>
              <a:t>Suçatı</a:t>
            </a:r>
            <a:r>
              <a:rPr lang="tr-TR" sz="2800" b="1">
                <a:solidFill>
                  <a:schemeClr val="bg1"/>
                </a:solidFill>
                <a:latin typeface="Times New Roman" panose="02020603050405020304" pitchFamily="18" charset="0"/>
                <a:ea typeface="Calibri" charset="0"/>
                <a:cs typeface="Times New Roman" panose="02020603050405020304" pitchFamily="18" charset="0"/>
              </a:rPr>
              <a:t> Pb – </a:t>
            </a:r>
            <a:r>
              <a:rPr lang="tr-TR" sz="2800" b="1" err="1">
                <a:solidFill>
                  <a:schemeClr val="bg1"/>
                </a:solidFill>
                <a:latin typeface="Times New Roman" panose="02020603050405020304" pitchFamily="18" charset="0"/>
                <a:ea typeface="Calibri" charset="0"/>
                <a:cs typeface="Times New Roman" panose="02020603050405020304" pitchFamily="18" charset="0"/>
              </a:rPr>
              <a:t>Zn</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Deposits</a:t>
            </a:r>
            <a:r>
              <a:rPr lang="tr-TR" sz="2800" b="1">
                <a:solidFill>
                  <a:schemeClr val="bg1"/>
                </a:solidFill>
                <a:latin typeface="Times New Roman" panose="02020603050405020304" pitchFamily="18" charset="0"/>
                <a:ea typeface="Calibri" charset="0"/>
                <a:cs typeface="Times New Roman" panose="02020603050405020304" pitchFamily="18" charset="0"/>
              </a:rPr>
              <a:t> – </a:t>
            </a:r>
            <a:r>
              <a:rPr lang="tr-TR" sz="2800" b="1" err="1">
                <a:solidFill>
                  <a:schemeClr val="bg1"/>
                </a:solidFill>
                <a:latin typeface="Times New Roman" panose="02020603050405020304" pitchFamily="18" charset="0"/>
                <a:ea typeface="Calibri" charset="0"/>
                <a:cs typeface="Times New Roman" panose="02020603050405020304" pitchFamily="18" charset="0"/>
              </a:rPr>
              <a:t>Easterns</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Taurides</a:t>
            </a:r>
            <a:br>
              <a:rPr lang="tr-TR" sz="2800" b="1">
                <a:solidFill>
                  <a:schemeClr val="bg1"/>
                </a:solidFill>
                <a:latin typeface="Times New Roman" panose="02020603050405020304" pitchFamily="18" charset="0"/>
                <a:ea typeface="Calibri" charset="0"/>
                <a:cs typeface="Times New Roman" panose="02020603050405020304" pitchFamily="18" charset="0"/>
              </a:rPr>
            </a:br>
            <a:br>
              <a:rPr lang="tr-TR" sz="2800" b="1">
                <a:solidFill>
                  <a:schemeClr val="bg1"/>
                </a:solidFill>
                <a:latin typeface="Times New Roman" panose="02020603050405020304" pitchFamily="18" charset="0"/>
                <a:ea typeface="Calibri" charset="0"/>
                <a:cs typeface="Times New Roman" panose="02020603050405020304" pitchFamily="18" charset="0"/>
              </a:rPr>
            </a:br>
            <a:r>
              <a:rPr lang="tr-TR" sz="2000">
                <a:solidFill>
                  <a:schemeClr val="bg1"/>
                </a:solidFill>
                <a:latin typeface="Times New Roman" panose="02020603050405020304" pitchFamily="18" charset="0"/>
                <a:cs typeface="Times New Roman" panose="02020603050405020304" pitchFamily="18" charset="0"/>
              </a:rPr>
              <a:t>Ali Erdem </a:t>
            </a:r>
            <a:r>
              <a:rPr lang="tr-TR" sz="2000" err="1">
                <a:solidFill>
                  <a:schemeClr val="bg1"/>
                </a:solidFill>
                <a:latin typeface="Times New Roman" panose="02020603050405020304" pitchFamily="18" charset="0"/>
                <a:cs typeface="Times New Roman" panose="02020603050405020304" pitchFamily="18" charset="0"/>
              </a:rPr>
              <a:t>Bakkalbasi</a:t>
            </a:r>
            <a:r>
              <a:rPr lang="tr-TR" sz="2000">
                <a:solidFill>
                  <a:schemeClr val="bg1"/>
                </a:solidFill>
                <a:latin typeface="Times New Roman" panose="02020603050405020304" pitchFamily="18" charset="0"/>
                <a:cs typeface="Times New Roman" panose="02020603050405020304" pitchFamily="18" charset="0"/>
              </a:rPr>
              <a:t>, </a:t>
            </a:r>
            <a:r>
              <a:rPr lang="tr-TR" sz="2000" b="1">
                <a:solidFill>
                  <a:schemeClr val="bg1"/>
                </a:solidFill>
                <a:latin typeface="Times New Roman" panose="02020603050405020304" pitchFamily="18" charset="0"/>
                <a:cs typeface="Times New Roman" panose="02020603050405020304" pitchFamily="18" charset="0"/>
              </a:rPr>
              <a:t>Hatice Nur Bayram</a:t>
            </a:r>
            <a:r>
              <a:rPr lang="tr-TR" sz="2000">
                <a:solidFill>
                  <a:schemeClr val="bg1"/>
                </a:solidFill>
                <a:latin typeface="Times New Roman" panose="02020603050405020304" pitchFamily="18" charset="0"/>
                <a:cs typeface="Times New Roman" panose="02020603050405020304" pitchFamily="18" charset="0"/>
              </a:rPr>
              <a:t>, Mustafa Kumral, </a:t>
            </a:r>
            <a:r>
              <a:rPr lang="tr-TR" sz="2000" err="1">
                <a:solidFill>
                  <a:schemeClr val="bg1"/>
                </a:solidFill>
                <a:latin typeface="Times New Roman" panose="02020603050405020304" pitchFamily="18" charset="0"/>
                <a:cs typeface="Times New Roman" panose="02020603050405020304" pitchFamily="18" charset="0"/>
              </a:rPr>
              <a:t>and</a:t>
            </a:r>
            <a:r>
              <a:rPr lang="tr-TR" sz="2000">
                <a:solidFill>
                  <a:schemeClr val="bg1"/>
                </a:solidFill>
                <a:latin typeface="Times New Roman" panose="02020603050405020304" pitchFamily="18" charset="0"/>
                <a:cs typeface="Times New Roman" panose="02020603050405020304" pitchFamily="18" charset="0"/>
              </a:rPr>
              <a:t> Ali </a:t>
            </a:r>
            <a:r>
              <a:rPr lang="tr-TR" sz="2000" err="1">
                <a:solidFill>
                  <a:schemeClr val="bg1"/>
                </a:solidFill>
                <a:latin typeface="Times New Roman" panose="02020603050405020304" pitchFamily="18" charset="0"/>
                <a:cs typeface="Times New Roman" panose="02020603050405020304" pitchFamily="18" charset="0"/>
              </a:rPr>
              <a:t>Tugcan</a:t>
            </a:r>
            <a:r>
              <a:rPr lang="tr-TR" sz="2000">
                <a:solidFill>
                  <a:schemeClr val="bg1"/>
                </a:solidFill>
                <a:latin typeface="Times New Roman" panose="02020603050405020304" pitchFamily="18" charset="0"/>
                <a:cs typeface="Times New Roman" panose="02020603050405020304" pitchFamily="18" charset="0"/>
              </a:rPr>
              <a:t> </a:t>
            </a:r>
            <a:r>
              <a:rPr lang="tr-TR" sz="2000" err="1">
                <a:solidFill>
                  <a:schemeClr val="bg1"/>
                </a:solidFill>
                <a:latin typeface="Times New Roman" panose="02020603050405020304" pitchFamily="18" charset="0"/>
                <a:cs typeface="Times New Roman" panose="02020603050405020304" pitchFamily="18" charset="0"/>
              </a:rPr>
              <a:t>Unluer</a:t>
            </a:r>
            <a:r>
              <a:rPr lang="tr-TR" sz="2000">
                <a:solidFill>
                  <a:schemeClr val="bg1"/>
                </a:solidFill>
                <a:latin typeface="Times New Roman" panose="02020603050405020304" pitchFamily="18" charset="0"/>
                <a:cs typeface="Times New Roman" panose="02020603050405020304" pitchFamily="18" charset="0"/>
              </a:rPr>
              <a:t> </a:t>
            </a:r>
            <a:br>
              <a:rPr lang="tr-TR" sz="2000">
                <a:solidFill>
                  <a:schemeClr val="bg1"/>
                </a:solidFill>
                <a:latin typeface="Times New Roman" panose="02020603050405020304" pitchFamily="18" charset="0"/>
                <a:cs typeface="Times New Roman" panose="02020603050405020304" pitchFamily="18" charset="0"/>
              </a:rPr>
            </a:br>
            <a:br>
              <a:rPr lang="tr-TR" sz="2000">
                <a:solidFill>
                  <a:schemeClr val="bg1"/>
                </a:solidFill>
                <a:latin typeface="Times New Roman" panose="02020603050405020304" pitchFamily="18" charset="0"/>
                <a:cs typeface="Times New Roman" panose="02020603050405020304" pitchFamily="18" charset="0"/>
              </a:rPr>
            </a:br>
            <a:r>
              <a:rPr lang="tr-TR" sz="2000" err="1">
                <a:solidFill>
                  <a:schemeClr val="bg1"/>
                </a:solidFill>
                <a:latin typeface="Times New Roman" panose="02020603050405020304" pitchFamily="18" charset="0"/>
                <a:cs typeface="Times New Roman" panose="02020603050405020304" pitchFamily="18" charset="0"/>
              </a:rPr>
              <a:t>Istanbul</a:t>
            </a:r>
            <a:r>
              <a:rPr lang="tr-TR" sz="2000">
                <a:solidFill>
                  <a:schemeClr val="bg1"/>
                </a:solidFill>
                <a:latin typeface="Times New Roman" panose="02020603050405020304" pitchFamily="18" charset="0"/>
                <a:cs typeface="Times New Roman" panose="02020603050405020304" pitchFamily="18" charset="0"/>
              </a:rPr>
              <a:t> Technical </a:t>
            </a:r>
            <a:r>
              <a:rPr lang="tr-TR" sz="2000" err="1">
                <a:solidFill>
                  <a:schemeClr val="bg1"/>
                </a:solidFill>
                <a:latin typeface="Times New Roman" panose="02020603050405020304" pitchFamily="18" charset="0"/>
                <a:cs typeface="Times New Roman" panose="02020603050405020304" pitchFamily="18" charset="0"/>
              </a:rPr>
              <a:t>University</a:t>
            </a:r>
            <a:br>
              <a:rPr lang="tr-TR" sz="2800"/>
            </a:br>
            <a:endParaRPr lang="en-US" sz="2800">
              <a:solidFill>
                <a:schemeClr val="bg1"/>
              </a:solidFill>
              <a:latin typeface="Times New Roman" panose="02020603050405020304" pitchFamily="18" charset="0"/>
              <a:ea typeface="Calibri" charset="0"/>
              <a:cs typeface="Times New Roman" panose="02020603050405020304" pitchFamily="18" charset="0"/>
            </a:endParaRPr>
          </a:p>
        </p:txBody>
      </p:sp>
      <p:sp>
        <p:nvSpPr>
          <p:cNvPr id="2" name="Metin kutusu 1"/>
          <p:cNvSpPr txBox="1"/>
          <p:nvPr/>
        </p:nvSpPr>
        <p:spPr>
          <a:xfrm>
            <a:off x="879895" y="2962673"/>
            <a:ext cx="13918019" cy="13542169"/>
          </a:xfrm>
          <a:prstGeom prst="rect">
            <a:avLst/>
          </a:prstGeom>
          <a:noFill/>
        </p:spPr>
        <p:txBody>
          <a:bodyPr wrap="square" rtlCol="0">
            <a:spAutoFit/>
          </a:bodyPr>
          <a:lstStyle/>
          <a:p>
            <a:pPr algn="just"/>
            <a:r>
              <a:rPr lang="tr-TR" sz="2800" b="1" dirty="0" err="1">
                <a:latin typeface="Times New Roman" panose="02020603050405020304" pitchFamily="18" charset="0"/>
                <a:cs typeface="Times New Roman" panose="02020603050405020304" pitchFamily="18" charset="0"/>
              </a:rPr>
              <a:t>Tectonic</a:t>
            </a:r>
            <a:r>
              <a:rPr lang="tr-TR" sz="2800" b="1" dirty="0">
                <a:latin typeface="Times New Roman" panose="02020603050405020304" pitchFamily="18" charset="0"/>
                <a:cs typeface="Times New Roman" panose="02020603050405020304" pitchFamily="18" charset="0"/>
              </a:rPr>
              <a:t> </a:t>
            </a:r>
            <a:r>
              <a:rPr lang="tr-TR" sz="2800" b="1" dirty="0" err="1">
                <a:latin typeface="Times New Roman" panose="02020603050405020304" pitchFamily="18" charset="0"/>
                <a:cs typeface="Times New Roman" panose="02020603050405020304" pitchFamily="18" charset="0"/>
              </a:rPr>
              <a:t>Evolution</a:t>
            </a:r>
            <a:endParaRPr lang="tr-TR" sz="2800" b="1" dirty="0">
              <a:latin typeface="Times New Roman" panose="02020603050405020304" pitchFamily="18" charset="0"/>
              <a:cs typeface="Times New Roman" panose="02020603050405020304" pitchFamily="18" charset="0"/>
            </a:endParaRPr>
          </a:p>
          <a:p>
            <a:pPr algn="just"/>
            <a:endParaRPr lang="tr-TR" sz="1800" dirty="0">
              <a:latin typeface="Times New Roman" panose="02020603050405020304" pitchFamily="18" charset="0"/>
              <a:cs typeface="Times New Roman" panose="02020603050405020304" pitchFamily="18" charset="0"/>
            </a:endParaRPr>
          </a:p>
          <a:p>
            <a:pPr marL="457200" indent="-457200" algn="just">
              <a:lnSpc>
                <a:spcPct val="150000"/>
              </a:lnSpc>
              <a:buFontTx/>
              <a:buAutoNum type="arabicParenR"/>
            </a:pPr>
            <a:r>
              <a:rPr lang="tr-TR" sz="2000" dirty="0" err="1">
                <a:latin typeface="Times New Roman" panose="02020603050405020304" pitchFamily="18" charset="0"/>
                <a:cs typeface="Times New Roman" panose="02020603050405020304" pitchFamily="18" charset="0"/>
              </a:rPr>
              <a:t>It</a:t>
            </a:r>
            <a:r>
              <a:rPr lang="tr-TR" sz="2000" dirty="0">
                <a:latin typeface="Times New Roman" panose="02020603050405020304" pitchFamily="18" charset="0"/>
                <a:cs typeface="Times New Roman" panose="02020603050405020304" pitchFamily="18" charset="0"/>
              </a:rPr>
              <a:t> is </a:t>
            </a:r>
            <a:r>
              <a:rPr lang="tr-TR" sz="2000" dirty="0" err="1">
                <a:latin typeface="Times New Roman" panose="02020603050405020304" pitchFamily="18" charset="0"/>
                <a:cs typeface="Times New Roman" panose="02020603050405020304" pitchFamily="18" charset="0"/>
              </a:rPr>
              <a:t>possible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to</a:t>
            </a:r>
            <a:r>
              <a:rPr lang="tr-TR" sz="2000" dirty="0">
                <a:latin typeface="Times New Roman" panose="02020603050405020304" pitchFamily="18" charset="0"/>
                <a:cs typeface="Times New Roman" panose="02020603050405020304" pitchFamily="18" charset="0"/>
              </a:rPr>
              <a:t> say </a:t>
            </a:r>
            <a:r>
              <a:rPr lang="tr-TR" sz="2000" dirty="0" err="1">
                <a:latin typeface="Times New Roman" panose="02020603050405020304" pitchFamily="18" charset="0"/>
                <a:cs typeface="Times New Roman" panose="02020603050405020304" pitchFamily="18" charset="0"/>
              </a:rPr>
              <a:t>that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until</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Senonian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there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was</a:t>
            </a:r>
            <a:r>
              <a:rPr lang="tr-TR" sz="2000" dirty="0">
                <a:latin typeface="Times New Roman" panose="02020603050405020304" pitchFamily="18" charset="0"/>
                <a:cs typeface="Times New Roman" panose="02020603050405020304" pitchFamily="18" charset="0"/>
              </a:rPr>
              <a:t> a </a:t>
            </a:r>
            <a:r>
              <a:rPr lang="tr-TR" sz="2000" dirty="0" err="1">
                <a:latin typeface="Times New Roman" panose="02020603050405020304" pitchFamily="18" charset="0"/>
                <a:cs typeface="Times New Roman" panose="02020603050405020304" pitchFamily="18" charset="0"/>
              </a:rPr>
              <a:t>stable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low</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slope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low</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erosion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period</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continental</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margin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In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this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period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carbonated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autochthonous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rock</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groups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belonging</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to</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Tetis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ocean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constitute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region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main </a:t>
            </a:r>
            <a:r>
              <a:rPr lang="tr-TR" sz="2000" dirty="0" err="1">
                <a:latin typeface="Times New Roman" panose="02020603050405020304" pitchFamily="18" charset="0"/>
                <a:cs typeface="Times New Roman" panose="02020603050405020304" pitchFamily="18" charset="0"/>
              </a:rPr>
              <a:t>studies</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this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period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are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Argyriadis</a:t>
            </a:r>
            <a:r>
              <a:rPr lang="tr-TR" sz="2000" dirty="0">
                <a:latin typeface="Times New Roman" panose="02020603050405020304" pitchFamily="18" charset="0"/>
                <a:cs typeface="Times New Roman" panose="02020603050405020304" pitchFamily="18" charset="0"/>
              </a:rPr>
              <a:t>, 1974; </a:t>
            </a:r>
            <a:r>
              <a:rPr lang="tr-TR" sz="2000" dirty="0" err="1">
                <a:latin typeface="Times New Roman" panose="02020603050405020304" pitchFamily="18" charset="0"/>
                <a:cs typeface="Times New Roman" panose="02020603050405020304" pitchFamily="18" charset="0"/>
              </a:rPr>
              <a:t>Belov</a:t>
            </a:r>
            <a:r>
              <a:rPr lang="tr-TR" sz="2000" dirty="0">
                <a:latin typeface="Times New Roman" panose="02020603050405020304" pitchFamily="18" charset="0"/>
                <a:cs typeface="Times New Roman" panose="02020603050405020304" pitchFamily="18" charset="0"/>
              </a:rPr>
              <a:t>, 1973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Ricou</a:t>
            </a:r>
            <a:r>
              <a:rPr lang="tr-TR" sz="2000" dirty="0">
                <a:latin typeface="Times New Roman" panose="02020603050405020304" pitchFamily="18" charset="0"/>
                <a:cs typeface="Times New Roman" panose="02020603050405020304" pitchFamily="18" charset="0"/>
              </a:rPr>
              <a:t> et al. (</a:t>
            </a:r>
            <a:r>
              <a:rPr lang="tr-TR" sz="2000" dirty="0" err="1">
                <a:latin typeface="Times New Roman" panose="02020603050405020304" pitchFamily="18" charset="0"/>
                <a:cs typeface="Times New Roman" panose="02020603050405020304" pitchFamily="18" charset="0"/>
              </a:rPr>
              <a:t>Figure</a:t>
            </a:r>
            <a:r>
              <a:rPr lang="tr-TR" sz="2000" dirty="0">
                <a:latin typeface="Times New Roman" panose="02020603050405020304" pitchFamily="18" charset="0"/>
                <a:cs typeface="Times New Roman" panose="02020603050405020304" pitchFamily="18" charset="0"/>
              </a:rPr>
              <a:t> 2.3).</a:t>
            </a:r>
          </a:p>
          <a:p>
            <a:pPr marL="457200" indent="-457200" algn="just">
              <a:lnSpc>
                <a:spcPct val="150000"/>
              </a:lnSpc>
              <a:buFontTx/>
              <a:buAutoNum type="arabicParenR"/>
            </a:pPr>
            <a:r>
              <a:rPr lang="tr-TR" sz="2000" dirty="0" err="1">
                <a:latin typeface="Times New Roman" panose="02020603050405020304" pitchFamily="18" charset="0"/>
                <a:cs typeface="Times New Roman" panose="02020603050405020304" pitchFamily="18" charset="0"/>
              </a:rPr>
              <a:t>One</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important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elements</a:t>
            </a:r>
            <a:r>
              <a:rPr lang="tr-TR" sz="2000" dirty="0">
                <a:latin typeface="Times New Roman" panose="02020603050405020304" pitchFamily="18" charset="0"/>
                <a:cs typeface="Times New Roman" panose="02020603050405020304" pitchFamily="18" charset="0"/>
              </a:rPr>
              <a:t> in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period</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stable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continental</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edge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disruption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ophiolitic</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settlement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that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started</a:t>
            </a:r>
            <a:r>
              <a:rPr lang="tr-TR" sz="2000" dirty="0">
                <a:latin typeface="Times New Roman" panose="02020603050405020304" pitchFamily="18" charset="0"/>
                <a:cs typeface="Times New Roman" panose="02020603050405020304" pitchFamily="18" charset="0"/>
              </a:rPr>
              <a:t> in </a:t>
            </a:r>
            <a:r>
              <a:rPr lang="tr-TR" sz="2000" dirty="0" err="1">
                <a:latin typeface="Times New Roman" panose="02020603050405020304" pitchFamily="18" charset="0"/>
                <a:cs typeface="Times New Roman" panose="02020603050405020304" pitchFamily="18" charset="0"/>
              </a:rPr>
              <a:t>Senonian</a:t>
            </a:r>
            <a:r>
              <a:rPr lang="tr-TR" sz="2000" dirty="0">
                <a:latin typeface="Times New Roman" panose="02020603050405020304" pitchFamily="18" charset="0"/>
                <a:cs typeface="Times New Roman" panose="02020603050405020304" pitchFamily="18" charset="0"/>
              </a:rPr>
              <a:t> is </a:t>
            </a:r>
            <a:r>
              <a:rPr lang="tr-TR" sz="2000" dirty="0" err="1">
                <a:latin typeface="Times New Roman" panose="02020603050405020304" pitchFamily="18" charset="0"/>
                <a:cs typeface="Times New Roman" panose="02020603050405020304" pitchFamily="18" charset="0"/>
              </a:rPr>
              <a:t>block</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faulting</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shelf</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type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carbonate</a:t>
            </a:r>
            <a:r>
              <a:rPr lang="tr-TR" sz="2000" dirty="0">
                <a:latin typeface="Times New Roman" panose="02020603050405020304" pitchFamily="18" charset="0"/>
                <a:cs typeface="Times New Roman" panose="02020603050405020304" pitchFamily="18" charset="0"/>
              </a:rPr>
              <a:t> platform in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Upper</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Triassic-Lower</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Cretaceous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space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collapsed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by</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block</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faulting</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ophiolitic</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material</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overlying</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Senonian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basin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formed</a:t>
            </a:r>
            <a:r>
              <a:rPr lang="tr-TR" sz="2000" dirty="0">
                <a:latin typeface="Times New Roman" panose="02020603050405020304" pitchFamily="18" charset="0"/>
                <a:cs typeface="Times New Roman" panose="02020603050405020304" pitchFamily="18" charset="0"/>
              </a:rPr>
              <a:t> on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collapsed</a:t>
            </a:r>
            <a:r>
              <a:rPr lang="tr-TR" sz="2000" dirty="0">
                <a:latin typeface="Times New Roman" panose="02020603050405020304" pitchFamily="18" charset="0"/>
                <a:cs typeface="Times New Roman" panose="02020603050405020304" pitchFamily="18" charset="0"/>
              </a:rPr>
              <a:t> platform- </a:t>
            </a:r>
            <a:r>
              <a:rPr lang="tr-TR" sz="2000" dirty="0" err="1">
                <a:latin typeface="Times New Roman" panose="02020603050405020304" pitchFamily="18" charset="0"/>
                <a:cs typeface="Times New Roman" panose="02020603050405020304" pitchFamily="18" charset="0"/>
              </a:rPr>
              <a:t>formed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Aladağ </a:t>
            </a:r>
            <a:r>
              <a:rPr lang="tr-TR" sz="2000" dirty="0" err="1">
                <a:latin typeface="Times New Roman" panose="02020603050405020304" pitchFamily="18" charset="0"/>
                <a:cs typeface="Times New Roman" panose="02020603050405020304" pitchFamily="18" charset="0"/>
              </a:rPr>
              <a:t>ophiolite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melange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Although</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no</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precise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explanation</a:t>
            </a:r>
            <a:r>
              <a:rPr lang="tr-TR" sz="2000" dirty="0">
                <a:latin typeface="Times New Roman" panose="02020603050405020304" pitchFamily="18" charset="0"/>
                <a:cs typeface="Times New Roman" panose="02020603050405020304" pitchFamily="18" charset="0"/>
              </a:rPr>
              <a:t> can be </a:t>
            </a:r>
            <a:r>
              <a:rPr lang="tr-TR" sz="2000" dirty="0" err="1">
                <a:latin typeface="Times New Roman" panose="02020603050405020304" pitchFamily="18" charset="0"/>
                <a:cs typeface="Times New Roman" panose="02020603050405020304" pitchFamily="18" charset="0"/>
              </a:rPr>
              <a:t>made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for</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ophiolitic</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rocks</a:t>
            </a:r>
            <a:r>
              <a:rPr lang="tr-TR" sz="2000" dirty="0">
                <a:latin typeface="Times New Roman" panose="02020603050405020304" pitchFamily="18" charset="0"/>
                <a:cs typeface="Times New Roman" panose="02020603050405020304" pitchFamily="18" charset="0"/>
              </a:rPr>
              <a:t> in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Senonian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basin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disruption</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continental</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margin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opinions</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this</a:t>
            </a:r>
            <a:r>
              <a:rPr lang="tr-TR" sz="2000" dirty="0">
                <a:latin typeface="Times New Roman" panose="02020603050405020304" pitchFamily="18" charset="0"/>
                <a:cs typeface="Times New Roman" panose="02020603050405020304" pitchFamily="18" charset="0"/>
              </a:rPr>
              <a:t> problem </a:t>
            </a:r>
            <a:r>
              <a:rPr lang="tr-TR" sz="2000" dirty="0" err="1">
                <a:latin typeface="Times New Roman" panose="02020603050405020304" pitchFamily="18" charset="0"/>
                <a:cs typeface="Times New Roman" panose="02020603050405020304" pitchFamily="18" charset="0"/>
              </a:rPr>
              <a:t>have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been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gathered</a:t>
            </a:r>
            <a:r>
              <a:rPr lang="tr-TR" sz="2000" dirty="0">
                <a:latin typeface="Times New Roman" panose="02020603050405020304" pitchFamily="18" charset="0"/>
                <a:cs typeface="Times New Roman" panose="02020603050405020304" pitchFamily="18" charset="0"/>
              </a:rPr>
              <a:t> in </a:t>
            </a:r>
            <a:r>
              <a:rPr lang="tr-TR" sz="2000" dirty="0" err="1">
                <a:latin typeface="Times New Roman" panose="02020603050405020304" pitchFamily="18" charset="0"/>
                <a:cs typeface="Times New Roman" panose="02020603050405020304" pitchFamily="18" charset="0"/>
              </a:rPr>
              <a:t>two</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groups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idea of </a:t>
            </a:r>
            <a:r>
              <a:rPr lang="tr-TR" sz="2000" dirty="0" err="1">
                <a:latin typeface="Times New Roman" panose="02020603050405020304" pitchFamily="18" charset="0"/>
                <a:cs typeface="Times New Roman" panose="02020603050405020304" pitchFamily="18" charset="0"/>
              </a:rPr>
              <a:t>diapiric</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rise</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ocean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crust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upper</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mantle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near</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continental</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edge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supported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by</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Gass</a:t>
            </a:r>
            <a:r>
              <a:rPr lang="tr-TR" sz="2000" dirty="0">
                <a:latin typeface="Times New Roman" panose="02020603050405020304" pitchFamily="18" charset="0"/>
                <a:cs typeface="Times New Roman" panose="02020603050405020304" pitchFamily="18" charset="0"/>
              </a:rPr>
              <a:t> et al. (1975)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Stonoley</a:t>
            </a:r>
            <a:r>
              <a:rPr lang="tr-TR" sz="2000" dirty="0">
                <a:latin typeface="Times New Roman" panose="02020603050405020304" pitchFamily="18" charset="0"/>
                <a:cs typeface="Times New Roman" panose="02020603050405020304" pitchFamily="18" charset="0"/>
              </a:rPr>
              <a:t> (1975). </a:t>
            </a:r>
            <a:r>
              <a:rPr lang="tr-TR" sz="2000" dirty="0" err="1">
                <a:latin typeface="Times New Roman" panose="02020603050405020304" pitchFamily="18" charset="0"/>
                <a:cs typeface="Times New Roman" panose="02020603050405020304" pitchFamily="18" charset="0"/>
              </a:rPr>
              <a:t>Another</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approach</a:t>
            </a:r>
            <a:r>
              <a:rPr lang="tr-TR" sz="2000" dirty="0">
                <a:latin typeface="Times New Roman" panose="02020603050405020304" pitchFamily="18" charset="0"/>
                <a:cs typeface="Times New Roman" panose="02020603050405020304" pitchFamily="18" charset="0"/>
              </a:rPr>
              <a:t> is </a:t>
            </a:r>
            <a:r>
              <a:rPr lang="tr-TR" sz="2000" dirty="0" err="1">
                <a:latin typeface="Times New Roman" panose="02020603050405020304" pitchFamily="18" charset="0"/>
                <a:cs typeface="Times New Roman" panose="02020603050405020304" pitchFamily="18" charset="0"/>
              </a:rPr>
              <a:t>that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connects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settlement</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ophiolite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to</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tectonic</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movements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This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approach</a:t>
            </a:r>
            <a:r>
              <a:rPr lang="tr-TR" sz="2000" dirty="0">
                <a:latin typeface="Times New Roman" panose="02020603050405020304" pitchFamily="18" charset="0"/>
                <a:cs typeface="Times New Roman" panose="02020603050405020304" pitchFamily="18" charset="0"/>
              </a:rPr>
              <a:t> is </a:t>
            </a:r>
            <a:r>
              <a:rPr lang="tr-TR" sz="2000" dirty="0" err="1">
                <a:latin typeface="Times New Roman" panose="02020603050405020304" pitchFamily="18" charset="0"/>
                <a:cs typeface="Times New Roman" panose="02020603050405020304" pitchFamily="18" charset="0"/>
              </a:rPr>
              <a:t>supported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by</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Coleman</a:t>
            </a:r>
            <a:r>
              <a:rPr lang="tr-TR" sz="2000" dirty="0">
                <a:latin typeface="Times New Roman" panose="02020603050405020304" pitchFamily="18" charset="0"/>
                <a:cs typeface="Times New Roman" panose="02020603050405020304" pitchFamily="18" charset="0"/>
              </a:rPr>
              <a:t> (1971)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Dewey-Bird</a:t>
            </a:r>
            <a:r>
              <a:rPr lang="tr-TR" sz="2000" dirty="0">
                <a:latin typeface="Times New Roman" panose="02020603050405020304" pitchFamily="18" charset="0"/>
                <a:cs typeface="Times New Roman" panose="02020603050405020304" pitchFamily="18" charset="0"/>
              </a:rPr>
              <a:t> (1971). (</a:t>
            </a:r>
            <a:r>
              <a:rPr lang="tr-TR" sz="2000" dirty="0" err="1">
                <a:latin typeface="Times New Roman" panose="02020603050405020304" pitchFamily="18" charset="0"/>
                <a:cs typeface="Times New Roman" panose="02020603050405020304" pitchFamily="18" charset="0"/>
              </a:rPr>
              <a:t>Figure</a:t>
            </a:r>
            <a:r>
              <a:rPr lang="tr-TR" sz="2000" dirty="0">
                <a:latin typeface="Times New Roman" panose="02020603050405020304" pitchFamily="18" charset="0"/>
                <a:cs typeface="Times New Roman" panose="02020603050405020304" pitchFamily="18" charset="0"/>
              </a:rPr>
              <a:t> 2.3).</a:t>
            </a:r>
          </a:p>
          <a:p>
            <a:pPr marL="457200" indent="-457200" algn="just">
              <a:lnSpc>
                <a:spcPct val="150000"/>
              </a:lnSpc>
              <a:buFontTx/>
              <a:buAutoNum type="arabicParenR"/>
            </a:pPr>
            <a:r>
              <a:rPr lang="tr-TR" sz="2000" dirty="0" err="1">
                <a:latin typeface="Times New Roman" panose="02020603050405020304" pitchFamily="18" charset="0"/>
                <a:cs typeface="Times New Roman" panose="02020603050405020304" pitchFamily="18" charset="0"/>
              </a:rPr>
              <a:t>When</a:t>
            </a:r>
            <a:r>
              <a:rPr lang="tr-TR" sz="2000" dirty="0">
                <a:latin typeface="Times New Roman" panose="02020603050405020304" pitchFamily="18" charset="0"/>
                <a:cs typeface="Times New Roman" panose="02020603050405020304" pitchFamily="18" charset="0"/>
              </a:rPr>
              <a:t> it </a:t>
            </a:r>
            <a:r>
              <a:rPr lang="tr-TR" sz="2000" dirty="0" err="1">
                <a:latin typeface="Times New Roman" panose="02020603050405020304" pitchFamily="18" charset="0"/>
                <a:cs typeface="Times New Roman" panose="02020603050405020304" pitchFamily="18" charset="0"/>
              </a:rPr>
              <a:t>came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to</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Maastrichtian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carbonate</a:t>
            </a:r>
            <a:r>
              <a:rPr lang="tr-TR" sz="2000" dirty="0">
                <a:latin typeface="Times New Roman" panose="02020603050405020304" pitchFamily="18" charset="0"/>
                <a:cs typeface="Times New Roman" panose="02020603050405020304" pitchFamily="18" charset="0"/>
              </a:rPr>
              <a:t> platform </a:t>
            </a:r>
            <a:r>
              <a:rPr lang="tr-TR" sz="2000" dirty="0" err="1">
                <a:latin typeface="Times New Roman" panose="02020603050405020304" pitchFamily="18" charset="0"/>
                <a:cs typeface="Times New Roman" panose="02020603050405020304" pitchFamily="18" charset="0"/>
              </a:rPr>
              <a:t>collapsed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due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to</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block</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faulting</a:t>
            </a:r>
            <a:r>
              <a:rPr lang="tr-TR" sz="2000" dirty="0">
                <a:latin typeface="Times New Roman" panose="02020603050405020304" pitchFamily="18" charset="0"/>
                <a:cs typeface="Times New Roman" panose="02020603050405020304" pitchFamily="18" charset="0"/>
              </a:rPr>
              <a:t> in </a:t>
            </a:r>
            <a:r>
              <a:rPr lang="tr-TR" sz="2000" dirty="0" err="1">
                <a:latin typeface="Times New Roman" panose="02020603050405020304" pitchFamily="18" charset="0"/>
                <a:cs typeface="Times New Roman" panose="02020603050405020304" pitchFamily="18" charset="0"/>
              </a:rPr>
              <a:t>Senonian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new</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reservoir</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formed</a:t>
            </a:r>
            <a:r>
              <a:rPr lang="tr-TR" sz="2000" dirty="0">
                <a:latin typeface="Times New Roman" panose="02020603050405020304" pitchFamily="18" charset="0"/>
                <a:cs typeface="Times New Roman" panose="02020603050405020304" pitchFamily="18" charset="0"/>
              </a:rPr>
              <a:t> on it </a:t>
            </a:r>
            <a:r>
              <a:rPr lang="tr-TR" sz="2000" dirty="0" err="1">
                <a:latin typeface="Times New Roman" panose="02020603050405020304" pitchFamily="18" charset="0"/>
                <a:cs typeface="Times New Roman" panose="02020603050405020304" pitchFamily="18" charset="0"/>
              </a:rPr>
              <a:t>were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stuck</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under</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compressive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forces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formed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nappes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that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went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down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to</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depth</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platform. </a:t>
            </a:r>
            <a:r>
              <a:rPr lang="tr-TR" sz="2000" dirty="0" err="1">
                <a:latin typeface="Times New Roman" panose="02020603050405020304" pitchFamily="18" charset="0"/>
                <a:cs typeface="Times New Roman" panose="02020603050405020304" pitchFamily="18" charset="0"/>
              </a:rPr>
              <a:t>Above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these</a:t>
            </a:r>
            <a:r>
              <a:rPr lang="tr-TR" sz="2000" dirty="0">
                <a:latin typeface="Times New Roman" panose="02020603050405020304" pitchFamily="18" charset="0"/>
                <a:cs typeface="Times New Roman" panose="02020603050405020304" pitchFamily="18" charset="0"/>
              </a:rPr>
              <a:t>, Aladağ peridotite </a:t>
            </a:r>
            <a:r>
              <a:rPr lang="tr-TR" sz="2000" dirty="0" err="1">
                <a:latin typeface="Times New Roman" panose="02020603050405020304" pitchFamily="18" charset="0"/>
                <a:cs typeface="Times New Roman" panose="02020603050405020304" pitchFamily="18" charset="0"/>
              </a:rPr>
              <a:t>nappe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metamorphic</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slice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beneath</a:t>
            </a:r>
            <a:r>
              <a:rPr lang="tr-TR" sz="2000" dirty="0">
                <a:latin typeface="Times New Roman" panose="02020603050405020304" pitchFamily="18" charset="0"/>
                <a:cs typeface="Times New Roman" panose="02020603050405020304" pitchFamily="18" charset="0"/>
              </a:rPr>
              <a:t> it </a:t>
            </a:r>
            <a:r>
              <a:rPr lang="tr-TR" sz="2000" dirty="0" err="1">
                <a:latin typeface="Times New Roman" panose="02020603050405020304" pitchFamily="18" charset="0"/>
                <a:cs typeface="Times New Roman" panose="02020603050405020304" pitchFamily="18" charset="0"/>
              </a:rPr>
              <a:t>are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located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Different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tectonostratigraphic</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units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formed</a:t>
            </a:r>
            <a:r>
              <a:rPr lang="tr-TR" sz="2000" dirty="0">
                <a:latin typeface="Times New Roman" panose="02020603050405020304" pitchFamily="18" charset="0"/>
                <a:cs typeface="Times New Roman" panose="02020603050405020304" pitchFamily="18" charset="0"/>
              </a:rPr>
              <a:t> as a </a:t>
            </a:r>
            <a:r>
              <a:rPr lang="tr-TR" sz="2000" dirty="0" err="1">
                <a:latin typeface="Times New Roman" panose="02020603050405020304" pitchFamily="18" charset="0"/>
                <a:cs typeface="Times New Roman" panose="02020603050405020304" pitchFamily="18" charset="0"/>
              </a:rPr>
              <a:t>result</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this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event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were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named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by</a:t>
            </a:r>
            <a:r>
              <a:rPr lang="tr-TR" sz="2000" dirty="0">
                <a:latin typeface="Times New Roman" panose="02020603050405020304" pitchFamily="18" charset="0"/>
                <a:cs typeface="Times New Roman" panose="02020603050405020304" pitchFamily="18" charset="0"/>
              </a:rPr>
              <a:t> Özgül et al. (1973) (Tekeli, 1980). (</a:t>
            </a:r>
            <a:r>
              <a:rPr lang="tr-TR" sz="2000" dirty="0" err="1">
                <a:latin typeface="Times New Roman" panose="02020603050405020304" pitchFamily="18" charset="0"/>
                <a:cs typeface="Times New Roman" panose="02020603050405020304" pitchFamily="18" charset="0"/>
              </a:rPr>
              <a:t>Figure</a:t>
            </a:r>
            <a:r>
              <a:rPr lang="tr-TR" sz="2000" dirty="0">
                <a:latin typeface="Times New Roman" panose="02020603050405020304" pitchFamily="18" charset="0"/>
                <a:cs typeface="Times New Roman" panose="02020603050405020304" pitchFamily="18" charset="0"/>
              </a:rPr>
              <a:t> 2.1).</a:t>
            </a:r>
          </a:p>
          <a:p>
            <a:pPr marL="457200" indent="-457200" algn="just">
              <a:lnSpc>
                <a:spcPct val="150000"/>
              </a:lnSpc>
              <a:buFontTx/>
              <a:buAutoNum type="arabicParenR"/>
            </a:pPr>
            <a:endParaRPr lang="tr-TR" sz="1800" dirty="0"/>
          </a:p>
          <a:p>
            <a:pPr algn="just">
              <a:lnSpc>
                <a:spcPct val="150000"/>
              </a:lnSpc>
            </a:pPr>
            <a:endParaRPr lang="tr-TR" sz="1800" dirty="0">
              <a:latin typeface="Times New Roman" panose="02020603050405020304" pitchFamily="18" charset="0"/>
              <a:cs typeface="Times New Roman" panose="02020603050405020304" pitchFamily="18" charset="0"/>
            </a:endParaRPr>
          </a:p>
          <a:p>
            <a:endParaRPr lang="tr-TR" sz="1800" dirty="0"/>
          </a:p>
          <a:p>
            <a:endParaRPr lang="tr-TR" sz="1800" dirty="0"/>
          </a:p>
          <a:p>
            <a:endParaRPr lang="tr-TR" sz="1800" dirty="0"/>
          </a:p>
          <a:p>
            <a:endParaRPr lang="tr-TR" sz="1800" dirty="0"/>
          </a:p>
          <a:p>
            <a:endParaRPr lang="tr-TR" sz="1800" dirty="0"/>
          </a:p>
          <a:p>
            <a:endParaRPr lang="tr-TR" sz="1800" dirty="0"/>
          </a:p>
          <a:p>
            <a:endParaRPr lang="tr-TR" sz="1800" dirty="0"/>
          </a:p>
          <a:p>
            <a:endParaRPr lang="tr-TR" sz="1800" dirty="0"/>
          </a:p>
          <a:p>
            <a:endParaRPr lang="tr-TR" sz="1800" dirty="0"/>
          </a:p>
          <a:p>
            <a:endParaRPr lang="tr-TR" sz="1800" dirty="0"/>
          </a:p>
          <a:p>
            <a:endParaRPr lang="tr-TR" sz="1800" dirty="0"/>
          </a:p>
          <a:p>
            <a:endParaRPr lang="tr-TR" sz="1800" dirty="0"/>
          </a:p>
          <a:p>
            <a:endParaRPr lang="tr-TR" sz="1800" dirty="0"/>
          </a:p>
          <a:p>
            <a:endParaRPr lang="tr-TR" sz="1800" dirty="0"/>
          </a:p>
          <a:p>
            <a:endParaRPr lang="tr-TR" sz="1800" dirty="0"/>
          </a:p>
          <a:p>
            <a:endParaRPr lang="tr-TR" sz="1800" dirty="0"/>
          </a:p>
          <a:p>
            <a:endParaRPr lang="tr-TR" sz="1800" dirty="0"/>
          </a:p>
          <a:p>
            <a:endParaRPr lang="tr-TR" sz="1800" dirty="0"/>
          </a:p>
        </p:txBody>
      </p:sp>
      <p:pic>
        <p:nvPicPr>
          <p:cNvPr id="6" name="Resim 5">
            <a:extLst>
              <a:ext uri="{FF2B5EF4-FFF2-40B4-BE49-F238E27FC236}">
                <a16:creationId xmlns:a16="http://schemas.microsoft.com/office/drawing/2014/main" id="{B44382C6-D9F7-2D47-86C6-A3DC7CAD6604}"/>
              </a:ext>
            </a:extLst>
          </p:cNvPr>
          <p:cNvPicPr>
            <a:picLocks noChangeAspect="1"/>
          </p:cNvPicPr>
          <p:nvPr/>
        </p:nvPicPr>
        <p:blipFill>
          <a:blip r:embed="rId3"/>
          <a:stretch>
            <a:fillRect/>
          </a:stretch>
        </p:blipFill>
        <p:spPr>
          <a:xfrm>
            <a:off x="110421" y="410548"/>
            <a:ext cx="1116312" cy="1121936"/>
          </a:xfrm>
          <a:prstGeom prst="rect">
            <a:avLst/>
          </a:prstGeom>
        </p:spPr>
      </p:pic>
      <p:pic>
        <p:nvPicPr>
          <p:cNvPr id="8" name="Resim 7">
            <a:extLst>
              <a:ext uri="{FF2B5EF4-FFF2-40B4-BE49-F238E27FC236}">
                <a16:creationId xmlns:a16="http://schemas.microsoft.com/office/drawing/2014/main" id="{9ACBBFD6-DA4D-154D-9A6C-C3C7C390A3A3}"/>
              </a:ext>
            </a:extLst>
          </p:cNvPr>
          <p:cNvPicPr>
            <a:picLocks noChangeAspect="1"/>
          </p:cNvPicPr>
          <p:nvPr/>
        </p:nvPicPr>
        <p:blipFill>
          <a:blip r:embed="rId4"/>
          <a:stretch>
            <a:fillRect/>
          </a:stretch>
        </p:blipFill>
        <p:spPr>
          <a:xfrm>
            <a:off x="0" y="1749943"/>
            <a:ext cx="1219200" cy="419100"/>
          </a:xfrm>
          <a:prstGeom prst="rect">
            <a:avLst/>
          </a:prstGeom>
        </p:spPr>
      </p:pic>
      <p:pic>
        <p:nvPicPr>
          <p:cNvPr id="5" name="Resim 4">
            <a:extLst>
              <a:ext uri="{FF2B5EF4-FFF2-40B4-BE49-F238E27FC236}">
                <a16:creationId xmlns:a16="http://schemas.microsoft.com/office/drawing/2014/main" id="{BEF85782-0DF4-4C40-9D7A-AB3169AFCBEE}"/>
              </a:ext>
            </a:extLst>
          </p:cNvPr>
          <p:cNvPicPr>
            <a:picLocks noChangeAspect="1"/>
          </p:cNvPicPr>
          <p:nvPr/>
        </p:nvPicPr>
        <p:blipFill>
          <a:blip r:embed="rId5"/>
          <a:stretch>
            <a:fillRect/>
          </a:stretch>
        </p:blipFill>
        <p:spPr>
          <a:xfrm>
            <a:off x="110421" y="10543657"/>
            <a:ext cx="1800956" cy="827645"/>
          </a:xfrm>
          <a:prstGeom prst="rect">
            <a:avLst/>
          </a:prstGeom>
        </p:spPr>
      </p:pic>
    </p:spTree>
    <p:extLst>
      <p:ext uri="{BB962C8B-B14F-4D97-AF65-F5344CB8AC3E}">
        <p14:creationId xmlns:p14="http://schemas.microsoft.com/office/powerpoint/2010/main" val="1053914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aşlık 3"/>
          <p:cNvSpPr>
            <a:spLocks noGrp="1"/>
          </p:cNvSpPr>
          <p:nvPr>
            <p:ph type="title"/>
          </p:nvPr>
        </p:nvSpPr>
        <p:spPr>
          <a:xfrm>
            <a:off x="1155716" y="255181"/>
            <a:ext cx="13918019" cy="1913862"/>
          </a:xfrm>
        </p:spPr>
        <p:txBody>
          <a:bodyPr>
            <a:normAutofit fontScale="90000"/>
          </a:bodyPr>
          <a:lstStyle/>
          <a:p>
            <a:pPr algn="ctr"/>
            <a:r>
              <a:rPr lang="tr-TR" sz="2800" b="1" err="1">
                <a:solidFill>
                  <a:schemeClr val="bg1"/>
                </a:solidFill>
                <a:latin typeface="Times New Roman" panose="02020603050405020304" pitchFamily="18" charset="0"/>
                <a:ea typeface="Calibri" charset="0"/>
                <a:cs typeface="Times New Roman" panose="02020603050405020304" pitchFamily="18" charset="0"/>
              </a:rPr>
              <a:t>Geochemical</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Significance</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and</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Formation</a:t>
            </a:r>
            <a:r>
              <a:rPr lang="tr-TR" sz="2800" b="1">
                <a:solidFill>
                  <a:schemeClr val="bg1"/>
                </a:solidFill>
                <a:latin typeface="Times New Roman" panose="02020603050405020304" pitchFamily="18" charset="0"/>
                <a:ea typeface="Calibri" charset="0"/>
                <a:cs typeface="Times New Roman" panose="02020603050405020304" pitchFamily="18" charset="0"/>
              </a:rPr>
              <a:t> of </a:t>
            </a:r>
            <a:r>
              <a:rPr lang="tr-TR" sz="2800" b="1" err="1">
                <a:solidFill>
                  <a:schemeClr val="bg1"/>
                </a:solidFill>
                <a:latin typeface="Times New Roman" panose="02020603050405020304" pitchFamily="18" charset="0"/>
                <a:ea typeface="Calibri" charset="0"/>
                <a:cs typeface="Times New Roman" panose="02020603050405020304" pitchFamily="18" charset="0"/>
              </a:rPr>
              <a:t>Suçatı</a:t>
            </a:r>
            <a:r>
              <a:rPr lang="tr-TR" sz="2800" b="1">
                <a:solidFill>
                  <a:schemeClr val="bg1"/>
                </a:solidFill>
                <a:latin typeface="Times New Roman" panose="02020603050405020304" pitchFamily="18" charset="0"/>
                <a:ea typeface="Calibri" charset="0"/>
                <a:cs typeface="Times New Roman" panose="02020603050405020304" pitchFamily="18" charset="0"/>
              </a:rPr>
              <a:t> Pb – </a:t>
            </a:r>
            <a:r>
              <a:rPr lang="tr-TR" sz="2800" b="1" err="1">
                <a:solidFill>
                  <a:schemeClr val="bg1"/>
                </a:solidFill>
                <a:latin typeface="Times New Roman" panose="02020603050405020304" pitchFamily="18" charset="0"/>
                <a:ea typeface="Calibri" charset="0"/>
                <a:cs typeface="Times New Roman" panose="02020603050405020304" pitchFamily="18" charset="0"/>
              </a:rPr>
              <a:t>Zn</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Deposits</a:t>
            </a:r>
            <a:r>
              <a:rPr lang="tr-TR" sz="2800" b="1">
                <a:solidFill>
                  <a:schemeClr val="bg1"/>
                </a:solidFill>
                <a:latin typeface="Times New Roman" panose="02020603050405020304" pitchFamily="18" charset="0"/>
                <a:ea typeface="Calibri" charset="0"/>
                <a:cs typeface="Times New Roman" panose="02020603050405020304" pitchFamily="18" charset="0"/>
              </a:rPr>
              <a:t> – </a:t>
            </a:r>
            <a:r>
              <a:rPr lang="tr-TR" sz="2800" b="1" err="1">
                <a:solidFill>
                  <a:schemeClr val="bg1"/>
                </a:solidFill>
                <a:latin typeface="Times New Roman" panose="02020603050405020304" pitchFamily="18" charset="0"/>
                <a:ea typeface="Calibri" charset="0"/>
                <a:cs typeface="Times New Roman" panose="02020603050405020304" pitchFamily="18" charset="0"/>
              </a:rPr>
              <a:t>Easterns</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Taurides</a:t>
            </a:r>
            <a:br>
              <a:rPr lang="tr-TR" sz="2800" b="1">
                <a:solidFill>
                  <a:schemeClr val="bg1"/>
                </a:solidFill>
                <a:latin typeface="Times New Roman" panose="02020603050405020304" pitchFamily="18" charset="0"/>
                <a:ea typeface="Calibri" charset="0"/>
                <a:cs typeface="Times New Roman" panose="02020603050405020304" pitchFamily="18" charset="0"/>
              </a:rPr>
            </a:br>
            <a:br>
              <a:rPr lang="tr-TR" sz="2800" b="1">
                <a:solidFill>
                  <a:schemeClr val="bg1"/>
                </a:solidFill>
                <a:latin typeface="Times New Roman" panose="02020603050405020304" pitchFamily="18" charset="0"/>
                <a:ea typeface="Calibri" charset="0"/>
                <a:cs typeface="Times New Roman" panose="02020603050405020304" pitchFamily="18" charset="0"/>
              </a:rPr>
            </a:br>
            <a:r>
              <a:rPr lang="tr-TR" sz="2000">
                <a:solidFill>
                  <a:schemeClr val="bg1"/>
                </a:solidFill>
                <a:latin typeface="Times New Roman" panose="02020603050405020304" pitchFamily="18" charset="0"/>
                <a:cs typeface="Times New Roman" panose="02020603050405020304" pitchFamily="18" charset="0"/>
              </a:rPr>
              <a:t>Ali Erdem </a:t>
            </a:r>
            <a:r>
              <a:rPr lang="tr-TR" sz="2000" err="1">
                <a:solidFill>
                  <a:schemeClr val="bg1"/>
                </a:solidFill>
                <a:latin typeface="Times New Roman" panose="02020603050405020304" pitchFamily="18" charset="0"/>
                <a:cs typeface="Times New Roman" panose="02020603050405020304" pitchFamily="18" charset="0"/>
              </a:rPr>
              <a:t>Bakkalbasi</a:t>
            </a:r>
            <a:r>
              <a:rPr lang="tr-TR" sz="2000">
                <a:solidFill>
                  <a:schemeClr val="bg1"/>
                </a:solidFill>
                <a:latin typeface="Times New Roman" panose="02020603050405020304" pitchFamily="18" charset="0"/>
                <a:cs typeface="Times New Roman" panose="02020603050405020304" pitchFamily="18" charset="0"/>
              </a:rPr>
              <a:t>, </a:t>
            </a:r>
            <a:r>
              <a:rPr lang="tr-TR" sz="2000" b="1">
                <a:solidFill>
                  <a:schemeClr val="bg1"/>
                </a:solidFill>
                <a:latin typeface="Times New Roman" panose="02020603050405020304" pitchFamily="18" charset="0"/>
                <a:cs typeface="Times New Roman" panose="02020603050405020304" pitchFamily="18" charset="0"/>
              </a:rPr>
              <a:t>Hatice Nur Bayram</a:t>
            </a:r>
            <a:r>
              <a:rPr lang="tr-TR" sz="2000">
                <a:solidFill>
                  <a:schemeClr val="bg1"/>
                </a:solidFill>
                <a:latin typeface="Times New Roman" panose="02020603050405020304" pitchFamily="18" charset="0"/>
                <a:cs typeface="Times New Roman" panose="02020603050405020304" pitchFamily="18" charset="0"/>
              </a:rPr>
              <a:t>, Mustafa Kumral, </a:t>
            </a:r>
            <a:r>
              <a:rPr lang="tr-TR" sz="2000" err="1">
                <a:solidFill>
                  <a:schemeClr val="bg1"/>
                </a:solidFill>
                <a:latin typeface="Times New Roman" panose="02020603050405020304" pitchFamily="18" charset="0"/>
                <a:cs typeface="Times New Roman" panose="02020603050405020304" pitchFamily="18" charset="0"/>
              </a:rPr>
              <a:t>and</a:t>
            </a:r>
            <a:r>
              <a:rPr lang="tr-TR" sz="2000">
                <a:solidFill>
                  <a:schemeClr val="bg1"/>
                </a:solidFill>
                <a:latin typeface="Times New Roman" panose="02020603050405020304" pitchFamily="18" charset="0"/>
                <a:cs typeface="Times New Roman" panose="02020603050405020304" pitchFamily="18" charset="0"/>
              </a:rPr>
              <a:t> Ali </a:t>
            </a:r>
            <a:r>
              <a:rPr lang="tr-TR" sz="2000" err="1">
                <a:solidFill>
                  <a:schemeClr val="bg1"/>
                </a:solidFill>
                <a:latin typeface="Times New Roman" panose="02020603050405020304" pitchFamily="18" charset="0"/>
                <a:cs typeface="Times New Roman" panose="02020603050405020304" pitchFamily="18" charset="0"/>
              </a:rPr>
              <a:t>Tugcan</a:t>
            </a:r>
            <a:r>
              <a:rPr lang="tr-TR" sz="2000">
                <a:solidFill>
                  <a:schemeClr val="bg1"/>
                </a:solidFill>
                <a:latin typeface="Times New Roman" panose="02020603050405020304" pitchFamily="18" charset="0"/>
                <a:cs typeface="Times New Roman" panose="02020603050405020304" pitchFamily="18" charset="0"/>
              </a:rPr>
              <a:t> </a:t>
            </a:r>
            <a:r>
              <a:rPr lang="tr-TR" sz="2000" err="1">
                <a:solidFill>
                  <a:schemeClr val="bg1"/>
                </a:solidFill>
                <a:latin typeface="Times New Roman" panose="02020603050405020304" pitchFamily="18" charset="0"/>
                <a:cs typeface="Times New Roman" panose="02020603050405020304" pitchFamily="18" charset="0"/>
              </a:rPr>
              <a:t>Unluer</a:t>
            </a:r>
            <a:r>
              <a:rPr lang="tr-TR" sz="2000">
                <a:solidFill>
                  <a:schemeClr val="bg1"/>
                </a:solidFill>
                <a:latin typeface="Times New Roman" panose="02020603050405020304" pitchFamily="18" charset="0"/>
                <a:cs typeface="Times New Roman" panose="02020603050405020304" pitchFamily="18" charset="0"/>
              </a:rPr>
              <a:t> </a:t>
            </a:r>
            <a:br>
              <a:rPr lang="tr-TR" sz="2000">
                <a:solidFill>
                  <a:schemeClr val="bg1"/>
                </a:solidFill>
                <a:latin typeface="Times New Roman" panose="02020603050405020304" pitchFamily="18" charset="0"/>
                <a:cs typeface="Times New Roman" panose="02020603050405020304" pitchFamily="18" charset="0"/>
              </a:rPr>
            </a:br>
            <a:br>
              <a:rPr lang="tr-TR" sz="2000">
                <a:solidFill>
                  <a:schemeClr val="bg1"/>
                </a:solidFill>
                <a:latin typeface="Times New Roman" panose="02020603050405020304" pitchFamily="18" charset="0"/>
                <a:cs typeface="Times New Roman" panose="02020603050405020304" pitchFamily="18" charset="0"/>
              </a:rPr>
            </a:br>
            <a:r>
              <a:rPr lang="tr-TR" sz="2000" err="1">
                <a:solidFill>
                  <a:schemeClr val="bg1"/>
                </a:solidFill>
                <a:latin typeface="Times New Roman" panose="02020603050405020304" pitchFamily="18" charset="0"/>
                <a:cs typeface="Times New Roman" panose="02020603050405020304" pitchFamily="18" charset="0"/>
              </a:rPr>
              <a:t>Istanbul</a:t>
            </a:r>
            <a:r>
              <a:rPr lang="tr-TR" sz="2000">
                <a:solidFill>
                  <a:schemeClr val="bg1"/>
                </a:solidFill>
                <a:latin typeface="Times New Roman" panose="02020603050405020304" pitchFamily="18" charset="0"/>
                <a:cs typeface="Times New Roman" panose="02020603050405020304" pitchFamily="18" charset="0"/>
              </a:rPr>
              <a:t> Technical </a:t>
            </a:r>
            <a:r>
              <a:rPr lang="tr-TR" sz="2000" err="1">
                <a:solidFill>
                  <a:schemeClr val="bg1"/>
                </a:solidFill>
                <a:latin typeface="Times New Roman" panose="02020603050405020304" pitchFamily="18" charset="0"/>
                <a:cs typeface="Times New Roman" panose="02020603050405020304" pitchFamily="18" charset="0"/>
              </a:rPr>
              <a:t>University</a:t>
            </a:r>
            <a:br>
              <a:rPr lang="tr-TR" sz="2800"/>
            </a:br>
            <a:endParaRPr lang="en-US" sz="2800">
              <a:solidFill>
                <a:schemeClr val="bg1"/>
              </a:solidFill>
              <a:latin typeface="Times New Roman" panose="02020603050405020304" pitchFamily="18" charset="0"/>
              <a:ea typeface="Calibri" charset="0"/>
              <a:cs typeface="Times New Roman" panose="02020603050405020304" pitchFamily="18" charset="0"/>
            </a:endParaRPr>
          </a:p>
        </p:txBody>
      </p:sp>
      <p:sp>
        <p:nvSpPr>
          <p:cNvPr id="2" name="Metin kutusu 1"/>
          <p:cNvSpPr txBox="1"/>
          <p:nvPr/>
        </p:nvSpPr>
        <p:spPr>
          <a:xfrm>
            <a:off x="110421" y="2169043"/>
            <a:ext cx="13918019" cy="8411598"/>
          </a:xfrm>
          <a:prstGeom prst="rect">
            <a:avLst/>
          </a:prstGeom>
          <a:noFill/>
        </p:spPr>
        <p:txBody>
          <a:bodyPr wrap="square" rtlCol="0">
            <a:spAutoFit/>
          </a:bodyPr>
          <a:lstStyle/>
          <a:p>
            <a:r>
              <a:rPr lang="tr-TR" sz="2400" b="1" dirty="0" err="1">
                <a:latin typeface="Times New Roman" panose="02020603050405020304" pitchFamily="18" charset="0"/>
                <a:cs typeface="Times New Roman" panose="02020603050405020304" pitchFamily="18" charset="0"/>
              </a:rPr>
              <a:t>Tectonic</a:t>
            </a:r>
            <a:r>
              <a:rPr lang="tr-TR" sz="2400" b="1" dirty="0">
                <a:latin typeface="Times New Roman" panose="02020603050405020304" pitchFamily="18" charset="0"/>
                <a:cs typeface="Times New Roman" panose="02020603050405020304" pitchFamily="18" charset="0"/>
              </a:rPr>
              <a:t> </a:t>
            </a:r>
            <a:r>
              <a:rPr lang="tr-TR" sz="2400" b="1" dirty="0" err="1">
                <a:latin typeface="Times New Roman" panose="02020603050405020304" pitchFamily="18" charset="0"/>
                <a:cs typeface="Times New Roman" panose="02020603050405020304" pitchFamily="18" charset="0"/>
              </a:rPr>
              <a:t>Evolution</a:t>
            </a:r>
            <a:endParaRPr lang="tr-TR" sz="2400" b="1" dirty="0">
              <a:latin typeface="Times New Roman" panose="02020603050405020304" pitchFamily="18" charset="0"/>
              <a:cs typeface="Times New Roman" panose="02020603050405020304" pitchFamily="18" charset="0"/>
            </a:endParaRP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6" name="Resim 5">
            <a:extLst>
              <a:ext uri="{FF2B5EF4-FFF2-40B4-BE49-F238E27FC236}">
                <a16:creationId xmlns:a16="http://schemas.microsoft.com/office/drawing/2014/main" id="{B44382C6-D9F7-2D47-86C6-A3DC7CAD6604}"/>
              </a:ext>
            </a:extLst>
          </p:cNvPr>
          <p:cNvPicPr>
            <a:picLocks noChangeAspect="1"/>
          </p:cNvPicPr>
          <p:nvPr/>
        </p:nvPicPr>
        <p:blipFill>
          <a:blip r:embed="rId3"/>
          <a:stretch>
            <a:fillRect/>
          </a:stretch>
        </p:blipFill>
        <p:spPr>
          <a:xfrm>
            <a:off x="110421" y="410548"/>
            <a:ext cx="1116312" cy="1121936"/>
          </a:xfrm>
          <a:prstGeom prst="rect">
            <a:avLst/>
          </a:prstGeom>
        </p:spPr>
      </p:pic>
      <p:pic>
        <p:nvPicPr>
          <p:cNvPr id="8" name="Resim 7">
            <a:extLst>
              <a:ext uri="{FF2B5EF4-FFF2-40B4-BE49-F238E27FC236}">
                <a16:creationId xmlns:a16="http://schemas.microsoft.com/office/drawing/2014/main" id="{9ACBBFD6-DA4D-154D-9A6C-C3C7C390A3A3}"/>
              </a:ext>
            </a:extLst>
          </p:cNvPr>
          <p:cNvPicPr>
            <a:picLocks noChangeAspect="1"/>
          </p:cNvPicPr>
          <p:nvPr/>
        </p:nvPicPr>
        <p:blipFill>
          <a:blip r:embed="rId4"/>
          <a:stretch>
            <a:fillRect/>
          </a:stretch>
        </p:blipFill>
        <p:spPr>
          <a:xfrm>
            <a:off x="0" y="1749943"/>
            <a:ext cx="1219200" cy="419100"/>
          </a:xfrm>
          <a:prstGeom prst="rect">
            <a:avLst/>
          </a:prstGeom>
        </p:spPr>
      </p:pic>
      <p:pic>
        <p:nvPicPr>
          <p:cNvPr id="5" name="Resim 4">
            <a:extLst>
              <a:ext uri="{FF2B5EF4-FFF2-40B4-BE49-F238E27FC236}">
                <a16:creationId xmlns:a16="http://schemas.microsoft.com/office/drawing/2014/main" id="{BEF85782-0DF4-4C40-9D7A-AB3169AFCBEE}"/>
              </a:ext>
            </a:extLst>
          </p:cNvPr>
          <p:cNvPicPr>
            <a:picLocks noChangeAspect="1"/>
          </p:cNvPicPr>
          <p:nvPr/>
        </p:nvPicPr>
        <p:blipFill>
          <a:blip r:embed="rId5"/>
          <a:stretch>
            <a:fillRect/>
          </a:stretch>
        </p:blipFill>
        <p:spPr>
          <a:xfrm>
            <a:off x="110421" y="10543657"/>
            <a:ext cx="1800956" cy="827645"/>
          </a:xfrm>
          <a:prstGeom prst="rect">
            <a:avLst/>
          </a:prstGeom>
        </p:spPr>
      </p:pic>
      <p:pic>
        <p:nvPicPr>
          <p:cNvPr id="7" name="Resim 6">
            <a:extLst>
              <a:ext uri="{FF2B5EF4-FFF2-40B4-BE49-F238E27FC236}">
                <a16:creationId xmlns:a16="http://schemas.microsoft.com/office/drawing/2014/main" id="{1B6B71C7-8E5F-2141-B3C1-B72EBD6F1EB2}"/>
              </a:ext>
            </a:extLst>
          </p:cNvPr>
          <p:cNvPicPr>
            <a:picLocks noChangeAspect="1"/>
          </p:cNvPicPr>
          <p:nvPr/>
        </p:nvPicPr>
        <p:blipFill>
          <a:blip r:embed="rId6"/>
          <a:stretch>
            <a:fillRect/>
          </a:stretch>
        </p:blipFill>
        <p:spPr>
          <a:xfrm>
            <a:off x="3967559" y="2169043"/>
            <a:ext cx="8804721" cy="8618048"/>
          </a:xfrm>
          <a:prstGeom prst="rect">
            <a:avLst/>
          </a:prstGeom>
        </p:spPr>
      </p:pic>
      <p:sp>
        <p:nvSpPr>
          <p:cNvPr id="9" name="Metin kutusu 8">
            <a:extLst>
              <a:ext uri="{FF2B5EF4-FFF2-40B4-BE49-F238E27FC236}">
                <a16:creationId xmlns:a16="http://schemas.microsoft.com/office/drawing/2014/main" id="{4C750F3B-B1A2-E645-90ED-50FCBAE1D805}"/>
              </a:ext>
            </a:extLst>
          </p:cNvPr>
          <p:cNvSpPr txBox="1"/>
          <p:nvPr/>
        </p:nvSpPr>
        <p:spPr>
          <a:xfrm>
            <a:off x="5517397" y="10972800"/>
            <a:ext cx="5284922" cy="999954"/>
          </a:xfrm>
          <a:prstGeom prst="rect">
            <a:avLst/>
          </a:prstGeom>
          <a:noFill/>
        </p:spPr>
        <p:txBody>
          <a:bodyPr wrap="square" rtlCol="0">
            <a:spAutoFit/>
          </a:bodyPr>
          <a:lstStyle/>
          <a:p>
            <a:pPr algn="ctr"/>
            <a:r>
              <a:rPr lang="tr-TR" sz="1600" i="1" dirty="0" err="1">
                <a:latin typeface="Times New Roman" panose="02020603050405020304" pitchFamily="18" charset="0"/>
                <a:cs typeface="Times New Roman" panose="02020603050405020304" pitchFamily="18" charset="0"/>
              </a:rPr>
              <a:t>Figure</a:t>
            </a:r>
            <a:r>
              <a:rPr lang="tr-TR" sz="1600" i="1" dirty="0">
                <a:latin typeface="Times New Roman" panose="02020603050405020304" pitchFamily="18" charset="0"/>
                <a:cs typeface="Times New Roman" panose="02020603050405020304" pitchFamily="18" charset="0"/>
              </a:rPr>
              <a:t> 2.3: </a:t>
            </a:r>
            <a:r>
              <a:rPr lang="tr-TR" sz="1600" i="1" dirty="0" err="1">
                <a:latin typeface="Times New Roman" panose="02020603050405020304" pitchFamily="18" charset="0"/>
                <a:cs typeface="Times New Roman" panose="02020603050405020304" pitchFamily="18" charset="0"/>
              </a:rPr>
              <a:t>Tectonic</a:t>
            </a:r>
            <a:r>
              <a:rPr lang="tr-TR" sz="1600" i="1" dirty="0">
                <a:latin typeface="Times New Roman" panose="02020603050405020304" pitchFamily="18" charset="0"/>
                <a:cs typeface="Times New Roman" panose="02020603050405020304" pitchFamily="18" charset="0"/>
              </a:rPr>
              <a:t> </a:t>
            </a:r>
            <a:r>
              <a:rPr lang="tr-TR" sz="1600" i="1" dirty="0" err="1">
                <a:latin typeface="Times New Roman" panose="02020603050405020304" pitchFamily="18" charset="0"/>
                <a:cs typeface="Times New Roman" panose="02020603050405020304" pitchFamily="18" charset="0"/>
              </a:rPr>
              <a:t>evolution</a:t>
            </a:r>
            <a:r>
              <a:rPr lang="tr-TR" sz="1600" i="1" dirty="0">
                <a:latin typeface="Times New Roman" panose="02020603050405020304" pitchFamily="18" charset="0"/>
                <a:cs typeface="Times New Roman" panose="02020603050405020304" pitchFamily="18" charset="0"/>
              </a:rPr>
              <a:t> of Aladağlar (</a:t>
            </a:r>
            <a:r>
              <a:rPr lang="tr-TR" sz="1600" i="1" dirty="0" err="1">
                <a:latin typeface="Times New Roman" panose="02020603050405020304" pitchFamily="18" charset="0"/>
                <a:cs typeface="Times New Roman" panose="02020603050405020304" pitchFamily="18" charset="0"/>
              </a:rPr>
              <a:t>Originated</a:t>
            </a:r>
            <a:r>
              <a:rPr lang="tr-TR" sz="1600" i="1" dirty="0">
                <a:latin typeface="Times New Roman" panose="02020603050405020304" pitchFamily="18" charset="0"/>
                <a:cs typeface="Times New Roman" panose="02020603050405020304" pitchFamily="18" charset="0"/>
              </a:rPr>
              <a:t> </a:t>
            </a:r>
            <a:r>
              <a:rPr lang="tr-TR" sz="1600" i="1" dirty="0" err="1">
                <a:latin typeface="Times New Roman" panose="02020603050405020304" pitchFamily="18" charset="0"/>
                <a:cs typeface="Times New Roman" panose="02020603050405020304" pitchFamily="18" charset="0"/>
              </a:rPr>
              <a:t>from</a:t>
            </a:r>
            <a:r>
              <a:rPr lang="tr-TR" sz="1600" i="1" dirty="0">
                <a:latin typeface="Times New Roman" panose="02020603050405020304" pitchFamily="18" charset="0"/>
                <a:cs typeface="Times New Roman" panose="02020603050405020304" pitchFamily="18" charset="0"/>
              </a:rPr>
              <a:t> Tekeli, 1980).</a:t>
            </a:r>
          </a:p>
          <a:p>
            <a:endParaRPr lang="tr-TR" dirty="0"/>
          </a:p>
        </p:txBody>
      </p:sp>
    </p:spTree>
    <p:extLst>
      <p:ext uri="{BB962C8B-B14F-4D97-AF65-F5344CB8AC3E}">
        <p14:creationId xmlns:p14="http://schemas.microsoft.com/office/powerpoint/2010/main" val="1424784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aşlık 3"/>
          <p:cNvSpPr>
            <a:spLocks noGrp="1"/>
          </p:cNvSpPr>
          <p:nvPr>
            <p:ph type="title"/>
          </p:nvPr>
        </p:nvSpPr>
        <p:spPr>
          <a:xfrm>
            <a:off x="1155716" y="255181"/>
            <a:ext cx="13918019" cy="1913862"/>
          </a:xfrm>
        </p:spPr>
        <p:txBody>
          <a:bodyPr>
            <a:normAutofit fontScale="90000"/>
          </a:bodyPr>
          <a:lstStyle/>
          <a:p>
            <a:pPr algn="ctr"/>
            <a:r>
              <a:rPr lang="tr-TR" sz="2800" b="1" err="1">
                <a:solidFill>
                  <a:schemeClr val="bg1"/>
                </a:solidFill>
                <a:latin typeface="Times New Roman" panose="02020603050405020304" pitchFamily="18" charset="0"/>
                <a:ea typeface="Calibri" charset="0"/>
                <a:cs typeface="Times New Roman" panose="02020603050405020304" pitchFamily="18" charset="0"/>
              </a:rPr>
              <a:t>Geochemical</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Significance</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and</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Formation</a:t>
            </a:r>
            <a:r>
              <a:rPr lang="tr-TR" sz="2800" b="1">
                <a:solidFill>
                  <a:schemeClr val="bg1"/>
                </a:solidFill>
                <a:latin typeface="Times New Roman" panose="02020603050405020304" pitchFamily="18" charset="0"/>
                <a:ea typeface="Calibri" charset="0"/>
                <a:cs typeface="Times New Roman" panose="02020603050405020304" pitchFamily="18" charset="0"/>
              </a:rPr>
              <a:t> of </a:t>
            </a:r>
            <a:r>
              <a:rPr lang="tr-TR" sz="2800" b="1" err="1">
                <a:solidFill>
                  <a:schemeClr val="bg1"/>
                </a:solidFill>
                <a:latin typeface="Times New Roman" panose="02020603050405020304" pitchFamily="18" charset="0"/>
                <a:ea typeface="Calibri" charset="0"/>
                <a:cs typeface="Times New Roman" panose="02020603050405020304" pitchFamily="18" charset="0"/>
              </a:rPr>
              <a:t>Suçatı</a:t>
            </a:r>
            <a:r>
              <a:rPr lang="tr-TR" sz="2800" b="1">
                <a:solidFill>
                  <a:schemeClr val="bg1"/>
                </a:solidFill>
                <a:latin typeface="Times New Roman" panose="02020603050405020304" pitchFamily="18" charset="0"/>
                <a:ea typeface="Calibri" charset="0"/>
                <a:cs typeface="Times New Roman" panose="02020603050405020304" pitchFamily="18" charset="0"/>
              </a:rPr>
              <a:t> Pb – </a:t>
            </a:r>
            <a:r>
              <a:rPr lang="tr-TR" sz="2800" b="1" err="1">
                <a:solidFill>
                  <a:schemeClr val="bg1"/>
                </a:solidFill>
                <a:latin typeface="Times New Roman" panose="02020603050405020304" pitchFamily="18" charset="0"/>
                <a:ea typeface="Calibri" charset="0"/>
                <a:cs typeface="Times New Roman" panose="02020603050405020304" pitchFamily="18" charset="0"/>
              </a:rPr>
              <a:t>Zn</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Deposits</a:t>
            </a:r>
            <a:r>
              <a:rPr lang="tr-TR" sz="2800" b="1">
                <a:solidFill>
                  <a:schemeClr val="bg1"/>
                </a:solidFill>
                <a:latin typeface="Times New Roman" panose="02020603050405020304" pitchFamily="18" charset="0"/>
                <a:ea typeface="Calibri" charset="0"/>
                <a:cs typeface="Times New Roman" panose="02020603050405020304" pitchFamily="18" charset="0"/>
              </a:rPr>
              <a:t> – </a:t>
            </a:r>
            <a:r>
              <a:rPr lang="tr-TR" sz="2800" b="1" err="1">
                <a:solidFill>
                  <a:schemeClr val="bg1"/>
                </a:solidFill>
                <a:latin typeface="Times New Roman" panose="02020603050405020304" pitchFamily="18" charset="0"/>
                <a:ea typeface="Calibri" charset="0"/>
                <a:cs typeface="Times New Roman" panose="02020603050405020304" pitchFamily="18" charset="0"/>
              </a:rPr>
              <a:t>Easterns</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Taurides</a:t>
            </a:r>
            <a:br>
              <a:rPr lang="tr-TR" sz="2800" b="1">
                <a:solidFill>
                  <a:schemeClr val="bg1"/>
                </a:solidFill>
                <a:latin typeface="Times New Roman" panose="02020603050405020304" pitchFamily="18" charset="0"/>
                <a:ea typeface="Calibri" charset="0"/>
                <a:cs typeface="Times New Roman" panose="02020603050405020304" pitchFamily="18" charset="0"/>
              </a:rPr>
            </a:br>
            <a:br>
              <a:rPr lang="tr-TR" sz="2800" b="1">
                <a:solidFill>
                  <a:schemeClr val="bg1"/>
                </a:solidFill>
                <a:latin typeface="Times New Roman" panose="02020603050405020304" pitchFamily="18" charset="0"/>
                <a:ea typeface="Calibri" charset="0"/>
                <a:cs typeface="Times New Roman" panose="02020603050405020304" pitchFamily="18" charset="0"/>
              </a:rPr>
            </a:br>
            <a:r>
              <a:rPr lang="tr-TR" sz="2000">
                <a:solidFill>
                  <a:schemeClr val="bg1"/>
                </a:solidFill>
                <a:latin typeface="Times New Roman" panose="02020603050405020304" pitchFamily="18" charset="0"/>
                <a:cs typeface="Times New Roman" panose="02020603050405020304" pitchFamily="18" charset="0"/>
              </a:rPr>
              <a:t>Ali Erdem </a:t>
            </a:r>
            <a:r>
              <a:rPr lang="tr-TR" sz="2000" err="1">
                <a:solidFill>
                  <a:schemeClr val="bg1"/>
                </a:solidFill>
                <a:latin typeface="Times New Roman" panose="02020603050405020304" pitchFamily="18" charset="0"/>
                <a:cs typeface="Times New Roman" panose="02020603050405020304" pitchFamily="18" charset="0"/>
              </a:rPr>
              <a:t>Bakkalbasi</a:t>
            </a:r>
            <a:r>
              <a:rPr lang="tr-TR" sz="2000">
                <a:solidFill>
                  <a:schemeClr val="bg1"/>
                </a:solidFill>
                <a:latin typeface="Times New Roman" panose="02020603050405020304" pitchFamily="18" charset="0"/>
                <a:cs typeface="Times New Roman" panose="02020603050405020304" pitchFamily="18" charset="0"/>
              </a:rPr>
              <a:t>, </a:t>
            </a:r>
            <a:r>
              <a:rPr lang="tr-TR" sz="2000" b="1">
                <a:solidFill>
                  <a:schemeClr val="bg1"/>
                </a:solidFill>
                <a:latin typeface="Times New Roman" panose="02020603050405020304" pitchFamily="18" charset="0"/>
                <a:cs typeface="Times New Roman" panose="02020603050405020304" pitchFamily="18" charset="0"/>
              </a:rPr>
              <a:t>Hatice Nur Bayram</a:t>
            </a:r>
            <a:r>
              <a:rPr lang="tr-TR" sz="2000">
                <a:solidFill>
                  <a:schemeClr val="bg1"/>
                </a:solidFill>
                <a:latin typeface="Times New Roman" panose="02020603050405020304" pitchFamily="18" charset="0"/>
                <a:cs typeface="Times New Roman" panose="02020603050405020304" pitchFamily="18" charset="0"/>
              </a:rPr>
              <a:t>, Mustafa Kumral, </a:t>
            </a:r>
            <a:r>
              <a:rPr lang="tr-TR" sz="2000" err="1">
                <a:solidFill>
                  <a:schemeClr val="bg1"/>
                </a:solidFill>
                <a:latin typeface="Times New Roman" panose="02020603050405020304" pitchFamily="18" charset="0"/>
                <a:cs typeface="Times New Roman" panose="02020603050405020304" pitchFamily="18" charset="0"/>
              </a:rPr>
              <a:t>and</a:t>
            </a:r>
            <a:r>
              <a:rPr lang="tr-TR" sz="2000">
                <a:solidFill>
                  <a:schemeClr val="bg1"/>
                </a:solidFill>
                <a:latin typeface="Times New Roman" panose="02020603050405020304" pitchFamily="18" charset="0"/>
                <a:cs typeface="Times New Roman" panose="02020603050405020304" pitchFamily="18" charset="0"/>
              </a:rPr>
              <a:t> Ali </a:t>
            </a:r>
            <a:r>
              <a:rPr lang="tr-TR" sz="2000" err="1">
                <a:solidFill>
                  <a:schemeClr val="bg1"/>
                </a:solidFill>
                <a:latin typeface="Times New Roman" panose="02020603050405020304" pitchFamily="18" charset="0"/>
                <a:cs typeface="Times New Roman" panose="02020603050405020304" pitchFamily="18" charset="0"/>
              </a:rPr>
              <a:t>Tugcan</a:t>
            </a:r>
            <a:r>
              <a:rPr lang="tr-TR" sz="2000">
                <a:solidFill>
                  <a:schemeClr val="bg1"/>
                </a:solidFill>
                <a:latin typeface="Times New Roman" panose="02020603050405020304" pitchFamily="18" charset="0"/>
                <a:cs typeface="Times New Roman" panose="02020603050405020304" pitchFamily="18" charset="0"/>
              </a:rPr>
              <a:t> </a:t>
            </a:r>
            <a:r>
              <a:rPr lang="tr-TR" sz="2000" err="1">
                <a:solidFill>
                  <a:schemeClr val="bg1"/>
                </a:solidFill>
                <a:latin typeface="Times New Roman" panose="02020603050405020304" pitchFamily="18" charset="0"/>
                <a:cs typeface="Times New Roman" panose="02020603050405020304" pitchFamily="18" charset="0"/>
              </a:rPr>
              <a:t>Unluer</a:t>
            </a:r>
            <a:r>
              <a:rPr lang="tr-TR" sz="2000">
                <a:solidFill>
                  <a:schemeClr val="bg1"/>
                </a:solidFill>
                <a:latin typeface="Times New Roman" panose="02020603050405020304" pitchFamily="18" charset="0"/>
                <a:cs typeface="Times New Roman" panose="02020603050405020304" pitchFamily="18" charset="0"/>
              </a:rPr>
              <a:t> </a:t>
            </a:r>
            <a:br>
              <a:rPr lang="tr-TR" sz="2000">
                <a:solidFill>
                  <a:schemeClr val="bg1"/>
                </a:solidFill>
                <a:latin typeface="Times New Roman" panose="02020603050405020304" pitchFamily="18" charset="0"/>
                <a:cs typeface="Times New Roman" panose="02020603050405020304" pitchFamily="18" charset="0"/>
              </a:rPr>
            </a:br>
            <a:br>
              <a:rPr lang="tr-TR" sz="2000">
                <a:solidFill>
                  <a:schemeClr val="bg1"/>
                </a:solidFill>
                <a:latin typeface="Times New Roman" panose="02020603050405020304" pitchFamily="18" charset="0"/>
                <a:cs typeface="Times New Roman" panose="02020603050405020304" pitchFamily="18" charset="0"/>
              </a:rPr>
            </a:br>
            <a:r>
              <a:rPr lang="tr-TR" sz="2000" err="1">
                <a:solidFill>
                  <a:schemeClr val="bg1"/>
                </a:solidFill>
                <a:latin typeface="Times New Roman" panose="02020603050405020304" pitchFamily="18" charset="0"/>
                <a:cs typeface="Times New Roman" panose="02020603050405020304" pitchFamily="18" charset="0"/>
              </a:rPr>
              <a:t>Istanbul</a:t>
            </a:r>
            <a:r>
              <a:rPr lang="tr-TR" sz="2000">
                <a:solidFill>
                  <a:schemeClr val="bg1"/>
                </a:solidFill>
                <a:latin typeface="Times New Roman" panose="02020603050405020304" pitchFamily="18" charset="0"/>
                <a:cs typeface="Times New Roman" panose="02020603050405020304" pitchFamily="18" charset="0"/>
              </a:rPr>
              <a:t> Technical </a:t>
            </a:r>
            <a:r>
              <a:rPr lang="tr-TR" sz="2000" err="1">
                <a:solidFill>
                  <a:schemeClr val="bg1"/>
                </a:solidFill>
                <a:latin typeface="Times New Roman" panose="02020603050405020304" pitchFamily="18" charset="0"/>
                <a:cs typeface="Times New Roman" panose="02020603050405020304" pitchFamily="18" charset="0"/>
              </a:rPr>
              <a:t>University</a:t>
            </a:r>
            <a:br>
              <a:rPr lang="tr-TR" sz="2800"/>
            </a:br>
            <a:endParaRPr lang="en-US" sz="2800">
              <a:solidFill>
                <a:schemeClr val="bg1"/>
              </a:solidFill>
              <a:latin typeface="Times New Roman" panose="02020603050405020304" pitchFamily="18" charset="0"/>
              <a:ea typeface="Calibri" charset="0"/>
              <a:cs typeface="Times New Roman" panose="02020603050405020304" pitchFamily="18" charset="0"/>
            </a:endParaRPr>
          </a:p>
        </p:txBody>
      </p:sp>
      <p:sp>
        <p:nvSpPr>
          <p:cNvPr id="2" name="Metin kutusu 1"/>
          <p:cNvSpPr txBox="1"/>
          <p:nvPr/>
        </p:nvSpPr>
        <p:spPr>
          <a:xfrm>
            <a:off x="1010899" y="2531352"/>
            <a:ext cx="13918019" cy="13425278"/>
          </a:xfrm>
          <a:prstGeom prst="rect">
            <a:avLst/>
          </a:prstGeom>
          <a:noFill/>
        </p:spPr>
        <p:txBody>
          <a:bodyPr wrap="square" rtlCol="0">
            <a:spAutoFit/>
          </a:bodyPr>
          <a:lstStyle/>
          <a:p>
            <a:pPr algn="just">
              <a:lnSpc>
                <a:spcPct val="150000"/>
              </a:lnSpc>
            </a:pPr>
            <a:r>
              <a:rPr lang="tr-TR" sz="2000" b="1" dirty="0" err="1">
                <a:latin typeface="Times New Roman" panose="02020603050405020304" pitchFamily="18" charset="0"/>
                <a:cs typeface="Times New Roman" panose="02020603050405020304" pitchFamily="18" charset="0"/>
              </a:rPr>
              <a:t>Geochemistry</a:t>
            </a:r>
            <a:r>
              <a:rPr lang="tr-TR" sz="2000" b="1" dirty="0">
                <a:latin typeface="Times New Roman" panose="02020603050405020304" pitchFamily="18" charset="0"/>
                <a:cs typeface="Times New Roman" panose="02020603050405020304" pitchFamily="18" charset="0"/>
              </a:rPr>
              <a:t> </a:t>
            </a:r>
            <a:r>
              <a:rPr lang="tr-TR" sz="2000" b="1" dirty="0" err="1">
                <a:latin typeface="Times New Roman" panose="02020603050405020304" pitchFamily="18" charset="0"/>
                <a:cs typeface="Times New Roman" panose="02020603050405020304" pitchFamily="18" charset="0"/>
              </a:rPr>
              <a:t>and</a:t>
            </a:r>
            <a:r>
              <a:rPr lang="tr-TR" sz="2000" b="1" dirty="0">
                <a:latin typeface="Times New Roman" panose="02020603050405020304" pitchFamily="18" charset="0"/>
                <a:cs typeface="Times New Roman" panose="02020603050405020304" pitchFamily="18" charset="0"/>
              </a:rPr>
              <a:t> </a:t>
            </a:r>
            <a:r>
              <a:rPr lang="tr-TR" sz="2000" b="1" dirty="0" err="1">
                <a:latin typeface="Times New Roman" panose="02020603050405020304" pitchFamily="18" charset="0"/>
                <a:cs typeface="Times New Roman" panose="02020603050405020304" pitchFamily="18" charset="0"/>
              </a:rPr>
              <a:t>Mineralization</a:t>
            </a:r>
            <a:endParaRPr lang="tr-TR" sz="2000" b="1" dirty="0">
              <a:latin typeface="Times New Roman" panose="02020603050405020304" pitchFamily="18" charset="0"/>
              <a:cs typeface="Times New Roman" panose="02020603050405020304" pitchFamily="18" charset="0"/>
            </a:endParaRPr>
          </a:p>
          <a:p>
            <a:pPr algn="just">
              <a:lnSpc>
                <a:spcPct val="150000"/>
              </a:lnSpc>
            </a:pPr>
            <a:endParaRPr lang="tr-TR" sz="2000" dirty="0">
              <a:latin typeface="Times New Roman" panose="02020603050405020304" pitchFamily="18" charset="0"/>
              <a:cs typeface="Times New Roman" panose="02020603050405020304" pitchFamily="18" charset="0"/>
            </a:endParaRPr>
          </a:p>
          <a:p>
            <a:pPr algn="just">
              <a:lnSpc>
                <a:spcPct val="150000"/>
              </a:lnSpc>
            </a:pPr>
            <a:r>
              <a:rPr lang="en-US" sz="2000" dirty="0">
                <a:latin typeface="Times New Roman" panose="02020603050405020304" pitchFamily="18" charset="0"/>
                <a:cs typeface="Times New Roman" panose="02020603050405020304" pitchFamily="18" charset="0"/>
              </a:rPr>
              <a:t>In general terms, the region has common mineralization which are lead-zinc mineralization. </a:t>
            </a:r>
            <a:r>
              <a:rPr lang="en-US" sz="2000" dirty="0" err="1">
                <a:latin typeface="Times New Roman" panose="02020603050405020304" pitchFamily="18" charset="0"/>
                <a:cs typeface="Times New Roman" panose="02020603050405020304" pitchFamily="18" charset="0"/>
              </a:rPr>
              <a:t>Göynük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Celaldere</a:t>
            </a:r>
            <a:r>
              <a:rPr lang="en-US" sz="2000" dirty="0">
                <a:latin typeface="Times New Roman" panose="02020603050405020304" pitchFamily="18" charset="0"/>
                <a:cs typeface="Times New Roman" panose="02020603050405020304" pitchFamily="18" charset="0"/>
              </a:rPr>
              <a:t>, Tekke, </a:t>
            </a:r>
            <a:r>
              <a:rPr lang="en-US" sz="2000" dirty="0" err="1">
                <a:latin typeface="Times New Roman" panose="02020603050405020304" pitchFamily="18" charset="0"/>
                <a:cs typeface="Times New Roman" panose="02020603050405020304" pitchFamily="18" charset="0"/>
              </a:rPr>
              <a:t>Havadan</a:t>
            </a:r>
            <a:r>
              <a:rPr lang="en-US" sz="2000" dirty="0">
                <a:latin typeface="Times New Roman" panose="02020603050405020304" pitchFamily="18" charset="0"/>
                <a:cs typeface="Times New Roman" panose="02020603050405020304" pitchFamily="18" charset="0"/>
              </a:rPr>
              <a:t> and </a:t>
            </a:r>
            <a:r>
              <a:rPr lang="en-US" sz="2000" dirty="0" err="1">
                <a:latin typeface="Times New Roman" panose="02020603050405020304" pitchFamily="18" charset="0"/>
                <a:cs typeface="Times New Roman" panose="02020603050405020304" pitchFamily="18" charset="0"/>
              </a:rPr>
              <a:t>Suçatı</a:t>
            </a:r>
            <a:r>
              <a:rPr lang="en-US" sz="2000" dirty="0">
                <a:latin typeface="Times New Roman" panose="02020603050405020304" pitchFamily="18" charset="0"/>
                <a:cs typeface="Times New Roman" panose="02020603050405020304" pitchFamily="18" charset="0"/>
              </a:rPr>
              <a:t> lead-zinc mineral deposits, which are known to exist in the surrounding regions and which are also subject to academic studies, are available.</a:t>
            </a:r>
            <a:endParaRPr lang="tr-TR" sz="2000" dirty="0">
              <a:latin typeface="Times New Roman" panose="02020603050405020304" pitchFamily="18" charset="0"/>
              <a:cs typeface="Times New Roman" panose="02020603050405020304" pitchFamily="18" charset="0"/>
            </a:endParaRPr>
          </a:p>
          <a:p>
            <a:pPr algn="just">
              <a:lnSpc>
                <a:spcPct val="150000"/>
              </a:lnSpc>
            </a:pPr>
            <a:r>
              <a:rPr lang="en-US" sz="2000" dirty="0">
                <a:latin typeface="Times New Roman" panose="02020603050405020304" pitchFamily="18" charset="0"/>
                <a:cs typeface="Times New Roman" panose="02020603050405020304" pitchFamily="18" charset="0"/>
              </a:rPr>
              <a:t>The mineralization observed in the </a:t>
            </a:r>
            <a:r>
              <a:rPr lang="en-US" sz="2000" dirty="0" err="1">
                <a:latin typeface="Times New Roman" panose="02020603050405020304" pitchFamily="18" charset="0"/>
                <a:cs typeface="Times New Roman" panose="02020603050405020304" pitchFamily="18" charset="0"/>
              </a:rPr>
              <a:t>Suçatı</a:t>
            </a:r>
            <a:r>
              <a:rPr lang="en-US" sz="2000" dirty="0">
                <a:latin typeface="Times New Roman" panose="02020603050405020304" pitchFamily="18" charset="0"/>
                <a:cs typeface="Times New Roman" panose="02020603050405020304" pitchFamily="18" charset="0"/>
              </a:rPr>
              <a:t> region are found within the shallow marine limestones in the Permian-Jurassic age range. These limestones in the region have crack sets systematically and the faults compatible with regional tectonics. The study area is located in the Black </a:t>
            </a:r>
            <a:r>
              <a:rPr lang="en-US" sz="2000" dirty="0" err="1">
                <a:latin typeface="Times New Roman" panose="02020603050405020304" pitchFamily="18" charset="0"/>
                <a:cs typeface="Times New Roman" panose="02020603050405020304" pitchFamily="18" charset="0"/>
              </a:rPr>
              <a:t>Aladağ</a:t>
            </a:r>
            <a:r>
              <a:rPr lang="en-US" sz="2000" dirty="0">
                <a:latin typeface="Times New Roman" panose="02020603050405020304" pitchFamily="18" charset="0"/>
                <a:cs typeface="Times New Roman" panose="02020603050405020304" pitchFamily="18" charset="0"/>
              </a:rPr>
              <a:t> Nappe and the presence of the nappe has great importance for ore mineralization. Considering that nap descended to the depths, the fractures and faults caused by it, carried sea water and mixed and heated in Pb and Zn rich solutions. These solutions settled in the karstic cavities and formed mineralization. As a result of geochemical analysis of the samples collected from the ore zones, </a:t>
            </a:r>
            <a:r>
              <a:rPr lang="en-US" sz="2000" i="1" dirty="0" err="1">
                <a:latin typeface="Times New Roman" panose="02020603050405020304" pitchFamily="18" charset="0"/>
                <a:cs typeface="Times New Roman" panose="02020603050405020304" pitchFamily="18" charset="0"/>
              </a:rPr>
              <a:t>PbO</a:t>
            </a:r>
            <a:r>
              <a:rPr lang="en-US" sz="2000" dirty="0">
                <a:latin typeface="Times New Roman" panose="02020603050405020304" pitchFamily="18" charset="0"/>
                <a:cs typeface="Times New Roman" panose="02020603050405020304" pitchFamily="18" charset="0"/>
              </a:rPr>
              <a:t> values range between 25.93 % - 0.012 %, </a:t>
            </a:r>
            <a:r>
              <a:rPr lang="en-US" sz="2000" i="1" dirty="0" err="1">
                <a:latin typeface="Times New Roman" panose="02020603050405020304" pitchFamily="18" charset="0"/>
                <a:cs typeface="Times New Roman" panose="02020603050405020304" pitchFamily="18" charset="0"/>
              </a:rPr>
              <a:t>ZnO</a:t>
            </a:r>
            <a:r>
              <a:rPr lang="en-US" sz="2000" dirty="0">
                <a:latin typeface="Times New Roman" panose="02020603050405020304" pitchFamily="18" charset="0"/>
                <a:cs typeface="Times New Roman" panose="02020603050405020304" pitchFamily="18" charset="0"/>
              </a:rPr>
              <a:t> values range between 51.01 % - 0.042 %, </a:t>
            </a:r>
            <a:r>
              <a:rPr lang="en-US" sz="2000" i="1" dirty="0">
                <a:latin typeface="Times New Roman" panose="02020603050405020304" pitchFamily="18" charset="0"/>
                <a:cs typeface="Times New Roman" panose="02020603050405020304" pitchFamily="18" charset="0"/>
              </a:rPr>
              <a:t>Fe</a:t>
            </a:r>
            <a:r>
              <a:rPr lang="en-US" sz="2000" i="1" baseline="-25000" dirty="0">
                <a:latin typeface="Times New Roman" panose="02020603050405020304" pitchFamily="18" charset="0"/>
                <a:cs typeface="Times New Roman" panose="02020603050405020304" pitchFamily="18" charset="0"/>
              </a:rPr>
              <a:t>2</a:t>
            </a:r>
            <a:r>
              <a:rPr lang="en-US" sz="2000" i="1" dirty="0">
                <a:latin typeface="Times New Roman" panose="02020603050405020304" pitchFamily="18" charset="0"/>
                <a:cs typeface="Times New Roman" panose="02020603050405020304" pitchFamily="18" charset="0"/>
              </a:rPr>
              <a:t>O</a:t>
            </a:r>
            <a:r>
              <a:rPr lang="en-US" sz="2000" i="1"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 values range between 42.81 % - 10.21 %.        </a:t>
            </a:r>
            <a:endParaRPr lang="tr-TR" sz="2000" dirty="0">
              <a:latin typeface="Times New Roman" panose="02020603050405020304" pitchFamily="18" charset="0"/>
              <a:cs typeface="Times New Roman" panose="02020603050405020304" pitchFamily="18" charset="0"/>
            </a:endParaRPr>
          </a:p>
          <a:p>
            <a:pPr algn="just">
              <a:lnSpc>
                <a:spcPct val="150000"/>
              </a:lnSpc>
            </a:pPr>
            <a:endParaRPr lang="tr-TR" sz="2000" dirty="0">
              <a:latin typeface="Times New Roman" panose="02020603050405020304" pitchFamily="18" charset="0"/>
              <a:cs typeface="Times New Roman" panose="02020603050405020304" pitchFamily="18" charset="0"/>
            </a:endParaRPr>
          </a:p>
          <a:p>
            <a:pPr algn="just">
              <a:lnSpc>
                <a:spcPct val="150000"/>
              </a:lnSpc>
            </a:pPr>
            <a:endParaRPr lang="tr-TR" sz="2000" dirty="0">
              <a:latin typeface="Times New Roman" panose="02020603050405020304" pitchFamily="18" charset="0"/>
              <a:cs typeface="Times New Roman" panose="02020603050405020304" pitchFamily="18" charset="0"/>
            </a:endParaRPr>
          </a:p>
          <a:p>
            <a:pPr algn="just">
              <a:lnSpc>
                <a:spcPct val="150000"/>
              </a:lnSpc>
            </a:pPr>
            <a:endParaRPr lang="tr-TR" sz="2000" dirty="0">
              <a:latin typeface="Times New Roman" panose="02020603050405020304" pitchFamily="18" charset="0"/>
              <a:cs typeface="Times New Roman" panose="02020603050405020304" pitchFamily="18" charset="0"/>
            </a:endParaRPr>
          </a:p>
          <a:p>
            <a:pPr algn="just">
              <a:lnSpc>
                <a:spcPct val="150000"/>
              </a:lnSpc>
            </a:pPr>
            <a:endParaRPr lang="tr-TR" sz="2000" dirty="0">
              <a:latin typeface="Times New Roman" panose="02020603050405020304" pitchFamily="18" charset="0"/>
              <a:cs typeface="Times New Roman" panose="02020603050405020304" pitchFamily="18" charset="0"/>
            </a:endParaRPr>
          </a:p>
          <a:p>
            <a:pPr algn="just">
              <a:lnSpc>
                <a:spcPct val="150000"/>
              </a:lnSpc>
            </a:pPr>
            <a:endParaRPr lang="tr-TR" sz="2000" dirty="0">
              <a:latin typeface="Times New Roman" panose="02020603050405020304" pitchFamily="18" charset="0"/>
              <a:cs typeface="Times New Roman" panose="02020603050405020304" pitchFamily="18" charset="0"/>
            </a:endParaRPr>
          </a:p>
          <a:p>
            <a:pPr algn="just">
              <a:lnSpc>
                <a:spcPct val="150000"/>
              </a:lnSpc>
            </a:pPr>
            <a:endParaRPr lang="tr-TR" sz="2000" dirty="0">
              <a:latin typeface="Times New Roman" panose="02020603050405020304" pitchFamily="18" charset="0"/>
              <a:cs typeface="Times New Roman" panose="02020603050405020304" pitchFamily="18" charset="0"/>
            </a:endParaRPr>
          </a:p>
          <a:p>
            <a:pPr algn="just">
              <a:lnSpc>
                <a:spcPct val="150000"/>
              </a:lnSpc>
            </a:pPr>
            <a:endParaRPr lang="tr-TR" sz="2000" dirty="0">
              <a:latin typeface="Times New Roman" panose="02020603050405020304" pitchFamily="18" charset="0"/>
              <a:cs typeface="Times New Roman" panose="02020603050405020304" pitchFamily="18" charset="0"/>
            </a:endParaRPr>
          </a:p>
          <a:p>
            <a:pPr algn="just">
              <a:lnSpc>
                <a:spcPct val="150000"/>
              </a:lnSpc>
            </a:pPr>
            <a:endParaRPr lang="tr-TR" sz="2000" dirty="0">
              <a:latin typeface="Times New Roman" panose="02020603050405020304" pitchFamily="18" charset="0"/>
              <a:cs typeface="Times New Roman" panose="02020603050405020304" pitchFamily="18" charset="0"/>
            </a:endParaRPr>
          </a:p>
          <a:p>
            <a:pPr algn="just">
              <a:lnSpc>
                <a:spcPct val="150000"/>
              </a:lnSpc>
            </a:pPr>
            <a:endParaRPr lang="tr-TR" sz="2000" dirty="0">
              <a:latin typeface="Times New Roman" panose="02020603050405020304" pitchFamily="18" charset="0"/>
              <a:cs typeface="Times New Roman" panose="02020603050405020304" pitchFamily="18" charset="0"/>
            </a:endParaRPr>
          </a:p>
          <a:p>
            <a:pPr algn="just">
              <a:lnSpc>
                <a:spcPct val="150000"/>
              </a:lnSpc>
            </a:pPr>
            <a:endParaRPr lang="tr-TR" sz="2000" dirty="0">
              <a:latin typeface="Times New Roman" panose="02020603050405020304" pitchFamily="18" charset="0"/>
              <a:cs typeface="Times New Roman" panose="02020603050405020304" pitchFamily="18" charset="0"/>
            </a:endParaRPr>
          </a:p>
          <a:p>
            <a:pPr algn="just">
              <a:lnSpc>
                <a:spcPct val="150000"/>
              </a:lnSpc>
            </a:pPr>
            <a:endParaRPr lang="tr-TR" sz="2000" dirty="0">
              <a:latin typeface="Times New Roman" panose="02020603050405020304" pitchFamily="18" charset="0"/>
              <a:cs typeface="Times New Roman" panose="02020603050405020304" pitchFamily="18" charset="0"/>
            </a:endParaRPr>
          </a:p>
          <a:p>
            <a:pPr algn="just">
              <a:lnSpc>
                <a:spcPct val="150000"/>
              </a:lnSpc>
            </a:pPr>
            <a:endParaRPr lang="tr-TR" sz="2000" dirty="0">
              <a:latin typeface="Times New Roman" panose="02020603050405020304" pitchFamily="18" charset="0"/>
              <a:cs typeface="Times New Roman" panose="02020603050405020304" pitchFamily="18" charset="0"/>
            </a:endParaRPr>
          </a:p>
          <a:p>
            <a:pPr algn="just">
              <a:lnSpc>
                <a:spcPct val="150000"/>
              </a:lnSpc>
            </a:pPr>
            <a:endParaRPr lang="tr-TR" sz="2000" dirty="0">
              <a:latin typeface="Times New Roman" panose="02020603050405020304" pitchFamily="18" charset="0"/>
              <a:cs typeface="Times New Roman" panose="02020603050405020304" pitchFamily="18" charset="0"/>
            </a:endParaRPr>
          </a:p>
          <a:p>
            <a:pPr algn="just">
              <a:lnSpc>
                <a:spcPct val="150000"/>
              </a:lnSpc>
            </a:pPr>
            <a:endParaRPr lang="tr-TR" sz="2000" dirty="0">
              <a:latin typeface="Times New Roman" panose="02020603050405020304" pitchFamily="18" charset="0"/>
              <a:cs typeface="Times New Roman" panose="02020603050405020304" pitchFamily="18" charset="0"/>
            </a:endParaRPr>
          </a:p>
          <a:p>
            <a:pPr algn="just">
              <a:lnSpc>
                <a:spcPct val="150000"/>
              </a:lnSpc>
            </a:pPr>
            <a:endParaRPr lang="tr-TR" sz="2000" dirty="0">
              <a:latin typeface="Times New Roman" panose="02020603050405020304" pitchFamily="18" charset="0"/>
              <a:cs typeface="Times New Roman" panose="02020603050405020304" pitchFamily="18" charset="0"/>
            </a:endParaRPr>
          </a:p>
          <a:p>
            <a:pPr algn="just">
              <a:lnSpc>
                <a:spcPct val="150000"/>
              </a:lnSpc>
            </a:pPr>
            <a:endParaRPr lang="tr-TR" sz="2000" dirty="0">
              <a:latin typeface="Times New Roman" panose="02020603050405020304" pitchFamily="18" charset="0"/>
              <a:cs typeface="Times New Roman" panose="02020603050405020304" pitchFamily="18" charset="0"/>
            </a:endParaRPr>
          </a:p>
          <a:p>
            <a:pPr algn="just">
              <a:lnSpc>
                <a:spcPct val="150000"/>
              </a:lnSpc>
            </a:pPr>
            <a:endParaRPr lang="tr-TR" sz="2000" dirty="0">
              <a:latin typeface="Times New Roman" panose="02020603050405020304" pitchFamily="18" charset="0"/>
              <a:cs typeface="Times New Roman" panose="02020603050405020304" pitchFamily="18" charset="0"/>
            </a:endParaRPr>
          </a:p>
        </p:txBody>
      </p:sp>
      <p:pic>
        <p:nvPicPr>
          <p:cNvPr id="6" name="Resim 5">
            <a:extLst>
              <a:ext uri="{FF2B5EF4-FFF2-40B4-BE49-F238E27FC236}">
                <a16:creationId xmlns:a16="http://schemas.microsoft.com/office/drawing/2014/main" id="{B44382C6-D9F7-2D47-86C6-A3DC7CAD6604}"/>
              </a:ext>
            </a:extLst>
          </p:cNvPr>
          <p:cNvPicPr>
            <a:picLocks noChangeAspect="1"/>
          </p:cNvPicPr>
          <p:nvPr/>
        </p:nvPicPr>
        <p:blipFill>
          <a:blip r:embed="rId3"/>
          <a:stretch>
            <a:fillRect/>
          </a:stretch>
        </p:blipFill>
        <p:spPr>
          <a:xfrm>
            <a:off x="110421" y="410548"/>
            <a:ext cx="1116312" cy="1121936"/>
          </a:xfrm>
          <a:prstGeom prst="rect">
            <a:avLst/>
          </a:prstGeom>
        </p:spPr>
      </p:pic>
      <p:pic>
        <p:nvPicPr>
          <p:cNvPr id="8" name="Resim 7">
            <a:extLst>
              <a:ext uri="{FF2B5EF4-FFF2-40B4-BE49-F238E27FC236}">
                <a16:creationId xmlns:a16="http://schemas.microsoft.com/office/drawing/2014/main" id="{9ACBBFD6-DA4D-154D-9A6C-C3C7C390A3A3}"/>
              </a:ext>
            </a:extLst>
          </p:cNvPr>
          <p:cNvPicPr>
            <a:picLocks noChangeAspect="1"/>
          </p:cNvPicPr>
          <p:nvPr/>
        </p:nvPicPr>
        <p:blipFill>
          <a:blip r:embed="rId4"/>
          <a:stretch>
            <a:fillRect/>
          </a:stretch>
        </p:blipFill>
        <p:spPr>
          <a:xfrm>
            <a:off x="0" y="1749943"/>
            <a:ext cx="1219200" cy="419100"/>
          </a:xfrm>
          <a:prstGeom prst="rect">
            <a:avLst/>
          </a:prstGeom>
        </p:spPr>
      </p:pic>
      <p:pic>
        <p:nvPicPr>
          <p:cNvPr id="5" name="Resim 4">
            <a:extLst>
              <a:ext uri="{FF2B5EF4-FFF2-40B4-BE49-F238E27FC236}">
                <a16:creationId xmlns:a16="http://schemas.microsoft.com/office/drawing/2014/main" id="{BEF85782-0DF4-4C40-9D7A-AB3169AFCBEE}"/>
              </a:ext>
            </a:extLst>
          </p:cNvPr>
          <p:cNvPicPr>
            <a:picLocks noChangeAspect="1"/>
          </p:cNvPicPr>
          <p:nvPr/>
        </p:nvPicPr>
        <p:blipFill>
          <a:blip r:embed="rId5"/>
          <a:stretch>
            <a:fillRect/>
          </a:stretch>
        </p:blipFill>
        <p:spPr>
          <a:xfrm>
            <a:off x="110421" y="10543657"/>
            <a:ext cx="1800956" cy="827645"/>
          </a:xfrm>
          <a:prstGeom prst="rect">
            <a:avLst/>
          </a:prstGeom>
        </p:spPr>
      </p:pic>
    </p:spTree>
    <p:extLst>
      <p:ext uri="{BB962C8B-B14F-4D97-AF65-F5344CB8AC3E}">
        <p14:creationId xmlns:p14="http://schemas.microsoft.com/office/powerpoint/2010/main" val="1068363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aşlık 3"/>
          <p:cNvSpPr>
            <a:spLocks noGrp="1"/>
          </p:cNvSpPr>
          <p:nvPr>
            <p:ph type="title"/>
          </p:nvPr>
        </p:nvSpPr>
        <p:spPr>
          <a:xfrm>
            <a:off x="1155716" y="255181"/>
            <a:ext cx="13918019" cy="1913862"/>
          </a:xfrm>
        </p:spPr>
        <p:txBody>
          <a:bodyPr>
            <a:normAutofit fontScale="90000"/>
          </a:bodyPr>
          <a:lstStyle/>
          <a:p>
            <a:pPr algn="ctr"/>
            <a:r>
              <a:rPr lang="tr-TR" sz="2800" b="1" err="1">
                <a:solidFill>
                  <a:schemeClr val="bg1"/>
                </a:solidFill>
                <a:latin typeface="Times New Roman" panose="02020603050405020304" pitchFamily="18" charset="0"/>
                <a:ea typeface="Calibri" charset="0"/>
                <a:cs typeface="Times New Roman" panose="02020603050405020304" pitchFamily="18" charset="0"/>
              </a:rPr>
              <a:t>Geochemical</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Significance</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and</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Formation</a:t>
            </a:r>
            <a:r>
              <a:rPr lang="tr-TR" sz="2800" b="1">
                <a:solidFill>
                  <a:schemeClr val="bg1"/>
                </a:solidFill>
                <a:latin typeface="Times New Roman" panose="02020603050405020304" pitchFamily="18" charset="0"/>
                <a:ea typeface="Calibri" charset="0"/>
                <a:cs typeface="Times New Roman" panose="02020603050405020304" pitchFamily="18" charset="0"/>
              </a:rPr>
              <a:t> of </a:t>
            </a:r>
            <a:r>
              <a:rPr lang="tr-TR" sz="2800" b="1" err="1">
                <a:solidFill>
                  <a:schemeClr val="bg1"/>
                </a:solidFill>
                <a:latin typeface="Times New Roman" panose="02020603050405020304" pitchFamily="18" charset="0"/>
                <a:ea typeface="Calibri" charset="0"/>
                <a:cs typeface="Times New Roman" panose="02020603050405020304" pitchFamily="18" charset="0"/>
              </a:rPr>
              <a:t>Suçatı</a:t>
            </a:r>
            <a:r>
              <a:rPr lang="tr-TR" sz="2800" b="1">
                <a:solidFill>
                  <a:schemeClr val="bg1"/>
                </a:solidFill>
                <a:latin typeface="Times New Roman" panose="02020603050405020304" pitchFamily="18" charset="0"/>
                <a:ea typeface="Calibri" charset="0"/>
                <a:cs typeface="Times New Roman" panose="02020603050405020304" pitchFamily="18" charset="0"/>
              </a:rPr>
              <a:t> Pb – </a:t>
            </a:r>
            <a:r>
              <a:rPr lang="tr-TR" sz="2800" b="1" err="1">
                <a:solidFill>
                  <a:schemeClr val="bg1"/>
                </a:solidFill>
                <a:latin typeface="Times New Roman" panose="02020603050405020304" pitchFamily="18" charset="0"/>
                <a:ea typeface="Calibri" charset="0"/>
                <a:cs typeface="Times New Roman" panose="02020603050405020304" pitchFamily="18" charset="0"/>
              </a:rPr>
              <a:t>Zn</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Deposits</a:t>
            </a:r>
            <a:r>
              <a:rPr lang="tr-TR" sz="2800" b="1">
                <a:solidFill>
                  <a:schemeClr val="bg1"/>
                </a:solidFill>
                <a:latin typeface="Times New Roman" panose="02020603050405020304" pitchFamily="18" charset="0"/>
                <a:ea typeface="Calibri" charset="0"/>
                <a:cs typeface="Times New Roman" panose="02020603050405020304" pitchFamily="18" charset="0"/>
              </a:rPr>
              <a:t> – </a:t>
            </a:r>
            <a:r>
              <a:rPr lang="tr-TR" sz="2800" b="1" err="1">
                <a:solidFill>
                  <a:schemeClr val="bg1"/>
                </a:solidFill>
                <a:latin typeface="Times New Roman" panose="02020603050405020304" pitchFamily="18" charset="0"/>
                <a:ea typeface="Calibri" charset="0"/>
                <a:cs typeface="Times New Roman" panose="02020603050405020304" pitchFamily="18" charset="0"/>
              </a:rPr>
              <a:t>Easterns</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Taurides</a:t>
            </a:r>
            <a:br>
              <a:rPr lang="tr-TR" sz="2800" b="1">
                <a:solidFill>
                  <a:schemeClr val="bg1"/>
                </a:solidFill>
                <a:latin typeface="Times New Roman" panose="02020603050405020304" pitchFamily="18" charset="0"/>
                <a:ea typeface="Calibri" charset="0"/>
                <a:cs typeface="Times New Roman" panose="02020603050405020304" pitchFamily="18" charset="0"/>
              </a:rPr>
            </a:br>
            <a:br>
              <a:rPr lang="tr-TR" sz="2800" b="1">
                <a:solidFill>
                  <a:schemeClr val="bg1"/>
                </a:solidFill>
                <a:latin typeface="Times New Roman" panose="02020603050405020304" pitchFamily="18" charset="0"/>
                <a:ea typeface="Calibri" charset="0"/>
                <a:cs typeface="Times New Roman" panose="02020603050405020304" pitchFamily="18" charset="0"/>
              </a:rPr>
            </a:br>
            <a:r>
              <a:rPr lang="tr-TR" sz="2000">
                <a:solidFill>
                  <a:schemeClr val="bg1"/>
                </a:solidFill>
                <a:latin typeface="Times New Roman" panose="02020603050405020304" pitchFamily="18" charset="0"/>
                <a:cs typeface="Times New Roman" panose="02020603050405020304" pitchFamily="18" charset="0"/>
              </a:rPr>
              <a:t>Ali Erdem </a:t>
            </a:r>
            <a:r>
              <a:rPr lang="tr-TR" sz="2000" err="1">
                <a:solidFill>
                  <a:schemeClr val="bg1"/>
                </a:solidFill>
                <a:latin typeface="Times New Roman" panose="02020603050405020304" pitchFamily="18" charset="0"/>
                <a:cs typeface="Times New Roman" panose="02020603050405020304" pitchFamily="18" charset="0"/>
              </a:rPr>
              <a:t>Bakkalbasi</a:t>
            </a:r>
            <a:r>
              <a:rPr lang="tr-TR" sz="2000">
                <a:solidFill>
                  <a:schemeClr val="bg1"/>
                </a:solidFill>
                <a:latin typeface="Times New Roman" panose="02020603050405020304" pitchFamily="18" charset="0"/>
                <a:cs typeface="Times New Roman" panose="02020603050405020304" pitchFamily="18" charset="0"/>
              </a:rPr>
              <a:t>, </a:t>
            </a:r>
            <a:r>
              <a:rPr lang="tr-TR" sz="2000" b="1">
                <a:solidFill>
                  <a:schemeClr val="bg1"/>
                </a:solidFill>
                <a:latin typeface="Times New Roman" panose="02020603050405020304" pitchFamily="18" charset="0"/>
                <a:cs typeface="Times New Roman" panose="02020603050405020304" pitchFamily="18" charset="0"/>
              </a:rPr>
              <a:t>Hatice Nur Bayram</a:t>
            </a:r>
            <a:r>
              <a:rPr lang="tr-TR" sz="2000">
                <a:solidFill>
                  <a:schemeClr val="bg1"/>
                </a:solidFill>
                <a:latin typeface="Times New Roman" panose="02020603050405020304" pitchFamily="18" charset="0"/>
                <a:cs typeface="Times New Roman" panose="02020603050405020304" pitchFamily="18" charset="0"/>
              </a:rPr>
              <a:t>, Mustafa Kumral, </a:t>
            </a:r>
            <a:r>
              <a:rPr lang="tr-TR" sz="2000" err="1">
                <a:solidFill>
                  <a:schemeClr val="bg1"/>
                </a:solidFill>
                <a:latin typeface="Times New Roman" panose="02020603050405020304" pitchFamily="18" charset="0"/>
                <a:cs typeface="Times New Roman" panose="02020603050405020304" pitchFamily="18" charset="0"/>
              </a:rPr>
              <a:t>and</a:t>
            </a:r>
            <a:r>
              <a:rPr lang="tr-TR" sz="2000">
                <a:solidFill>
                  <a:schemeClr val="bg1"/>
                </a:solidFill>
                <a:latin typeface="Times New Roman" panose="02020603050405020304" pitchFamily="18" charset="0"/>
                <a:cs typeface="Times New Roman" panose="02020603050405020304" pitchFamily="18" charset="0"/>
              </a:rPr>
              <a:t> Ali </a:t>
            </a:r>
            <a:r>
              <a:rPr lang="tr-TR" sz="2000" err="1">
                <a:solidFill>
                  <a:schemeClr val="bg1"/>
                </a:solidFill>
                <a:latin typeface="Times New Roman" panose="02020603050405020304" pitchFamily="18" charset="0"/>
                <a:cs typeface="Times New Roman" panose="02020603050405020304" pitchFamily="18" charset="0"/>
              </a:rPr>
              <a:t>Tugcan</a:t>
            </a:r>
            <a:r>
              <a:rPr lang="tr-TR" sz="2000">
                <a:solidFill>
                  <a:schemeClr val="bg1"/>
                </a:solidFill>
                <a:latin typeface="Times New Roman" panose="02020603050405020304" pitchFamily="18" charset="0"/>
                <a:cs typeface="Times New Roman" panose="02020603050405020304" pitchFamily="18" charset="0"/>
              </a:rPr>
              <a:t> </a:t>
            </a:r>
            <a:r>
              <a:rPr lang="tr-TR" sz="2000" err="1">
                <a:solidFill>
                  <a:schemeClr val="bg1"/>
                </a:solidFill>
                <a:latin typeface="Times New Roman" panose="02020603050405020304" pitchFamily="18" charset="0"/>
                <a:cs typeface="Times New Roman" panose="02020603050405020304" pitchFamily="18" charset="0"/>
              </a:rPr>
              <a:t>Unluer</a:t>
            </a:r>
            <a:r>
              <a:rPr lang="tr-TR" sz="2000">
                <a:solidFill>
                  <a:schemeClr val="bg1"/>
                </a:solidFill>
                <a:latin typeface="Times New Roman" panose="02020603050405020304" pitchFamily="18" charset="0"/>
                <a:cs typeface="Times New Roman" panose="02020603050405020304" pitchFamily="18" charset="0"/>
              </a:rPr>
              <a:t> </a:t>
            </a:r>
            <a:br>
              <a:rPr lang="tr-TR" sz="2000">
                <a:solidFill>
                  <a:schemeClr val="bg1"/>
                </a:solidFill>
                <a:latin typeface="Times New Roman" panose="02020603050405020304" pitchFamily="18" charset="0"/>
                <a:cs typeface="Times New Roman" panose="02020603050405020304" pitchFamily="18" charset="0"/>
              </a:rPr>
            </a:br>
            <a:br>
              <a:rPr lang="tr-TR" sz="2000">
                <a:solidFill>
                  <a:schemeClr val="bg1"/>
                </a:solidFill>
                <a:latin typeface="Times New Roman" panose="02020603050405020304" pitchFamily="18" charset="0"/>
                <a:cs typeface="Times New Roman" panose="02020603050405020304" pitchFamily="18" charset="0"/>
              </a:rPr>
            </a:br>
            <a:r>
              <a:rPr lang="tr-TR" sz="2000" err="1">
                <a:solidFill>
                  <a:schemeClr val="bg1"/>
                </a:solidFill>
                <a:latin typeface="Times New Roman" panose="02020603050405020304" pitchFamily="18" charset="0"/>
                <a:cs typeface="Times New Roman" panose="02020603050405020304" pitchFamily="18" charset="0"/>
              </a:rPr>
              <a:t>Istanbul</a:t>
            </a:r>
            <a:r>
              <a:rPr lang="tr-TR" sz="2000">
                <a:solidFill>
                  <a:schemeClr val="bg1"/>
                </a:solidFill>
                <a:latin typeface="Times New Roman" panose="02020603050405020304" pitchFamily="18" charset="0"/>
                <a:cs typeface="Times New Roman" panose="02020603050405020304" pitchFamily="18" charset="0"/>
              </a:rPr>
              <a:t> Technical </a:t>
            </a:r>
            <a:r>
              <a:rPr lang="tr-TR" sz="2000" err="1">
                <a:solidFill>
                  <a:schemeClr val="bg1"/>
                </a:solidFill>
                <a:latin typeface="Times New Roman" panose="02020603050405020304" pitchFamily="18" charset="0"/>
                <a:cs typeface="Times New Roman" panose="02020603050405020304" pitchFamily="18" charset="0"/>
              </a:rPr>
              <a:t>University</a:t>
            </a:r>
            <a:br>
              <a:rPr lang="tr-TR" sz="2800"/>
            </a:br>
            <a:endParaRPr lang="en-US" sz="2800">
              <a:solidFill>
                <a:schemeClr val="bg1"/>
              </a:solidFill>
              <a:latin typeface="Times New Roman" panose="02020603050405020304" pitchFamily="18" charset="0"/>
              <a:ea typeface="Calibri" charset="0"/>
              <a:cs typeface="Times New Roman" panose="02020603050405020304" pitchFamily="18" charset="0"/>
            </a:endParaRPr>
          </a:p>
        </p:txBody>
      </p:sp>
      <p:sp>
        <p:nvSpPr>
          <p:cNvPr id="2" name="Metin kutusu 1"/>
          <p:cNvSpPr txBox="1"/>
          <p:nvPr/>
        </p:nvSpPr>
        <p:spPr>
          <a:xfrm>
            <a:off x="1604513" y="2169043"/>
            <a:ext cx="13918019" cy="8395888"/>
          </a:xfrm>
          <a:prstGeom prst="rect">
            <a:avLst/>
          </a:prstGeom>
          <a:noFill/>
        </p:spPr>
        <p:txBody>
          <a:bodyPr wrap="square" rtlCol="0">
            <a:spAutoFit/>
          </a:bodyPr>
          <a:lstStyle/>
          <a:p>
            <a:r>
              <a:rPr lang="tr-TR" b="1" dirty="0" err="1">
                <a:latin typeface="Times New Roman" panose="02020603050405020304" pitchFamily="18" charset="0"/>
                <a:cs typeface="Times New Roman" panose="02020603050405020304" pitchFamily="18" charset="0"/>
              </a:rPr>
              <a:t>Geochemistry</a:t>
            </a:r>
            <a:r>
              <a:rPr lang="tr-TR" b="1" dirty="0">
                <a:latin typeface="Times New Roman" panose="02020603050405020304" pitchFamily="18" charset="0"/>
                <a:cs typeface="Times New Roman" panose="02020603050405020304" pitchFamily="18" charset="0"/>
              </a:rPr>
              <a:t> </a:t>
            </a:r>
            <a:r>
              <a:rPr lang="tr-TR" b="1" dirty="0" err="1">
                <a:latin typeface="Times New Roman" panose="02020603050405020304" pitchFamily="18" charset="0"/>
                <a:cs typeface="Times New Roman" panose="02020603050405020304" pitchFamily="18" charset="0"/>
              </a:rPr>
              <a:t>and</a:t>
            </a:r>
            <a:r>
              <a:rPr lang="tr-TR" b="1" dirty="0">
                <a:latin typeface="Times New Roman" panose="02020603050405020304" pitchFamily="18" charset="0"/>
                <a:cs typeface="Times New Roman" panose="02020603050405020304" pitchFamily="18" charset="0"/>
              </a:rPr>
              <a:t> </a:t>
            </a:r>
            <a:r>
              <a:rPr lang="tr-TR" b="1" dirty="0" err="1">
                <a:latin typeface="Times New Roman" panose="02020603050405020304" pitchFamily="18" charset="0"/>
                <a:cs typeface="Times New Roman" panose="02020603050405020304" pitchFamily="18" charset="0"/>
              </a:rPr>
              <a:t>Mineralization</a:t>
            </a:r>
            <a:endParaRPr lang="tr-TR" b="1" dirty="0">
              <a:latin typeface="Times New Roman" panose="02020603050405020304" pitchFamily="18" charset="0"/>
              <a:cs typeface="Times New Roman" panose="02020603050405020304" pitchFamily="18" charset="0"/>
            </a:endParaRP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6" name="Resim 5">
            <a:extLst>
              <a:ext uri="{FF2B5EF4-FFF2-40B4-BE49-F238E27FC236}">
                <a16:creationId xmlns:a16="http://schemas.microsoft.com/office/drawing/2014/main" id="{B44382C6-D9F7-2D47-86C6-A3DC7CAD6604}"/>
              </a:ext>
            </a:extLst>
          </p:cNvPr>
          <p:cNvPicPr>
            <a:picLocks noChangeAspect="1"/>
          </p:cNvPicPr>
          <p:nvPr/>
        </p:nvPicPr>
        <p:blipFill>
          <a:blip r:embed="rId3"/>
          <a:stretch>
            <a:fillRect/>
          </a:stretch>
        </p:blipFill>
        <p:spPr>
          <a:xfrm>
            <a:off x="110421" y="410548"/>
            <a:ext cx="1116312" cy="1121936"/>
          </a:xfrm>
          <a:prstGeom prst="rect">
            <a:avLst/>
          </a:prstGeom>
        </p:spPr>
      </p:pic>
      <p:pic>
        <p:nvPicPr>
          <p:cNvPr id="8" name="Resim 7">
            <a:extLst>
              <a:ext uri="{FF2B5EF4-FFF2-40B4-BE49-F238E27FC236}">
                <a16:creationId xmlns:a16="http://schemas.microsoft.com/office/drawing/2014/main" id="{9ACBBFD6-DA4D-154D-9A6C-C3C7C390A3A3}"/>
              </a:ext>
            </a:extLst>
          </p:cNvPr>
          <p:cNvPicPr>
            <a:picLocks noChangeAspect="1"/>
          </p:cNvPicPr>
          <p:nvPr/>
        </p:nvPicPr>
        <p:blipFill>
          <a:blip r:embed="rId4"/>
          <a:stretch>
            <a:fillRect/>
          </a:stretch>
        </p:blipFill>
        <p:spPr>
          <a:xfrm>
            <a:off x="0" y="1749943"/>
            <a:ext cx="1219200" cy="419100"/>
          </a:xfrm>
          <a:prstGeom prst="rect">
            <a:avLst/>
          </a:prstGeom>
        </p:spPr>
      </p:pic>
      <p:pic>
        <p:nvPicPr>
          <p:cNvPr id="5" name="Resim 4">
            <a:extLst>
              <a:ext uri="{FF2B5EF4-FFF2-40B4-BE49-F238E27FC236}">
                <a16:creationId xmlns:a16="http://schemas.microsoft.com/office/drawing/2014/main" id="{BEF85782-0DF4-4C40-9D7A-AB3169AFCBEE}"/>
              </a:ext>
            </a:extLst>
          </p:cNvPr>
          <p:cNvPicPr>
            <a:picLocks noChangeAspect="1"/>
          </p:cNvPicPr>
          <p:nvPr/>
        </p:nvPicPr>
        <p:blipFill>
          <a:blip r:embed="rId5"/>
          <a:stretch>
            <a:fillRect/>
          </a:stretch>
        </p:blipFill>
        <p:spPr>
          <a:xfrm>
            <a:off x="110421" y="10543657"/>
            <a:ext cx="1800956" cy="827645"/>
          </a:xfrm>
          <a:prstGeom prst="rect">
            <a:avLst/>
          </a:prstGeom>
        </p:spPr>
      </p:pic>
      <p:pic>
        <p:nvPicPr>
          <p:cNvPr id="7" name="Resim 6">
            <a:extLst>
              <a:ext uri="{FF2B5EF4-FFF2-40B4-BE49-F238E27FC236}">
                <a16:creationId xmlns:a16="http://schemas.microsoft.com/office/drawing/2014/main" id="{7E7E4BCC-FF4F-AD4D-AC61-682A288BC175}"/>
              </a:ext>
            </a:extLst>
          </p:cNvPr>
          <p:cNvPicPr>
            <a:picLocks noChangeAspect="1"/>
          </p:cNvPicPr>
          <p:nvPr/>
        </p:nvPicPr>
        <p:blipFill>
          <a:blip r:embed="rId6"/>
          <a:stretch>
            <a:fillRect/>
          </a:stretch>
        </p:blipFill>
        <p:spPr>
          <a:xfrm>
            <a:off x="2717875" y="2663349"/>
            <a:ext cx="4444640" cy="7901582"/>
          </a:xfrm>
          <a:prstGeom prst="rect">
            <a:avLst/>
          </a:prstGeom>
        </p:spPr>
      </p:pic>
      <p:pic>
        <p:nvPicPr>
          <p:cNvPr id="10" name="Resim 9">
            <a:extLst>
              <a:ext uri="{FF2B5EF4-FFF2-40B4-BE49-F238E27FC236}">
                <a16:creationId xmlns:a16="http://schemas.microsoft.com/office/drawing/2014/main" id="{30498AA4-A645-6144-ABE6-53D529FE7215}"/>
              </a:ext>
            </a:extLst>
          </p:cNvPr>
          <p:cNvPicPr>
            <a:picLocks noChangeAspect="1"/>
          </p:cNvPicPr>
          <p:nvPr/>
        </p:nvPicPr>
        <p:blipFill>
          <a:blip r:embed="rId7"/>
          <a:stretch>
            <a:fillRect/>
          </a:stretch>
        </p:blipFill>
        <p:spPr>
          <a:xfrm>
            <a:off x="8960809" y="2663349"/>
            <a:ext cx="4444640" cy="7901582"/>
          </a:xfrm>
          <a:prstGeom prst="rect">
            <a:avLst/>
          </a:prstGeom>
        </p:spPr>
      </p:pic>
      <p:sp>
        <p:nvSpPr>
          <p:cNvPr id="11" name="Metin kutusu 10">
            <a:extLst>
              <a:ext uri="{FF2B5EF4-FFF2-40B4-BE49-F238E27FC236}">
                <a16:creationId xmlns:a16="http://schemas.microsoft.com/office/drawing/2014/main" id="{57B7D15F-9D88-2E41-9F30-70A702656AAE}"/>
              </a:ext>
            </a:extLst>
          </p:cNvPr>
          <p:cNvSpPr txBox="1"/>
          <p:nvPr/>
        </p:nvSpPr>
        <p:spPr>
          <a:xfrm>
            <a:off x="7205362" y="8833448"/>
            <a:ext cx="618511" cy="507511"/>
          </a:xfrm>
          <a:prstGeom prst="rect">
            <a:avLst/>
          </a:prstGeom>
          <a:noFill/>
        </p:spPr>
        <p:txBody>
          <a:bodyPr wrap="square" rtlCol="0">
            <a:spAutoFit/>
          </a:bodyPr>
          <a:lstStyle/>
          <a:p>
            <a:r>
              <a:rPr lang="tr-TR" dirty="0">
                <a:latin typeface="Times New Roman" panose="02020603050405020304" pitchFamily="18" charset="0"/>
                <a:cs typeface="Times New Roman" panose="02020603050405020304" pitchFamily="18" charset="0"/>
              </a:rPr>
              <a:t>A</a:t>
            </a:r>
          </a:p>
        </p:txBody>
      </p:sp>
      <p:sp>
        <p:nvSpPr>
          <p:cNvPr id="12" name="Metin kutusu 11">
            <a:extLst>
              <a:ext uri="{FF2B5EF4-FFF2-40B4-BE49-F238E27FC236}">
                <a16:creationId xmlns:a16="http://schemas.microsoft.com/office/drawing/2014/main" id="{0184C03C-19E0-304F-BDAE-FE25BEA2E0C8}"/>
              </a:ext>
            </a:extLst>
          </p:cNvPr>
          <p:cNvSpPr txBox="1"/>
          <p:nvPr/>
        </p:nvSpPr>
        <p:spPr>
          <a:xfrm>
            <a:off x="13481506" y="8833448"/>
            <a:ext cx="618511" cy="507511"/>
          </a:xfrm>
          <a:prstGeom prst="rect">
            <a:avLst/>
          </a:prstGeom>
          <a:noFill/>
        </p:spPr>
        <p:txBody>
          <a:bodyPr wrap="square" rtlCol="0">
            <a:spAutoFit/>
          </a:bodyPr>
          <a:lstStyle/>
          <a:p>
            <a:r>
              <a:rPr lang="tr-TR" dirty="0">
                <a:latin typeface="Times New Roman" panose="02020603050405020304" pitchFamily="18" charset="0"/>
                <a:cs typeface="Times New Roman" panose="02020603050405020304" pitchFamily="18" charset="0"/>
              </a:rPr>
              <a:t>B</a:t>
            </a:r>
          </a:p>
        </p:txBody>
      </p:sp>
      <p:sp>
        <p:nvSpPr>
          <p:cNvPr id="13" name="Metin kutusu 12">
            <a:extLst>
              <a:ext uri="{FF2B5EF4-FFF2-40B4-BE49-F238E27FC236}">
                <a16:creationId xmlns:a16="http://schemas.microsoft.com/office/drawing/2014/main" id="{1ACD0B5C-9EB1-1042-B2E8-19E6A24C4844}"/>
              </a:ext>
            </a:extLst>
          </p:cNvPr>
          <p:cNvSpPr txBox="1"/>
          <p:nvPr/>
        </p:nvSpPr>
        <p:spPr>
          <a:xfrm>
            <a:off x="3899140" y="10714361"/>
            <a:ext cx="9506309" cy="338554"/>
          </a:xfrm>
          <a:prstGeom prst="rect">
            <a:avLst/>
          </a:prstGeom>
          <a:noFill/>
        </p:spPr>
        <p:txBody>
          <a:bodyPr wrap="square" rtlCol="0">
            <a:spAutoFit/>
          </a:bodyPr>
          <a:lstStyle/>
          <a:p>
            <a:pPr algn="ctr"/>
            <a:r>
              <a:rPr lang="tr-TR" sz="1600" i="1" dirty="0" err="1">
                <a:latin typeface="Times New Roman" panose="02020603050405020304" pitchFamily="18" charset="0"/>
                <a:cs typeface="Times New Roman" panose="02020603050405020304" pitchFamily="18" charset="0"/>
              </a:rPr>
              <a:t>Figure</a:t>
            </a:r>
            <a:r>
              <a:rPr lang="tr-TR" sz="1600" i="1" dirty="0">
                <a:latin typeface="Times New Roman" panose="02020603050405020304" pitchFamily="18" charset="0"/>
                <a:cs typeface="Times New Roman" panose="02020603050405020304" pitchFamily="18" charset="0"/>
              </a:rPr>
              <a:t> 3: </a:t>
            </a:r>
            <a:r>
              <a:rPr lang="tr-TR" sz="1600" i="1" dirty="0" err="1">
                <a:latin typeface="Times New Roman" panose="02020603050405020304" pitchFamily="18" charset="0"/>
                <a:cs typeface="Times New Roman" panose="02020603050405020304" pitchFamily="18" charset="0"/>
              </a:rPr>
              <a:t>Calcite</a:t>
            </a:r>
            <a:r>
              <a:rPr lang="tr-TR" sz="1600" i="1" dirty="0">
                <a:latin typeface="Times New Roman" panose="02020603050405020304" pitchFamily="18" charset="0"/>
                <a:cs typeface="Times New Roman" panose="02020603050405020304" pitchFamily="18" charset="0"/>
              </a:rPr>
              <a:t> </a:t>
            </a:r>
            <a:r>
              <a:rPr lang="tr-TR" sz="1600" i="1" dirty="0" err="1">
                <a:latin typeface="Times New Roman" panose="02020603050405020304" pitchFamily="18" charset="0"/>
                <a:cs typeface="Times New Roman" panose="02020603050405020304" pitchFamily="18" charset="0"/>
              </a:rPr>
              <a:t>claster</a:t>
            </a:r>
            <a:r>
              <a:rPr lang="tr-TR" sz="1600" i="1" dirty="0">
                <a:latin typeface="Times New Roman" panose="02020603050405020304" pitchFamily="18" charset="0"/>
                <a:cs typeface="Times New Roman" panose="02020603050405020304" pitchFamily="18" charset="0"/>
              </a:rPr>
              <a:t> (A), </a:t>
            </a:r>
            <a:r>
              <a:rPr lang="tr-TR" sz="1600" i="1" dirty="0" err="1">
                <a:latin typeface="Times New Roman" panose="02020603050405020304" pitchFamily="18" charset="0"/>
                <a:cs typeface="Times New Roman" panose="02020603050405020304" pitchFamily="18" charset="0"/>
              </a:rPr>
              <a:t>Zn</a:t>
            </a:r>
            <a:r>
              <a:rPr lang="tr-TR" sz="1600" i="1" dirty="0">
                <a:latin typeface="Times New Roman" panose="02020603050405020304" pitchFamily="18" charset="0"/>
                <a:cs typeface="Times New Roman" panose="02020603050405020304" pitchFamily="18" charset="0"/>
              </a:rPr>
              <a:t> </a:t>
            </a:r>
            <a:r>
              <a:rPr lang="tr-TR" sz="1600" i="1" dirty="0" err="1">
                <a:latin typeface="Times New Roman" panose="02020603050405020304" pitchFamily="18" charset="0"/>
                <a:cs typeface="Times New Roman" panose="02020603050405020304" pitchFamily="18" charset="0"/>
              </a:rPr>
              <a:t>ore</a:t>
            </a:r>
            <a:r>
              <a:rPr lang="tr-TR" sz="1600" i="1" dirty="0">
                <a:latin typeface="Times New Roman" panose="02020603050405020304" pitchFamily="18" charset="0"/>
                <a:cs typeface="Times New Roman" panose="02020603050405020304" pitchFamily="18" charset="0"/>
              </a:rPr>
              <a:t> </a:t>
            </a:r>
            <a:r>
              <a:rPr lang="tr-TR" sz="1600" i="1" dirty="0" err="1">
                <a:latin typeface="Times New Roman" panose="02020603050405020304" pitchFamily="18" charset="0"/>
                <a:cs typeface="Times New Roman" panose="02020603050405020304" pitchFamily="18" charset="0"/>
              </a:rPr>
              <a:t>settled</a:t>
            </a:r>
            <a:r>
              <a:rPr lang="tr-TR" sz="1600" i="1" dirty="0">
                <a:latin typeface="Times New Roman" panose="02020603050405020304" pitchFamily="18" charset="0"/>
                <a:cs typeface="Times New Roman" panose="02020603050405020304" pitchFamily="18" charset="0"/>
              </a:rPr>
              <a:t> in </a:t>
            </a:r>
            <a:r>
              <a:rPr lang="tr-TR" sz="1600" i="1" dirty="0" err="1">
                <a:latin typeface="Times New Roman" panose="02020603050405020304" pitchFamily="18" charset="0"/>
                <a:cs typeface="Times New Roman" panose="02020603050405020304" pitchFamily="18" charset="0"/>
              </a:rPr>
              <a:t>small</a:t>
            </a:r>
            <a:r>
              <a:rPr lang="tr-TR" sz="1600" i="1" dirty="0">
                <a:latin typeface="Times New Roman" panose="02020603050405020304" pitchFamily="18" charset="0"/>
                <a:cs typeface="Times New Roman" panose="02020603050405020304" pitchFamily="18" charset="0"/>
              </a:rPr>
              <a:t> </a:t>
            </a:r>
            <a:r>
              <a:rPr lang="tr-TR" sz="1600" i="1" dirty="0" err="1">
                <a:latin typeface="Times New Roman" panose="02020603050405020304" pitchFamily="18" charset="0"/>
                <a:cs typeface="Times New Roman" panose="02020603050405020304" pitchFamily="18" charset="0"/>
              </a:rPr>
              <a:t>karstic</a:t>
            </a:r>
            <a:r>
              <a:rPr lang="tr-TR" sz="1600" i="1" dirty="0">
                <a:latin typeface="Times New Roman" panose="02020603050405020304" pitchFamily="18" charset="0"/>
                <a:cs typeface="Times New Roman" panose="02020603050405020304" pitchFamily="18" charset="0"/>
              </a:rPr>
              <a:t> </a:t>
            </a:r>
            <a:r>
              <a:rPr lang="tr-TR" sz="1600" i="1" dirty="0" err="1">
                <a:latin typeface="Times New Roman" panose="02020603050405020304" pitchFamily="18" charset="0"/>
                <a:cs typeface="Times New Roman" panose="02020603050405020304" pitchFamily="18" charset="0"/>
              </a:rPr>
              <a:t>cavity</a:t>
            </a:r>
            <a:r>
              <a:rPr lang="tr-TR" sz="1600" i="1" dirty="0">
                <a:latin typeface="Times New Roman" panose="02020603050405020304" pitchFamily="18" charset="0"/>
                <a:cs typeface="Times New Roman" panose="02020603050405020304" pitchFamily="18" charset="0"/>
              </a:rPr>
              <a:t> (B)</a:t>
            </a:r>
          </a:p>
        </p:txBody>
      </p:sp>
    </p:spTree>
    <p:extLst>
      <p:ext uri="{BB962C8B-B14F-4D97-AF65-F5344CB8AC3E}">
        <p14:creationId xmlns:p14="http://schemas.microsoft.com/office/powerpoint/2010/main" val="4058103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aşlık 3"/>
          <p:cNvSpPr>
            <a:spLocks noGrp="1"/>
          </p:cNvSpPr>
          <p:nvPr>
            <p:ph type="title"/>
          </p:nvPr>
        </p:nvSpPr>
        <p:spPr>
          <a:xfrm>
            <a:off x="1155716" y="255181"/>
            <a:ext cx="13918019" cy="1913862"/>
          </a:xfrm>
        </p:spPr>
        <p:txBody>
          <a:bodyPr>
            <a:normAutofit fontScale="90000"/>
          </a:bodyPr>
          <a:lstStyle/>
          <a:p>
            <a:pPr algn="ctr"/>
            <a:r>
              <a:rPr lang="tr-TR" sz="2800" b="1" err="1">
                <a:solidFill>
                  <a:schemeClr val="bg1"/>
                </a:solidFill>
                <a:latin typeface="Times New Roman" panose="02020603050405020304" pitchFamily="18" charset="0"/>
                <a:ea typeface="Calibri" charset="0"/>
                <a:cs typeface="Times New Roman" panose="02020603050405020304" pitchFamily="18" charset="0"/>
              </a:rPr>
              <a:t>Geochemical</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Significance</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and</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Formation</a:t>
            </a:r>
            <a:r>
              <a:rPr lang="tr-TR" sz="2800" b="1">
                <a:solidFill>
                  <a:schemeClr val="bg1"/>
                </a:solidFill>
                <a:latin typeface="Times New Roman" panose="02020603050405020304" pitchFamily="18" charset="0"/>
                <a:ea typeface="Calibri" charset="0"/>
                <a:cs typeface="Times New Roman" panose="02020603050405020304" pitchFamily="18" charset="0"/>
              </a:rPr>
              <a:t> of </a:t>
            </a:r>
            <a:r>
              <a:rPr lang="tr-TR" sz="2800" b="1" err="1">
                <a:solidFill>
                  <a:schemeClr val="bg1"/>
                </a:solidFill>
                <a:latin typeface="Times New Roman" panose="02020603050405020304" pitchFamily="18" charset="0"/>
                <a:ea typeface="Calibri" charset="0"/>
                <a:cs typeface="Times New Roman" panose="02020603050405020304" pitchFamily="18" charset="0"/>
              </a:rPr>
              <a:t>Suçatı</a:t>
            </a:r>
            <a:r>
              <a:rPr lang="tr-TR" sz="2800" b="1">
                <a:solidFill>
                  <a:schemeClr val="bg1"/>
                </a:solidFill>
                <a:latin typeface="Times New Roman" panose="02020603050405020304" pitchFamily="18" charset="0"/>
                <a:ea typeface="Calibri" charset="0"/>
                <a:cs typeface="Times New Roman" panose="02020603050405020304" pitchFamily="18" charset="0"/>
              </a:rPr>
              <a:t> Pb – </a:t>
            </a:r>
            <a:r>
              <a:rPr lang="tr-TR" sz="2800" b="1" err="1">
                <a:solidFill>
                  <a:schemeClr val="bg1"/>
                </a:solidFill>
                <a:latin typeface="Times New Roman" panose="02020603050405020304" pitchFamily="18" charset="0"/>
                <a:ea typeface="Calibri" charset="0"/>
                <a:cs typeface="Times New Roman" panose="02020603050405020304" pitchFamily="18" charset="0"/>
              </a:rPr>
              <a:t>Zn</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Deposits</a:t>
            </a:r>
            <a:r>
              <a:rPr lang="tr-TR" sz="2800" b="1">
                <a:solidFill>
                  <a:schemeClr val="bg1"/>
                </a:solidFill>
                <a:latin typeface="Times New Roman" panose="02020603050405020304" pitchFamily="18" charset="0"/>
                <a:ea typeface="Calibri" charset="0"/>
                <a:cs typeface="Times New Roman" panose="02020603050405020304" pitchFamily="18" charset="0"/>
              </a:rPr>
              <a:t> – </a:t>
            </a:r>
            <a:r>
              <a:rPr lang="tr-TR" sz="2800" b="1" err="1">
                <a:solidFill>
                  <a:schemeClr val="bg1"/>
                </a:solidFill>
                <a:latin typeface="Times New Roman" panose="02020603050405020304" pitchFamily="18" charset="0"/>
                <a:ea typeface="Calibri" charset="0"/>
                <a:cs typeface="Times New Roman" panose="02020603050405020304" pitchFamily="18" charset="0"/>
              </a:rPr>
              <a:t>Easterns</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Taurides</a:t>
            </a:r>
            <a:br>
              <a:rPr lang="tr-TR" sz="2800" b="1">
                <a:solidFill>
                  <a:schemeClr val="bg1"/>
                </a:solidFill>
                <a:latin typeface="Times New Roman" panose="02020603050405020304" pitchFamily="18" charset="0"/>
                <a:ea typeface="Calibri" charset="0"/>
                <a:cs typeface="Times New Roman" panose="02020603050405020304" pitchFamily="18" charset="0"/>
              </a:rPr>
            </a:br>
            <a:br>
              <a:rPr lang="tr-TR" sz="2800" b="1">
                <a:solidFill>
                  <a:schemeClr val="bg1"/>
                </a:solidFill>
                <a:latin typeface="Times New Roman" panose="02020603050405020304" pitchFamily="18" charset="0"/>
                <a:ea typeface="Calibri" charset="0"/>
                <a:cs typeface="Times New Roman" panose="02020603050405020304" pitchFamily="18" charset="0"/>
              </a:rPr>
            </a:br>
            <a:r>
              <a:rPr lang="tr-TR" sz="2000">
                <a:solidFill>
                  <a:schemeClr val="bg1"/>
                </a:solidFill>
                <a:latin typeface="Times New Roman" panose="02020603050405020304" pitchFamily="18" charset="0"/>
                <a:cs typeface="Times New Roman" panose="02020603050405020304" pitchFamily="18" charset="0"/>
              </a:rPr>
              <a:t>Ali Erdem </a:t>
            </a:r>
            <a:r>
              <a:rPr lang="tr-TR" sz="2000" err="1">
                <a:solidFill>
                  <a:schemeClr val="bg1"/>
                </a:solidFill>
                <a:latin typeface="Times New Roman" panose="02020603050405020304" pitchFamily="18" charset="0"/>
                <a:cs typeface="Times New Roman" panose="02020603050405020304" pitchFamily="18" charset="0"/>
              </a:rPr>
              <a:t>Bakkalbasi</a:t>
            </a:r>
            <a:r>
              <a:rPr lang="tr-TR" sz="2000">
                <a:solidFill>
                  <a:schemeClr val="bg1"/>
                </a:solidFill>
                <a:latin typeface="Times New Roman" panose="02020603050405020304" pitchFamily="18" charset="0"/>
                <a:cs typeface="Times New Roman" panose="02020603050405020304" pitchFamily="18" charset="0"/>
              </a:rPr>
              <a:t>, </a:t>
            </a:r>
            <a:r>
              <a:rPr lang="tr-TR" sz="2000" b="1">
                <a:solidFill>
                  <a:schemeClr val="bg1"/>
                </a:solidFill>
                <a:latin typeface="Times New Roman" panose="02020603050405020304" pitchFamily="18" charset="0"/>
                <a:cs typeface="Times New Roman" panose="02020603050405020304" pitchFamily="18" charset="0"/>
              </a:rPr>
              <a:t>Hatice Nur Bayram</a:t>
            </a:r>
            <a:r>
              <a:rPr lang="tr-TR" sz="2000">
                <a:solidFill>
                  <a:schemeClr val="bg1"/>
                </a:solidFill>
                <a:latin typeface="Times New Roman" panose="02020603050405020304" pitchFamily="18" charset="0"/>
                <a:cs typeface="Times New Roman" panose="02020603050405020304" pitchFamily="18" charset="0"/>
              </a:rPr>
              <a:t>, Mustafa Kumral, </a:t>
            </a:r>
            <a:r>
              <a:rPr lang="tr-TR" sz="2000" err="1">
                <a:solidFill>
                  <a:schemeClr val="bg1"/>
                </a:solidFill>
                <a:latin typeface="Times New Roman" panose="02020603050405020304" pitchFamily="18" charset="0"/>
                <a:cs typeface="Times New Roman" panose="02020603050405020304" pitchFamily="18" charset="0"/>
              </a:rPr>
              <a:t>and</a:t>
            </a:r>
            <a:r>
              <a:rPr lang="tr-TR" sz="2000">
                <a:solidFill>
                  <a:schemeClr val="bg1"/>
                </a:solidFill>
                <a:latin typeface="Times New Roman" panose="02020603050405020304" pitchFamily="18" charset="0"/>
                <a:cs typeface="Times New Roman" panose="02020603050405020304" pitchFamily="18" charset="0"/>
              </a:rPr>
              <a:t> Ali </a:t>
            </a:r>
            <a:r>
              <a:rPr lang="tr-TR" sz="2000" err="1">
                <a:solidFill>
                  <a:schemeClr val="bg1"/>
                </a:solidFill>
                <a:latin typeface="Times New Roman" panose="02020603050405020304" pitchFamily="18" charset="0"/>
                <a:cs typeface="Times New Roman" panose="02020603050405020304" pitchFamily="18" charset="0"/>
              </a:rPr>
              <a:t>Tugcan</a:t>
            </a:r>
            <a:r>
              <a:rPr lang="tr-TR" sz="2000">
                <a:solidFill>
                  <a:schemeClr val="bg1"/>
                </a:solidFill>
                <a:latin typeface="Times New Roman" panose="02020603050405020304" pitchFamily="18" charset="0"/>
                <a:cs typeface="Times New Roman" panose="02020603050405020304" pitchFamily="18" charset="0"/>
              </a:rPr>
              <a:t> </a:t>
            </a:r>
            <a:r>
              <a:rPr lang="tr-TR" sz="2000" err="1">
                <a:solidFill>
                  <a:schemeClr val="bg1"/>
                </a:solidFill>
                <a:latin typeface="Times New Roman" panose="02020603050405020304" pitchFamily="18" charset="0"/>
                <a:cs typeface="Times New Roman" panose="02020603050405020304" pitchFamily="18" charset="0"/>
              </a:rPr>
              <a:t>Unluer</a:t>
            </a:r>
            <a:r>
              <a:rPr lang="tr-TR" sz="2000">
                <a:solidFill>
                  <a:schemeClr val="bg1"/>
                </a:solidFill>
                <a:latin typeface="Times New Roman" panose="02020603050405020304" pitchFamily="18" charset="0"/>
                <a:cs typeface="Times New Roman" panose="02020603050405020304" pitchFamily="18" charset="0"/>
              </a:rPr>
              <a:t> </a:t>
            </a:r>
            <a:br>
              <a:rPr lang="tr-TR" sz="2000">
                <a:solidFill>
                  <a:schemeClr val="bg1"/>
                </a:solidFill>
                <a:latin typeface="Times New Roman" panose="02020603050405020304" pitchFamily="18" charset="0"/>
                <a:cs typeface="Times New Roman" panose="02020603050405020304" pitchFamily="18" charset="0"/>
              </a:rPr>
            </a:br>
            <a:br>
              <a:rPr lang="tr-TR" sz="2000">
                <a:solidFill>
                  <a:schemeClr val="bg1"/>
                </a:solidFill>
                <a:latin typeface="Times New Roman" panose="02020603050405020304" pitchFamily="18" charset="0"/>
                <a:cs typeface="Times New Roman" panose="02020603050405020304" pitchFamily="18" charset="0"/>
              </a:rPr>
            </a:br>
            <a:r>
              <a:rPr lang="tr-TR" sz="2000" err="1">
                <a:solidFill>
                  <a:schemeClr val="bg1"/>
                </a:solidFill>
                <a:latin typeface="Times New Roman" panose="02020603050405020304" pitchFamily="18" charset="0"/>
                <a:cs typeface="Times New Roman" panose="02020603050405020304" pitchFamily="18" charset="0"/>
              </a:rPr>
              <a:t>Istanbul</a:t>
            </a:r>
            <a:r>
              <a:rPr lang="tr-TR" sz="2000">
                <a:solidFill>
                  <a:schemeClr val="bg1"/>
                </a:solidFill>
                <a:latin typeface="Times New Roman" panose="02020603050405020304" pitchFamily="18" charset="0"/>
                <a:cs typeface="Times New Roman" panose="02020603050405020304" pitchFamily="18" charset="0"/>
              </a:rPr>
              <a:t> Technical </a:t>
            </a:r>
            <a:r>
              <a:rPr lang="tr-TR" sz="2000" err="1">
                <a:solidFill>
                  <a:schemeClr val="bg1"/>
                </a:solidFill>
                <a:latin typeface="Times New Roman" panose="02020603050405020304" pitchFamily="18" charset="0"/>
                <a:cs typeface="Times New Roman" panose="02020603050405020304" pitchFamily="18" charset="0"/>
              </a:rPr>
              <a:t>University</a:t>
            </a:r>
            <a:br>
              <a:rPr lang="tr-TR" sz="2800"/>
            </a:br>
            <a:endParaRPr lang="en-US" sz="2800">
              <a:solidFill>
                <a:schemeClr val="bg1"/>
              </a:solidFill>
              <a:latin typeface="Times New Roman" panose="02020603050405020304" pitchFamily="18" charset="0"/>
              <a:ea typeface="Calibri" charset="0"/>
              <a:cs typeface="Times New Roman" panose="02020603050405020304" pitchFamily="18" charset="0"/>
            </a:endParaRPr>
          </a:p>
        </p:txBody>
      </p:sp>
      <p:sp>
        <p:nvSpPr>
          <p:cNvPr id="2" name="Metin kutusu 1"/>
          <p:cNvSpPr txBox="1"/>
          <p:nvPr/>
        </p:nvSpPr>
        <p:spPr>
          <a:xfrm>
            <a:off x="609600" y="2324410"/>
            <a:ext cx="14464135" cy="13381227"/>
          </a:xfrm>
          <a:prstGeom prst="rect">
            <a:avLst/>
          </a:prstGeom>
          <a:noFill/>
        </p:spPr>
        <p:txBody>
          <a:bodyPr wrap="square" rtlCol="0">
            <a:spAutoFit/>
          </a:bodyPr>
          <a:lstStyle/>
          <a:p>
            <a:r>
              <a:rPr lang="tr-TR" b="1" dirty="0" err="1">
                <a:latin typeface="Times New Roman" panose="02020603050405020304" pitchFamily="18" charset="0"/>
                <a:cs typeface="Times New Roman" panose="02020603050405020304" pitchFamily="18" charset="0"/>
              </a:rPr>
              <a:t>Geochemistry</a:t>
            </a:r>
            <a:r>
              <a:rPr lang="tr-TR" b="1" dirty="0">
                <a:latin typeface="Times New Roman" panose="02020603050405020304" pitchFamily="18" charset="0"/>
                <a:cs typeface="Times New Roman" panose="02020603050405020304" pitchFamily="18" charset="0"/>
              </a:rPr>
              <a:t> </a:t>
            </a:r>
            <a:r>
              <a:rPr lang="tr-TR" b="1" dirty="0" err="1">
                <a:latin typeface="Times New Roman" panose="02020603050405020304" pitchFamily="18" charset="0"/>
                <a:cs typeface="Times New Roman" panose="02020603050405020304" pitchFamily="18" charset="0"/>
              </a:rPr>
              <a:t>and</a:t>
            </a:r>
            <a:r>
              <a:rPr lang="tr-TR" b="1" dirty="0">
                <a:latin typeface="Times New Roman" panose="02020603050405020304" pitchFamily="18" charset="0"/>
                <a:cs typeface="Times New Roman" panose="02020603050405020304" pitchFamily="18" charset="0"/>
              </a:rPr>
              <a:t> </a:t>
            </a:r>
            <a:r>
              <a:rPr lang="tr-TR" b="1" dirty="0" err="1">
                <a:latin typeface="Times New Roman" panose="02020603050405020304" pitchFamily="18" charset="0"/>
                <a:cs typeface="Times New Roman" panose="02020603050405020304" pitchFamily="18" charset="0"/>
              </a:rPr>
              <a:t>Mineralization</a:t>
            </a:r>
            <a:endParaRPr lang="tr-TR" b="1" dirty="0">
              <a:latin typeface="Times New Roman" panose="02020603050405020304" pitchFamily="18" charset="0"/>
              <a:cs typeface="Times New Roman" panose="02020603050405020304" pitchFamily="18" charset="0"/>
            </a:endParaRPr>
          </a:p>
          <a:p>
            <a:pPr algn="just">
              <a:lnSpc>
                <a:spcPct val="150000"/>
              </a:lnSpc>
            </a:pPr>
            <a:r>
              <a:rPr lang="en-US" sz="2000" dirty="0">
                <a:latin typeface="Times New Roman" panose="02020603050405020304" pitchFamily="18" charset="0"/>
                <a:cs typeface="Times New Roman" panose="02020603050405020304" pitchFamily="18" charset="0"/>
              </a:rPr>
              <a:t>The stages of the </a:t>
            </a:r>
            <a:r>
              <a:rPr lang="en-US" sz="2000" dirty="0" err="1">
                <a:latin typeface="Times New Roman" panose="02020603050405020304" pitchFamily="18" charset="0"/>
                <a:cs typeface="Times New Roman" panose="02020603050405020304" pitchFamily="18" charset="0"/>
              </a:rPr>
              <a:t>Suçatı</a:t>
            </a:r>
            <a:r>
              <a:rPr lang="en-US" sz="2000" dirty="0">
                <a:latin typeface="Times New Roman" panose="02020603050405020304" pitchFamily="18" charset="0"/>
                <a:cs typeface="Times New Roman" panose="02020603050405020304" pitchFamily="18" charset="0"/>
              </a:rPr>
              <a:t> mineralization can be examined in 3 zones; alteration zone, oxidation zone and zone where primary mineralization occur. As seen in the figure, samples taken from the alteration zone showed that this zone contains Limonite </a:t>
            </a:r>
            <a:r>
              <a:rPr lang="en-US" sz="2000" i="1"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FeO</a:t>
            </a:r>
            <a:r>
              <a:rPr lang="en-US" sz="2000" i="1" dirty="0">
                <a:latin typeface="Times New Roman" panose="02020603050405020304" pitchFamily="18" charset="0"/>
                <a:cs typeface="Times New Roman" panose="02020603050405020304" pitchFamily="18" charset="0"/>
              </a:rPr>
              <a:t>(OH) · nH</a:t>
            </a:r>
            <a:r>
              <a:rPr lang="en-US" sz="2000" i="1" baseline="-25000" dirty="0">
                <a:latin typeface="Times New Roman" panose="02020603050405020304" pitchFamily="18" charset="0"/>
                <a:cs typeface="Times New Roman" panose="02020603050405020304" pitchFamily="18" charset="0"/>
              </a:rPr>
              <a:t>2</a:t>
            </a:r>
            <a:r>
              <a:rPr lang="en-US" sz="2000" i="1" dirty="0">
                <a:latin typeface="Times New Roman" panose="02020603050405020304" pitchFamily="18" charset="0"/>
                <a:cs typeface="Times New Roman" panose="02020603050405020304" pitchFamily="18" charset="0"/>
              </a:rPr>
              <a:t>O)</a:t>
            </a:r>
            <a:r>
              <a:rPr lang="en-US" sz="2000" dirty="0">
                <a:latin typeface="Times New Roman" panose="02020603050405020304" pitchFamily="18" charset="0"/>
                <a:cs typeface="Times New Roman" panose="02020603050405020304" pitchFamily="18" charset="0"/>
              </a:rPr>
              <a:t> and Goethite </a:t>
            </a:r>
            <a:r>
              <a:rPr lang="en-US" sz="2000" i="1"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FeO</a:t>
            </a:r>
            <a:r>
              <a:rPr lang="en-US" sz="2000" i="1" dirty="0">
                <a:latin typeface="Times New Roman" panose="02020603050405020304" pitchFamily="18" charset="0"/>
                <a:cs typeface="Times New Roman" panose="02020603050405020304" pitchFamily="18" charset="0"/>
              </a:rPr>
              <a:t>(OH)) </a:t>
            </a:r>
            <a:r>
              <a:rPr lang="en-US" sz="2000" dirty="0">
                <a:latin typeface="Times New Roman" panose="02020603050405020304" pitchFamily="18" charset="0"/>
                <a:cs typeface="Times New Roman" panose="02020603050405020304" pitchFamily="18" charset="0"/>
              </a:rPr>
              <a:t>minerals, and these samples are at the top of the mineralization zones. Oxidation zone consist of </a:t>
            </a:r>
            <a:r>
              <a:rPr lang="en-US" sz="2000" dirty="0" err="1">
                <a:latin typeface="Times New Roman" panose="02020603050405020304" pitchFamily="18" charset="0"/>
                <a:cs typeface="Times New Roman" panose="02020603050405020304" pitchFamily="18" charset="0"/>
              </a:rPr>
              <a:t>Hemimorphite</a:t>
            </a:r>
            <a:r>
              <a:rPr lang="en-US" sz="2000" i="1" dirty="0">
                <a:latin typeface="Times New Roman" panose="02020603050405020304" pitchFamily="18" charset="0"/>
                <a:cs typeface="Times New Roman" panose="02020603050405020304" pitchFamily="18" charset="0"/>
              </a:rPr>
              <a:t> (Zn</a:t>
            </a:r>
            <a:r>
              <a:rPr lang="en-US" sz="2000" i="1" baseline="-25000" dirty="0">
                <a:latin typeface="Times New Roman" panose="02020603050405020304" pitchFamily="18" charset="0"/>
                <a:cs typeface="Times New Roman" panose="02020603050405020304" pitchFamily="18" charset="0"/>
              </a:rPr>
              <a:t>4</a:t>
            </a:r>
            <a:r>
              <a:rPr lang="en-US" sz="2000" i="1" dirty="0">
                <a:latin typeface="Times New Roman" panose="02020603050405020304" pitchFamily="18" charset="0"/>
                <a:cs typeface="Times New Roman" panose="02020603050405020304" pitchFamily="18" charset="0"/>
              </a:rPr>
              <a:t>Si</a:t>
            </a:r>
            <a:r>
              <a:rPr lang="en-US" sz="2000" i="1" baseline="-25000" dirty="0">
                <a:latin typeface="Times New Roman" panose="02020603050405020304" pitchFamily="18" charset="0"/>
                <a:cs typeface="Times New Roman" panose="02020603050405020304" pitchFamily="18" charset="0"/>
              </a:rPr>
              <a:t>2</a:t>
            </a:r>
            <a:r>
              <a:rPr lang="en-US" sz="2000" i="1" dirty="0">
                <a:latin typeface="Times New Roman" panose="02020603050405020304" pitchFamily="18" charset="0"/>
                <a:cs typeface="Times New Roman" panose="02020603050405020304" pitchFamily="18" charset="0"/>
              </a:rPr>
              <a:t>O</a:t>
            </a:r>
            <a:r>
              <a:rPr lang="en-US" sz="2000" i="1" baseline="-25000" dirty="0">
                <a:latin typeface="Times New Roman" panose="02020603050405020304" pitchFamily="18" charset="0"/>
                <a:cs typeface="Times New Roman" panose="02020603050405020304" pitchFamily="18" charset="0"/>
              </a:rPr>
              <a:t>7</a:t>
            </a:r>
            <a:r>
              <a:rPr lang="en-US" sz="2000" i="1" dirty="0">
                <a:latin typeface="Times New Roman" panose="02020603050405020304" pitchFamily="18" charset="0"/>
                <a:cs typeface="Times New Roman" panose="02020603050405020304" pitchFamily="18" charset="0"/>
              </a:rPr>
              <a:t>(OH)</a:t>
            </a:r>
            <a:r>
              <a:rPr lang="en-US" sz="2000" i="1" baseline="-25000" dirty="0">
                <a:latin typeface="Times New Roman" panose="02020603050405020304" pitchFamily="18" charset="0"/>
                <a:cs typeface="Times New Roman" panose="02020603050405020304" pitchFamily="18" charset="0"/>
              </a:rPr>
              <a:t>2</a:t>
            </a:r>
            <a:r>
              <a:rPr lang="en-US" sz="2000" i="1" dirty="0">
                <a:latin typeface="Times New Roman" panose="02020603050405020304" pitchFamily="18" charset="0"/>
                <a:cs typeface="Times New Roman" panose="02020603050405020304" pitchFamily="18" charset="0"/>
              </a:rPr>
              <a:t>· (H</a:t>
            </a:r>
            <a:r>
              <a:rPr lang="en-US" sz="2000" i="1" baseline="-25000" dirty="0">
                <a:latin typeface="Times New Roman" panose="02020603050405020304" pitchFamily="18" charset="0"/>
                <a:cs typeface="Times New Roman" panose="02020603050405020304" pitchFamily="18" charset="0"/>
              </a:rPr>
              <a:t>2</a:t>
            </a:r>
            <a:r>
              <a:rPr lang="en-US" sz="2000" i="1" dirty="0">
                <a:latin typeface="Times New Roman" panose="02020603050405020304" pitchFamily="18" charset="0"/>
                <a:cs typeface="Times New Roman" panose="02020603050405020304" pitchFamily="18" charset="0"/>
              </a:rPr>
              <a:t>O)</a:t>
            </a:r>
            <a:r>
              <a:rPr lang="en-US" sz="2000" dirty="0">
                <a:latin typeface="Times New Roman" panose="02020603050405020304" pitchFamily="18" charset="0"/>
                <a:cs typeface="Times New Roman" panose="02020603050405020304" pitchFamily="18" charset="0"/>
              </a:rPr>
              <a:t>) and Smithsonite (</a:t>
            </a:r>
            <a:r>
              <a:rPr lang="en-US" sz="2000" i="1" dirty="0">
                <a:latin typeface="Times New Roman" panose="02020603050405020304" pitchFamily="18" charset="0"/>
                <a:cs typeface="Times New Roman" panose="02020603050405020304" pitchFamily="18" charset="0"/>
              </a:rPr>
              <a:t>ZnCO</a:t>
            </a:r>
            <a:r>
              <a:rPr lang="en-US" sz="2000" i="1"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 minerals and are beneath under the alteration zone. The geochemical analysis of the samples taken from the mine and where the primary mineralization occurred contains; Galena (</a:t>
            </a:r>
            <a:r>
              <a:rPr lang="en-US" sz="2000" i="1" dirty="0" err="1">
                <a:latin typeface="Times New Roman" panose="02020603050405020304" pitchFamily="18" charset="0"/>
                <a:cs typeface="Times New Roman" panose="02020603050405020304" pitchFamily="18" charset="0"/>
              </a:rPr>
              <a:t>PbS</a:t>
            </a:r>
            <a:r>
              <a:rPr lang="en-US" sz="2000" dirty="0">
                <a:latin typeface="Times New Roman" panose="02020603050405020304" pitchFamily="18" charset="0"/>
                <a:cs typeface="Times New Roman" panose="02020603050405020304" pitchFamily="18" charset="0"/>
              </a:rPr>
              <a:t>), Sphalerite (</a:t>
            </a:r>
            <a:r>
              <a:rPr lang="en-US" sz="2000" i="1" dirty="0">
                <a:latin typeface="Times New Roman" panose="02020603050405020304" pitchFamily="18" charset="0"/>
                <a:cs typeface="Times New Roman" panose="02020603050405020304" pitchFamily="18" charset="0"/>
              </a:rPr>
              <a:t>ZnS</a:t>
            </a:r>
            <a:r>
              <a:rPr lang="en-US" sz="2000" dirty="0">
                <a:latin typeface="Times New Roman" panose="02020603050405020304" pitchFamily="18" charset="0"/>
                <a:cs typeface="Times New Roman" panose="02020603050405020304" pitchFamily="18" charset="0"/>
              </a:rPr>
              <a:t>) and </a:t>
            </a:r>
            <a:r>
              <a:rPr lang="en-US" sz="2000" dirty="0" err="1">
                <a:latin typeface="Times New Roman" panose="02020603050405020304" pitchFamily="18" charset="0"/>
                <a:cs typeface="Times New Roman" panose="02020603050405020304" pitchFamily="18" charset="0"/>
              </a:rPr>
              <a:t>Jarosite</a:t>
            </a: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KFe</a:t>
            </a:r>
            <a:r>
              <a:rPr lang="en-US" sz="2000" i="1" baseline="30000" dirty="0">
                <a:latin typeface="Times New Roman" panose="02020603050405020304" pitchFamily="18" charset="0"/>
                <a:cs typeface="Times New Roman" panose="02020603050405020304" pitchFamily="18" charset="0"/>
              </a:rPr>
              <a:t>3+ </a:t>
            </a:r>
            <a:r>
              <a:rPr lang="en-US" sz="2000" i="1" baseline="-25000" dirty="0">
                <a:latin typeface="Times New Roman" panose="02020603050405020304" pitchFamily="18" charset="0"/>
                <a:cs typeface="Times New Roman" panose="02020603050405020304" pitchFamily="18" charset="0"/>
              </a:rPr>
              <a:t>3</a:t>
            </a:r>
            <a:r>
              <a:rPr lang="en-US" sz="2000" i="1" dirty="0">
                <a:latin typeface="Times New Roman" panose="02020603050405020304" pitchFamily="18" charset="0"/>
                <a:cs typeface="Times New Roman" panose="02020603050405020304" pitchFamily="18" charset="0"/>
              </a:rPr>
              <a:t>(OH)</a:t>
            </a:r>
            <a:r>
              <a:rPr lang="en-US" sz="2000" i="1" baseline="-25000" dirty="0">
                <a:latin typeface="Times New Roman" panose="02020603050405020304" pitchFamily="18" charset="0"/>
                <a:cs typeface="Times New Roman" panose="02020603050405020304" pitchFamily="18" charset="0"/>
              </a:rPr>
              <a:t>6</a:t>
            </a:r>
            <a:r>
              <a:rPr lang="en-US" sz="2000" i="1" dirty="0">
                <a:latin typeface="Times New Roman" panose="02020603050405020304" pitchFamily="18" charset="0"/>
                <a:cs typeface="Times New Roman" panose="02020603050405020304" pitchFamily="18" charset="0"/>
              </a:rPr>
              <a:t>(SO</a:t>
            </a:r>
            <a:r>
              <a:rPr lang="en-US" sz="2000" i="1" baseline="-25000" dirty="0">
                <a:latin typeface="Times New Roman" panose="02020603050405020304" pitchFamily="18" charset="0"/>
                <a:cs typeface="Times New Roman" panose="02020603050405020304" pitchFamily="18" charset="0"/>
              </a:rPr>
              <a:t>4</a:t>
            </a:r>
            <a:r>
              <a:rPr lang="en-US" sz="2000" i="1" dirty="0">
                <a:latin typeface="Times New Roman" panose="02020603050405020304" pitchFamily="18" charset="0"/>
                <a:cs typeface="Times New Roman" panose="02020603050405020304" pitchFamily="18" charset="0"/>
              </a:rPr>
              <a:t>)</a:t>
            </a:r>
            <a:r>
              <a:rPr lang="en-US" sz="2000" i="1" baseline="-25000" dirty="0">
                <a:latin typeface="Times New Roman" panose="02020603050405020304" pitchFamily="18" charset="0"/>
                <a:cs typeface="Times New Roman" panose="02020603050405020304" pitchFamily="18" charset="0"/>
              </a:rPr>
              <a:t>2</a:t>
            </a:r>
            <a:r>
              <a:rPr lang="en-US" sz="2000" i="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minerals.  Another result of hydrothermal activities are calcite minerals that are abundant in karstic cavities. These minerals observed in the field as calcite cluster, can be described as gangue minerals accompanying mineralization.</a:t>
            </a:r>
          </a:p>
          <a:p>
            <a:pPr algn="just">
              <a:lnSpc>
                <a:spcPct val="150000"/>
              </a:lnSpc>
            </a:pPr>
            <a:endParaRPr lang="en-US" sz="2000" dirty="0">
              <a:latin typeface="Times New Roman" panose="02020603050405020304" pitchFamily="18" charset="0"/>
              <a:cs typeface="Times New Roman" panose="02020603050405020304" pitchFamily="18" charset="0"/>
            </a:endParaRPr>
          </a:p>
          <a:p>
            <a:pPr algn="just">
              <a:lnSpc>
                <a:spcPct val="150000"/>
              </a:lnSpc>
            </a:pPr>
            <a:endParaRPr lang="tr-TR" sz="2000" dirty="0">
              <a:latin typeface="Times New Roman" panose="02020603050405020304" pitchFamily="18" charset="0"/>
              <a:cs typeface="Times New Roman" panose="02020603050405020304" pitchFamily="18" charset="0"/>
            </a:endParaRP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6" name="Resim 5">
            <a:extLst>
              <a:ext uri="{FF2B5EF4-FFF2-40B4-BE49-F238E27FC236}">
                <a16:creationId xmlns:a16="http://schemas.microsoft.com/office/drawing/2014/main" id="{B44382C6-D9F7-2D47-86C6-A3DC7CAD6604}"/>
              </a:ext>
            </a:extLst>
          </p:cNvPr>
          <p:cNvPicPr>
            <a:picLocks noChangeAspect="1"/>
          </p:cNvPicPr>
          <p:nvPr/>
        </p:nvPicPr>
        <p:blipFill>
          <a:blip r:embed="rId3"/>
          <a:stretch>
            <a:fillRect/>
          </a:stretch>
        </p:blipFill>
        <p:spPr>
          <a:xfrm>
            <a:off x="110421" y="410548"/>
            <a:ext cx="1116312" cy="1121936"/>
          </a:xfrm>
          <a:prstGeom prst="rect">
            <a:avLst/>
          </a:prstGeom>
        </p:spPr>
      </p:pic>
      <p:pic>
        <p:nvPicPr>
          <p:cNvPr id="8" name="Resim 7">
            <a:extLst>
              <a:ext uri="{FF2B5EF4-FFF2-40B4-BE49-F238E27FC236}">
                <a16:creationId xmlns:a16="http://schemas.microsoft.com/office/drawing/2014/main" id="{9ACBBFD6-DA4D-154D-9A6C-C3C7C390A3A3}"/>
              </a:ext>
            </a:extLst>
          </p:cNvPr>
          <p:cNvPicPr>
            <a:picLocks noChangeAspect="1"/>
          </p:cNvPicPr>
          <p:nvPr/>
        </p:nvPicPr>
        <p:blipFill>
          <a:blip r:embed="rId4"/>
          <a:stretch>
            <a:fillRect/>
          </a:stretch>
        </p:blipFill>
        <p:spPr>
          <a:xfrm>
            <a:off x="0" y="1749943"/>
            <a:ext cx="1219200" cy="419100"/>
          </a:xfrm>
          <a:prstGeom prst="rect">
            <a:avLst/>
          </a:prstGeom>
        </p:spPr>
      </p:pic>
      <p:pic>
        <p:nvPicPr>
          <p:cNvPr id="5" name="Resim 4">
            <a:extLst>
              <a:ext uri="{FF2B5EF4-FFF2-40B4-BE49-F238E27FC236}">
                <a16:creationId xmlns:a16="http://schemas.microsoft.com/office/drawing/2014/main" id="{BEF85782-0DF4-4C40-9D7A-AB3169AFCBEE}"/>
              </a:ext>
            </a:extLst>
          </p:cNvPr>
          <p:cNvPicPr>
            <a:picLocks noChangeAspect="1"/>
          </p:cNvPicPr>
          <p:nvPr/>
        </p:nvPicPr>
        <p:blipFill>
          <a:blip r:embed="rId5"/>
          <a:stretch>
            <a:fillRect/>
          </a:stretch>
        </p:blipFill>
        <p:spPr>
          <a:xfrm>
            <a:off x="110421" y="10543657"/>
            <a:ext cx="1800956" cy="827645"/>
          </a:xfrm>
          <a:prstGeom prst="rect">
            <a:avLst/>
          </a:prstGeom>
        </p:spPr>
      </p:pic>
      <p:pic>
        <p:nvPicPr>
          <p:cNvPr id="7" name="Resim 6">
            <a:extLst>
              <a:ext uri="{FF2B5EF4-FFF2-40B4-BE49-F238E27FC236}">
                <a16:creationId xmlns:a16="http://schemas.microsoft.com/office/drawing/2014/main" id="{3A61AA3D-C21C-7243-B142-751668718944}"/>
              </a:ext>
            </a:extLst>
          </p:cNvPr>
          <p:cNvPicPr>
            <a:picLocks noChangeAspect="1"/>
          </p:cNvPicPr>
          <p:nvPr/>
        </p:nvPicPr>
        <p:blipFill>
          <a:blip r:embed="rId6"/>
          <a:stretch>
            <a:fillRect/>
          </a:stretch>
        </p:blipFill>
        <p:spPr>
          <a:xfrm>
            <a:off x="3604992" y="5986125"/>
            <a:ext cx="7502720" cy="4904012"/>
          </a:xfrm>
          <a:prstGeom prst="rect">
            <a:avLst/>
          </a:prstGeom>
        </p:spPr>
      </p:pic>
      <p:sp>
        <p:nvSpPr>
          <p:cNvPr id="9" name="Metin kutusu 8">
            <a:extLst>
              <a:ext uri="{FF2B5EF4-FFF2-40B4-BE49-F238E27FC236}">
                <a16:creationId xmlns:a16="http://schemas.microsoft.com/office/drawing/2014/main" id="{1583C015-2194-A743-8E36-0073A04F03C8}"/>
              </a:ext>
            </a:extLst>
          </p:cNvPr>
          <p:cNvSpPr txBox="1"/>
          <p:nvPr/>
        </p:nvSpPr>
        <p:spPr>
          <a:xfrm>
            <a:off x="11745918" y="6501098"/>
            <a:ext cx="3327817" cy="4197496"/>
          </a:xfrm>
          <a:prstGeom prst="rect">
            <a:avLst/>
          </a:prstGeom>
          <a:noFill/>
        </p:spPr>
        <p:txBody>
          <a:bodyPr wrap="square" rtlCol="0">
            <a:spAutoFit/>
          </a:bodyPr>
          <a:lstStyle/>
          <a:p>
            <a:pPr algn="just">
              <a:lnSpc>
                <a:spcPct val="150000"/>
              </a:lnSpc>
            </a:pPr>
            <a:r>
              <a:rPr lang="tr-TR" sz="1800" dirty="0" err="1">
                <a:latin typeface="Times New Roman" panose="02020603050405020304" pitchFamily="18" charset="0"/>
                <a:cs typeface="Times New Roman" panose="02020603050405020304" pitchFamily="18" charset="0"/>
              </a:rPr>
              <a:t>Samples</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were</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representatively</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placed</a:t>
            </a:r>
            <a:r>
              <a:rPr lang="tr-TR" sz="1800" dirty="0">
                <a:latin typeface="Times New Roman" panose="02020603050405020304" pitchFamily="18" charset="0"/>
                <a:cs typeface="Times New Roman" panose="02020603050405020304" pitchFamily="18" charset="0"/>
              </a:rPr>
              <a:t> in </a:t>
            </a:r>
            <a:r>
              <a:rPr lang="tr-TR" sz="1800" dirty="0" err="1">
                <a:latin typeface="Times New Roman" panose="02020603050405020304" pitchFamily="18" charset="0"/>
                <a:cs typeface="Times New Roman" panose="02020603050405020304" pitchFamily="18" charset="0"/>
              </a:rPr>
              <a:t>zones</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according</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to</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geochemical</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and</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mineralogical</a:t>
            </a:r>
            <a:r>
              <a:rPr lang="tr-TR" sz="1800" dirty="0">
                <a:latin typeface="Times New Roman" panose="02020603050405020304" pitchFamily="18" charset="0"/>
                <a:cs typeface="Times New Roman" panose="02020603050405020304" pitchFamily="18" charset="0"/>
              </a:rPr>
              <a:t> data </a:t>
            </a:r>
            <a:r>
              <a:rPr lang="tr-TR" sz="1800" dirty="0" err="1">
                <a:latin typeface="Times New Roman" panose="02020603050405020304" pitchFamily="18" charset="0"/>
                <a:cs typeface="Times New Roman" panose="02020603050405020304" pitchFamily="18" charset="0"/>
              </a:rPr>
              <a:t>obtained</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from</a:t>
            </a:r>
            <a:r>
              <a:rPr lang="tr-TR" sz="1800" dirty="0">
                <a:latin typeface="Times New Roman" panose="02020603050405020304" pitchFamily="18" charset="0"/>
                <a:cs typeface="Times New Roman" panose="02020603050405020304" pitchFamily="18" charset="0"/>
              </a:rPr>
              <a:t> XRD </a:t>
            </a:r>
            <a:r>
              <a:rPr lang="tr-TR" sz="1800" dirty="0" err="1">
                <a:latin typeface="Times New Roman" panose="02020603050405020304" pitchFamily="18" charset="0"/>
                <a:cs typeface="Times New Roman" panose="02020603050405020304" pitchFamily="18" charset="0"/>
              </a:rPr>
              <a:t>and</a:t>
            </a:r>
            <a:r>
              <a:rPr lang="tr-TR" sz="1800" dirty="0">
                <a:latin typeface="Times New Roman" panose="02020603050405020304" pitchFamily="18" charset="0"/>
                <a:cs typeface="Times New Roman" panose="02020603050405020304" pitchFamily="18" charset="0"/>
              </a:rPr>
              <a:t> XRF </a:t>
            </a:r>
            <a:r>
              <a:rPr lang="tr-TR" sz="1800" dirty="0" err="1">
                <a:latin typeface="Times New Roman" panose="02020603050405020304" pitchFamily="18" charset="0"/>
                <a:cs typeface="Times New Roman" panose="02020603050405020304" pitchFamily="18" charset="0"/>
              </a:rPr>
              <a:t>analysis</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It</a:t>
            </a:r>
            <a:r>
              <a:rPr lang="tr-TR" sz="1800" dirty="0">
                <a:latin typeface="Times New Roman" panose="02020603050405020304" pitchFamily="18" charset="0"/>
                <a:cs typeface="Times New Roman" panose="02020603050405020304" pitchFamily="18" charset="0"/>
              </a:rPr>
              <a:t> is not </a:t>
            </a:r>
            <a:r>
              <a:rPr lang="tr-TR" sz="1800" dirty="0" err="1">
                <a:latin typeface="Times New Roman" panose="02020603050405020304" pitchFamily="18" charset="0"/>
                <a:cs typeface="Times New Roman" panose="02020603050405020304" pitchFamily="18" charset="0"/>
              </a:rPr>
              <a:t>their</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real</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location</a:t>
            </a:r>
            <a:r>
              <a:rPr lang="tr-TR" sz="1800" dirty="0">
                <a:latin typeface="Times New Roman" panose="02020603050405020304" pitchFamily="18" charset="0"/>
                <a:cs typeface="Times New Roman" panose="02020603050405020304" pitchFamily="18" charset="0"/>
              </a:rPr>
              <a:t>.</a:t>
            </a:r>
          </a:p>
          <a:p>
            <a:pPr algn="just">
              <a:lnSpc>
                <a:spcPct val="150000"/>
              </a:lnSpc>
            </a:pPr>
            <a:r>
              <a:rPr lang="tr-TR" sz="1800" dirty="0" err="1">
                <a:latin typeface="Times New Roman" panose="02020603050405020304" pitchFamily="18" charset="0"/>
                <a:cs typeface="Times New Roman" panose="02020603050405020304" pitchFamily="18" charset="0"/>
              </a:rPr>
              <a:t>The</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figure</a:t>
            </a:r>
            <a:r>
              <a:rPr lang="tr-TR" sz="1800" dirty="0">
                <a:latin typeface="Times New Roman" panose="02020603050405020304" pitchFamily="18" charset="0"/>
                <a:cs typeface="Times New Roman" panose="02020603050405020304" pitchFamily="18" charset="0"/>
              </a:rPr>
              <a:t> is a </a:t>
            </a:r>
            <a:r>
              <a:rPr lang="tr-TR" sz="1800" dirty="0" err="1">
                <a:latin typeface="Times New Roman" panose="02020603050405020304" pitchFamily="18" charset="0"/>
                <a:cs typeface="Times New Roman" panose="02020603050405020304" pitchFamily="18" charset="0"/>
              </a:rPr>
              <a:t>representative</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and</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scaleless</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drawing</a:t>
            </a:r>
            <a:r>
              <a:rPr lang="tr-TR" sz="1800" dirty="0">
                <a:latin typeface="Times New Roman" panose="02020603050405020304" pitchFamily="18" charset="0"/>
                <a:cs typeface="Times New Roman" panose="02020603050405020304" pitchFamily="18" charset="0"/>
              </a:rPr>
              <a:t> of </a:t>
            </a:r>
            <a:r>
              <a:rPr lang="tr-TR" sz="1800" dirty="0" err="1">
                <a:latin typeface="Times New Roman" panose="02020603050405020304" pitchFamily="18" charset="0"/>
                <a:cs typeface="Times New Roman" panose="02020603050405020304" pitchFamily="18" charset="0"/>
              </a:rPr>
              <a:t>mineralization</a:t>
            </a:r>
            <a:r>
              <a:rPr lang="tr-TR" sz="1800" dirty="0">
                <a:latin typeface="Times New Roman" panose="02020603050405020304" pitchFamily="18" charset="0"/>
                <a:cs typeface="Times New Roman" panose="02020603050405020304" pitchFamily="18" charset="0"/>
              </a:rPr>
              <a:t> in </a:t>
            </a:r>
            <a:r>
              <a:rPr lang="tr-TR" sz="1800" dirty="0" err="1">
                <a:latin typeface="Times New Roman" panose="02020603050405020304" pitchFamily="18" charset="0"/>
                <a:cs typeface="Times New Roman" panose="02020603050405020304" pitchFamily="18" charset="0"/>
              </a:rPr>
              <a:t>the</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study</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area</a:t>
            </a:r>
            <a:r>
              <a:rPr lang="tr-TR" sz="1800" dirty="0">
                <a:latin typeface="Times New Roman" panose="02020603050405020304" pitchFamily="18" charset="0"/>
                <a:cs typeface="Times New Roman" panose="02020603050405020304" pitchFamily="18" charset="0"/>
              </a:rPr>
              <a:t>.</a:t>
            </a:r>
          </a:p>
          <a:p>
            <a:pPr algn="just">
              <a:lnSpc>
                <a:spcPct val="150000"/>
              </a:lnSpc>
            </a:pPr>
            <a:endParaRPr lang="tr-TR" sz="1800" dirty="0">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id="{A7AFC39C-9316-D043-859A-0D55ED3F446A}"/>
              </a:ext>
            </a:extLst>
          </p:cNvPr>
          <p:cNvSpPr txBox="1"/>
          <p:nvPr/>
        </p:nvSpPr>
        <p:spPr>
          <a:xfrm>
            <a:off x="5471410" y="10957479"/>
            <a:ext cx="3867462" cy="338554"/>
          </a:xfrm>
          <a:prstGeom prst="rect">
            <a:avLst/>
          </a:prstGeom>
          <a:noFill/>
        </p:spPr>
        <p:txBody>
          <a:bodyPr wrap="square" rtlCol="0">
            <a:spAutoFit/>
          </a:bodyPr>
          <a:lstStyle/>
          <a:p>
            <a:pPr algn="ctr"/>
            <a:r>
              <a:rPr lang="tr-TR" sz="1600" dirty="0" err="1">
                <a:latin typeface="Times New Roman" panose="02020603050405020304" pitchFamily="18" charset="0"/>
                <a:cs typeface="Times New Roman" panose="02020603050405020304" pitchFamily="18" charset="0"/>
              </a:rPr>
              <a:t>Figure</a:t>
            </a:r>
            <a:r>
              <a:rPr lang="tr-TR" sz="1600" dirty="0">
                <a:latin typeface="Times New Roman" panose="02020603050405020304" pitchFamily="18" charset="0"/>
                <a:cs typeface="Times New Roman" panose="02020603050405020304" pitchFamily="18" charset="0"/>
              </a:rPr>
              <a:t> 3.1: </a:t>
            </a:r>
            <a:r>
              <a:rPr lang="tr-TR" sz="1600" dirty="0" err="1">
                <a:latin typeface="Times New Roman" panose="02020603050405020304" pitchFamily="18" charset="0"/>
                <a:cs typeface="Times New Roman" panose="02020603050405020304" pitchFamily="18" charset="0"/>
              </a:rPr>
              <a:t>Mineralization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zones</a:t>
            </a:r>
            <a:r>
              <a:rPr lang="tr-TR" sz="1600" dirty="0">
                <a:latin typeface="Times New Roman" panose="02020603050405020304" pitchFamily="18" charset="0"/>
                <a:cs typeface="Times New Roman" panose="02020603050405020304" pitchFamily="18" charset="0"/>
              </a:rPr>
              <a:t>.</a:t>
            </a:r>
          </a:p>
        </p:txBody>
      </p:sp>
      <p:sp>
        <p:nvSpPr>
          <p:cNvPr id="12" name="Oval 11">
            <a:extLst>
              <a:ext uri="{FF2B5EF4-FFF2-40B4-BE49-F238E27FC236}">
                <a16:creationId xmlns:a16="http://schemas.microsoft.com/office/drawing/2014/main" id="{E89B4893-36F4-FF4E-A96E-0FB868F42C50}"/>
              </a:ext>
            </a:extLst>
          </p:cNvPr>
          <p:cNvSpPr/>
          <p:nvPr/>
        </p:nvSpPr>
        <p:spPr>
          <a:xfrm>
            <a:off x="1010899" y="7854847"/>
            <a:ext cx="304800" cy="329783"/>
          </a:xfrm>
          <a:prstGeom prst="ellipse">
            <a:avLst/>
          </a:prstGeom>
          <a:solidFill>
            <a:srgbClr val="1B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Metin kutusu 12">
            <a:extLst>
              <a:ext uri="{FF2B5EF4-FFF2-40B4-BE49-F238E27FC236}">
                <a16:creationId xmlns:a16="http://schemas.microsoft.com/office/drawing/2014/main" id="{F8BAA38E-036B-7949-9C60-25A346C09D56}"/>
              </a:ext>
            </a:extLst>
          </p:cNvPr>
          <p:cNvSpPr txBox="1"/>
          <p:nvPr/>
        </p:nvSpPr>
        <p:spPr>
          <a:xfrm>
            <a:off x="1366878" y="7854848"/>
            <a:ext cx="1287888" cy="338554"/>
          </a:xfrm>
          <a:prstGeom prst="rect">
            <a:avLst/>
          </a:prstGeom>
          <a:noFill/>
        </p:spPr>
        <p:txBody>
          <a:bodyPr wrap="square" rtlCol="0">
            <a:spAutoFit/>
          </a:bodyPr>
          <a:lstStyle/>
          <a:p>
            <a:r>
              <a:rPr lang="tr-TR" sz="1600" dirty="0" err="1">
                <a:latin typeface="Times New Roman" panose="02020603050405020304" pitchFamily="18" charset="0"/>
                <a:cs typeface="Times New Roman" panose="02020603050405020304" pitchFamily="18" charset="0"/>
              </a:rPr>
              <a:t>Samples</a:t>
            </a:r>
            <a:endParaRPr lang="tr-T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9748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aşlık 3"/>
          <p:cNvSpPr>
            <a:spLocks noGrp="1"/>
          </p:cNvSpPr>
          <p:nvPr>
            <p:ph type="title"/>
          </p:nvPr>
        </p:nvSpPr>
        <p:spPr>
          <a:xfrm>
            <a:off x="1155716" y="255181"/>
            <a:ext cx="13918019" cy="1913862"/>
          </a:xfrm>
        </p:spPr>
        <p:txBody>
          <a:bodyPr>
            <a:normAutofit fontScale="90000"/>
          </a:bodyPr>
          <a:lstStyle/>
          <a:p>
            <a:pPr algn="ctr"/>
            <a:r>
              <a:rPr lang="tr-TR" sz="2800" b="1" err="1">
                <a:solidFill>
                  <a:schemeClr val="bg1"/>
                </a:solidFill>
                <a:latin typeface="Times New Roman" panose="02020603050405020304" pitchFamily="18" charset="0"/>
                <a:ea typeface="Calibri" charset="0"/>
                <a:cs typeface="Times New Roman" panose="02020603050405020304" pitchFamily="18" charset="0"/>
              </a:rPr>
              <a:t>Geochemical</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Significance</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and</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Formation</a:t>
            </a:r>
            <a:r>
              <a:rPr lang="tr-TR" sz="2800" b="1">
                <a:solidFill>
                  <a:schemeClr val="bg1"/>
                </a:solidFill>
                <a:latin typeface="Times New Roman" panose="02020603050405020304" pitchFamily="18" charset="0"/>
                <a:ea typeface="Calibri" charset="0"/>
                <a:cs typeface="Times New Roman" panose="02020603050405020304" pitchFamily="18" charset="0"/>
              </a:rPr>
              <a:t> of </a:t>
            </a:r>
            <a:r>
              <a:rPr lang="tr-TR" sz="2800" b="1" err="1">
                <a:solidFill>
                  <a:schemeClr val="bg1"/>
                </a:solidFill>
                <a:latin typeface="Times New Roman" panose="02020603050405020304" pitchFamily="18" charset="0"/>
                <a:ea typeface="Calibri" charset="0"/>
                <a:cs typeface="Times New Roman" panose="02020603050405020304" pitchFamily="18" charset="0"/>
              </a:rPr>
              <a:t>Suçatı</a:t>
            </a:r>
            <a:r>
              <a:rPr lang="tr-TR" sz="2800" b="1">
                <a:solidFill>
                  <a:schemeClr val="bg1"/>
                </a:solidFill>
                <a:latin typeface="Times New Roman" panose="02020603050405020304" pitchFamily="18" charset="0"/>
                <a:ea typeface="Calibri" charset="0"/>
                <a:cs typeface="Times New Roman" panose="02020603050405020304" pitchFamily="18" charset="0"/>
              </a:rPr>
              <a:t> Pb – </a:t>
            </a:r>
            <a:r>
              <a:rPr lang="tr-TR" sz="2800" b="1" err="1">
                <a:solidFill>
                  <a:schemeClr val="bg1"/>
                </a:solidFill>
                <a:latin typeface="Times New Roman" panose="02020603050405020304" pitchFamily="18" charset="0"/>
                <a:ea typeface="Calibri" charset="0"/>
                <a:cs typeface="Times New Roman" panose="02020603050405020304" pitchFamily="18" charset="0"/>
              </a:rPr>
              <a:t>Zn</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Deposits</a:t>
            </a:r>
            <a:r>
              <a:rPr lang="tr-TR" sz="2800" b="1">
                <a:solidFill>
                  <a:schemeClr val="bg1"/>
                </a:solidFill>
                <a:latin typeface="Times New Roman" panose="02020603050405020304" pitchFamily="18" charset="0"/>
                <a:ea typeface="Calibri" charset="0"/>
                <a:cs typeface="Times New Roman" panose="02020603050405020304" pitchFamily="18" charset="0"/>
              </a:rPr>
              <a:t> – </a:t>
            </a:r>
            <a:r>
              <a:rPr lang="tr-TR" sz="2800" b="1" err="1">
                <a:solidFill>
                  <a:schemeClr val="bg1"/>
                </a:solidFill>
                <a:latin typeface="Times New Roman" panose="02020603050405020304" pitchFamily="18" charset="0"/>
                <a:ea typeface="Calibri" charset="0"/>
                <a:cs typeface="Times New Roman" panose="02020603050405020304" pitchFamily="18" charset="0"/>
              </a:rPr>
              <a:t>Easterns</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Taurides</a:t>
            </a:r>
            <a:br>
              <a:rPr lang="tr-TR" sz="2800" b="1">
                <a:solidFill>
                  <a:schemeClr val="bg1"/>
                </a:solidFill>
                <a:latin typeface="Times New Roman" panose="02020603050405020304" pitchFamily="18" charset="0"/>
                <a:ea typeface="Calibri" charset="0"/>
                <a:cs typeface="Times New Roman" panose="02020603050405020304" pitchFamily="18" charset="0"/>
              </a:rPr>
            </a:br>
            <a:br>
              <a:rPr lang="tr-TR" sz="2800" b="1">
                <a:solidFill>
                  <a:schemeClr val="bg1"/>
                </a:solidFill>
                <a:latin typeface="Times New Roman" panose="02020603050405020304" pitchFamily="18" charset="0"/>
                <a:ea typeface="Calibri" charset="0"/>
                <a:cs typeface="Times New Roman" panose="02020603050405020304" pitchFamily="18" charset="0"/>
              </a:rPr>
            </a:br>
            <a:r>
              <a:rPr lang="tr-TR" sz="2000">
                <a:solidFill>
                  <a:schemeClr val="bg1"/>
                </a:solidFill>
                <a:latin typeface="Times New Roman" panose="02020603050405020304" pitchFamily="18" charset="0"/>
                <a:cs typeface="Times New Roman" panose="02020603050405020304" pitchFamily="18" charset="0"/>
              </a:rPr>
              <a:t>Ali Erdem </a:t>
            </a:r>
            <a:r>
              <a:rPr lang="tr-TR" sz="2000" err="1">
                <a:solidFill>
                  <a:schemeClr val="bg1"/>
                </a:solidFill>
                <a:latin typeface="Times New Roman" panose="02020603050405020304" pitchFamily="18" charset="0"/>
                <a:cs typeface="Times New Roman" panose="02020603050405020304" pitchFamily="18" charset="0"/>
              </a:rPr>
              <a:t>Bakkalbasi</a:t>
            </a:r>
            <a:r>
              <a:rPr lang="tr-TR" sz="2000">
                <a:solidFill>
                  <a:schemeClr val="bg1"/>
                </a:solidFill>
                <a:latin typeface="Times New Roman" panose="02020603050405020304" pitchFamily="18" charset="0"/>
                <a:cs typeface="Times New Roman" panose="02020603050405020304" pitchFamily="18" charset="0"/>
              </a:rPr>
              <a:t>, </a:t>
            </a:r>
            <a:r>
              <a:rPr lang="tr-TR" sz="2000" b="1">
                <a:solidFill>
                  <a:schemeClr val="bg1"/>
                </a:solidFill>
                <a:latin typeface="Times New Roman" panose="02020603050405020304" pitchFamily="18" charset="0"/>
                <a:cs typeface="Times New Roman" panose="02020603050405020304" pitchFamily="18" charset="0"/>
              </a:rPr>
              <a:t>Hatice Nur Bayram</a:t>
            </a:r>
            <a:r>
              <a:rPr lang="tr-TR" sz="2000">
                <a:solidFill>
                  <a:schemeClr val="bg1"/>
                </a:solidFill>
                <a:latin typeface="Times New Roman" panose="02020603050405020304" pitchFamily="18" charset="0"/>
                <a:cs typeface="Times New Roman" panose="02020603050405020304" pitchFamily="18" charset="0"/>
              </a:rPr>
              <a:t>, Mustafa Kumral, </a:t>
            </a:r>
            <a:r>
              <a:rPr lang="tr-TR" sz="2000" err="1">
                <a:solidFill>
                  <a:schemeClr val="bg1"/>
                </a:solidFill>
                <a:latin typeface="Times New Roman" panose="02020603050405020304" pitchFamily="18" charset="0"/>
                <a:cs typeface="Times New Roman" panose="02020603050405020304" pitchFamily="18" charset="0"/>
              </a:rPr>
              <a:t>and</a:t>
            </a:r>
            <a:r>
              <a:rPr lang="tr-TR" sz="2000">
                <a:solidFill>
                  <a:schemeClr val="bg1"/>
                </a:solidFill>
                <a:latin typeface="Times New Roman" panose="02020603050405020304" pitchFamily="18" charset="0"/>
                <a:cs typeface="Times New Roman" panose="02020603050405020304" pitchFamily="18" charset="0"/>
              </a:rPr>
              <a:t> Ali </a:t>
            </a:r>
            <a:r>
              <a:rPr lang="tr-TR" sz="2000" err="1">
                <a:solidFill>
                  <a:schemeClr val="bg1"/>
                </a:solidFill>
                <a:latin typeface="Times New Roman" panose="02020603050405020304" pitchFamily="18" charset="0"/>
                <a:cs typeface="Times New Roman" panose="02020603050405020304" pitchFamily="18" charset="0"/>
              </a:rPr>
              <a:t>Tugcan</a:t>
            </a:r>
            <a:r>
              <a:rPr lang="tr-TR" sz="2000">
                <a:solidFill>
                  <a:schemeClr val="bg1"/>
                </a:solidFill>
                <a:latin typeface="Times New Roman" panose="02020603050405020304" pitchFamily="18" charset="0"/>
                <a:cs typeface="Times New Roman" panose="02020603050405020304" pitchFamily="18" charset="0"/>
              </a:rPr>
              <a:t> </a:t>
            </a:r>
            <a:r>
              <a:rPr lang="tr-TR" sz="2000" err="1">
                <a:solidFill>
                  <a:schemeClr val="bg1"/>
                </a:solidFill>
                <a:latin typeface="Times New Roman" panose="02020603050405020304" pitchFamily="18" charset="0"/>
                <a:cs typeface="Times New Roman" panose="02020603050405020304" pitchFamily="18" charset="0"/>
              </a:rPr>
              <a:t>Unluer</a:t>
            </a:r>
            <a:r>
              <a:rPr lang="tr-TR" sz="2000">
                <a:solidFill>
                  <a:schemeClr val="bg1"/>
                </a:solidFill>
                <a:latin typeface="Times New Roman" panose="02020603050405020304" pitchFamily="18" charset="0"/>
                <a:cs typeface="Times New Roman" panose="02020603050405020304" pitchFamily="18" charset="0"/>
              </a:rPr>
              <a:t> </a:t>
            </a:r>
            <a:br>
              <a:rPr lang="tr-TR" sz="2000">
                <a:solidFill>
                  <a:schemeClr val="bg1"/>
                </a:solidFill>
                <a:latin typeface="Times New Roman" panose="02020603050405020304" pitchFamily="18" charset="0"/>
                <a:cs typeface="Times New Roman" panose="02020603050405020304" pitchFamily="18" charset="0"/>
              </a:rPr>
            </a:br>
            <a:br>
              <a:rPr lang="tr-TR" sz="2000">
                <a:solidFill>
                  <a:schemeClr val="bg1"/>
                </a:solidFill>
                <a:latin typeface="Times New Roman" panose="02020603050405020304" pitchFamily="18" charset="0"/>
                <a:cs typeface="Times New Roman" panose="02020603050405020304" pitchFamily="18" charset="0"/>
              </a:rPr>
            </a:br>
            <a:r>
              <a:rPr lang="tr-TR" sz="2000" err="1">
                <a:solidFill>
                  <a:schemeClr val="bg1"/>
                </a:solidFill>
                <a:latin typeface="Times New Roman" panose="02020603050405020304" pitchFamily="18" charset="0"/>
                <a:cs typeface="Times New Roman" panose="02020603050405020304" pitchFamily="18" charset="0"/>
              </a:rPr>
              <a:t>Istanbul</a:t>
            </a:r>
            <a:r>
              <a:rPr lang="tr-TR" sz="2000">
                <a:solidFill>
                  <a:schemeClr val="bg1"/>
                </a:solidFill>
                <a:latin typeface="Times New Roman" panose="02020603050405020304" pitchFamily="18" charset="0"/>
                <a:cs typeface="Times New Roman" panose="02020603050405020304" pitchFamily="18" charset="0"/>
              </a:rPr>
              <a:t> Technical </a:t>
            </a:r>
            <a:r>
              <a:rPr lang="tr-TR" sz="2000" err="1">
                <a:solidFill>
                  <a:schemeClr val="bg1"/>
                </a:solidFill>
                <a:latin typeface="Times New Roman" panose="02020603050405020304" pitchFamily="18" charset="0"/>
                <a:cs typeface="Times New Roman" panose="02020603050405020304" pitchFamily="18" charset="0"/>
              </a:rPr>
              <a:t>University</a:t>
            </a:r>
            <a:br>
              <a:rPr lang="tr-TR" sz="2800"/>
            </a:br>
            <a:endParaRPr lang="en-US" sz="2800">
              <a:solidFill>
                <a:schemeClr val="bg1"/>
              </a:solidFill>
              <a:latin typeface="Times New Roman" panose="02020603050405020304" pitchFamily="18" charset="0"/>
              <a:ea typeface="Calibri" charset="0"/>
              <a:cs typeface="Times New Roman" panose="02020603050405020304" pitchFamily="18" charset="0"/>
            </a:endParaRPr>
          </a:p>
        </p:txBody>
      </p:sp>
      <p:sp>
        <p:nvSpPr>
          <p:cNvPr id="2" name="Metin kutusu 1"/>
          <p:cNvSpPr txBox="1"/>
          <p:nvPr/>
        </p:nvSpPr>
        <p:spPr>
          <a:xfrm>
            <a:off x="0" y="2169042"/>
            <a:ext cx="16257588" cy="8395888"/>
          </a:xfrm>
          <a:prstGeom prst="rect">
            <a:avLst/>
          </a:prstGeom>
          <a:noFill/>
        </p:spPr>
        <p:txBody>
          <a:bodyPr wrap="square" rtlCol="0">
            <a:spAutoFit/>
          </a:bodyPr>
          <a:lstStyle/>
          <a:p>
            <a:r>
              <a:rPr lang="tr-TR" b="1" dirty="0" err="1">
                <a:latin typeface="Times New Roman" panose="02020603050405020304" pitchFamily="18" charset="0"/>
                <a:cs typeface="Times New Roman" panose="02020603050405020304" pitchFamily="18" charset="0"/>
              </a:rPr>
              <a:t>Geochemistry</a:t>
            </a:r>
            <a:r>
              <a:rPr lang="tr-TR" b="1" dirty="0">
                <a:latin typeface="Times New Roman" panose="02020603050405020304" pitchFamily="18" charset="0"/>
                <a:cs typeface="Times New Roman" panose="02020603050405020304" pitchFamily="18" charset="0"/>
              </a:rPr>
              <a:t> </a:t>
            </a:r>
            <a:r>
              <a:rPr lang="tr-TR" b="1" dirty="0" err="1">
                <a:latin typeface="Times New Roman" panose="02020603050405020304" pitchFamily="18" charset="0"/>
                <a:cs typeface="Times New Roman" panose="02020603050405020304" pitchFamily="18" charset="0"/>
              </a:rPr>
              <a:t>and</a:t>
            </a:r>
            <a:r>
              <a:rPr lang="tr-TR" b="1" dirty="0">
                <a:latin typeface="Times New Roman" panose="02020603050405020304" pitchFamily="18" charset="0"/>
                <a:cs typeface="Times New Roman" panose="02020603050405020304" pitchFamily="18" charset="0"/>
              </a:rPr>
              <a:t> </a:t>
            </a:r>
            <a:r>
              <a:rPr lang="tr-TR" b="1" dirty="0" err="1">
                <a:latin typeface="Times New Roman" panose="02020603050405020304" pitchFamily="18" charset="0"/>
                <a:cs typeface="Times New Roman" panose="02020603050405020304" pitchFamily="18" charset="0"/>
              </a:rPr>
              <a:t>Mineralization</a:t>
            </a:r>
            <a:endParaRPr lang="tr-TR" b="1" dirty="0">
              <a:latin typeface="Times New Roman" panose="02020603050405020304" pitchFamily="18" charset="0"/>
              <a:cs typeface="Times New Roman" panose="02020603050405020304" pitchFamily="18" charset="0"/>
            </a:endParaRP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6" name="Resim 5">
            <a:extLst>
              <a:ext uri="{FF2B5EF4-FFF2-40B4-BE49-F238E27FC236}">
                <a16:creationId xmlns:a16="http://schemas.microsoft.com/office/drawing/2014/main" id="{B44382C6-D9F7-2D47-86C6-A3DC7CAD6604}"/>
              </a:ext>
            </a:extLst>
          </p:cNvPr>
          <p:cNvPicPr>
            <a:picLocks noChangeAspect="1"/>
          </p:cNvPicPr>
          <p:nvPr/>
        </p:nvPicPr>
        <p:blipFill>
          <a:blip r:embed="rId3"/>
          <a:stretch>
            <a:fillRect/>
          </a:stretch>
        </p:blipFill>
        <p:spPr>
          <a:xfrm>
            <a:off x="110421" y="410548"/>
            <a:ext cx="1116312" cy="1121936"/>
          </a:xfrm>
          <a:prstGeom prst="rect">
            <a:avLst/>
          </a:prstGeom>
        </p:spPr>
      </p:pic>
      <p:pic>
        <p:nvPicPr>
          <p:cNvPr id="8" name="Resim 7">
            <a:extLst>
              <a:ext uri="{FF2B5EF4-FFF2-40B4-BE49-F238E27FC236}">
                <a16:creationId xmlns:a16="http://schemas.microsoft.com/office/drawing/2014/main" id="{9ACBBFD6-DA4D-154D-9A6C-C3C7C390A3A3}"/>
              </a:ext>
            </a:extLst>
          </p:cNvPr>
          <p:cNvPicPr>
            <a:picLocks noChangeAspect="1"/>
          </p:cNvPicPr>
          <p:nvPr/>
        </p:nvPicPr>
        <p:blipFill>
          <a:blip r:embed="rId4"/>
          <a:stretch>
            <a:fillRect/>
          </a:stretch>
        </p:blipFill>
        <p:spPr>
          <a:xfrm>
            <a:off x="0" y="1749943"/>
            <a:ext cx="1219200" cy="419100"/>
          </a:xfrm>
          <a:prstGeom prst="rect">
            <a:avLst/>
          </a:prstGeom>
        </p:spPr>
      </p:pic>
      <p:pic>
        <p:nvPicPr>
          <p:cNvPr id="5" name="Resim 4">
            <a:extLst>
              <a:ext uri="{FF2B5EF4-FFF2-40B4-BE49-F238E27FC236}">
                <a16:creationId xmlns:a16="http://schemas.microsoft.com/office/drawing/2014/main" id="{BEF85782-0DF4-4C40-9D7A-AB3169AFCBEE}"/>
              </a:ext>
            </a:extLst>
          </p:cNvPr>
          <p:cNvPicPr>
            <a:picLocks noChangeAspect="1"/>
          </p:cNvPicPr>
          <p:nvPr/>
        </p:nvPicPr>
        <p:blipFill>
          <a:blip r:embed="rId5"/>
          <a:stretch>
            <a:fillRect/>
          </a:stretch>
        </p:blipFill>
        <p:spPr>
          <a:xfrm>
            <a:off x="110421" y="10543657"/>
            <a:ext cx="1800956" cy="827645"/>
          </a:xfrm>
          <a:prstGeom prst="rect">
            <a:avLst/>
          </a:prstGeom>
        </p:spPr>
      </p:pic>
      <p:pic>
        <p:nvPicPr>
          <p:cNvPr id="7" name="Resim 6">
            <a:extLst>
              <a:ext uri="{FF2B5EF4-FFF2-40B4-BE49-F238E27FC236}">
                <a16:creationId xmlns:a16="http://schemas.microsoft.com/office/drawing/2014/main" id="{FF596FB0-5FEF-9844-8E8B-BE11996A3250}"/>
              </a:ext>
            </a:extLst>
          </p:cNvPr>
          <p:cNvPicPr>
            <a:picLocks noChangeAspect="1"/>
          </p:cNvPicPr>
          <p:nvPr/>
        </p:nvPicPr>
        <p:blipFill>
          <a:blip r:embed="rId6"/>
          <a:stretch>
            <a:fillRect/>
          </a:stretch>
        </p:blipFill>
        <p:spPr>
          <a:xfrm rot="5400000">
            <a:off x="-15974" y="4010669"/>
            <a:ext cx="5542142" cy="4156607"/>
          </a:xfrm>
          <a:prstGeom prst="rect">
            <a:avLst/>
          </a:prstGeom>
        </p:spPr>
      </p:pic>
      <p:pic>
        <p:nvPicPr>
          <p:cNvPr id="10" name="Resim 9">
            <a:extLst>
              <a:ext uri="{FF2B5EF4-FFF2-40B4-BE49-F238E27FC236}">
                <a16:creationId xmlns:a16="http://schemas.microsoft.com/office/drawing/2014/main" id="{0FC07B7D-3635-FD4C-A493-DEC53686F942}"/>
              </a:ext>
            </a:extLst>
          </p:cNvPr>
          <p:cNvPicPr>
            <a:picLocks noChangeAspect="1"/>
          </p:cNvPicPr>
          <p:nvPr/>
        </p:nvPicPr>
        <p:blipFill>
          <a:blip r:embed="rId7"/>
          <a:stretch>
            <a:fillRect/>
          </a:stretch>
        </p:blipFill>
        <p:spPr>
          <a:xfrm rot="5400000">
            <a:off x="5192489" y="3746132"/>
            <a:ext cx="5844471" cy="4383353"/>
          </a:xfrm>
          <a:prstGeom prst="rect">
            <a:avLst/>
          </a:prstGeom>
        </p:spPr>
      </p:pic>
      <p:cxnSp>
        <p:nvCxnSpPr>
          <p:cNvPr id="12" name="Düz Bağlayıcı 11">
            <a:extLst>
              <a:ext uri="{FF2B5EF4-FFF2-40B4-BE49-F238E27FC236}">
                <a16:creationId xmlns:a16="http://schemas.microsoft.com/office/drawing/2014/main" id="{D8B8A94D-8E0A-3340-A409-99EA1F169713}"/>
              </a:ext>
            </a:extLst>
          </p:cNvPr>
          <p:cNvCxnSpPr>
            <a:cxnSpLocks/>
          </p:cNvCxnSpPr>
          <p:nvPr/>
        </p:nvCxnSpPr>
        <p:spPr>
          <a:xfrm flipV="1">
            <a:off x="6650326" y="4883240"/>
            <a:ext cx="3402768" cy="368758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Metin kutusu 13">
            <a:extLst>
              <a:ext uri="{FF2B5EF4-FFF2-40B4-BE49-F238E27FC236}">
                <a16:creationId xmlns:a16="http://schemas.microsoft.com/office/drawing/2014/main" id="{36C898E1-71F8-D24C-8E6D-E8E6A71341B4}"/>
              </a:ext>
            </a:extLst>
          </p:cNvPr>
          <p:cNvSpPr txBox="1"/>
          <p:nvPr/>
        </p:nvSpPr>
        <p:spPr>
          <a:xfrm rot="18650722">
            <a:off x="8602106" y="6790704"/>
            <a:ext cx="1289154" cy="369332"/>
          </a:xfrm>
          <a:prstGeom prst="rect">
            <a:avLst/>
          </a:prstGeom>
          <a:noFill/>
        </p:spPr>
        <p:txBody>
          <a:bodyPr wrap="square" rtlCol="0">
            <a:spAutoFit/>
          </a:bodyPr>
          <a:lstStyle/>
          <a:p>
            <a:r>
              <a:rPr lang="tr-TR" sz="1800" dirty="0" err="1">
                <a:solidFill>
                  <a:schemeClr val="bg1"/>
                </a:solidFill>
                <a:latin typeface="Times New Roman" panose="02020603050405020304" pitchFamily="18" charset="0"/>
                <a:cs typeface="Times New Roman" panose="02020603050405020304" pitchFamily="18" charset="0"/>
              </a:rPr>
              <a:t>Limestone</a:t>
            </a:r>
            <a:endParaRPr lang="tr-TR" sz="1800" dirty="0">
              <a:solidFill>
                <a:schemeClr val="bg1"/>
              </a:solidFill>
              <a:latin typeface="Times New Roman" panose="02020603050405020304" pitchFamily="18" charset="0"/>
              <a:cs typeface="Times New Roman" panose="02020603050405020304" pitchFamily="18" charset="0"/>
            </a:endParaRPr>
          </a:p>
        </p:txBody>
      </p:sp>
      <p:sp>
        <p:nvSpPr>
          <p:cNvPr id="15" name="Metin kutusu 14">
            <a:extLst>
              <a:ext uri="{FF2B5EF4-FFF2-40B4-BE49-F238E27FC236}">
                <a16:creationId xmlns:a16="http://schemas.microsoft.com/office/drawing/2014/main" id="{244697C0-7193-5246-BB8E-492CAB85E4E3}"/>
              </a:ext>
            </a:extLst>
          </p:cNvPr>
          <p:cNvSpPr txBox="1"/>
          <p:nvPr/>
        </p:nvSpPr>
        <p:spPr>
          <a:xfrm rot="18275311">
            <a:off x="7759599" y="5835217"/>
            <a:ext cx="1184223" cy="507511"/>
          </a:xfrm>
          <a:prstGeom prst="rect">
            <a:avLst/>
          </a:prstGeom>
          <a:noFill/>
        </p:spPr>
        <p:txBody>
          <a:bodyPr wrap="square" rtlCol="0">
            <a:spAutoFit/>
          </a:bodyPr>
          <a:lstStyle/>
          <a:p>
            <a:r>
              <a:rPr lang="tr-TR" dirty="0" err="1">
                <a:solidFill>
                  <a:schemeClr val="bg1"/>
                </a:solidFill>
                <a:latin typeface="Times New Roman" panose="02020603050405020304" pitchFamily="18" charset="0"/>
                <a:cs typeface="Times New Roman" panose="02020603050405020304" pitchFamily="18" charset="0"/>
              </a:rPr>
              <a:t>Ore</a:t>
            </a:r>
            <a:endParaRPr lang="tr-TR" dirty="0">
              <a:solidFill>
                <a:schemeClr val="bg1"/>
              </a:solidFill>
              <a:latin typeface="Times New Roman" panose="02020603050405020304" pitchFamily="18" charset="0"/>
              <a:cs typeface="Times New Roman" panose="02020603050405020304" pitchFamily="18" charset="0"/>
            </a:endParaRPr>
          </a:p>
        </p:txBody>
      </p:sp>
      <p:pic>
        <p:nvPicPr>
          <p:cNvPr id="17" name="Resim 16">
            <a:extLst>
              <a:ext uri="{FF2B5EF4-FFF2-40B4-BE49-F238E27FC236}">
                <a16:creationId xmlns:a16="http://schemas.microsoft.com/office/drawing/2014/main" id="{0FA151C1-D65B-5146-AC82-7ECB4B1CD622}"/>
              </a:ext>
            </a:extLst>
          </p:cNvPr>
          <p:cNvPicPr>
            <a:picLocks noChangeAspect="1"/>
          </p:cNvPicPr>
          <p:nvPr/>
        </p:nvPicPr>
        <p:blipFill>
          <a:blip r:embed="rId8"/>
          <a:stretch>
            <a:fillRect/>
          </a:stretch>
        </p:blipFill>
        <p:spPr>
          <a:xfrm rot="5400000">
            <a:off x="10602880" y="3746132"/>
            <a:ext cx="5844471" cy="4383354"/>
          </a:xfrm>
          <a:prstGeom prst="rect">
            <a:avLst/>
          </a:prstGeom>
        </p:spPr>
      </p:pic>
      <p:sp>
        <p:nvSpPr>
          <p:cNvPr id="18" name="Metin kutusu 17">
            <a:extLst>
              <a:ext uri="{FF2B5EF4-FFF2-40B4-BE49-F238E27FC236}">
                <a16:creationId xmlns:a16="http://schemas.microsoft.com/office/drawing/2014/main" id="{B01C1D4A-1CB1-7F47-96D9-0ACB46F0042B}"/>
              </a:ext>
            </a:extLst>
          </p:cNvPr>
          <p:cNvSpPr txBox="1"/>
          <p:nvPr/>
        </p:nvSpPr>
        <p:spPr>
          <a:xfrm>
            <a:off x="2136586" y="8940584"/>
            <a:ext cx="618511" cy="507511"/>
          </a:xfrm>
          <a:prstGeom prst="rect">
            <a:avLst/>
          </a:prstGeom>
          <a:noFill/>
        </p:spPr>
        <p:txBody>
          <a:bodyPr wrap="square" rtlCol="0">
            <a:spAutoFit/>
          </a:bodyPr>
          <a:lstStyle/>
          <a:p>
            <a:r>
              <a:rPr lang="tr-TR" dirty="0">
                <a:latin typeface="Times New Roman" panose="02020603050405020304" pitchFamily="18" charset="0"/>
                <a:cs typeface="Times New Roman" panose="02020603050405020304" pitchFamily="18" charset="0"/>
              </a:rPr>
              <a:t>A</a:t>
            </a:r>
          </a:p>
        </p:txBody>
      </p:sp>
      <p:sp>
        <p:nvSpPr>
          <p:cNvPr id="19" name="Metin kutusu 18">
            <a:extLst>
              <a:ext uri="{FF2B5EF4-FFF2-40B4-BE49-F238E27FC236}">
                <a16:creationId xmlns:a16="http://schemas.microsoft.com/office/drawing/2014/main" id="{A735CE6A-DBE8-5E4D-8E1E-4F38E750F872}"/>
              </a:ext>
            </a:extLst>
          </p:cNvPr>
          <p:cNvSpPr txBox="1"/>
          <p:nvPr/>
        </p:nvSpPr>
        <p:spPr>
          <a:xfrm>
            <a:off x="7733199" y="8951220"/>
            <a:ext cx="618511" cy="507511"/>
          </a:xfrm>
          <a:prstGeom prst="rect">
            <a:avLst/>
          </a:prstGeom>
          <a:noFill/>
        </p:spPr>
        <p:txBody>
          <a:bodyPr wrap="square" rtlCol="0">
            <a:spAutoFit/>
          </a:bodyPr>
          <a:lstStyle/>
          <a:p>
            <a:r>
              <a:rPr lang="tr-TR" dirty="0">
                <a:latin typeface="Times New Roman" panose="02020603050405020304" pitchFamily="18" charset="0"/>
                <a:cs typeface="Times New Roman" panose="02020603050405020304" pitchFamily="18" charset="0"/>
              </a:rPr>
              <a:t>B</a:t>
            </a:r>
          </a:p>
        </p:txBody>
      </p:sp>
      <p:sp>
        <p:nvSpPr>
          <p:cNvPr id="20" name="Metin kutusu 19">
            <a:extLst>
              <a:ext uri="{FF2B5EF4-FFF2-40B4-BE49-F238E27FC236}">
                <a16:creationId xmlns:a16="http://schemas.microsoft.com/office/drawing/2014/main" id="{A23E7D1B-6A81-6B4B-AE2C-E3DAE3FE6BE3}"/>
              </a:ext>
            </a:extLst>
          </p:cNvPr>
          <p:cNvSpPr txBox="1"/>
          <p:nvPr/>
        </p:nvSpPr>
        <p:spPr>
          <a:xfrm>
            <a:off x="13439656" y="8953311"/>
            <a:ext cx="618511" cy="507511"/>
          </a:xfrm>
          <a:prstGeom prst="rect">
            <a:avLst/>
          </a:prstGeom>
          <a:noFill/>
        </p:spPr>
        <p:txBody>
          <a:bodyPr wrap="square" rtlCol="0">
            <a:spAutoFit/>
          </a:bodyPr>
          <a:lstStyle/>
          <a:p>
            <a:r>
              <a:rPr lang="tr-TR" dirty="0">
                <a:latin typeface="Times New Roman" panose="02020603050405020304" pitchFamily="18" charset="0"/>
                <a:cs typeface="Times New Roman" panose="02020603050405020304" pitchFamily="18" charset="0"/>
              </a:rPr>
              <a:t>C</a:t>
            </a:r>
          </a:p>
        </p:txBody>
      </p:sp>
      <p:sp>
        <p:nvSpPr>
          <p:cNvPr id="21" name="Metin kutusu 20">
            <a:extLst>
              <a:ext uri="{FF2B5EF4-FFF2-40B4-BE49-F238E27FC236}">
                <a16:creationId xmlns:a16="http://schemas.microsoft.com/office/drawing/2014/main" id="{524F598F-4A6A-AC46-87EC-4EE66507F454}"/>
              </a:ext>
            </a:extLst>
          </p:cNvPr>
          <p:cNvSpPr txBox="1"/>
          <p:nvPr/>
        </p:nvSpPr>
        <p:spPr>
          <a:xfrm>
            <a:off x="2908092" y="9907098"/>
            <a:ext cx="11512446" cy="338554"/>
          </a:xfrm>
          <a:prstGeom prst="rect">
            <a:avLst/>
          </a:prstGeom>
          <a:noFill/>
        </p:spPr>
        <p:txBody>
          <a:bodyPr wrap="square" rtlCol="0">
            <a:spAutoFit/>
          </a:bodyPr>
          <a:lstStyle/>
          <a:p>
            <a:pPr algn="ctr"/>
            <a:r>
              <a:rPr lang="tr-TR" sz="1600" dirty="0" err="1">
                <a:latin typeface="Times New Roman" panose="02020603050405020304" pitchFamily="18" charset="0"/>
                <a:cs typeface="Times New Roman" panose="02020603050405020304" pitchFamily="18" charset="0"/>
              </a:rPr>
              <a:t>Figure</a:t>
            </a:r>
            <a:r>
              <a:rPr lang="tr-TR" sz="1600" dirty="0">
                <a:latin typeface="Times New Roman" panose="02020603050405020304" pitchFamily="18" charset="0"/>
                <a:cs typeface="Times New Roman" panose="02020603050405020304" pitchFamily="18" charset="0"/>
              </a:rPr>
              <a:t> 3.2: </a:t>
            </a:r>
            <a:r>
              <a:rPr lang="tr-TR" sz="1600" dirty="0" err="1">
                <a:latin typeface="Times New Roman" panose="02020603050405020304" pitchFamily="18" charset="0"/>
                <a:cs typeface="Times New Roman" panose="02020603050405020304" pitchFamily="18" charset="0"/>
              </a:rPr>
              <a:t>Zn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ore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zone</a:t>
            </a:r>
            <a:r>
              <a:rPr lang="tr-TR" sz="1600" dirty="0">
                <a:latin typeface="Times New Roman" panose="02020603050405020304" pitchFamily="18" charset="0"/>
                <a:cs typeface="Times New Roman" panose="02020603050405020304" pitchFamily="18" charset="0"/>
              </a:rPr>
              <a:t> (A), </a:t>
            </a:r>
            <a:r>
              <a:rPr lang="tr-TR" sz="1600" dirty="0" err="1">
                <a:latin typeface="Times New Roman" panose="02020603050405020304" pitchFamily="18" charset="0"/>
                <a:cs typeface="Times New Roman" panose="02020603050405020304" pitchFamily="18" charset="0"/>
              </a:rPr>
              <a:t>relationship</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between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ore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zone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and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wall-rock</a:t>
            </a:r>
            <a:r>
              <a:rPr lang="tr-TR" sz="1600" dirty="0">
                <a:latin typeface="Times New Roman" panose="02020603050405020304" pitchFamily="18" charset="0"/>
                <a:cs typeface="Times New Roman" panose="02020603050405020304" pitchFamily="18" charset="0"/>
              </a:rPr>
              <a:t> (B), M1 </a:t>
            </a:r>
            <a:r>
              <a:rPr lang="tr-TR" sz="1600" dirty="0" err="1">
                <a:latin typeface="Times New Roman" panose="02020603050405020304" pitchFamily="18" charset="0"/>
                <a:cs typeface="Times New Roman" panose="02020603050405020304" pitchFamily="18" charset="0"/>
              </a:rPr>
              <a:t>sample</a:t>
            </a:r>
            <a:r>
              <a:rPr lang="tr-TR" sz="1600" dirty="0">
                <a:latin typeface="Times New Roman" panose="02020603050405020304" pitchFamily="18" charset="0"/>
                <a:cs typeface="Times New Roman" panose="02020603050405020304" pitchFamily="18" charset="0"/>
              </a:rPr>
              <a:t> (C).</a:t>
            </a:r>
          </a:p>
        </p:txBody>
      </p:sp>
    </p:spTree>
    <p:extLst>
      <p:ext uri="{BB962C8B-B14F-4D97-AF65-F5344CB8AC3E}">
        <p14:creationId xmlns:p14="http://schemas.microsoft.com/office/powerpoint/2010/main" val="2444240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aşlık 3"/>
          <p:cNvSpPr>
            <a:spLocks noGrp="1"/>
          </p:cNvSpPr>
          <p:nvPr>
            <p:ph type="title"/>
          </p:nvPr>
        </p:nvSpPr>
        <p:spPr>
          <a:xfrm>
            <a:off x="1155716" y="255181"/>
            <a:ext cx="13918019" cy="1913862"/>
          </a:xfrm>
        </p:spPr>
        <p:txBody>
          <a:bodyPr>
            <a:normAutofit fontScale="90000"/>
          </a:bodyPr>
          <a:lstStyle/>
          <a:p>
            <a:pPr algn="ctr"/>
            <a:r>
              <a:rPr lang="tr-TR" sz="2800" b="1" err="1">
                <a:solidFill>
                  <a:schemeClr val="bg1"/>
                </a:solidFill>
                <a:latin typeface="Times New Roman" panose="02020603050405020304" pitchFamily="18" charset="0"/>
                <a:ea typeface="Calibri" charset="0"/>
                <a:cs typeface="Times New Roman" panose="02020603050405020304" pitchFamily="18" charset="0"/>
              </a:rPr>
              <a:t>Geochemical</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Significance</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and</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Formation</a:t>
            </a:r>
            <a:r>
              <a:rPr lang="tr-TR" sz="2800" b="1">
                <a:solidFill>
                  <a:schemeClr val="bg1"/>
                </a:solidFill>
                <a:latin typeface="Times New Roman" panose="02020603050405020304" pitchFamily="18" charset="0"/>
                <a:ea typeface="Calibri" charset="0"/>
                <a:cs typeface="Times New Roman" panose="02020603050405020304" pitchFamily="18" charset="0"/>
              </a:rPr>
              <a:t> of </a:t>
            </a:r>
            <a:r>
              <a:rPr lang="tr-TR" sz="2800" b="1" err="1">
                <a:solidFill>
                  <a:schemeClr val="bg1"/>
                </a:solidFill>
                <a:latin typeface="Times New Roman" panose="02020603050405020304" pitchFamily="18" charset="0"/>
                <a:ea typeface="Calibri" charset="0"/>
                <a:cs typeface="Times New Roman" panose="02020603050405020304" pitchFamily="18" charset="0"/>
              </a:rPr>
              <a:t>Suçatı</a:t>
            </a:r>
            <a:r>
              <a:rPr lang="tr-TR" sz="2800" b="1">
                <a:solidFill>
                  <a:schemeClr val="bg1"/>
                </a:solidFill>
                <a:latin typeface="Times New Roman" panose="02020603050405020304" pitchFamily="18" charset="0"/>
                <a:ea typeface="Calibri" charset="0"/>
                <a:cs typeface="Times New Roman" panose="02020603050405020304" pitchFamily="18" charset="0"/>
              </a:rPr>
              <a:t> Pb – </a:t>
            </a:r>
            <a:r>
              <a:rPr lang="tr-TR" sz="2800" b="1" err="1">
                <a:solidFill>
                  <a:schemeClr val="bg1"/>
                </a:solidFill>
                <a:latin typeface="Times New Roman" panose="02020603050405020304" pitchFamily="18" charset="0"/>
                <a:ea typeface="Calibri" charset="0"/>
                <a:cs typeface="Times New Roman" panose="02020603050405020304" pitchFamily="18" charset="0"/>
              </a:rPr>
              <a:t>Zn</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Deposits</a:t>
            </a:r>
            <a:r>
              <a:rPr lang="tr-TR" sz="2800" b="1">
                <a:solidFill>
                  <a:schemeClr val="bg1"/>
                </a:solidFill>
                <a:latin typeface="Times New Roman" panose="02020603050405020304" pitchFamily="18" charset="0"/>
                <a:ea typeface="Calibri" charset="0"/>
                <a:cs typeface="Times New Roman" panose="02020603050405020304" pitchFamily="18" charset="0"/>
              </a:rPr>
              <a:t> – </a:t>
            </a:r>
            <a:r>
              <a:rPr lang="tr-TR" sz="2800" b="1" err="1">
                <a:solidFill>
                  <a:schemeClr val="bg1"/>
                </a:solidFill>
                <a:latin typeface="Times New Roman" panose="02020603050405020304" pitchFamily="18" charset="0"/>
                <a:ea typeface="Calibri" charset="0"/>
                <a:cs typeface="Times New Roman" panose="02020603050405020304" pitchFamily="18" charset="0"/>
              </a:rPr>
              <a:t>Easterns</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Taurides</a:t>
            </a:r>
            <a:br>
              <a:rPr lang="tr-TR" sz="2800" b="1">
                <a:solidFill>
                  <a:schemeClr val="bg1"/>
                </a:solidFill>
                <a:latin typeface="Times New Roman" panose="02020603050405020304" pitchFamily="18" charset="0"/>
                <a:ea typeface="Calibri" charset="0"/>
                <a:cs typeface="Times New Roman" panose="02020603050405020304" pitchFamily="18" charset="0"/>
              </a:rPr>
            </a:br>
            <a:br>
              <a:rPr lang="tr-TR" sz="2800" b="1">
                <a:solidFill>
                  <a:schemeClr val="bg1"/>
                </a:solidFill>
                <a:latin typeface="Times New Roman" panose="02020603050405020304" pitchFamily="18" charset="0"/>
                <a:ea typeface="Calibri" charset="0"/>
                <a:cs typeface="Times New Roman" panose="02020603050405020304" pitchFamily="18" charset="0"/>
              </a:rPr>
            </a:br>
            <a:r>
              <a:rPr lang="tr-TR" sz="2000">
                <a:solidFill>
                  <a:schemeClr val="bg1"/>
                </a:solidFill>
                <a:latin typeface="Times New Roman" panose="02020603050405020304" pitchFamily="18" charset="0"/>
                <a:cs typeface="Times New Roman" panose="02020603050405020304" pitchFamily="18" charset="0"/>
              </a:rPr>
              <a:t>Ali Erdem </a:t>
            </a:r>
            <a:r>
              <a:rPr lang="tr-TR" sz="2000" err="1">
                <a:solidFill>
                  <a:schemeClr val="bg1"/>
                </a:solidFill>
                <a:latin typeface="Times New Roman" panose="02020603050405020304" pitchFamily="18" charset="0"/>
                <a:cs typeface="Times New Roman" panose="02020603050405020304" pitchFamily="18" charset="0"/>
              </a:rPr>
              <a:t>Bakkalbasi</a:t>
            </a:r>
            <a:r>
              <a:rPr lang="tr-TR" sz="2000">
                <a:solidFill>
                  <a:schemeClr val="bg1"/>
                </a:solidFill>
                <a:latin typeface="Times New Roman" panose="02020603050405020304" pitchFamily="18" charset="0"/>
                <a:cs typeface="Times New Roman" panose="02020603050405020304" pitchFamily="18" charset="0"/>
              </a:rPr>
              <a:t>, </a:t>
            </a:r>
            <a:r>
              <a:rPr lang="tr-TR" sz="2000" b="1">
                <a:solidFill>
                  <a:schemeClr val="bg1"/>
                </a:solidFill>
                <a:latin typeface="Times New Roman" panose="02020603050405020304" pitchFamily="18" charset="0"/>
                <a:cs typeface="Times New Roman" panose="02020603050405020304" pitchFamily="18" charset="0"/>
              </a:rPr>
              <a:t>Hatice Nur Bayram</a:t>
            </a:r>
            <a:r>
              <a:rPr lang="tr-TR" sz="2000">
                <a:solidFill>
                  <a:schemeClr val="bg1"/>
                </a:solidFill>
                <a:latin typeface="Times New Roman" panose="02020603050405020304" pitchFamily="18" charset="0"/>
                <a:cs typeface="Times New Roman" panose="02020603050405020304" pitchFamily="18" charset="0"/>
              </a:rPr>
              <a:t>, Mustafa Kumral, </a:t>
            </a:r>
            <a:r>
              <a:rPr lang="tr-TR" sz="2000" err="1">
                <a:solidFill>
                  <a:schemeClr val="bg1"/>
                </a:solidFill>
                <a:latin typeface="Times New Roman" panose="02020603050405020304" pitchFamily="18" charset="0"/>
                <a:cs typeface="Times New Roman" panose="02020603050405020304" pitchFamily="18" charset="0"/>
              </a:rPr>
              <a:t>and</a:t>
            </a:r>
            <a:r>
              <a:rPr lang="tr-TR" sz="2000">
                <a:solidFill>
                  <a:schemeClr val="bg1"/>
                </a:solidFill>
                <a:latin typeface="Times New Roman" panose="02020603050405020304" pitchFamily="18" charset="0"/>
                <a:cs typeface="Times New Roman" panose="02020603050405020304" pitchFamily="18" charset="0"/>
              </a:rPr>
              <a:t> Ali </a:t>
            </a:r>
            <a:r>
              <a:rPr lang="tr-TR" sz="2000" err="1">
                <a:solidFill>
                  <a:schemeClr val="bg1"/>
                </a:solidFill>
                <a:latin typeface="Times New Roman" panose="02020603050405020304" pitchFamily="18" charset="0"/>
                <a:cs typeface="Times New Roman" panose="02020603050405020304" pitchFamily="18" charset="0"/>
              </a:rPr>
              <a:t>Tugcan</a:t>
            </a:r>
            <a:r>
              <a:rPr lang="tr-TR" sz="2000">
                <a:solidFill>
                  <a:schemeClr val="bg1"/>
                </a:solidFill>
                <a:latin typeface="Times New Roman" panose="02020603050405020304" pitchFamily="18" charset="0"/>
                <a:cs typeface="Times New Roman" panose="02020603050405020304" pitchFamily="18" charset="0"/>
              </a:rPr>
              <a:t> </a:t>
            </a:r>
            <a:r>
              <a:rPr lang="tr-TR" sz="2000" err="1">
                <a:solidFill>
                  <a:schemeClr val="bg1"/>
                </a:solidFill>
                <a:latin typeface="Times New Roman" panose="02020603050405020304" pitchFamily="18" charset="0"/>
                <a:cs typeface="Times New Roman" panose="02020603050405020304" pitchFamily="18" charset="0"/>
              </a:rPr>
              <a:t>Unluer</a:t>
            </a:r>
            <a:r>
              <a:rPr lang="tr-TR" sz="2000">
                <a:solidFill>
                  <a:schemeClr val="bg1"/>
                </a:solidFill>
                <a:latin typeface="Times New Roman" panose="02020603050405020304" pitchFamily="18" charset="0"/>
                <a:cs typeface="Times New Roman" panose="02020603050405020304" pitchFamily="18" charset="0"/>
              </a:rPr>
              <a:t> </a:t>
            </a:r>
            <a:br>
              <a:rPr lang="tr-TR" sz="2000">
                <a:solidFill>
                  <a:schemeClr val="bg1"/>
                </a:solidFill>
                <a:latin typeface="Times New Roman" panose="02020603050405020304" pitchFamily="18" charset="0"/>
                <a:cs typeface="Times New Roman" panose="02020603050405020304" pitchFamily="18" charset="0"/>
              </a:rPr>
            </a:br>
            <a:br>
              <a:rPr lang="tr-TR" sz="2000">
                <a:solidFill>
                  <a:schemeClr val="bg1"/>
                </a:solidFill>
                <a:latin typeface="Times New Roman" panose="02020603050405020304" pitchFamily="18" charset="0"/>
                <a:cs typeface="Times New Roman" panose="02020603050405020304" pitchFamily="18" charset="0"/>
              </a:rPr>
            </a:br>
            <a:r>
              <a:rPr lang="tr-TR" sz="2000" err="1">
                <a:solidFill>
                  <a:schemeClr val="bg1"/>
                </a:solidFill>
                <a:latin typeface="Times New Roman" panose="02020603050405020304" pitchFamily="18" charset="0"/>
                <a:cs typeface="Times New Roman" panose="02020603050405020304" pitchFamily="18" charset="0"/>
              </a:rPr>
              <a:t>Istanbul</a:t>
            </a:r>
            <a:r>
              <a:rPr lang="tr-TR" sz="2000">
                <a:solidFill>
                  <a:schemeClr val="bg1"/>
                </a:solidFill>
                <a:latin typeface="Times New Roman" panose="02020603050405020304" pitchFamily="18" charset="0"/>
                <a:cs typeface="Times New Roman" panose="02020603050405020304" pitchFamily="18" charset="0"/>
              </a:rPr>
              <a:t> Technical </a:t>
            </a:r>
            <a:r>
              <a:rPr lang="tr-TR" sz="2000" err="1">
                <a:solidFill>
                  <a:schemeClr val="bg1"/>
                </a:solidFill>
                <a:latin typeface="Times New Roman" panose="02020603050405020304" pitchFamily="18" charset="0"/>
                <a:cs typeface="Times New Roman" panose="02020603050405020304" pitchFamily="18" charset="0"/>
              </a:rPr>
              <a:t>University</a:t>
            </a:r>
            <a:br>
              <a:rPr lang="tr-TR" sz="2800"/>
            </a:br>
            <a:endParaRPr lang="en-US" sz="2800">
              <a:solidFill>
                <a:schemeClr val="bg1"/>
              </a:solidFill>
              <a:latin typeface="Times New Roman" panose="02020603050405020304" pitchFamily="18" charset="0"/>
              <a:ea typeface="Calibri" charset="0"/>
              <a:cs typeface="Times New Roman" panose="02020603050405020304" pitchFamily="18" charset="0"/>
            </a:endParaRPr>
          </a:p>
        </p:txBody>
      </p:sp>
      <p:sp>
        <p:nvSpPr>
          <p:cNvPr id="2" name="Metin kutusu 1"/>
          <p:cNvSpPr txBox="1"/>
          <p:nvPr/>
        </p:nvSpPr>
        <p:spPr>
          <a:xfrm>
            <a:off x="0" y="2158405"/>
            <a:ext cx="14315607" cy="8574551"/>
          </a:xfrm>
          <a:prstGeom prst="rect">
            <a:avLst/>
          </a:prstGeom>
          <a:noFill/>
        </p:spPr>
        <p:txBody>
          <a:bodyPr wrap="square" rtlCol="0">
            <a:spAutoFit/>
          </a:bodyPr>
          <a:lstStyle/>
          <a:p>
            <a:r>
              <a:rPr lang="tr-TR" b="1" dirty="0" err="1">
                <a:latin typeface="Times New Roman" panose="02020603050405020304" pitchFamily="18" charset="0"/>
                <a:cs typeface="Times New Roman" panose="02020603050405020304" pitchFamily="18" charset="0"/>
              </a:rPr>
              <a:t>Geochemistry</a:t>
            </a:r>
            <a:r>
              <a:rPr lang="tr-TR" b="1" dirty="0">
                <a:latin typeface="Times New Roman" panose="02020603050405020304" pitchFamily="18" charset="0"/>
                <a:cs typeface="Times New Roman" panose="02020603050405020304" pitchFamily="18" charset="0"/>
              </a:rPr>
              <a:t> </a:t>
            </a:r>
            <a:r>
              <a:rPr lang="tr-TR" b="1" dirty="0" err="1">
                <a:latin typeface="Times New Roman" panose="02020603050405020304" pitchFamily="18" charset="0"/>
                <a:cs typeface="Times New Roman" panose="02020603050405020304" pitchFamily="18" charset="0"/>
              </a:rPr>
              <a:t>and</a:t>
            </a:r>
            <a:r>
              <a:rPr lang="tr-TR" b="1" dirty="0">
                <a:latin typeface="Times New Roman" panose="02020603050405020304" pitchFamily="18" charset="0"/>
                <a:cs typeface="Times New Roman" panose="02020603050405020304" pitchFamily="18" charset="0"/>
              </a:rPr>
              <a:t> </a:t>
            </a:r>
            <a:r>
              <a:rPr lang="tr-TR" b="1" dirty="0" err="1">
                <a:latin typeface="Times New Roman" panose="02020603050405020304" pitchFamily="18" charset="0"/>
                <a:cs typeface="Times New Roman" panose="02020603050405020304" pitchFamily="18" charset="0"/>
              </a:rPr>
              <a:t>Mineralization</a:t>
            </a:r>
            <a:endParaRPr lang="tr-TR" b="1" dirty="0">
              <a:latin typeface="Times New Roman" panose="02020603050405020304" pitchFamily="18" charset="0"/>
              <a:cs typeface="Times New Roman" panose="02020603050405020304" pitchFamily="18" charset="0"/>
            </a:endParaRP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6" name="Resim 5">
            <a:extLst>
              <a:ext uri="{FF2B5EF4-FFF2-40B4-BE49-F238E27FC236}">
                <a16:creationId xmlns:a16="http://schemas.microsoft.com/office/drawing/2014/main" id="{B44382C6-D9F7-2D47-86C6-A3DC7CAD6604}"/>
              </a:ext>
            </a:extLst>
          </p:cNvPr>
          <p:cNvPicPr>
            <a:picLocks noChangeAspect="1"/>
          </p:cNvPicPr>
          <p:nvPr/>
        </p:nvPicPr>
        <p:blipFill>
          <a:blip r:embed="rId3"/>
          <a:stretch>
            <a:fillRect/>
          </a:stretch>
        </p:blipFill>
        <p:spPr>
          <a:xfrm>
            <a:off x="110421" y="410548"/>
            <a:ext cx="1116312" cy="1121936"/>
          </a:xfrm>
          <a:prstGeom prst="rect">
            <a:avLst/>
          </a:prstGeom>
        </p:spPr>
      </p:pic>
      <p:pic>
        <p:nvPicPr>
          <p:cNvPr id="8" name="Resim 7">
            <a:extLst>
              <a:ext uri="{FF2B5EF4-FFF2-40B4-BE49-F238E27FC236}">
                <a16:creationId xmlns:a16="http://schemas.microsoft.com/office/drawing/2014/main" id="{9ACBBFD6-DA4D-154D-9A6C-C3C7C390A3A3}"/>
              </a:ext>
            </a:extLst>
          </p:cNvPr>
          <p:cNvPicPr>
            <a:picLocks noChangeAspect="1"/>
          </p:cNvPicPr>
          <p:nvPr/>
        </p:nvPicPr>
        <p:blipFill>
          <a:blip r:embed="rId4"/>
          <a:stretch>
            <a:fillRect/>
          </a:stretch>
        </p:blipFill>
        <p:spPr>
          <a:xfrm>
            <a:off x="0" y="1749943"/>
            <a:ext cx="1219200" cy="419100"/>
          </a:xfrm>
          <a:prstGeom prst="rect">
            <a:avLst/>
          </a:prstGeom>
        </p:spPr>
      </p:pic>
      <p:pic>
        <p:nvPicPr>
          <p:cNvPr id="5" name="Resim 4">
            <a:extLst>
              <a:ext uri="{FF2B5EF4-FFF2-40B4-BE49-F238E27FC236}">
                <a16:creationId xmlns:a16="http://schemas.microsoft.com/office/drawing/2014/main" id="{BEF85782-0DF4-4C40-9D7A-AB3169AFCBEE}"/>
              </a:ext>
            </a:extLst>
          </p:cNvPr>
          <p:cNvPicPr>
            <a:picLocks noChangeAspect="1"/>
          </p:cNvPicPr>
          <p:nvPr/>
        </p:nvPicPr>
        <p:blipFill>
          <a:blip r:embed="rId5"/>
          <a:stretch>
            <a:fillRect/>
          </a:stretch>
        </p:blipFill>
        <p:spPr>
          <a:xfrm>
            <a:off x="110421" y="10543657"/>
            <a:ext cx="1800956" cy="827645"/>
          </a:xfrm>
          <a:prstGeom prst="rect">
            <a:avLst/>
          </a:prstGeom>
        </p:spPr>
      </p:pic>
      <p:pic>
        <p:nvPicPr>
          <p:cNvPr id="7" name="Resim 6">
            <a:extLst>
              <a:ext uri="{FF2B5EF4-FFF2-40B4-BE49-F238E27FC236}">
                <a16:creationId xmlns:a16="http://schemas.microsoft.com/office/drawing/2014/main" id="{E7A42F76-15D2-574E-998F-9CDA7E082BA2}"/>
              </a:ext>
            </a:extLst>
          </p:cNvPr>
          <p:cNvPicPr>
            <a:picLocks noChangeAspect="1"/>
          </p:cNvPicPr>
          <p:nvPr/>
        </p:nvPicPr>
        <p:blipFill>
          <a:blip r:embed="rId6"/>
          <a:stretch>
            <a:fillRect/>
          </a:stretch>
        </p:blipFill>
        <p:spPr>
          <a:xfrm>
            <a:off x="2245156" y="2794964"/>
            <a:ext cx="9518752" cy="8260074"/>
          </a:xfrm>
          <a:prstGeom prst="rect">
            <a:avLst/>
          </a:prstGeom>
        </p:spPr>
      </p:pic>
      <p:sp>
        <p:nvSpPr>
          <p:cNvPr id="9" name="Metin kutusu 8">
            <a:extLst>
              <a:ext uri="{FF2B5EF4-FFF2-40B4-BE49-F238E27FC236}">
                <a16:creationId xmlns:a16="http://schemas.microsoft.com/office/drawing/2014/main" id="{55CD985E-24B6-D143-B29F-76021F3C7BD5}"/>
              </a:ext>
            </a:extLst>
          </p:cNvPr>
          <p:cNvSpPr txBox="1"/>
          <p:nvPr/>
        </p:nvSpPr>
        <p:spPr>
          <a:xfrm>
            <a:off x="12471816" y="3372787"/>
            <a:ext cx="3342807" cy="4191981"/>
          </a:xfrm>
          <a:prstGeom prst="rect">
            <a:avLst/>
          </a:prstGeom>
          <a:noFill/>
        </p:spPr>
        <p:txBody>
          <a:bodyPr wrap="square" rtlCol="0">
            <a:spAutoFit/>
          </a:bodyPr>
          <a:lstStyle/>
          <a:p>
            <a:pPr algn="just">
              <a:lnSpc>
                <a:spcPct val="150000"/>
              </a:lnSpc>
            </a:pPr>
            <a:r>
              <a:rPr lang="tr-TR" sz="2000" dirty="0" err="1">
                <a:latin typeface="Times New Roman" panose="02020603050405020304" pitchFamily="18" charset="0"/>
                <a:cs typeface="Times New Roman" panose="02020603050405020304" pitchFamily="18" charset="0"/>
              </a:rPr>
              <a:t>After</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samples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were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ground</a:t>
            </a:r>
            <a:r>
              <a:rPr lang="tr-TR" sz="2000" dirty="0">
                <a:latin typeface="Times New Roman" panose="02020603050405020304" pitchFamily="18" charset="0"/>
                <a:cs typeface="Times New Roman" panose="02020603050405020304" pitchFamily="18" charset="0"/>
              </a:rPr>
              <a:t> in ITU </a:t>
            </a:r>
            <a:r>
              <a:rPr lang="tr-TR" sz="2000" dirty="0" err="1">
                <a:latin typeface="Times New Roman" panose="02020603050405020304" pitchFamily="18" charset="0"/>
                <a:cs typeface="Times New Roman" panose="02020603050405020304" pitchFamily="18" charset="0"/>
              </a:rPr>
              <a:t>Geochemistry</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Research</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Laboratory</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major</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minor</a:t>
            </a:r>
            <a:r>
              <a:rPr lang="tr-TR" sz="2000" dirty="0">
                <a:latin typeface="Times New Roman" panose="02020603050405020304" pitchFamily="18" charset="0"/>
                <a:cs typeface="Times New Roman" panose="02020603050405020304" pitchFamily="18" charset="0"/>
              </a:rPr>
              <a:t> element </a:t>
            </a:r>
            <a:r>
              <a:rPr lang="tr-TR" sz="2000" dirty="0" err="1">
                <a:latin typeface="Times New Roman" panose="02020603050405020304" pitchFamily="18" charset="0"/>
                <a:cs typeface="Times New Roman" panose="02020603050405020304" pitchFamily="18" charset="0"/>
              </a:rPr>
              <a:t>analyzes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were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performed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with</a:t>
            </a:r>
            <a:r>
              <a:rPr lang="tr-TR" sz="2000" dirty="0">
                <a:latin typeface="Times New Roman" panose="02020603050405020304" pitchFamily="18" charset="0"/>
                <a:cs typeface="Times New Roman" panose="02020603050405020304" pitchFamily="18" charset="0"/>
              </a:rPr>
              <a:t> XRF (X-Ray </a:t>
            </a:r>
            <a:r>
              <a:rPr lang="tr-TR" sz="2000" dirty="0" err="1">
                <a:latin typeface="Times New Roman" panose="02020603050405020304" pitchFamily="18" charset="0"/>
                <a:cs typeface="Times New Roman" panose="02020603050405020304" pitchFamily="18" charset="0"/>
              </a:rPr>
              <a:t>Fluorescence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device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analyzed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samples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are</a:t>
            </a:r>
            <a:r>
              <a:rPr lang="tr-TR" sz="2000" dirty="0">
                <a:latin typeface="Times New Roman" panose="02020603050405020304" pitchFamily="18" charset="0"/>
                <a:cs typeface="Times New Roman" panose="02020603050405020304" pitchFamily="18" charset="0"/>
              </a:rPr>
              <a:t> M1, M2, M3, M4, M4 - Host </a:t>
            </a:r>
            <a:r>
              <a:rPr lang="tr-TR" sz="2000" dirty="0" err="1">
                <a:latin typeface="Times New Roman" panose="02020603050405020304" pitchFamily="18" charset="0"/>
                <a:cs typeface="Times New Roman" panose="02020603050405020304" pitchFamily="18" charset="0"/>
              </a:rPr>
              <a:t>Rock</a:t>
            </a:r>
            <a:r>
              <a:rPr lang="tr-TR" sz="2000" dirty="0">
                <a:latin typeface="Times New Roman" panose="02020603050405020304" pitchFamily="18" charset="0"/>
                <a:cs typeface="Times New Roman" panose="02020603050405020304" pitchFamily="18" charset="0"/>
              </a:rPr>
              <a:t>, M9, Y35, </a:t>
            </a:r>
            <a:r>
              <a:rPr lang="tr-TR" sz="2000" dirty="0" err="1">
                <a:latin typeface="Times New Roman" panose="02020603050405020304" pitchFamily="18" charset="0"/>
                <a:cs typeface="Times New Roman" panose="02020603050405020304" pitchFamily="18" charset="0"/>
              </a:rPr>
              <a:t>respectively</a:t>
            </a:r>
            <a:r>
              <a:rPr lang="tr-TR" sz="2000" dirty="0">
                <a:latin typeface="Times New Roman" panose="02020603050405020304" pitchFamily="18" charset="0"/>
                <a:cs typeface="Times New Roman" panose="02020603050405020304" pitchFamily="18" charset="0"/>
              </a:rPr>
              <a:t>.</a:t>
            </a:r>
          </a:p>
        </p:txBody>
      </p:sp>
      <p:sp>
        <p:nvSpPr>
          <p:cNvPr id="10" name="Metin kutusu 9">
            <a:extLst>
              <a:ext uri="{FF2B5EF4-FFF2-40B4-BE49-F238E27FC236}">
                <a16:creationId xmlns:a16="http://schemas.microsoft.com/office/drawing/2014/main" id="{23046509-FB57-ED42-9C79-74EAF4DE5B24}"/>
              </a:ext>
            </a:extLst>
          </p:cNvPr>
          <p:cNvSpPr txBox="1"/>
          <p:nvPr/>
        </p:nvSpPr>
        <p:spPr>
          <a:xfrm>
            <a:off x="5291528" y="11032748"/>
            <a:ext cx="4077325" cy="338554"/>
          </a:xfrm>
          <a:prstGeom prst="rect">
            <a:avLst/>
          </a:prstGeom>
          <a:noFill/>
        </p:spPr>
        <p:txBody>
          <a:bodyPr wrap="square" rtlCol="0">
            <a:spAutoFit/>
          </a:bodyPr>
          <a:lstStyle/>
          <a:p>
            <a:r>
              <a:rPr lang="tr-TR" sz="1600" dirty="0" err="1">
                <a:latin typeface="Times New Roman" panose="02020603050405020304" pitchFamily="18" charset="0"/>
                <a:cs typeface="Times New Roman" panose="02020603050405020304" pitchFamily="18" charset="0"/>
              </a:rPr>
              <a:t>Figure</a:t>
            </a:r>
            <a:r>
              <a:rPr lang="tr-TR" sz="1600" dirty="0">
                <a:latin typeface="Times New Roman" panose="02020603050405020304" pitchFamily="18" charset="0"/>
                <a:cs typeface="Times New Roman" panose="02020603050405020304" pitchFamily="18" charset="0"/>
              </a:rPr>
              <a:t> 3.3: XRF </a:t>
            </a:r>
            <a:r>
              <a:rPr lang="tr-TR" sz="1600" dirty="0" err="1">
                <a:latin typeface="Times New Roman" panose="02020603050405020304" pitchFamily="18" charset="0"/>
                <a:cs typeface="Times New Roman" panose="02020603050405020304" pitchFamily="18" charset="0"/>
              </a:rPr>
              <a:t>analysis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results</a:t>
            </a:r>
            <a:r>
              <a:rPr lang="tr-TR" sz="1600" dirty="0">
                <a:latin typeface="Times New Roman" panose="02020603050405020304" pitchFamily="18" charset="0"/>
                <a:cs typeface="Times New Roman" panose="02020603050405020304" pitchFamily="18" charset="0"/>
              </a:rPr>
              <a:t> of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samples</a:t>
            </a:r>
            <a:endParaRPr lang="tr-T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5845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aşlık 3"/>
          <p:cNvSpPr>
            <a:spLocks noGrp="1"/>
          </p:cNvSpPr>
          <p:nvPr>
            <p:ph type="title"/>
          </p:nvPr>
        </p:nvSpPr>
        <p:spPr>
          <a:xfrm>
            <a:off x="1155716" y="255181"/>
            <a:ext cx="13918019" cy="1913862"/>
          </a:xfrm>
        </p:spPr>
        <p:txBody>
          <a:bodyPr>
            <a:normAutofit fontScale="90000"/>
          </a:bodyPr>
          <a:lstStyle/>
          <a:p>
            <a:pPr algn="ctr"/>
            <a:r>
              <a:rPr lang="tr-TR" sz="2800" b="1" err="1">
                <a:solidFill>
                  <a:schemeClr val="bg1"/>
                </a:solidFill>
                <a:latin typeface="Times New Roman" panose="02020603050405020304" pitchFamily="18" charset="0"/>
                <a:ea typeface="Calibri" charset="0"/>
                <a:cs typeface="Times New Roman" panose="02020603050405020304" pitchFamily="18" charset="0"/>
              </a:rPr>
              <a:t>Geochemical</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Significance</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and</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Formation</a:t>
            </a:r>
            <a:r>
              <a:rPr lang="tr-TR" sz="2800" b="1">
                <a:solidFill>
                  <a:schemeClr val="bg1"/>
                </a:solidFill>
                <a:latin typeface="Times New Roman" panose="02020603050405020304" pitchFamily="18" charset="0"/>
                <a:ea typeface="Calibri" charset="0"/>
                <a:cs typeface="Times New Roman" panose="02020603050405020304" pitchFamily="18" charset="0"/>
              </a:rPr>
              <a:t> of </a:t>
            </a:r>
            <a:r>
              <a:rPr lang="tr-TR" sz="2800" b="1" err="1">
                <a:solidFill>
                  <a:schemeClr val="bg1"/>
                </a:solidFill>
                <a:latin typeface="Times New Roman" panose="02020603050405020304" pitchFamily="18" charset="0"/>
                <a:ea typeface="Calibri" charset="0"/>
                <a:cs typeface="Times New Roman" panose="02020603050405020304" pitchFamily="18" charset="0"/>
              </a:rPr>
              <a:t>Suçatı</a:t>
            </a:r>
            <a:r>
              <a:rPr lang="tr-TR" sz="2800" b="1">
                <a:solidFill>
                  <a:schemeClr val="bg1"/>
                </a:solidFill>
                <a:latin typeface="Times New Roman" panose="02020603050405020304" pitchFamily="18" charset="0"/>
                <a:ea typeface="Calibri" charset="0"/>
                <a:cs typeface="Times New Roman" panose="02020603050405020304" pitchFamily="18" charset="0"/>
              </a:rPr>
              <a:t> Pb – </a:t>
            </a:r>
            <a:r>
              <a:rPr lang="tr-TR" sz="2800" b="1" err="1">
                <a:solidFill>
                  <a:schemeClr val="bg1"/>
                </a:solidFill>
                <a:latin typeface="Times New Roman" panose="02020603050405020304" pitchFamily="18" charset="0"/>
                <a:ea typeface="Calibri" charset="0"/>
                <a:cs typeface="Times New Roman" panose="02020603050405020304" pitchFamily="18" charset="0"/>
              </a:rPr>
              <a:t>Zn</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Deposits</a:t>
            </a:r>
            <a:r>
              <a:rPr lang="tr-TR" sz="2800" b="1">
                <a:solidFill>
                  <a:schemeClr val="bg1"/>
                </a:solidFill>
                <a:latin typeface="Times New Roman" panose="02020603050405020304" pitchFamily="18" charset="0"/>
                <a:ea typeface="Calibri" charset="0"/>
                <a:cs typeface="Times New Roman" panose="02020603050405020304" pitchFamily="18" charset="0"/>
              </a:rPr>
              <a:t> – </a:t>
            </a:r>
            <a:r>
              <a:rPr lang="tr-TR" sz="2800" b="1" err="1">
                <a:solidFill>
                  <a:schemeClr val="bg1"/>
                </a:solidFill>
                <a:latin typeface="Times New Roman" panose="02020603050405020304" pitchFamily="18" charset="0"/>
                <a:ea typeface="Calibri" charset="0"/>
                <a:cs typeface="Times New Roman" panose="02020603050405020304" pitchFamily="18" charset="0"/>
              </a:rPr>
              <a:t>Easterns</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Taurides</a:t>
            </a:r>
            <a:br>
              <a:rPr lang="tr-TR" sz="2800" b="1">
                <a:solidFill>
                  <a:schemeClr val="bg1"/>
                </a:solidFill>
                <a:latin typeface="Times New Roman" panose="02020603050405020304" pitchFamily="18" charset="0"/>
                <a:ea typeface="Calibri" charset="0"/>
                <a:cs typeface="Times New Roman" panose="02020603050405020304" pitchFamily="18" charset="0"/>
              </a:rPr>
            </a:br>
            <a:br>
              <a:rPr lang="tr-TR" sz="2800" b="1">
                <a:solidFill>
                  <a:schemeClr val="bg1"/>
                </a:solidFill>
                <a:latin typeface="Times New Roman" panose="02020603050405020304" pitchFamily="18" charset="0"/>
                <a:ea typeface="Calibri" charset="0"/>
                <a:cs typeface="Times New Roman" panose="02020603050405020304" pitchFamily="18" charset="0"/>
              </a:rPr>
            </a:br>
            <a:r>
              <a:rPr lang="tr-TR" sz="2000">
                <a:solidFill>
                  <a:schemeClr val="bg1"/>
                </a:solidFill>
                <a:latin typeface="Times New Roman" panose="02020603050405020304" pitchFamily="18" charset="0"/>
                <a:cs typeface="Times New Roman" panose="02020603050405020304" pitchFamily="18" charset="0"/>
              </a:rPr>
              <a:t>Ali Erdem </a:t>
            </a:r>
            <a:r>
              <a:rPr lang="tr-TR" sz="2000" err="1">
                <a:solidFill>
                  <a:schemeClr val="bg1"/>
                </a:solidFill>
                <a:latin typeface="Times New Roman" panose="02020603050405020304" pitchFamily="18" charset="0"/>
                <a:cs typeface="Times New Roman" panose="02020603050405020304" pitchFamily="18" charset="0"/>
              </a:rPr>
              <a:t>Bakkalbasi</a:t>
            </a:r>
            <a:r>
              <a:rPr lang="tr-TR" sz="2000">
                <a:solidFill>
                  <a:schemeClr val="bg1"/>
                </a:solidFill>
                <a:latin typeface="Times New Roman" panose="02020603050405020304" pitchFamily="18" charset="0"/>
                <a:cs typeface="Times New Roman" panose="02020603050405020304" pitchFamily="18" charset="0"/>
              </a:rPr>
              <a:t>, </a:t>
            </a:r>
            <a:r>
              <a:rPr lang="tr-TR" sz="2000" b="1">
                <a:solidFill>
                  <a:schemeClr val="bg1"/>
                </a:solidFill>
                <a:latin typeface="Times New Roman" panose="02020603050405020304" pitchFamily="18" charset="0"/>
                <a:cs typeface="Times New Roman" panose="02020603050405020304" pitchFamily="18" charset="0"/>
              </a:rPr>
              <a:t>Hatice Nur Bayram</a:t>
            </a:r>
            <a:r>
              <a:rPr lang="tr-TR" sz="2000">
                <a:solidFill>
                  <a:schemeClr val="bg1"/>
                </a:solidFill>
                <a:latin typeface="Times New Roman" panose="02020603050405020304" pitchFamily="18" charset="0"/>
                <a:cs typeface="Times New Roman" panose="02020603050405020304" pitchFamily="18" charset="0"/>
              </a:rPr>
              <a:t>, Mustafa Kumral, </a:t>
            </a:r>
            <a:r>
              <a:rPr lang="tr-TR" sz="2000" err="1">
                <a:solidFill>
                  <a:schemeClr val="bg1"/>
                </a:solidFill>
                <a:latin typeface="Times New Roman" panose="02020603050405020304" pitchFamily="18" charset="0"/>
                <a:cs typeface="Times New Roman" panose="02020603050405020304" pitchFamily="18" charset="0"/>
              </a:rPr>
              <a:t>and</a:t>
            </a:r>
            <a:r>
              <a:rPr lang="tr-TR" sz="2000">
                <a:solidFill>
                  <a:schemeClr val="bg1"/>
                </a:solidFill>
                <a:latin typeface="Times New Roman" panose="02020603050405020304" pitchFamily="18" charset="0"/>
                <a:cs typeface="Times New Roman" panose="02020603050405020304" pitchFamily="18" charset="0"/>
              </a:rPr>
              <a:t> Ali </a:t>
            </a:r>
            <a:r>
              <a:rPr lang="tr-TR" sz="2000" err="1">
                <a:solidFill>
                  <a:schemeClr val="bg1"/>
                </a:solidFill>
                <a:latin typeface="Times New Roman" panose="02020603050405020304" pitchFamily="18" charset="0"/>
                <a:cs typeface="Times New Roman" panose="02020603050405020304" pitchFamily="18" charset="0"/>
              </a:rPr>
              <a:t>Tugcan</a:t>
            </a:r>
            <a:r>
              <a:rPr lang="tr-TR" sz="2000">
                <a:solidFill>
                  <a:schemeClr val="bg1"/>
                </a:solidFill>
                <a:latin typeface="Times New Roman" panose="02020603050405020304" pitchFamily="18" charset="0"/>
                <a:cs typeface="Times New Roman" panose="02020603050405020304" pitchFamily="18" charset="0"/>
              </a:rPr>
              <a:t> </a:t>
            </a:r>
            <a:r>
              <a:rPr lang="tr-TR" sz="2000" err="1">
                <a:solidFill>
                  <a:schemeClr val="bg1"/>
                </a:solidFill>
                <a:latin typeface="Times New Roman" panose="02020603050405020304" pitchFamily="18" charset="0"/>
                <a:cs typeface="Times New Roman" panose="02020603050405020304" pitchFamily="18" charset="0"/>
              </a:rPr>
              <a:t>Unluer</a:t>
            </a:r>
            <a:r>
              <a:rPr lang="tr-TR" sz="2000">
                <a:solidFill>
                  <a:schemeClr val="bg1"/>
                </a:solidFill>
                <a:latin typeface="Times New Roman" panose="02020603050405020304" pitchFamily="18" charset="0"/>
                <a:cs typeface="Times New Roman" panose="02020603050405020304" pitchFamily="18" charset="0"/>
              </a:rPr>
              <a:t> </a:t>
            </a:r>
            <a:br>
              <a:rPr lang="tr-TR" sz="2000">
                <a:solidFill>
                  <a:schemeClr val="bg1"/>
                </a:solidFill>
                <a:latin typeface="Times New Roman" panose="02020603050405020304" pitchFamily="18" charset="0"/>
                <a:cs typeface="Times New Roman" panose="02020603050405020304" pitchFamily="18" charset="0"/>
              </a:rPr>
            </a:br>
            <a:br>
              <a:rPr lang="tr-TR" sz="2000">
                <a:solidFill>
                  <a:schemeClr val="bg1"/>
                </a:solidFill>
                <a:latin typeface="Times New Roman" panose="02020603050405020304" pitchFamily="18" charset="0"/>
                <a:cs typeface="Times New Roman" panose="02020603050405020304" pitchFamily="18" charset="0"/>
              </a:rPr>
            </a:br>
            <a:r>
              <a:rPr lang="tr-TR" sz="2000" err="1">
                <a:solidFill>
                  <a:schemeClr val="bg1"/>
                </a:solidFill>
                <a:latin typeface="Times New Roman" panose="02020603050405020304" pitchFamily="18" charset="0"/>
                <a:cs typeface="Times New Roman" panose="02020603050405020304" pitchFamily="18" charset="0"/>
              </a:rPr>
              <a:t>Istanbul</a:t>
            </a:r>
            <a:r>
              <a:rPr lang="tr-TR" sz="2000">
                <a:solidFill>
                  <a:schemeClr val="bg1"/>
                </a:solidFill>
                <a:latin typeface="Times New Roman" panose="02020603050405020304" pitchFamily="18" charset="0"/>
                <a:cs typeface="Times New Roman" panose="02020603050405020304" pitchFamily="18" charset="0"/>
              </a:rPr>
              <a:t> Technical </a:t>
            </a:r>
            <a:r>
              <a:rPr lang="tr-TR" sz="2000" err="1">
                <a:solidFill>
                  <a:schemeClr val="bg1"/>
                </a:solidFill>
                <a:latin typeface="Times New Roman" panose="02020603050405020304" pitchFamily="18" charset="0"/>
                <a:cs typeface="Times New Roman" panose="02020603050405020304" pitchFamily="18" charset="0"/>
              </a:rPr>
              <a:t>University</a:t>
            </a:r>
            <a:br>
              <a:rPr lang="tr-TR" sz="2800"/>
            </a:br>
            <a:endParaRPr lang="en-US" sz="2800">
              <a:solidFill>
                <a:schemeClr val="bg1"/>
              </a:solidFill>
              <a:latin typeface="Times New Roman" panose="02020603050405020304" pitchFamily="18" charset="0"/>
              <a:ea typeface="Calibri" charset="0"/>
              <a:cs typeface="Times New Roman" panose="02020603050405020304" pitchFamily="18" charset="0"/>
            </a:endParaRPr>
          </a:p>
        </p:txBody>
      </p:sp>
      <p:sp>
        <p:nvSpPr>
          <p:cNvPr id="2" name="Metin kutusu 1"/>
          <p:cNvSpPr txBox="1"/>
          <p:nvPr/>
        </p:nvSpPr>
        <p:spPr>
          <a:xfrm>
            <a:off x="0" y="2147769"/>
            <a:ext cx="13918019" cy="8395888"/>
          </a:xfrm>
          <a:prstGeom prst="rect">
            <a:avLst/>
          </a:prstGeom>
          <a:noFill/>
        </p:spPr>
        <p:txBody>
          <a:bodyPr wrap="square" rtlCol="0">
            <a:spAutoFit/>
          </a:bodyPr>
          <a:lstStyle/>
          <a:p>
            <a:r>
              <a:rPr lang="tr-TR" b="1" dirty="0" err="1">
                <a:latin typeface="Times New Roman" panose="02020603050405020304" pitchFamily="18" charset="0"/>
                <a:cs typeface="Times New Roman" panose="02020603050405020304" pitchFamily="18" charset="0"/>
              </a:rPr>
              <a:t>Geochemistry</a:t>
            </a:r>
            <a:r>
              <a:rPr lang="tr-TR" b="1" dirty="0">
                <a:latin typeface="Times New Roman" panose="02020603050405020304" pitchFamily="18" charset="0"/>
                <a:cs typeface="Times New Roman" panose="02020603050405020304" pitchFamily="18" charset="0"/>
              </a:rPr>
              <a:t> </a:t>
            </a:r>
            <a:r>
              <a:rPr lang="tr-TR" b="1" dirty="0" err="1">
                <a:latin typeface="Times New Roman" panose="02020603050405020304" pitchFamily="18" charset="0"/>
                <a:cs typeface="Times New Roman" panose="02020603050405020304" pitchFamily="18" charset="0"/>
              </a:rPr>
              <a:t>and</a:t>
            </a:r>
            <a:r>
              <a:rPr lang="tr-TR" b="1" dirty="0">
                <a:latin typeface="Times New Roman" panose="02020603050405020304" pitchFamily="18" charset="0"/>
                <a:cs typeface="Times New Roman" panose="02020603050405020304" pitchFamily="18" charset="0"/>
              </a:rPr>
              <a:t> </a:t>
            </a:r>
            <a:r>
              <a:rPr lang="tr-TR" b="1" dirty="0" err="1">
                <a:latin typeface="Times New Roman" panose="02020603050405020304" pitchFamily="18" charset="0"/>
                <a:cs typeface="Times New Roman" panose="02020603050405020304" pitchFamily="18" charset="0"/>
              </a:rPr>
              <a:t>Mineralization</a:t>
            </a:r>
            <a:endParaRPr lang="tr-TR" b="1" dirty="0">
              <a:latin typeface="Times New Roman" panose="02020603050405020304" pitchFamily="18" charset="0"/>
              <a:cs typeface="Times New Roman" panose="02020603050405020304" pitchFamily="18" charset="0"/>
            </a:endParaRP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6" name="Resim 5">
            <a:extLst>
              <a:ext uri="{FF2B5EF4-FFF2-40B4-BE49-F238E27FC236}">
                <a16:creationId xmlns:a16="http://schemas.microsoft.com/office/drawing/2014/main" id="{B44382C6-D9F7-2D47-86C6-A3DC7CAD6604}"/>
              </a:ext>
            </a:extLst>
          </p:cNvPr>
          <p:cNvPicPr>
            <a:picLocks noChangeAspect="1"/>
          </p:cNvPicPr>
          <p:nvPr/>
        </p:nvPicPr>
        <p:blipFill>
          <a:blip r:embed="rId3"/>
          <a:stretch>
            <a:fillRect/>
          </a:stretch>
        </p:blipFill>
        <p:spPr>
          <a:xfrm>
            <a:off x="110421" y="410548"/>
            <a:ext cx="1116312" cy="1121936"/>
          </a:xfrm>
          <a:prstGeom prst="rect">
            <a:avLst/>
          </a:prstGeom>
        </p:spPr>
      </p:pic>
      <p:pic>
        <p:nvPicPr>
          <p:cNvPr id="8" name="Resim 7">
            <a:extLst>
              <a:ext uri="{FF2B5EF4-FFF2-40B4-BE49-F238E27FC236}">
                <a16:creationId xmlns:a16="http://schemas.microsoft.com/office/drawing/2014/main" id="{9ACBBFD6-DA4D-154D-9A6C-C3C7C390A3A3}"/>
              </a:ext>
            </a:extLst>
          </p:cNvPr>
          <p:cNvPicPr>
            <a:picLocks noChangeAspect="1"/>
          </p:cNvPicPr>
          <p:nvPr/>
        </p:nvPicPr>
        <p:blipFill>
          <a:blip r:embed="rId4"/>
          <a:stretch>
            <a:fillRect/>
          </a:stretch>
        </p:blipFill>
        <p:spPr>
          <a:xfrm>
            <a:off x="0" y="1749943"/>
            <a:ext cx="1219200" cy="419100"/>
          </a:xfrm>
          <a:prstGeom prst="rect">
            <a:avLst/>
          </a:prstGeom>
        </p:spPr>
      </p:pic>
      <p:pic>
        <p:nvPicPr>
          <p:cNvPr id="5" name="Resim 4">
            <a:extLst>
              <a:ext uri="{FF2B5EF4-FFF2-40B4-BE49-F238E27FC236}">
                <a16:creationId xmlns:a16="http://schemas.microsoft.com/office/drawing/2014/main" id="{BEF85782-0DF4-4C40-9D7A-AB3169AFCBEE}"/>
              </a:ext>
            </a:extLst>
          </p:cNvPr>
          <p:cNvPicPr>
            <a:picLocks noChangeAspect="1"/>
          </p:cNvPicPr>
          <p:nvPr/>
        </p:nvPicPr>
        <p:blipFill>
          <a:blip r:embed="rId5"/>
          <a:stretch>
            <a:fillRect/>
          </a:stretch>
        </p:blipFill>
        <p:spPr>
          <a:xfrm>
            <a:off x="110421" y="10543657"/>
            <a:ext cx="1800956" cy="827645"/>
          </a:xfrm>
          <a:prstGeom prst="rect">
            <a:avLst/>
          </a:prstGeom>
        </p:spPr>
      </p:pic>
      <p:pic>
        <p:nvPicPr>
          <p:cNvPr id="7" name="Resim 6">
            <a:extLst>
              <a:ext uri="{FF2B5EF4-FFF2-40B4-BE49-F238E27FC236}">
                <a16:creationId xmlns:a16="http://schemas.microsoft.com/office/drawing/2014/main" id="{D8E1D2E6-FEC5-C648-816C-F7AAF1BB8F97}"/>
              </a:ext>
            </a:extLst>
          </p:cNvPr>
          <p:cNvPicPr>
            <a:picLocks noChangeAspect="1"/>
          </p:cNvPicPr>
          <p:nvPr/>
        </p:nvPicPr>
        <p:blipFill>
          <a:blip r:embed="rId6"/>
          <a:stretch>
            <a:fillRect/>
          </a:stretch>
        </p:blipFill>
        <p:spPr>
          <a:xfrm>
            <a:off x="-727164" y="1919402"/>
            <a:ext cx="8698514" cy="8698514"/>
          </a:xfrm>
          <a:prstGeom prst="rect">
            <a:avLst/>
          </a:prstGeom>
        </p:spPr>
      </p:pic>
      <p:pic>
        <p:nvPicPr>
          <p:cNvPr id="10" name="Resim 9">
            <a:extLst>
              <a:ext uri="{FF2B5EF4-FFF2-40B4-BE49-F238E27FC236}">
                <a16:creationId xmlns:a16="http://schemas.microsoft.com/office/drawing/2014/main" id="{8A554E21-568C-CA47-907E-CB262BA09F1E}"/>
              </a:ext>
            </a:extLst>
          </p:cNvPr>
          <p:cNvPicPr>
            <a:picLocks noChangeAspect="1"/>
          </p:cNvPicPr>
          <p:nvPr/>
        </p:nvPicPr>
        <p:blipFill>
          <a:blip r:embed="rId7"/>
          <a:stretch>
            <a:fillRect/>
          </a:stretch>
        </p:blipFill>
        <p:spPr>
          <a:xfrm>
            <a:off x="7971350" y="2338502"/>
            <a:ext cx="7403514" cy="7403514"/>
          </a:xfrm>
          <a:prstGeom prst="rect">
            <a:avLst/>
          </a:prstGeom>
        </p:spPr>
      </p:pic>
      <p:sp>
        <p:nvSpPr>
          <p:cNvPr id="11" name="Metin kutusu 10">
            <a:extLst>
              <a:ext uri="{FF2B5EF4-FFF2-40B4-BE49-F238E27FC236}">
                <a16:creationId xmlns:a16="http://schemas.microsoft.com/office/drawing/2014/main" id="{ACFEF494-3154-DF4B-AAFC-91247EFED0D0}"/>
              </a:ext>
            </a:extLst>
          </p:cNvPr>
          <p:cNvSpPr txBox="1"/>
          <p:nvPr/>
        </p:nvSpPr>
        <p:spPr>
          <a:xfrm>
            <a:off x="3622093" y="9488259"/>
            <a:ext cx="618511" cy="507511"/>
          </a:xfrm>
          <a:prstGeom prst="rect">
            <a:avLst/>
          </a:prstGeom>
          <a:noFill/>
        </p:spPr>
        <p:txBody>
          <a:bodyPr wrap="square" rtlCol="0">
            <a:spAutoFit/>
          </a:bodyPr>
          <a:lstStyle/>
          <a:p>
            <a:r>
              <a:rPr lang="tr-TR" dirty="0">
                <a:latin typeface="Times New Roman" panose="02020603050405020304" pitchFamily="18" charset="0"/>
                <a:cs typeface="Times New Roman" panose="02020603050405020304" pitchFamily="18" charset="0"/>
              </a:rPr>
              <a:t>A</a:t>
            </a:r>
          </a:p>
        </p:txBody>
      </p:sp>
      <p:sp>
        <p:nvSpPr>
          <p:cNvPr id="12" name="Metin kutusu 11">
            <a:extLst>
              <a:ext uri="{FF2B5EF4-FFF2-40B4-BE49-F238E27FC236}">
                <a16:creationId xmlns:a16="http://schemas.microsoft.com/office/drawing/2014/main" id="{E78B2649-91DE-A24C-98DE-B3731688A395}"/>
              </a:ext>
            </a:extLst>
          </p:cNvPr>
          <p:cNvSpPr txBox="1"/>
          <p:nvPr/>
        </p:nvSpPr>
        <p:spPr>
          <a:xfrm>
            <a:off x="11666107" y="9488260"/>
            <a:ext cx="618511" cy="507511"/>
          </a:xfrm>
          <a:prstGeom prst="rect">
            <a:avLst/>
          </a:prstGeom>
          <a:noFill/>
        </p:spPr>
        <p:txBody>
          <a:bodyPr wrap="square" rtlCol="0">
            <a:spAutoFit/>
          </a:bodyPr>
          <a:lstStyle/>
          <a:p>
            <a:r>
              <a:rPr lang="tr-TR" dirty="0">
                <a:latin typeface="Times New Roman" panose="02020603050405020304" pitchFamily="18" charset="0"/>
                <a:cs typeface="Times New Roman" panose="02020603050405020304" pitchFamily="18" charset="0"/>
              </a:rPr>
              <a:t>B</a:t>
            </a:r>
          </a:p>
        </p:txBody>
      </p:sp>
      <p:sp>
        <p:nvSpPr>
          <p:cNvPr id="14" name="Metin kutusu 13">
            <a:extLst>
              <a:ext uri="{FF2B5EF4-FFF2-40B4-BE49-F238E27FC236}">
                <a16:creationId xmlns:a16="http://schemas.microsoft.com/office/drawing/2014/main" id="{71546ECE-AD2C-E74C-B2BB-B793F77E45FF}"/>
              </a:ext>
            </a:extLst>
          </p:cNvPr>
          <p:cNvSpPr txBox="1"/>
          <p:nvPr/>
        </p:nvSpPr>
        <p:spPr>
          <a:xfrm>
            <a:off x="3212710" y="10145831"/>
            <a:ext cx="10103370" cy="338554"/>
          </a:xfrm>
          <a:prstGeom prst="rect">
            <a:avLst/>
          </a:prstGeom>
          <a:noFill/>
        </p:spPr>
        <p:txBody>
          <a:bodyPr wrap="square" rtlCol="0">
            <a:spAutoFit/>
          </a:bodyPr>
          <a:lstStyle/>
          <a:p>
            <a:pPr algn="ctr"/>
            <a:r>
              <a:rPr lang="tr-TR" sz="1600" dirty="0" err="1">
                <a:latin typeface="Times New Roman" panose="02020603050405020304" pitchFamily="18" charset="0"/>
                <a:cs typeface="Times New Roman" panose="02020603050405020304" pitchFamily="18" charset="0"/>
              </a:rPr>
              <a:t>Figure</a:t>
            </a:r>
            <a:r>
              <a:rPr lang="tr-TR" sz="1600" dirty="0">
                <a:latin typeface="Times New Roman" panose="02020603050405020304" pitchFamily="18" charset="0"/>
                <a:cs typeface="Times New Roman" panose="02020603050405020304" pitchFamily="18" charset="0"/>
              </a:rPr>
              <a:t> 3.4: </a:t>
            </a:r>
            <a:r>
              <a:rPr lang="tr-TR" sz="1600" dirty="0" err="1">
                <a:latin typeface="Times New Roman" panose="02020603050405020304" pitchFamily="18" charset="0"/>
                <a:cs typeface="Times New Roman" panose="02020603050405020304" pitchFamily="18" charset="0"/>
              </a:rPr>
              <a:t>Ternary</a:t>
            </a:r>
            <a:r>
              <a:rPr lang="tr-TR" sz="1600" dirty="0">
                <a:latin typeface="Times New Roman" panose="02020603050405020304" pitchFamily="18" charset="0"/>
                <a:cs typeface="Times New Roman" panose="02020603050405020304" pitchFamily="18" charset="0"/>
              </a:rPr>
              <a:t> PbO-Fe</a:t>
            </a:r>
            <a:r>
              <a:rPr lang="tr-TR" sz="1600" baseline="-25000" dirty="0">
                <a:latin typeface="Times New Roman" panose="02020603050405020304" pitchFamily="18" charset="0"/>
                <a:cs typeface="Times New Roman" panose="02020603050405020304" pitchFamily="18" charset="0"/>
              </a:rPr>
              <a:t>2</a:t>
            </a:r>
            <a:r>
              <a:rPr lang="tr-TR" sz="1600" dirty="0">
                <a:latin typeface="Times New Roman" panose="02020603050405020304" pitchFamily="18" charset="0"/>
                <a:cs typeface="Times New Roman" panose="02020603050405020304" pitchFamily="18" charset="0"/>
              </a:rPr>
              <a:t>O</a:t>
            </a:r>
            <a:r>
              <a:rPr lang="tr-TR" sz="1600" baseline="-25000" dirty="0">
                <a:latin typeface="Times New Roman" panose="02020603050405020304" pitchFamily="18" charset="0"/>
                <a:cs typeface="Times New Roman" panose="02020603050405020304" pitchFamily="18" charset="0"/>
              </a:rPr>
              <a:t>3</a:t>
            </a:r>
            <a:r>
              <a:rPr lang="tr-TR" sz="1600" dirty="0">
                <a:latin typeface="Times New Roman" panose="02020603050405020304" pitchFamily="18" charset="0"/>
                <a:cs typeface="Times New Roman" panose="02020603050405020304" pitchFamily="18" charset="0"/>
              </a:rPr>
              <a:t>-ZnO (A), </a:t>
            </a:r>
            <a:r>
              <a:rPr lang="tr-TR" sz="1600" dirty="0" err="1">
                <a:latin typeface="Times New Roman" panose="02020603050405020304" pitchFamily="18" charset="0"/>
                <a:cs typeface="Times New Roman" panose="02020603050405020304" pitchFamily="18" charset="0"/>
              </a:rPr>
              <a:t>Binary</a:t>
            </a:r>
            <a:r>
              <a:rPr lang="tr-TR" sz="1600" dirty="0">
                <a:latin typeface="Times New Roman" panose="02020603050405020304" pitchFamily="18" charset="0"/>
                <a:cs typeface="Times New Roman" panose="02020603050405020304" pitchFamily="18" charset="0"/>
              </a:rPr>
              <a:t> ZnO-Fe</a:t>
            </a:r>
            <a:r>
              <a:rPr lang="tr-TR" sz="1600" baseline="-25000" dirty="0">
                <a:latin typeface="Times New Roman" panose="02020603050405020304" pitchFamily="18" charset="0"/>
                <a:cs typeface="Times New Roman" panose="02020603050405020304" pitchFamily="18" charset="0"/>
              </a:rPr>
              <a:t>2</a:t>
            </a:r>
            <a:r>
              <a:rPr lang="tr-TR" sz="1600" dirty="0">
                <a:latin typeface="Times New Roman" panose="02020603050405020304" pitchFamily="18" charset="0"/>
                <a:cs typeface="Times New Roman" panose="02020603050405020304" pitchFamily="18" charset="0"/>
              </a:rPr>
              <a:t>O</a:t>
            </a:r>
            <a:r>
              <a:rPr lang="tr-TR" sz="1600" baseline="-25000" dirty="0">
                <a:latin typeface="Times New Roman" panose="02020603050405020304" pitchFamily="18" charset="0"/>
                <a:cs typeface="Times New Roman" panose="02020603050405020304" pitchFamily="18" charset="0"/>
              </a:rPr>
              <a:t>3</a:t>
            </a:r>
            <a:r>
              <a:rPr lang="tr-TR" sz="1600" dirty="0">
                <a:latin typeface="Times New Roman" panose="02020603050405020304" pitchFamily="18" charset="0"/>
                <a:cs typeface="Times New Roman" panose="02020603050405020304" pitchFamily="18" charset="0"/>
              </a:rPr>
              <a:t> (B)</a:t>
            </a:r>
          </a:p>
        </p:txBody>
      </p:sp>
    </p:spTree>
    <p:extLst>
      <p:ext uri="{BB962C8B-B14F-4D97-AF65-F5344CB8AC3E}">
        <p14:creationId xmlns:p14="http://schemas.microsoft.com/office/powerpoint/2010/main" val="2328684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aşlık 3"/>
          <p:cNvSpPr>
            <a:spLocks noGrp="1"/>
          </p:cNvSpPr>
          <p:nvPr>
            <p:ph type="title"/>
          </p:nvPr>
        </p:nvSpPr>
        <p:spPr>
          <a:xfrm>
            <a:off x="1155716" y="255181"/>
            <a:ext cx="13918019" cy="1913862"/>
          </a:xfrm>
        </p:spPr>
        <p:txBody>
          <a:bodyPr>
            <a:normAutofit fontScale="90000"/>
          </a:bodyPr>
          <a:lstStyle/>
          <a:p>
            <a:pPr algn="ctr"/>
            <a:r>
              <a:rPr lang="tr-TR" sz="2800" b="1" err="1">
                <a:solidFill>
                  <a:schemeClr val="bg1"/>
                </a:solidFill>
                <a:latin typeface="Times New Roman" panose="02020603050405020304" pitchFamily="18" charset="0"/>
                <a:ea typeface="Calibri" charset="0"/>
                <a:cs typeface="Times New Roman" panose="02020603050405020304" pitchFamily="18" charset="0"/>
              </a:rPr>
              <a:t>Geochemical</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Significance</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and</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Formation</a:t>
            </a:r>
            <a:r>
              <a:rPr lang="tr-TR" sz="2800" b="1">
                <a:solidFill>
                  <a:schemeClr val="bg1"/>
                </a:solidFill>
                <a:latin typeface="Times New Roman" panose="02020603050405020304" pitchFamily="18" charset="0"/>
                <a:ea typeface="Calibri" charset="0"/>
                <a:cs typeface="Times New Roman" panose="02020603050405020304" pitchFamily="18" charset="0"/>
              </a:rPr>
              <a:t> of </a:t>
            </a:r>
            <a:r>
              <a:rPr lang="tr-TR" sz="2800" b="1" err="1">
                <a:solidFill>
                  <a:schemeClr val="bg1"/>
                </a:solidFill>
                <a:latin typeface="Times New Roman" panose="02020603050405020304" pitchFamily="18" charset="0"/>
                <a:ea typeface="Calibri" charset="0"/>
                <a:cs typeface="Times New Roman" panose="02020603050405020304" pitchFamily="18" charset="0"/>
              </a:rPr>
              <a:t>Suçatı</a:t>
            </a:r>
            <a:r>
              <a:rPr lang="tr-TR" sz="2800" b="1">
                <a:solidFill>
                  <a:schemeClr val="bg1"/>
                </a:solidFill>
                <a:latin typeface="Times New Roman" panose="02020603050405020304" pitchFamily="18" charset="0"/>
                <a:ea typeface="Calibri" charset="0"/>
                <a:cs typeface="Times New Roman" panose="02020603050405020304" pitchFamily="18" charset="0"/>
              </a:rPr>
              <a:t> Pb – </a:t>
            </a:r>
            <a:r>
              <a:rPr lang="tr-TR" sz="2800" b="1" err="1">
                <a:solidFill>
                  <a:schemeClr val="bg1"/>
                </a:solidFill>
                <a:latin typeface="Times New Roman" panose="02020603050405020304" pitchFamily="18" charset="0"/>
                <a:ea typeface="Calibri" charset="0"/>
                <a:cs typeface="Times New Roman" panose="02020603050405020304" pitchFamily="18" charset="0"/>
              </a:rPr>
              <a:t>Zn</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Deposits</a:t>
            </a:r>
            <a:r>
              <a:rPr lang="tr-TR" sz="2800" b="1">
                <a:solidFill>
                  <a:schemeClr val="bg1"/>
                </a:solidFill>
                <a:latin typeface="Times New Roman" panose="02020603050405020304" pitchFamily="18" charset="0"/>
                <a:ea typeface="Calibri" charset="0"/>
                <a:cs typeface="Times New Roman" panose="02020603050405020304" pitchFamily="18" charset="0"/>
              </a:rPr>
              <a:t> – </a:t>
            </a:r>
            <a:r>
              <a:rPr lang="tr-TR" sz="2800" b="1" err="1">
                <a:solidFill>
                  <a:schemeClr val="bg1"/>
                </a:solidFill>
                <a:latin typeface="Times New Roman" panose="02020603050405020304" pitchFamily="18" charset="0"/>
                <a:ea typeface="Calibri" charset="0"/>
                <a:cs typeface="Times New Roman" panose="02020603050405020304" pitchFamily="18" charset="0"/>
              </a:rPr>
              <a:t>Easterns</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Taurides</a:t>
            </a:r>
            <a:br>
              <a:rPr lang="tr-TR" sz="2800" b="1">
                <a:solidFill>
                  <a:schemeClr val="bg1"/>
                </a:solidFill>
                <a:latin typeface="Times New Roman" panose="02020603050405020304" pitchFamily="18" charset="0"/>
                <a:ea typeface="Calibri" charset="0"/>
                <a:cs typeface="Times New Roman" panose="02020603050405020304" pitchFamily="18" charset="0"/>
              </a:rPr>
            </a:br>
            <a:br>
              <a:rPr lang="tr-TR" sz="2800" b="1">
                <a:solidFill>
                  <a:schemeClr val="bg1"/>
                </a:solidFill>
                <a:latin typeface="Times New Roman" panose="02020603050405020304" pitchFamily="18" charset="0"/>
                <a:ea typeface="Calibri" charset="0"/>
                <a:cs typeface="Times New Roman" panose="02020603050405020304" pitchFamily="18" charset="0"/>
              </a:rPr>
            </a:br>
            <a:r>
              <a:rPr lang="tr-TR" sz="2000">
                <a:solidFill>
                  <a:schemeClr val="bg1"/>
                </a:solidFill>
                <a:latin typeface="Times New Roman" panose="02020603050405020304" pitchFamily="18" charset="0"/>
                <a:cs typeface="Times New Roman" panose="02020603050405020304" pitchFamily="18" charset="0"/>
              </a:rPr>
              <a:t>Ali Erdem </a:t>
            </a:r>
            <a:r>
              <a:rPr lang="tr-TR" sz="2000" err="1">
                <a:solidFill>
                  <a:schemeClr val="bg1"/>
                </a:solidFill>
                <a:latin typeface="Times New Roman" panose="02020603050405020304" pitchFamily="18" charset="0"/>
                <a:cs typeface="Times New Roman" panose="02020603050405020304" pitchFamily="18" charset="0"/>
              </a:rPr>
              <a:t>Bakkalbasi</a:t>
            </a:r>
            <a:r>
              <a:rPr lang="tr-TR" sz="2000">
                <a:solidFill>
                  <a:schemeClr val="bg1"/>
                </a:solidFill>
                <a:latin typeface="Times New Roman" panose="02020603050405020304" pitchFamily="18" charset="0"/>
                <a:cs typeface="Times New Roman" panose="02020603050405020304" pitchFamily="18" charset="0"/>
              </a:rPr>
              <a:t>, </a:t>
            </a:r>
            <a:r>
              <a:rPr lang="tr-TR" sz="2000" b="1">
                <a:solidFill>
                  <a:schemeClr val="bg1"/>
                </a:solidFill>
                <a:latin typeface="Times New Roman" panose="02020603050405020304" pitchFamily="18" charset="0"/>
                <a:cs typeface="Times New Roman" panose="02020603050405020304" pitchFamily="18" charset="0"/>
              </a:rPr>
              <a:t>Hatice Nur Bayram</a:t>
            </a:r>
            <a:r>
              <a:rPr lang="tr-TR" sz="2000">
                <a:solidFill>
                  <a:schemeClr val="bg1"/>
                </a:solidFill>
                <a:latin typeface="Times New Roman" panose="02020603050405020304" pitchFamily="18" charset="0"/>
                <a:cs typeface="Times New Roman" panose="02020603050405020304" pitchFamily="18" charset="0"/>
              </a:rPr>
              <a:t>, Mustafa Kumral, </a:t>
            </a:r>
            <a:r>
              <a:rPr lang="tr-TR" sz="2000" err="1">
                <a:solidFill>
                  <a:schemeClr val="bg1"/>
                </a:solidFill>
                <a:latin typeface="Times New Roman" panose="02020603050405020304" pitchFamily="18" charset="0"/>
                <a:cs typeface="Times New Roman" panose="02020603050405020304" pitchFamily="18" charset="0"/>
              </a:rPr>
              <a:t>and</a:t>
            </a:r>
            <a:r>
              <a:rPr lang="tr-TR" sz="2000">
                <a:solidFill>
                  <a:schemeClr val="bg1"/>
                </a:solidFill>
                <a:latin typeface="Times New Roman" panose="02020603050405020304" pitchFamily="18" charset="0"/>
                <a:cs typeface="Times New Roman" panose="02020603050405020304" pitchFamily="18" charset="0"/>
              </a:rPr>
              <a:t> Ali </a:t>
            </a:r>
            <a:r>
              <a:rPr lang="tr-TR" sz="2000" err="1">
                <a:solidFill>
                  <a:schemeClr val="bg1"/>
                </a:solidFill>
                <a:latin typeface="Times New Roman" panose="02020603050405020304" pitchFamily="18" charset="0"/>
                <a:cs typeface="Times New Roman" panose="02020603050405020304" pitchFamily="18" charset="0"/>
              </a:rPr>
              <a:t>Tugcan</a:t>
            </a:r>
            <a:r>
              <a:rPr lang="tr-TR" sz="2000">
                <a:solidFill>
                  <a:schemeClr val="bg1"/>
                </a:solidFill>
                <a:latin typeface="Times New Roman" panose="02020603050405020304" pitchFamily="18" charset="0"/>
                <a:cs typeface="Times New Roman" panose="02020603050405020304" pitchFamily="18" charset="0"/>
              </a:rPr>
              <a:t> </a:t>
            </a:r>
            <a:r>
              <a:rPr lang="tr-TR" sz="2000" err="1">
                <a:solidFill>
                  <a:schemeClr val="bg1"/>
                </a:solidFill>
                <a:latin typeface="Times New Roman" panose="02020603050405020304" pitchFamily="18" charset="0"/>
                <a:cs typeface="Times New Roman" panose="02020603050405020304" pitchFamily="18" charset="0"/>
              </a:rPr>
              <a:t>Unluer</a:t>
            </a:r>
            <a:r>
              <a:rPr lang="tr-TR" sz="2000">
                <a:solidFill>
                  <a:schemeClr val="bg1"/>
                </a:solidFill>
                <a:latin typeface="Times New Roman" panose="02020603050405020304" pitchFamily="18" charset="0"/>
                <a:cs typeface="Times New Roman" panose="02020603050405020304" pitchFamily="18" charset="0"/>
              </a:rPr>
              <a:t> </a:t>
            </a:r>
            <a:br>
              <a:rPr lang="tr-TR" sz="2000">
                <a:solidFill>
                  <a:schemeClr val="bg1"/>
                </a:solidFill>
                <a:latin typeface="Times New Roman" panose="02020603050405020304" pitchFamily="18" charset="0"/>
                <a:cs typeface="Times New Roman" panose="02020603050405020304" pitchFamily="18" charset="0"/>
              </a:rPr>
            </a:br>
            <a:br>
              <a:rPr lang="tr-TR" sz="2000">
                <a:solidFill>
                  <a:schemeClr val="bg1"/>
                </a:solidFill>
                <a:latin typeface="Times New Roman" panose="02020603050405020304" pitchFamily="18" charset="0"/>
                <a:cs typeface="Times New Roman" panose="02020603050405020304" pitchFamily="18" charset="0"/>
              </a:rPr>
            </a:br>
            <a:r>
              <a:rPr lang="tr-TR" sz="2000" err="1">
                <a:solidFill>
                  <a:schemeClr val="bg1"/>
                </a:solidFill>
                <a:latin typeface="Times New Roman" panose="02020603050405020304" pitchFamily="18" charset="0"/>
                <a:cs typeface="Times New Roman" panose="02020603050405020304" pitchFamily="18" charset="0"/>
              </a:rPr>
              <a:t>Istanbul</a:t>
            </a:r>
            <a:r>
              <a:rPr lang="tr-TR" sz="2000">
                <a:solidFill>
                  <a:schemeClr val="bg1"/>
                </a:solidFill>
                <a:latin typeface="Times New Roman" panose="02020603050405020304" pitchFamily="18" charset="0"/>
                <a:cs typeface="Times New Roman" panose="02020603050405020304" pitchFamily="18" charset="0"/>
              </a:rPr>
              <a:t> Technical </a:t>
            </a:r>
            <a:r>
              <a:rPr lang="tr-TR" sz="2000" err="1">
                <a:solidFill>
                  <a:schemeClr val="bg1"/>
                </a:solidFill>
                <a:latin typeface="Times New Roman" panose="02020603050405020304" pitchFamily="18" charset="0"/>
                <a:cs typeface="Times New Roman" panose="02020603050405020304" pitchFamily="18" charset="0"/>
              </a:rPr>
              <a:t>University</a:t>
            </a:r>
            <a:br>
              <a:rPr lang="tr-TR" sz="2800"/>
            </a:br>
            <a:endParaRPr lang="en-US" sz="2800">
              <a:solidFill>
                <a:schemeClr val="bg1"/>
              </a:solidFill>
              <a:latin typeface="Times New Roman" panose="02020603050405020304" pitchFamily="18" charset="0"/>
              <a:ea typeface="Calibri" charset="0"/>
              <a:cs typeface="Times New Roman" panose="02020603050405020304" pitchFamily="18" charset="0"/>
            </a:endParaRPr>
          </a:p>
        </p:txBody>
      </p:sp>
      <p:sp>
        <p:nvSpPr>
          <p:cNvPr id="2" name="Metin kutusu 1"/>
          <p:cNvSpPr txBox="1"/>
          <p:nvPr/>
        </p:nvSpPr>
        <p:spPr>
          <a:xfrm>
            <a:off x="854439" y="2214948"/>
            <a:ext cx="13918019" cy="21255627"/>
          </a:xfrm>
          <a:prstGeom prst="rect">
            <a:avLst/>
          </a:prstGeom>
          <a:noFill/>
        </p:spPr>
        <p:txBody>
          <a:bodyPr wrap="square" rtlCol="0">
            <a:spAutoFit/>
          </a:bodyPr>
          <a:lstStyle/>
          <a:p>
            <a:pPr algn="just">
              <a:lnSpc>
                <a:spcPct val="150000"/>
              </a:lnSpc>
            </a:pPr>
            <a:r>
              <a:rPr lang="tr-TR" b="1" dirty="0" err="1">
                <a:latin typeface="Times New Roman" panose="02020603050405020304" pitchFamily="18" charset="0"/>
                <a:cs typeface="Times New Roman" panose="02020603050405020304" pitchFamily="18" charset="0"/>
              </a:rPr>
              <a:t>Conclusion</a:t>
            </a:r>
            <a:endParaRPr lang="tr-TR" b="1" dirty="0">
              <a:latin typeface="Times New Roman" panose="02020603050405020304" pitchFamily="18" charset="0"/>
              <a:cs typeface="Times New Roman" panose="02020603050405020304" pitchFamily="18" charset="0"/>
            </a:endParaRPr>
          </a:p>
          <a:p>
            <a:pPr marL="342900" indent="-342900" algn="just">
              <a:lnSpc>
                <a:spcPct val="150000"/>
              </a:lnSpc>
              <a:buFontTx/>
              <a:buChar char="-"/>
            </a:pPr>
            <a:r>
              <a:rPr lang="tr-TR" sz="2000" dirty="0" err="1">
                <a:latin typeface="Times New Roman" panose="02020603050405020304" pitchFamily="18" charset="0"/>
                <a:cs typeface="Times New Roman" panose="02020603050405020304" pitchFamily="18" charset="0"/>
              </a:rPr>
              <a:t>Mineralizations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that</a:t>
            </a:r>
            <a:r>
              <a:rPr lang="tr-TR" sz="2000" dirty="0">
                <a:latin typeface="Times New Roman" panose="02020603050405020304" pitchFamily="18" charset="0"/>
                <a:cs typeface="Times New Roman" panose="02020603050405020304" pitchFamily="18" charset="0"/>
              </a:rPr>
              <a:t> can be </a:t>
            </a:r>
            <a:r>
              <a:rPr lang="tr-TR" sz="2000" dirty="0" err="1">
                <a:latin typeface="Times New Roman" panose="02020603050405020304" pitchFamily="18" charset="0"/>
                <a:cs typeface="Times New Roman" panose="02020603050405020304" pitchFamily="18" charset="0"/>
              </a:rPr>
              <a:t>evaluated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economically</a:t>
            </a:r>
            <a:r>
              <a:rPr lang="tr-TR" sz="2000" dirty="0">
                <a:latin typeface="Times New Roman" panose="02020603050405020304" pitchFamily="18" charset="0"/>
                <a:cs typeface="Times New Roman" panose="02020603050405020304" pitchFamily="18" charset="0"/>
              </a:rPr>
              <a:t> in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region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are</a:t>
            </a:r>
            <a:r>
              <a:rPr lang="tr-TR" sz="2000" dirty="0">
                <a:latin typeface="Times New Roman" panose="02020603050405020304" pitchFamily="18" charset="0"/>
                <a:cs typeface="Times New Roman" panose="02020603050405020304" pitchFamily="18" charset="0"/>
              </a:rPr>
              <a:t> Pb-</a:t>
            </a:r>
            <a:r>
              <a:rPr lang="tr-TR" sz="2000" dirty="0" err="1">
                <a:latin typeface="Times New Roman" panose="02020603050405020304" pitchFamily="18" charset="0"/>
                <a:cs typeface="Times New Roman" panose="02020603050405020304" pitchFamily="18" charset="0"/>
              </a:rPr>
              <a:t>Zn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mineralizations</a:t>
            </a:r>
            <a:r>
              <a:rPr lang="tr-TR" sz="2000" dirty="0">
                <a:latin typeface="Times New Roman" panose="02020603050405020304" pitchFamily="18" charset="0"/>
                <a:cs typeface="Times New Roman" panose="02020603050405020304" pitchFamily="18" charset="0"/>
              </a:rPr>
              <a:t>.</a:t>
            </a:r>
          </a:p>
          <a:p>
            <a:pPr marL="342900" indent="-342900" algn="just">
              <a:lnSpc>
                <a:spcPct val="150000"/>
              </a:lnSpc>
              <a:buFontTx/>
              <a:buChar char="-"/>
            </a:pP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maximum</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ZnO</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value</a:t>
            </a:r>
            <a:r>
              <a:rPr lang="tr-TR" sz="2000" dirty="0">
                <a:latin typeface="Times New Roman" panose="02020603050405020304" pitchFamily="18" charset="0"/>
                <a:cs typeface="Times New Roman" panose="02020603050405020304" pitchFamily="18" charset="0"/>
              </a:rPr>
              <a:t>  as a </a:t>
            </a:r>
            <a:r>
              <a:rPr lang="tr-TR" sz="2000" dirty="0" err="1">
                <a:latin typeface="Times New Roman" panose="02020603050405020304" pitchFamily="18" charset="0"/>
                <a:cs typeface="Times New Roman" panose="02020603050405020304" pitchFamily="18" charset="0"/>
              </a:rPr>
              <a:t>result</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geochemical</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analysis</a:t>
            </a:r>
            <a:r>
              <a:rPr lang="tr-TR" sz="2000" dirty="0">
                <a:latin typeface="Times New Roman" panose="02020603050405020304" pitchFamily="18" charset="0"/>
                <a:cs typeface="Times New Roman" panose="02020603050405020304" pitchFamily="18" charset="0"/>
              </a:rPr>
              <a:t>  is 51% (M9),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highest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PbO</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value</a:t>
            </a:r>
            <a:r>
              <a:rPr lang="tr-TR" sz="2000" dirty="0">
                <a:latin typeface="Times New Roman" panose="02020603050405020304" pitchFamily="18" charset="0"/>
                <a:cs typeface="Times New Roman" panose="02020603050405020304" pitchFamily="18" charset="0"/>
              </a:rPr>
              <a:t>  is 25.9%.</a:t>
            </a:r>
          </a:p>
          <a:p>
            <a:pPr marL="342900" indent="-342900" algn="just">
              <a:lnSpc>
                <a:spcPct val="150000"/>
              </a:lnSpc>
              <a:buFontTx/>
              <a:buChar char="-"/>
            </a:pPr>
            <a:r>
              <a:rPr lang="tr-TR" sz="2000" dirty="0">
                <a:latin typeface="Times New Roman" panose="02020603050405020304" pitchFamily="18" charset="0"/>
                <a:cs typeface="Times New Roman" panose="02020603050405020304" pitchFamily="18" charset="0"/>
              </a:rPr>
              <a:t>As a </a:t>
            </a:r>
            <a:r>
              <a:rPr lang="tr-TR" sz="2000" dirty="0" err="1">
                <a:latin typeface="Times New Roman" panose="02020603050405020304" pitchFamily="18" charset="0"/>
                <a:cs typeface="Times New Roman" panose="02020603050405020304" pitchFamily="18" charset="0"/>
              </a:rPr>
              <a:t>result</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field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study</a:t>
            </a:r>
            <a:r>
              <a:rPr lang="tr-TR" sz="2000" dirty="0">
                <a:latin typeface="Times New Roman" panose="02020603050405020304" pitchFamily="18" charset="0"/>
                <a:cs typeface="Times New Roman" panose="02020603050405020304" pitchFamily="18" charset="0"/>
              </a:rPr>
              <a:t>, it is </a:t>
            </a:r>
            <a:r>
              <a:rPr lang="tr-TR" sz="2000" dirty="0" err="1">
                <a:latin typeface="Times New Roman" panose="02020603050405020304" pitchFamily="18" charset="0"/>
                <a:cs typeface="Times New Roman" panose="02020603050405020304" pitchFamily="18" charset="0"/>
              </a:rPr>
              <a:t>seen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that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mineralizations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have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settled</a:t>
            </a:r>
            <a:r>
              <a:rPr lang="tr-TR" sz="2000" dirty="0">
                <a:latin typeface="Times New Roman" panose="02020603050405020304" pitchFamily="18" charset="0"/>
                <a:cs typeface="Times New Roman" panose="02020603050405020304" pitchFamily="18" charset="0"/>
              </a:rPr>
              <a:t> in </a:t>
            </a:r>
            <a:r>
              <a:rPr lang="tr-TR" sz="2000" dirty="0" err="1">
                <a:latin typeface="Times New Roman" panose="02020603050405020304" pitchFamily="18" charset="0"/>
                <a:cs typeface="Times New Roman" panose="02020603050405020304" pitchFamily="18" charset="0"/>
              </a:rPr>
              <a:t>karstic</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cavities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completed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their</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formation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It</a:t>
            </a:r>
            <a:r>
              <a:rPr lang="tr-TR" sz="2000" dirty="0">
                <a:latin typeface="Times New Roman" panose="02020603050405020304" pitchFamily="18" charset="0"/>
                <a:cs typeface="Times New Roman" panose="02020603050405020304" pitchFamily="18" charset="0"/>
              </a:rPr>
              <a:t> is </a:t>
            </a:r>
            <a:r>
              <a:rPr lang="tr-TR" sz="2000" dirty="0" err="1">
                <a:latin typeface="Times New Roman" panose="02020603050405020304" pitchFamily="18" charset="0"/>
                <a:cs typeface="Times New Roman" panose="02020603050405020304" pitchFamily="18" charset="0"/>
              </a:rPr>
              <a:t>also</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observed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that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mineralizations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occur</a:t>
            </a:r>
            <a:r>
              <a:rPr lang="tr-TR" sz="2000" dirty="0">
                <a:latin typeface="Times New Roman" panose="02020603050405020304" pitchFamily="18" charset="0"/>
                <a:cs typeface="Times New Roman" panose="02020603050405020304" pitchFamily="18" charset="0"/>
              </a:rPr>
              <a:t> in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form of </a:t>
            </a:r>
            <a:r>
              <a:rPr lang="tr-TR" sz="2000" dirty="0" err="1">
                <a:latin typeface="Times New Roman" panose="02020603050405020304" pitchFamily="18" charset="0"/>
                <a:cs typeface="Times New Roman" panose="02020603050405020304" pitchFamily="18" charset="0"/>
              </a:rPr>
              <a:t>vein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fillings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due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to</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fractured-cracked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structure</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massive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limestones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which</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are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hostrocks</a:t>
            </a:r>
            <a:r>
              <a:rPr lang="tr-TR" sz="2000" dirty="0">
                <a:latin typeface="Times New Roman" panose="02020603050405020304" pitchFamily="18" charset="0"/>
                <a:cs typeface="Times New Roman" panose="02020603050405020304" pitchFamily="18" charset="0"/>
              </a:rPr>
              <a:t>.</a:t>
            </a:r>
          </a:p>
          <a:p>
            <a:pPr marL="342900" indent="-342900" algn="just">
              <a:lnSpc>
                <a:spcPct val="150000"/>
              </a:lnSpc>
              <a:buFontTx/>
              <a:buChar char="-"/>
            </a:pPr>
            <a:r>
              <a:rPr lang="tr-TR" sz="2000" dirty="0">
                <a:latin typeface="Times New Roman" panose="02020603050405020304" pitchFamily="18" charset="0"/>
                <a:cs typeface="Times New Roman" panose="02020603050405020304" pitchFamily="18" charset="0"/>
              </a:rPr>
              <a:t>Since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mineralizations</a:t>
            </a:r>
            <a:r>
              <a:rPr lang="tr-TR" sz="2000" dirty="0">
                <a:latin typeface="Times New Roman" panose="02020603050405020304" pitchFamily="18" charset="0"/>
                <a:cs typeface="Times New Roman" panose="02020603050405020304" pitchFamily="18" charset="0"/>
              </a:rPr>
              <a:t> on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surface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are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exposed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to</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weathering</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they</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show</a:t>
            </a:r>
            <a:r>
              <a:rPr lang="tr-TR" sz="2000" dirty="0">
                <a:latin typeface="Times New Roman" panose="02020603050405020304" pitchFamily="18" charset="0"/>
                <a:cs typeface="Times New Roman" panose="02020603050405020304" pitchFamily="18" charset="0"/>
              </a:rPr>
              <a:t> a </a:t>
            </a:r>
            <a:r>
              <a:rPr lang="tr-TR" sz="2000" dirty="0" err="1">
                <a:latin typeface="Times New Roman" panose="02020603050405020304" pitchFamily="18" charset="0"/>
                <a:cs typeface="Times New Roman" panose="02020603050405020304" pitchFamily="18" charset="0"/>
              </a:rPr>
              <a:t>high</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degree</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alteration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Fe</a:t>
            </a:r>
            <a:r>
              <a:rPr lang="tr-TR" sz="2000" baseline="-25000" dirty="0">
                <a:latin typeface="Times New Roman" panose="02020603050405020304" pitchFamily="18" charset="0"/>
                <a:cs typeface="Times New Roman" panose="02020603050405020304" pitchFamily="18" charset="0"/>
              </a:rPr>
              <a:t>2</a:t>
            </a:r>
            <a:r>
              <a:rPr lang="tr-TR" sz="2000" dirty="0">
                <a:latin typeface="Times New Roman" panose="02020603050405020304" pitchFamily="18" charset="0"/>
                <a:cs typeface="Times New Roman" panose="02020603050405020304" pitchFamily="18" charset="0"/>
              </a:rPr>
              <a:t>O</a:t>
            </a:r>
            <a:r>
              <a:rPr lang="tr-TR" sz="2000" baseline="-25000" dirty="0">
                <a:latin typeface="Times New Roman" panose="02020603050405020304" pitchFamily="18" charset="0"/>
                <a:cs typeface="Times New Roman" panose="02020603050405020304" pitchFamily="18" charset="0"/>
              </a:rPr>
              <a:t>3</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Goethite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limonite </a:t>
            </a:r>
            <a:r>
              <a:rPr lang="tr-TR" sz="2000" dirty="0" err="1">
                <a:latin typeface="Times New Roman" panose="02020603050405020304" pitchFamily="18" charset="0"/>
                <a:cs typeface="Times New Roman" panose="02020603050405020304" pitchFamily="18" charset="0"/>
              </a:rPr>
              <a:t>minerals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seen</a:t>
            </a:r>
            <a:r>
              <a:rPr lang="tr-TR" sz="2000" dirty="0">
                <a:latin typeface="Times New Roman" panose="02020603050405020304" pitchFamily="18" charset="0"/>
                <a:cs typeface="Times New Roman" panose="02020603050405020304" pitchFamily="18" charset="0"/>
              </a:rPr>
              <a:t> in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samples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are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proof</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this</a:t>
            </a:r>
            <a:r>
              <a:rPr lang="tr-TR" sz="2000" dirty="0">
                <a:latin typeface="Times New Roman" panose="02020603050405020304" pitchFamily="18" charset="0"/>
                <a:cs typeface="Times New Roman" panose="02020603050405020304" pitchFamily="18" charset="0"/>
              </a:rPr>
              <a:t>.</a:t>
            </a:r>
          </a:p>
          <a:p>
            <a:pPr marL="342900" indent="-342900" algn="just">
              <a:lnSpc>
                <a:spcPct val="150000"/>
              </a:lnSpc>
              <a:buFontTx/>
              <a:buChar char="-"/>
            </a:pP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primary</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ore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minerals</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mineralization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are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Sphalerite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for</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zinc</a:t>
            </a:r>
            <a:r>
              <a:rPr lang="tr-TR" sz="2000" dirty="0">
                <a:latin typeface="Times New Roman" panose="02020603050405020304" pitchFamily="18" charset="0"/>
                <a:cs typeface="Times New Roman" panose="02020603050405020304" pitchFamily="18" charset="0"/>
              </a:rPr>
              <a:t>, Galen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Cerrusite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for</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lead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ore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minerals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observed</a:t>
            </a:r>
            <a:r>
              <a:rPr lang="tr-TR" sz="2000" dirty="0">
                <a:latin typeface="Times New Roman" panose="02020603050405020304" pitchFamily="18" charset="0"/>
                <a:cs typeface="Times New Roman" panose="02020603050405020304" pitchFamily="18" charset="0"/>
              </a:rPr>
              <a:t> in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samples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thought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to</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belong</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to</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oxidation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zone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are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Smitsonite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Goethite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Hemimorphite</a:t>
            </a:r>
            <a:r>
              <a:rPr lang="tr-TR" sz="2000" dirty="0">
                <a:latin typeface="Times New Roman" panose="02020603050405020304" pitchFamily="18" charset="0"/>
                <a:cs typeface="Times New Roman" panose="02020603050405020304" pitchFamily="18" charset="0"/>
              </a:rPr>
              <a:t>.</a:t>
            </a:r>
          </a:p>
          <a:p>
            <a:pPr marL="342900" indent="-342900" algn="just">
              <a:lnSpc>
                <a:spcPct val="150000"/>
              </a:lnSpc>
              <a:buFontTx/>
              <a:buChar char="-"/>
            </a:pPr>
            <a:r>
              <a:rPr lang="tr-TR" sz="2000" dirty="0" err="1">
                <a:latin typeface="Times New Roman" panose="02020603050405020304" pitchFamily="18" charset="0"/>
                <a:cs typeface="Times New Roman" panose="02020603050405020304" pitchFamily="18" charset="0"/>
              </a:rPr>
              <a:t>It</a:t>
            </a:r>
            <a:r>
              <a:rPr lang="tr-TR" sz="2000" dirty="0">
                <a:latin typeface="Times New Roman" panose="02020603050405020304" pitchFamily="18" charset="0"/>
                <a:cs typeface="Times New Roman" panose="02020603050405020304" pitchFamily="18" charset="0"/>
              </a:rPr>
              <a:t> is </a:t>
            </a:r>
            <a:r>
              <a:rPr lang="tr-TR" sz="2000" dirty="0" err="1">
                <a:latin typeface="Times New Roman" panose="02020603050405020304" pitchFamily="18" charset="0"/>
                <a:cs typeface="Times New Roman" panose="02020603050405020304" pitchFamily="18" charset="0"/>
              </a:rPr>
              <a:t>thought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that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nappe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structure</a:t>
            </a:r>
            <a:r>
              <a:rPr lang="tr-TR" sz="2000" dirty="0">
                <a:latin typeface="Times New Roman" panose="02020603050405020304" pitchFamily="18" charset="0"/>
                <a:cs typeface="Times New Roman" panose="02020603050405020304" pitchFamily="18" charset="0"/>
              </a:rPr>
              <a:t> in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region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plays</a:t>
            </a:r>
            <a:r>
              <a:rPr lang="tr-TR" sz="2000" dirty="0">
                <a:latin typeface="Times New Roman" panose="02020603050405020304" pitchFamily="18" charset="0"/>
                <a:cs typeface="Times New Roman" panose="02020603050405020304" pitchFamily="18" charset="0"/>
              </a:rPr>
              <a:t> a </a:t>
            </a:r>
            <a:r>
              <a:rPr lang="tr-TR" sz="2000" dirty="0" err="1">
                <a:latin typeface="Times New Roman" panose="02020603050405020304" pitchFamily="18" charset="0"/>
                <a:cs typeface="Times New Roman" panose="02020603050405020304" pitchFamily="18" charset="0"/>
              </a:rPr>
              <a:t>very</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important</a:t>
            </a:r>
            <a:r>
              <a:rPr lang="tr-TR" sz="2000" dirty="0">
                <a:latin typeface="Times New Roman" panose="02020603050405020304" pitchFamily="18" charset="0"/>
                <a:cs typeface="Times New Roman" panose="02020603050405020304" pitchFamily="18" charset="0"/>
              </a:rPr>
              <a:t> role in </a:t>
            </a:r>
            <a:r>
              <a:rPr lang="tr-TR" sz="2000" dirty="0" err="1">
                <a:latin typeface="Times New Roman" panose="02020603050405020304" pitchFamily="18" charset="0"/>
                <a:cs typeface="Times New Roman" panose="02020603050405020304" pitchFamily="18" charset="0"/>
              </a:rPr>
              <a:t>mineralization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faulted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fractured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structure</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these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nappes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which</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go</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down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to</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depths</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formation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causes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sea</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water</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to</a:t>
            </a:r>
            <a:r>
              <a:rPr lang="tr-TR" sz="2000" dirty="0">
                <a:latin typeface="Times New Roman" panose="02020603050405020304" pitchFamily="18" charset="0"/>
                <a:cs typeface="Times New Roman" panose="02020603050405020304" pitchFamily="18" charset="0"/>
              </a:rPr>
              <a:t> be </a:t>
            </a:r>
            <a:r>
              <a:rPr lang="tr-TR" sz="2000" dirty="0" err="1">
                <a:latin typeface="Times New Roman" panose="02020603050405020304" pitchFamily="18" charset="0"/>
                <a:cs typeface="Times New Roman" panose="02020603050405020304" pitchFamily="18" charset="0"/>
              </a:rPr>
              <a:t>carried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heated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mixed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with</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solutions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enriched</a:t>
            </a:r>
            <a:r>
              <a:rPr lang="tr-TR" sz="2000" dirty="0">
                <a:latin typeface="Times New Roman" panose="02020603050405020304" pitchFamily="18" charset="0"/>
                <a:cs typeface="Times New Roman" panose="02020603050405020304" pitchFamily="18" charset="0"/>
              </a:rPr>
              <a:t> in Pb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Zn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It</a:t>
            </a:r>
            <a:r>
              <a:rPr lang="tr-TR" sz="2000" dirty="0">
                <a:latin typeface="Times New Roman" panose="02020603050405020304" pitchFamily="18" charset="0"/>
                <a:cs typeface="Times New Roman" panose="02020603050405020304" pitchFamily="18" charset="0"/>
              </a:rPr>
              <a:t> is </a:t>
            </a:r>
            <a:r>
              <a:rPr lang="tr-TR" sz="2000" dirty="0" err="1">
                <a:latin typeface="Times New Roman" panose="02020603050405020304" pitchFamily="18" charset="0"/>
                <a:cs typeface="Times New Roman" panose="02020603050405020304" pitchFamily="18" charset="0"/>
              </a:rPr>
              <a:t>thought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that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waters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which</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are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heated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rich</a:t>
            </a:r>
            <a:r>
              <a:rPr lang="tr-TR" sz="2000" dirty="0">
                <a:latin typeface="Times New Roman" panose="02020603050405020304" pitchFamily="18" charset="0"/>
                <a:cs typeface="Times New Roman" panose="02020603050405020304" pitchFamily="18" charset="0"/>
              </a:rPr>
              <a:t> in Pb - </a:t>
            </a:r>
            <a:r>
              <a:rPr lang="tr-TR" sz="2000" dirty="0" err="1">
                <a:latin typeface="Times New Roman" panose="02020603050405020304" pitchFamily="18" charset="0"/>
                <a:cs typeface="Times New Roman" panose="02020603050405020304" pitchFamily="18" charset="0"/>
              </a:rPr>
              <a:t>Zn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ions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settled</a:t>
            </a:r>
            <a:r>
              <a:rPr lang="tr-TR" sz="2000" dirty="0">
                <a:latin typeface="Times New Roman" panose="02020603050405020304" pitchFamily="18" charset="0"/>
                <a:cs typeface="Times New Roman" panose="02020603050405020304" pitchFamily="18" charset="0"/>
              </a:rPr>
              <a:t> in </a:t>
            </a:r>
            <a:r>
              <a:rPr lang="tr-TR" sz="2000" dirty="0" err="1">
                <a:latin typeface="Times New Roman" panose="02020603050405020304" pitchFamily="18" charset="0"/>
                <a:cs typeface="Times New Roman" panose="02020603050405020304" pitchFamily="18" charset="0"/>
              </a:rPr>
              <a:t>karstic</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cavities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that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have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occurred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previously</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cause</a:t>
            </a:r>
            <a:r>
              <a:rPr lang="tr-TR" sz="2000" dirty="0">
                <a:latin typeface="Times New Roman" panose="02020603050405020304" pitchFamily="18" charset="0"/>
                <a:cs typeface="Times New Roman" panose="02020603050405020304" pitchFamily="18" charset="0"/>
              </a:rPr>
              <a:t> Pb - </a:t>
            </a:r>
            <a:r>
              <a:rPr lang="tr-TR" sz="2000" dirty="0" err="1">
                <a:latin typeface="Times New Roman" panose="02020603050405020304" pitchFamily="18" charset="0"/>
                <a:cs typeface="Times New Roman" panose="02020603050405020304" pitchFamily="18" charset="0"/>
              </a:rPr>
              <a:t>Zn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mineralizations</a:t>
            </a:r>
            <a:r>
              <a:rPr lang="tr-TR" sz="2000" dirty="0">
                <a:latin typeface="Times New Roman" panose="02020603050405020304" pitchFamily="18" charset="0"/>
                <a:cs typeface="Times New Roman" panose="02020603050405020304" pitchFamily="18" charset="0"/>
              </a:rPr>
              <a:t>.</a:t>
            </a:r>
          </a:p>
          <a:p>
            <a:pPr marL="342900" indent="-342900" algn="just">
              <a:lnSpc>
                <a:spcPct val="150000"/>
              </a:lnSpc>
              <a:buFontTx/>
              <a:buChar char="-"/>
            </a:pPr>
            <a:r>
              <a:rPr lang="tr-TR" sz="2000" dirty="0" err="1">
                <a:latin typeface="Times New Roman" panose="02020603050405020304" pitchFamily="18" charset="0"/>
                <a:cs typeface="Times New Roman" panose="02020603050405020304" pitchFamily="18" charset="0"/>
              </a:rPr>
              <a:t>In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conclusion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mineralizations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observed</a:t>
            </a:r>
            <a:r>
              <a:rPr lang="tr-TR" sz="2000" dirty="0">
                <a:latin typeface="Times New Roman" panose="02020603050405020304" pitchFamily="18" charset="0"/>
                <a:cs typeface="Times New Roman" panose="02020603050405020304" pitchFamily="18" charset="0"/>
              </a:rPr>
              <a:t> in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study</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area</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are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thought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to</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occur</a:t>
            </a:r>
            <a:r>
              <a:rPr lang="tr-TR" sz="2000" dirty="0">
                <a:latin typeface="Times New Roman" panose="02020603050405020304" pitchFamily="18" charset="0"/>
                <a:cs typeface="Times New Roman" panose="02020603050405020304" pitchFamily="18" charset="0"/>
              </a:rPr>
              <a:t> as a </a:t>
            </a:r>
            <a:r>
              <a:rPr lang="tr-TR" sz="2000" dirty="0" err="1">
                <a:latin typeface="Times New Roman" panose="02020603050405020304" pitchFamily="18" charset="0"/>
                <a:cs typeface="Times New Roman" panose="02020603050405020304" pitchFamily="18" charset="0"/>
              </a:rPr>
              <a:t>result</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hydrothermal</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activity</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directly</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related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to</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compressional</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extensional</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tectonic</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regime</a:t>
            </a:r>
            <a:r>
              <a:rPr lang="tr-TR" sz="2000" dirty="0">
                <a:latin typeface="Times New Roman" panose="02020603050405020304" pitchFamily="18" charset="0"/>
                <a:cs typeface="Times New Roman" panose="02020603050405020304" pitchFamily="18" charset="0"/>
              </a:rPr>
              <a:t> in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region</a:t>
            </a:r>
            <a:r>
              <a:rPr lang="tr-TR" sz="2000" dirty="0">
                <a:latin typeface="Times New Roman" panose="02020603050405020304" pitchFamily="18" charset="0"/>
                <a:cs typeface="Times New Roman" panose="02020603050405020304" pitchFamily="18" charset="0"/>
              </a:rPr>
              <a:t>. Karst </a:t>
            </a:r>
            <a:r>
              <a:rPr lang="tr-TR" sz="2000" dirty="0" err="1">
                <a:latin typeface="Times New Roman" panose="02020603050405020304" pitchFamily="18" charset="0"/>
                <a:cs typeface="Times New Roman" panose="02020603050405020304" pitchFamily="18" charset="0"/>
              </a:rPr>
              <a:t>structures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fractures</a:t>
            </a:r>
            <a:r>
              <a:rPr lang="tr-TR" sz="2000" dirty="0">
                <a:latin typeface="Times New Roman" panose="02020603050405020304" pitchFamily="18" charset="0"/>
                <a:cs typeface="Times New Roman" panose="02020603050405020304" pitchFamily="18" charset="0"/>
              </a:rPr>
              <a:t> in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region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have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created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necessary</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area</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for</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settlement</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mineralization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Considering</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all</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these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formation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conditions</a:t>
            </a:r>
            <a:r>
              <a:rPr lang="tr-TR" sz="2000" dirty="0">
                <a:latin typeface="Times New Roman" panose="02020603050405020304" pitchFamily="18" charset="0"/>
                <a:cs typeface="Times New Roman" panose="02020603050405020304" pitchFamily="18" charset="0"/>
              </a:rPr>
              <a:t>, it can be </a:t>
            </a:r>
            <a:r>
              <a:rPr lang="tr-TR" sz="2000" dirty="0" err="1">
                <a:latin typeface="Times New Roman" panose="02020603050405020304" pitchFamily="18" charset="0"/>
                <a:cs typeface="Times New Roman" panose="02020603050405020304" pitchFamily="18" charset="0"/>
              </a:rPr>
              <a:t>said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that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Suçatı</a:t>
            </a:r>
            <a:r>
              <a:rPr lang="tr-TR" sz="2000" dirty="0">
                <a:latin typeface="Times New Roman" panose="02020603050405020304" pitchFamily="18" charset="0"/>
                <a:cs typeface="Times New Roman" panose="02020603050405020304" pitchFamily="18" charset="0"/>
              </a:rPr>
              <a:t> </a:t>
            </a:r>
            <a:r>
              <a:rPr lang="tr-TR" sz="2000">
                <a:latin typeface="Times New Roman" panose="02020603050405020304" pitchFamily="18" charset="0"/>
                <a:cs typeface="Times New Roman" panose="02020603050405020304" pitchFamily="18" charset="0"/>
              </a:rPr>
              <a:t>ore </a:t>
            </a:r>
            <a:r>
              <a:rPr lang="tr-TR" sz="2000" dirty="0" err="1">
                <a:latin typeface="Times New Roman" panose="02020603050405020304" pitchFamily="18" charset="0"/>
                <a:cs typeface="Times New Roman" panose="02020603050405020304" pitchFamily="18" charset="0"/>
              </a:rPr>
              <a:t>deposit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fits</a:t>
            </a:r>
            <a:r>
              <a:rPr lang="tr-TR" sz="2000" dirty="0">
                <a:latin typeface="Times New Roman" panose="02020603050405020304" pitchFamily="18" charset="0"/>
                <a:cs typeface="Times New Roman" panose="02020603050405020304" pitchFamily="18" charset="0"/>
              </a:rPr>
              <a:t> MVT.</a:t>
            </a:r>
          </a:p>
          <a:p>
            <a:pPr marL="342900" indent="-342900" algn="just">
              <a:lnSpc>
                <a:spcPct val="150000"/>
              </a:lnSpc>
              <a:buFontTx/>
              <a:buChar char="-"/>
            </a:pPr>
            <a:endParaRPr lang="tr-TR" sz="2000" dirty="0">
              <a:latin typeface="Times New Roman" panose="02020603050405020304" pitchFamily="18" charset="0"/>
              <a:cs typeface="Times New Roman" panose="02020603050405020304" pitchFamily="18" charset="0"/>
            </a:endParaRPr>
          </a:p>
          <a:p>
            <a:pPr marL="342900" indent="-342900" algn="just">
              <a:lnSpc>
                <a:spcPct val="150000"/>
              </a:lnSpc>
              <a:buFontTx/>
              <a:buChar char="-"/>
            </a:pPr>
            <a:endParaRPr lang="tr-TR" sz="2000" dirty="0"/>
          </a:p>
          <a:p>
            <a:pPr algn="just">
              <a:lnSpc>
                <a:spcPct val="150000"/>
              </a:lnSpc>
            </a:pPr>
            <a:endParaRPr lang="tr-TR" dirty="0"/>
          </a:p>
          <a:p>
            <a:pPr algn="just">
              <a:lnSpc>
                <a:spcPct val="150000"/>
              </a:lnSpc>
            </a:pPr>
            <a:endParaRPr lang="tr-TR" dirty="0"/>
          </a:p>
          <a:p>
            <a:pPr algn="just">
              <a:lnSpc>
                <a:spcPct val="150000"/>
              </a:lnSpc>
            </a:pPr>
            <a:endParaRPr lang="tr-TR" dirty="0"/>
          </a:p>
          <a:p>
            <a:pPr algn="just">
              <a:lnSpc>
                <a:spcPct val="150000"/>
              </a:lnSpc>
            </a:pPr>
            <a:endParaRPr lang="tr-TR" dirty="0"/>
          </a:p>
          <a:p>
            <a:pPr algn="just">
              <a:lnSpc>
                <a:spcPct val="150000"/>
              </a:lnSpc>
            </a:pPr>
            <a:endParaRPr lang="tr-TR" dirty="0"/>
          </a:p>
          <a:p>
            <a:pPr algn="just">
              <a:lnSpc>
                <a:spcPct val="150000"/>
              </a:lnSpc>
            </a:pPr>
            <a:endParaRPr lang="tr-TR" dirty="0"/>
          </a:p>
          <a:p>
            <a:pPr algn="just">
              <a:lnSpc>
                <a:spcPct val="150000"/>
              </a:lnSpc>
            </a:pPr>
            <a:endParaRPr lang="tr-TR" dirty="0"/>
          </a:p>
          <a:p>
            <a:pPr algn="just">
              <a:lnSpc>
                <a:spcPct val="150000"/>
              </a:lnSpc>
            </a:pPr>
            <a:endParaRPr lang="tr-TR" dirty="0"/>
          </a:p>
          <a:p>
            <a:pPr algn="just">
              <a:lnSpc>
                <a:spcPct val="150000"/>
              </a:lnSpc>
            </a:pPr>
            <a:endParaRPr lang="tr-TR" dirty="0"/>
          </a:p>
          <a:p>
            <a:pPr algn="just">
              <a:lnSpc>
                <a:spcPct val="150000"/>
              </a:lnSpc>
            </a:pPr>
            <a:endParaRPr lang="tr-TR" dirty="0"/>
          </a:p>
          <a:p>
            <a:pPr algn="just">
              <a:lnSpc>
                <a:spcPct val="150000"/>
              </a:lnSpc>
            </a:pPr>
            <a:endParaRPr lang="tr-TR" dirty="0"/>
          </a:p>
          <a:p>
            <a:pPr algn="just">
              <a:lnSpc>
                <a:spcPct val="150000"/>
              </a:lnSpc>
            </a:pPr>
            <a:endParaRPr lang="tr-TR" dirty="0"/>
          </a:p>
          <a:p>
            <a:pPr algn="just">
              <a:lnSpc>
                <a:spcPct val="150000"/>
              </a:lnSpc>
            </a:pPr>
            <a:endParaRPr lang="tr-TR" dirty="0"/>
          </a:p>
          <a:p>
            <a:pPr algn="just">
              <a:lnSpc>
                <a:spcPct val="150000"/>
              </a:lnSpc>
            </a:pPr>
            <a:endParaRPr lang="tr-TR" dirty="0"/>
          </a:p>
          <a:p>
            <a:pPr algn="just">
              <a:lnSpc>
                <a:spcPct val="150000"/>
              </a:lnSpc>
            </a:pPr>
            <a:endParaRPr lang="tr-TR" dirty="0"/>
          </a:p>
          <a:p>
            <a:pPr algn="just">
              <a:lnSpc>
                <a:spcPct val="150000"/>
              </a:lnSpc>
            </a:pPr>
            <a:endParaRPr lang="tr-TR" dirty="0"/>
          </a:p>
          <a:p>
            <a:pPr algn="just">
              <a:lnSpc>
                <a:spcPct val="150000"/>
              </a:lnSpc>
            </a:pPr>
            <a:endParaRPr lang="tr-TR" dirty="0"/>
          </a:p>
          <a:p>
            <a:pPr algn="just">
              <a:lnSpc>
                <a:spcPct val="150000"/>
              </a:lnSpc>
            </a:pPr>
            <a:endParaRPr lang="tr-TR" b="1" dirty="0">
              <a:latin typeface="Times New Roman" panose="02020603050405020304" pitchFamily="18" charset="0"/>
              <a:cs typeface="Times New Roman" panose="02020603050405020304" pitchFamily="18" charset="0"/>
            </a:endParaRPr>
          </a:p>
          <a:p>
            <a:pPr algn="just">
              <a:lnSpc>
                <a:spcPct val="150000"/>
              </a:lnSpc>
            </a:pPr>
            <a:endParaRPr lang="tr-TR" dirty="0"/>
          </a:p>
        </p:txBody>
      </p:sp>
      <p:pic>
        <p:nvPicPr>
          <p:cNvPr id="6" name="Resim 5">
            <a:extLst>
              <a:ext uri="{FF2B5EF4-FFF2-40B4-BE49-F238E27FC236}">
                <a16:creationId xmlns:a16="http://schemas.microsoft.com/office/drawing/2014/main" id="{B44382C6-D9F7-2D47-86C6-A3DC7CAD6604}"/>
              </a:ext>
            </a:extLst>
          </p:cNvPr>
          <p:cNvPicPr>
            <a:picLocks noChangeAspect="1"/>
          </p:cNvPicPr>
          <p:nvPr/>
        </p:nvPicPr>
        <p:blipFill>
          <a:blip r:embed="rId3"/>
          <a:stretch>
            <a:fillRect/>
          </a:stretch>
        </p:blipFill>
        <p:spPr>
          <a:xfrm>
            <a:off x="110421" y="410548"/>
            <a:ext cx="1116312" cy="1121936"/>
          </a:xfrm>
          <a:prstGeom prst="rect">
            <a:avLst/>
          </a:prstGeom>
        </p:spPr>
      </p:pic>
      <p:pic>
        <p:nvPicPr>
          <p:cNvPr id="8" name="Resim 7">
            <a:extLst>
              <a:ext uri="{FF2B5EF4-FFF2-40B4-BE49-F238E27FC236}">
                <a16:creationId xmlns:a16="http://schemas.microsoft.com/office/drawing/2014/main" id="{9ACBBFD6-DA4D-154D-9A6C-C3C7C390A3A3}"/>
              </a:ext>
            </a:extLst>
          </p:cNvPr>
          <p:cNvPicPr>
            <a:picLocks noChangeAspect="1"/>
          </p:cNvPicPr>
          <p:nvPr/>
        </p:nvPicPr>
        <p:blipFill>
          <a:blip r:embed="rId4"/>
          <a:stretch>
            <a:fillRect/>
          </a:stretch>
        </p:blipFill>
        <p:spPr>
          <a:xfrm>
            <a:off x="0" y="1749943"/>
            <a:ext cx="1219200" cy="419100"/>
          </a:xfrm>
          <a:prstGeom prst="rect">
            <a:avLst/>
          </a:prstGeom>
        </p:spPr>
      </p:pic>
      <p:pic>
        <p:nvPicPr>
          <p:cNvPr id="5" name="Resim 4">
            <a:extLst>
              <a:ext uri="{FF2B5EF4-FFF2-40B4-BE49-F238E27FC236}">
                <a16:creationId xmlns:a16="http://schemas.microsoft.com/office/drawing/2014/main" id="{BEF85782-0DF4-4C40-9D7A-AB3169AFCBEE}"/>
              </a:ext>
            </a:extLst>
          </p:cNvPr>
          <p:cNvPicPr>
            <a:picLocks noChangeAspect="1"/>
          </p:cNvPicPr>
          <p:nvPr/>
        </p:nvPicPr>
        <p:blipFill>
          <a:blip r:embed="rId5"/>
          <a:stretch>
            <a:fillRect/>
          </a:stretch>
        </p:blipFill>
        <p:spPr>
          <a:xfrm>
            <a:off x="110421" y="10543657"/>
            <a:ext cx="1800956" cy="827645"/>
          </a:xfrm>
          <a:prstGeom prst="rect">
            <a:avLst/>
          </a:prstGeom>
        </p:spPr>
      </p:pic>
    </p:spTree>
    <p:extLst>
      <p:ext uri="{BB962C8B-B14F-4D97-AF65-F5344CB8AC3E}">
        <p14:creationId xmlns:p14="http://schemas.microsoft.com/office/powerpoint/2010/main" val="3033149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aşlık 3"/>
          <p:cNvSpPr>
            <a:spLocks noGrp="1"/>
          </p:cNvSpPr>
          <p:nvPr>
            <p:ph type="title"/>
          </p:nvPr>
        </p:nvSpPr>
        <p:spPr>
          <a:xfrm>
            <a:off x="1155716" y="255181"/>
            <a:ext cx="13918019" cy="1913862"/>
          </a:xfrm>
        </p:spPr>
        <p:txBody>
          <a:bodyPr>
            <a:normAutofit fontScale="90000"/>
          </a:bodyPr>
          <a:lstStyle/>
          <a:p>
            <a:pPr algn="ctr"/>
            <a:r>
              <a:rPr lang="tr-TR" sz="2800" b="1" err="1">
                <a:solidFill>
                  <a:schemeClr val="bg1"/>
                </a:solidFill>
                <a:latin typeface="Times New Roman" panose="02020603050405020304" pitchFamily="18" charset="0"/>
                <a:ea typeface="Calibri" charset="0"/>
                <a:cs typeface="Times New Roman" panose="02020603050405020304" pitchFamily="18" charset="0"/>
              </a:rPr>
              <a:t>Geochemical</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Significance</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and</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Formation</a:t>
            </a:r>
            <a:r>
              <a:rPr lang="tr-TR" sz="2800" b="1">
                <a:solidFill>
                  <a:schemeClr val="bg1"/>
                </a:solidFill>
                <a:latin typeface="Times New Roman" panose="02020603050405020304" pitchFamily="18" charset="0"/>
                <a:ea typeface="Calibri" charset="0"/>
                <a:cs typeface="Times New Roman" panose="02020603050405020304" pitchFamily="18" charset="0"/>
              </a:rPr>
              <a:t> of </a:t>
            </a:r>
            <a:r>
              <a:rPr lang="tr-TR" sz="2800" b="1" err="1">
                <a:solidFill>
                  <a:schemeClr val="bg1"/>
                </a:solidFill>
                <a:latin typeface="Times New Roman" panose="02020603050405020304" pitchFamily="18" charset="0"/>
                <a:ea typeface="Calibri" charset="0"/>
                <a:cs typeface="Times New Roman" panose="02020603050405020304" pitchFamily="18" charset="0"/>
              </a:rPr>
              <a:t>Suçatı</a:t>
            </a:r>
            <a:r>
              <a:rPr lang="tr-TR" sz="2800" b="1">
                <a:solidFill>
                  <a:schemeClr val="bg1"/>
                </a:solidFill>
                <a:latin typeface="Times New Roman" panose="02020603050405020304" pitchFamily="18" charset="0"/>
                <a:ea typeface="Calibri" charset="0"/>
                <a:cs typeface="Times New Roman" panose="02020603050405020304" pitchFamily="18" charset="0"/>
              </a:rPr>
              <a:t> Pb – </a:t>
            </a:r>
            <a:r>
              <a:rPr lang="tr-TR" sz="2800" b="1" err="1">
                <a:solidFill>
                  <a:schemeClr val="bg1"/>
                </a:solidFill>
                <a:latin typeface="Times New Roman" panose="02020603050405020304" pitchFamily="18" charset="0"/>
                <a:ea typeface="Calibri" charset="0"/>
                <a:cs typeface="Times New Roman" panose="02020603050405020304" pitchFamily="18" charset="0"/>
              </a:rPr>
              <a:t>Zn</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Deposits</a:t>
            </a:r>
            <a:r>
              <a:rPr lang="tr-TR" sz="2800" b="1">
                <a:solidFill>
                  <a:schemeClr val="bg1"/>
                </a:solidFill>
                <a:latin typeface="Times New Roman" panose="02020603050405020304" pitchFamily="18" charset="0"/>
                <a:ea typeface="Calibri" charset="0"/>
                <a:cs typeface="Times New Roman" panose="02020603050405020304" pitchFamily="18" charset="0"/>
              </a:rPr>
              <a:t> – </a:t>
            </a:r>
            <a:r>
              <a:rPr lang="tr-TR" sz="2800" b="1" err="1">
                <a:solidFill>
                  <a:schemeClr val="bg1"/>
                </a:solidFill>
                <a:latin typeface="Times New Roman" panose="02020603050405020304" pitchFamily="18" charset="0"/>
                <a:ea typeface="Calibri" charset="0"/>
                <a:cs typeface="Times New Roman" panose="02020603050405020304" pitchFamily="18" charset="0"/>
              </a:rPr>
              <a:t>Easterns</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Taurides</a:t>
            </a:r>
            <a:br>
              <a:rPr lang="tr-TR" sz="2800" b="1">
                <a:solidFill>
                  <a:schemeClr val="bg1"/>
                </a:solidFill>
                <a:latin typeface="Times New Roman" panose="02020603050405020304" pitchFamily="18" charset="0"/>
                <a:ea typeface="Calibri" charset="0"/>
                <a:cs typeface="Times New Roman" panose="02020603050405020304" pitchFamily="18" charset="0"/>
              </a:rPr>
            </a:br>
            <a:br>
              <a:rPr lang="tr-TR" sz="2800" b="1">
                <a:solidFill>
                  <a:schemeClr val="bg1"/>
                </a:solidFill>
                <a:latin typeface="Times New Roman" panose="02020603050405020304" pitchFamily="18" charset="0"/>
                <a:ea typeface="Calibri" charset="0"/>
                <a:cs typeface="Times New Roman" panose="02020603050405020304" pitchFamily="18" charset="0"/>
              </a:rPr>
            </a:br>
            <a:r>
              <a:rPr lang="tr-TR" sz="2000">
                <a:solidFill>
                  <a:schemeClr val="bg1"/>
                </a:solidFill>
                <a:latin typeface="Times New Roman" panose="02020603050405020304" pitchFamily="18" charset="0"/>
                <a:cs typeface="Times New Roman" panose="02020603050405020304" pitchFamily="18" charset="0"/>
              </a:rPr>
              <a:t>Ali Erdem </a:t>
            </a:r>
            <a:r>
              <a:rPr lang="tr-TR" sz="2000" err="1">
                <a:solidFill>
                  <a:schemeClr val="bg1"/>
                </a:solidFill>
                <a:latin typeface="Times New Roman" panose="02020603050405020304" pitchFamily="18" charset="0"/>
                <a:cs typeface="Times New Roman" panose="02020603050405020304" pitchFamily="18" charset="0"/>
              </a:rPr>
              <a:t>Bakkalbasi</a:t>
            </a:r>
            <a:r>
              <a:rPr lang="tr-TR" sz="2000">
                <a:solidFill>
                  <a:schemeClr val="bg1"/>
                </a:solidFill>
                <a:latin typeface="Times New Roman" panose="02020603050405020304" pitchFamily="18" charset="0"/>
                <a:cs typeface="Times New Roman" panose="02020603050405020304" pitchFamily="18" charset="0"/>
              </a:rPr>
              <a:t>, </a:t>
            </a:r>
            <a:r>
              <a:rPr lang="tr-TR" sz="2000" b="1">
                <a:solidFill>
                  <a:schemeClr val="bg1"/>
                </a:solidFill>
                <a:latin typeface="Times New Roman" panose="02020603050405020304" pitchFamily="18" charset="0"/>
                <a:cs typeface="Times New Roman" panose="02020603050405020304" pitchFamily="18" charset="0"/>
              </a:rPr>
              <a:t>Hatice Nur Bayram</a:t>
            </a:r>
            <a:r>
              <a:rPr lang="tr-TR" sz="2000">
                <a:solidFill>
                  <a:schemeClr val="bg1"/>
                </a:solidFill>
                <a:latin typeface="Times New Roman" panose="02020603050405020304" pitchFamily="18" charset="0"/>
                <a:cs typeface="Times New Roman" panose="02020603050405020304" pitchFamily="18" charset="0"/>
              </a:rPr>
              <a:t>, Mustafa Kumral, </a:t>
            </a:r>
            <a:r>
              <a:rPr lang="tr-TR" sz="2000" err="1">
                <a:solidFill>
                  <a:schemeClr val="bg1"/>
                </a:solidFill>
                <a:latin typeface="Times New Roman" panose="02020603050405020304" pitchFamily="18" charset="0"/>
                <a:cs typeface="Times New Roman" panose="02020603050405020304" pitchFamily="18" charset="0"/>
              </a:rPr>
              <a:t>and</a:t>
            </a:r>
            <a:r>
              <a:rPr lang="tr-TR" sz="2000">
                <a:solidFill>
                  <a:schemeClr val="bg1"/>
                </a:solidFill>
                <a:latin typeface="Times New Roman" panose="02020603050405020304" pitchFamily="18" charset="0"/>
                <a:cs typeface="Times New Roman" panose="02020603050405020304" pitchFamily="18" charset="0"/>
              </a:rPr>
              <a:t> Ali </a:t>
            </a:r>
            <a:r>
              <a:rPr lang="tr-TR" sz="2000" err="1">
                <a:solidFill>
                  <a:schemeClr val="bg1"/>
                </a:solidFill>
                <a:latin typeface="Times New Roman" panose="02020603050405020304" pitchFamily="18" charset="0"/>
                <a:cs typeface="Times New Roman" panose="02020603050405020304" pitchFamily="18" charset="0"/>
              </a:rPr>
              <a:t>Tugcan</a:t>
            </a:r>
            <a:r>
              <a:rPr lang="tr-TR" sz="2000">
                <a:solidFill>
                  <a:schemeClr val="bg1"/>
                </a:solidFill>
                <a:latin typeface="Times New Roman" panose="02020603050405020304" pitchFamily="18" charset="0"/>
                <a:cs typeface="Times New Roman" panose="02020603050405020304" pitchFamily="18" charset="0"/>
              </a:rPr>
              <a:t> </a:t>
            </a:r>
            <a:r>
              <a:rPr lang="tr-TR" sz="2000" err="1">
                <a:solidFill>
                  <a:schemeClr val="bg1"/>
                </a:solidFill>
                <a:latin typeface="Times New Roman" panose="02020603050405020304" pitchFamily="18" charset="0"/>
                <a:cs typeface="Times New Roman" panose="02020603050405020304" pitchFamily="18" charset="0"/>
              </a:rPr>
              <a:t>Unluer</a:t>
            </a:r>
            <a:r>
              <a:rPr lang="tr-TR" sz="2000">
                <a:solidFill>
                  <a:schemeClr val="bg1"/>
                </a:solidFill>
                <a:latin typeface="Times New Roman" panose="02020603050405020304" pitchFamily="18" charset="0"/>
                <a:cs typeface="Times New Roman" panose="02020603050405020304" pitchFamily="18" charset="0"/>
              </a:rPr>
              <a:t> </a:t>
            </a:r>
            <a:br>
              <a:rPr lang="tr-TR" sz="2000">
                <a:solidFill>
                  <a:schemeClr val="bg1"/>
                </a:solidFill>
                <a:latin typeface="Times New Roman" panose="02020603050405020304" pitchFamily="18" charset="0"/>
                <a:cs typeface="Times New Roman" panose="02020603050405020304" pitchFamily="18" charset="0"/>
              </a:rPr>
            </a:br>
            <a:br>
              <a:rPr lang="tr-TR" sz="2000">
                <a:solidFill>
                  <a:schemeClr val="bg1"/>
                </a:solidFill>
                <a:latin typeface="Times New Roman" panose="02020603050405020304" pitchFamily="18" charset="0"/>
                <a:cs typeface="Times New Roman" panose="02020603050405020304" pitchFamily="18" charset="0"/>
              </a:rPr>
            </a:br>
            <a:r>
              <a:rPr lang="tr-TR" sz="2000" err="1">
                <a:solidFill>
                  <a:schemeClr val="bg1"/>
                </a:solidFill>
                <a:latin typeface="Times New Roman" panose="02020603050405020304" pitchFamily="18" charset="0"/>
                <a:cs typeface="Times New Roman" panose="02020603050405020304" pitchFamily="18" charset="0"/>
              </a:rPr>
              <a:t>Istanbul</a:t>
            </a:r>
            <a:r>
              <a:rPr lang="tr-TR" sz="2000">
                <a:solidFill>
                  <a:schemeClr val="bg1"/>
                </a:solidFill>
                <a:latin typeface="Times New Roman" panose="02020603050405020304" pitchFamily="18" charset="0"/>
                <a:cs typeface="Times New Roman" panose="02020603050405020304" pitchFamily="18" charset="0"/>
              </a:rPr>
              <a:t> Technical </a:t>
            </a:r>
            <a:r>
              <a:rPr lang="tr-TR" sz="2000" err="1">
                <a:solidFill>
                  <a:schemeClr val="bg1"/>
                </a:solidFill>
                <a:latin typeface="Times New Roman" panose="02020603050405020304" pitchFamily="18" charset="0"/>
                <a:cs typeface="Times New Roman" panose="02020603050405020304" pitchFamily="18" charset="0"/>
              </a:rPr>
              <a:t>University</a:t>
            </a:r>
            <a:br>
              <a:rPr lang="tr-TR" sz="2800"/>
            </a:br>
            <a:endParaRPr lang="en-US" sz="2800">
              <a:solidFill>
                <a:schemeClr val="bg1"/>
              </a:solidFill>
              <a:latin typeface="Times New Roman" panose="02020603050405020304" pitchFamily="18" charset="0"/>
              <a:ea typeface="Calibri" charset="0"/>
              <a:cs typeface="Times New Roman" panose="02020603050405020304" pitchFamily="18" charset="0"/>
            </a:endParaRPr>
          </a:p>
        </p:txBody>
      </p:sp>
      <p:sp>
        <p:nvSpPr>
          <p:cNvPr id="2" name="Metin kutusu 1"/>
          <p:cNvSpPr txBox="1"/>
          <p:nvPr/>
        </p:nvSpPr>
        <p:spPr>
          <a:xfrm>
            <a:off x="398754" y="2637091"/>
            <a:ext cx="6636527" cy="16013038"/>
          </a:xfrm>
          <a:prstGeom prst="rect">
            <a:avLst/>
          </a:prstGeom>
          <a:noFill/>
        </p:spPr>
        <p:txBody>
          <a:bodyPr wrap="square" rtlCol="0">
            <a:spAutoFit/>
          </a:bodyPr>
          <a:lstStyle/>
          <a:p>
            <a:pPr>
              <a:lnSpc>
                <a:spcPct val="150000"/>
              </a:lnSpc>
            </a:pPr>
            <a:r>
              <a:rPr lang="tr-TR" sz="1600" b="1" dirty="0">
                <a:latin typeface="Times New Roman" panose="02020603050405020304" pitchFamily="18" charset="0"/>
                <a:cs typeface="Times New Roman" panose="02020603050405020304" pitchFamily="18" charset="0"/>
              </a:rPr>
              <a:t>IMPORTANT EXPLANATION</a:t>
            </a:r>
          </a:p>
          <a:p>
            <a:pPr algn="just">
              <a:lnSpc>
                <a:spcPct val="150000"/>
              </a:lnSpc>
            </a:pPr>
            <a:r>
              <a:rPr lang="tr-TR" sz="1600" dirty="0">
                <a:latin typeface="Times New Roman" panose="02020603050405020304" pitchFamily="18" charset="0"/>
                <a:cs typeface="Times New Roman" panose="02020603050405020304" pitchFamily="18" charset="0"/>
              </a:rPr>
              <a:t>First of </a:t>
            </a:r>
            <a:r>
              <a:rPr lang="tr-TR" sz="1600" dirty="0" err="1">
                <a:latin typeface="Times New Roman" panose="02020603050405020304" pitchFamily="18" charset="0"/>
                <a:cs typeface="Times New Roman" panose="02020603050405020304" pitchFamily="18" charset="0"/>
              </a:rPr>
              <a:t>all</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are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very</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grateful</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for</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your</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interest</a:t>
            </a:r>
            <a:r>
              <a:rPr lang="tr-TR" sz="1600" dirty="0">
                <a:latin typeface="Times New Roman" panose="02020603050405020304" pitchFamily="18" charset="0"/>
                <a:cs typeface="Times New Roman" panose="02020603050405020304" pitchFamily="18" charset="0"/>
              </a:rPr>
              <a:t> in </a:t>
            </a:r>
            <a:r>
              <a:rPr lang="tr-TR" sz="1600" dirty="0" err="1">
                <a:latin typeface="Times New Roman" panose="02020603050405020304" pitchFamily="18" charset="0"/>
                <a:cs typeface="Times New Roman" panose="02020603050405020304" pitchFamily="18" charset="0"/>
              </a:rPr>
              <a:t>our</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work</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This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study</a:t>
            </a:r>
            <a:r>
              <a:rPr lang="tr-TR" sz="1600" dirty="0">
                <a:latin typeface="Times New Roman" panose="02020603050405020304" pitchFamily="18" charset="0"/>
                <a:cs typeface="Times New Roman" panose="02020603050405020304" pitchFamily="18" charset="0"/>
              </a:rPr>
              <a:t> is </a:t>
            </a:r>
            <a:r>
              <a:rPr lang="tr-TR" sz="1600" dirty="0" err="1">
                <a:latin typeface="Times New Roman" panose="02020603050405020304" pitchFamily="18" charset="0"/>
                <a:cs typeface="Times New Roman" panose="02020603050405020304" pitchFamily="18" charset="0"/>
              </a:rPr>
              <a:t>carried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out</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by</a:t>
            </a:r>
            <a:r>
              <a:rPr lang="tr-TR" sz="1600" dirty="0">
                <a:latin typeface="Times New Roman" panose="02020603050405020304" pitchFamily="18" charset="0"/>
                <a:cs typeface="Times New Roman" panose="02020603050405020304" pitchFamily="18" charset="0"/>
              </a:rPr>
              <a:t> us (Hatice Nur Bayram &amp; Ali Erdem Bakkalbaşı) </a:t>
            </a:r>
            <a:r>
              <a:rPr lang="tr-TR" sz="1600" dirty="0" err="1">
                <a:latin typeface="Times New Roman" panose="02020603050405020304" pitchFamily="18" charset="0"/>
                <a:cs typeface="Times New Roman" panose="02020603050405020304" pitchFamily="18" charset="0"/>
              </a:rPr>
              <a:t>and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with</a:t>
            </a:r>
            <a:r>
              <a:rPr lang="tr-TR" sz="1600" dirty="0">
                <a:latin typeface="Times New Roman" panose="02020603050405020304" pitchFamily="18" charset="0"/>
                <a:cs typeface="Times New Roman" panose="02020603050405020304" pitchFamily="18" charset="0"/>
              </a:rPr>
              <a:t> us </a:t>
            </a:r>
            <a:r>
              <a:rPr lang="tr-TR" sz="1600" dirty="0" err="1">
                <a:latin typeface="Times New Roman" panose="02020603050405020304" pitchFamily="18" charset="0"/>
                <a:cs typeface="Times New Roman" panose="02020603050405020304" pitchFamily="18" charset="0"/>
              </a:rPr>
              <a:t>under</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supervision</a:t>
            </a:r>
            <a:r>
              <a:rPr lang="tr-TR" sz="1600" dirty="0">
                <a:latin typeface="Times New Roman" panose="02020603050405020304" pitchFamily="18" charset="0"/>
                <a:cs typeface="Times New Roman" panose="02020603050405020304" pitchFamily="18" charset="0"/>
              </a:rPr>
              <a:t> of </a:t>
            </a:r>
            <a:r>
              <a:rPr lang="tr-TR" sz="1600" dirty="0" err="1">
                <a:latin typeface="Times New Roman" panose="02020603050405020304" pitchFamily="18" charset="0"/>
                <a:cs typeface="Times New Roman" panose="02020603050405020304" pitchFamily="18" charset="0"/>
              </a:rPr>
              <a:t>research</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assistant</a:t>
            </a:r>
            <a:r>
              <a:rPr lang="tr-TR" sz="1600" dirty="0">
                <a:latin typeface="Times New Roman" panose="02020603050405020304" pitchFamily="18" charset="0"/>
                <a:cs typeface="Times New Roman" panose="02020603050405020304" pitchFamily="18" charset="0"/>
              </a:rPr>
              <a:t> Ali Tuğcan </a:t>
            </a:r>
            <a:r>
              <a:rPr lang="tr-TR" sz="1600" dirty="0" err="1">
                <a:latin typeface="Times New Roman" panose="02020603050405020304" pitchFamily="18" charset="0"/>
                <a:cs typeface="Times New Roman" panose="02020603050405020304" pitchFamily="18" charset="0"/>
              </a:rPr>
              <a:t>Ünlüer</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and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Assoc</a:t>
            </a:r>
            <a:r>
              <a:rPr lang="tr-TR" sz="1600" dirty="0">
                <a:latin typeface="Times New Roman" panose="02020603050405020304" pitchFamily="18" charset="0"/>
                <a:cs typeface="Times New Roman" panose="02020603050405020304" pitchFamily="18" charset="0"/>
              </a:rPr>
              <a:t>. Prof. Dr. Mustafa Kumral as </a:t>
            </a:r>
            <a:r>
              <a:rPr lang="tr-TR" sz="1600" dirty="0" err="1">
                <a:latin typeface="Times New Roman" panose="02020603050405020304" pitchFamily="18" charset="0"/>
                <a:cs typeface="Times New Roman" panose="02020603050405020304" pitchFamily="18" charset="0"/>
              </a:rPr>
              <a:t>part</a:t>
            </a:r>
            <a:r>
              <a:rPr lang="tr-TR" sz="1600" dirty="0">
                <a:latin typeface="Times New Roman" panose="02020603050405020304" pitchFamily="18" charset="0"/>
                <a:cs typeface="Times New Roman" panose="02020603050405020304" pitchFamily="18" charset="0"/>
              </a:rPr>
              <a:t> of a </a:t>
            </a:r>
            <a:r>
              <a:rPr lang="tr-TR" sz="1600" dirty="0" err="1">
                <a:latin typeface="Times New Roman" panose="02020603050405020304" pitchFamily="18" charset="0"/>
                <a:cs typeface="Times New Roman" panose="02020603050405020304" pitchFamily="18" charset="0"/>
              </a:rPr>
              <a:t>graduation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design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project</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After</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field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study</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carried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out</a:t>
            </a:r>
            <a:r>
              <a:rPr lang="tr-TR" sz="1600" dirty="0">
                <a:latin typeface="Times New Roman" panose="02020603050405020304" pitchFamily="18" charset="0"/>
                <a:cs typeface="Times New Roman" panose="02020603050405020304" pitchFamily="18" charset="0"/>
              </a:rPr>
              <a:t> in </a:t>
            </a:r>
            <a:r>
              <a:rPr lang="tr-TR" sz="1600" dirty="0" err="1">
                <a:latin typeface="Times New Roman" panose="02020603050405020304" pitchFamily="18" charset="0"/>
                <a:cs typeface="Times New Roman" panose="02020603050405020304" pitchFamily="18" charset="0"/>
              </a:rPr>
              <a:t>September</a:t>
            </a:r>
            <a:r>
              <a:rPr lang="tr-TR" sz="1600" dirty="0">
                <a:latin typeface="Times New Roman" panose="02020603050405020304" pitchFamily="18" charset="0"/>
                <a:cs typeface="Times New Roman" panose="02020603050405020304" pitchFamily="18" charset="0"/>
              </a:rPr>
              <a:t> 2019, </a:t>
            </a:r>
            <a:r>
              <a:rPr lang="tr-TR" sz="1600" dirty="0" err="1">
                <a:latin typeface="Times New Roman" panose="02020603050405020304" pitchFamily="18" charset="0"/>
                <a:cs typeface="Times New Roman" panose="02020603050405020304" pitchFamily="18" charset="0"/>
              </a:rPr>
              <a:t>our</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studies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have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been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continuing</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until</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now</a:t>
            </a:r>
            <a:r>
              <a:rPr lang="tr-TR" sz="1600" dirty="0">
                <a:latin typeface="Times New Roman" panose="02020603050405020304" pitchFamily="18" charset="0"/>
                <a:cs typeface="Times New Roman" panose="02020603050405020304" pitchFamily="18" charset="0"/>
              </a:rPr>
              <a:t>, but as </a:t>
            </a:r>
            <a:r>
              <a:rPr lang="tr-TR" sz="1600" dirty="0" err="1">
                <a:latin typeface="Times New Roman" panose="02020603050405020304" pitchFamily="18" charset="0"/>
                <a:cs typeface="Times New Roman" panose="02020603050405020304" pitchFamily="18" charset="0"/>
              </a:rPr>
              <a:t>you</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know</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our</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physical</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relationship</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with</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University</a:t>
            </a:r>
            <a:r>
              <a:rPr lang="tr-TR" sz="1600" dirty="0">
                <a:latin typeface="Times New Roman" panose="02020603050405020304" pitchFamily="18" charset="0"/>
                <a:cs typeface="Times New Roman" panose="02020603050405020304" pitchFamily="18" charset="0"/>
              </a:rPr>
              <a:t> has </a:t>
            </a:r>
            <a:r>
              <a:rPr lang="tr-TR" sz="1600" dirty="0" err="1">
                <a:latin typeface="Times New Roman" panose="02020603050405020304" pitchFamily="18" charset="0"/>
                <a:cs typeface="Times New Roman" panose="02020603050405020304" pitchFamily="18" charset="0"/>
              </a:rPr>
              <a:t>been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cut</a:t>
            </a:r>
            <a:r>
              <a:rPr lang="tr-TR" sz="1600" dirty="0">
                <a:latin typeface="Times New Roman" panose="02020603050405020304" pitchFamily="18" charset="0"/>
                <a:cs typeface="Times New Roman" panose="02020603050405020304" pitchFamily="18" charset="0"/>
              </a:rPr>
              <a:t> since 15 </a:t>
            </a:r>
            <a:r>
              <a:rPr lang="tr-TR" sz="1600" dirty="0" err="1">
                <a:latin typeface="Times New Roman" panose="02020603050405020304" pitchFamily="18" charset="0"/>
                <a:cs typeface="Times New Roman" panose="02020603050405020304" pitchFamily="18" charset="0"/>
              </a:rPr>
              <a:t>March</a:t>
            </a:r>
            <a:r>
              <a:rPr lang="tr-TR" sz="1600" dirty="0">
                <a:latin typeface="Times New Roman" panose="02020603050405020304" pitchFamily="18" charset="0"/>
                <a:cs typeface="Times New Roman" panose="02020603050405020304" pitchFamily="18" charset="0"/>
              </a:rPr>
              <a:t> 2020 </a:t>
            </a:r>
            <a:r>
              <a:rPr lang="tr-TR" sz="1600" dirty="0" err="1">
                <a:latin typeface="Times New Roman" panose="02020603050405020304" pitchFamily="18" charset="0"/>
                <a:cs typeface="Times New Roman" panose="02020603050405020304" pitchFamily="18" charset="0"/>
              </a:rPr>
              <a:t>due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to</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COVID-19 </a:t>
            </a:r>
            <a:r>
              <a:rPr lang="tr-TR" sz="1600" dirty="0" err="1">
                <a:latin typeface="Times New Roman" panose="02020603050405020304" pitchFamily="18" charset="0"/>
                <a:cs typeface="Times New Roman" panose="02020603050405020304" pitchFamily="18" charset="0"/>
              </a:rPr>
              <a:t>outbreak</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This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big</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obstacle</a:t>
            </a:r>
            <a:r>
              <a:rPr lang="tr-TR" sz="1600" dirty="0">
                <a:latin typeface="Times New Roman" panose="02020603050405020304" pitchFamily="18" charset="0"/>
                <a:cs typeface="Times New Roman" panose="02020603050405020304" pitchFamily="18" charset="0"/>
              </a:rPr>
              <a:t> has </a:t>
            </a:r>
            <a:r>
              <a:rPr lang="tr-TR" sz="1600" dirty="0" err="1">
                <a:latin typeface="Times New Roman" panose="02020603050405020304" pitchFamily="18" charset="0"/>
                <a:cs typeface="Times New Roman" panose="02020603050405020304" pitchFamily="18" charset="0"/>
              </a:rPr>
              <a:t>finished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possibility</a:t>
            </a:r>
            <a:r>
              <a:rPr lang="tr-TR" sz="1600" dirty="0">
                <a:latin typeface="Times New Roman" panose="02020603050405020304" pitchFamily="18" charset="0"/>
                <a:cs typeface="Times New Roman" panose="02020603050405020304" pitchFamily="18" charset="0"/>
              </a:rPr>
              <a:t> of </a:t>
            </a:r>
            <a:r>
              <a:rPr lang="tr-TR" sz="1600" dirty="0" err="1">
                <a:latin typeface="Times New Roman" panose="02020603050405020304" pitchFamily="18" charset="0"/>
                <a:cs typeface="Times New Roman" panose="02020603050405020304" pitchFamily="18" charset="0"/>
              </a:rPr>
              <a:t>using</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laboratories</a:t>
            </a:r>
            <a:r>
              <a:rPr lang="tr-TR" sz="1600" dirty="0">
                <a:latin typeface="Times New Roman" panose="02020603050405020304" pitchFamily="18" charset="0"/>
                <a:cs typeface="Times New Roman" panose="02020603050405020304" pitchFamily="18" charset="0"/>
              </a:rPr>
              <a:t> at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university</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and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also</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paused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our</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work</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with</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our</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thesis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advisor</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Assoc</a:t>
            </a:r>
            <a:r>
              <a:rPr lang="tr-TR" sz="1600" dirty="0">
                <a:latin typeface="Times New Roman" panose="02020603050405020304" pitchFamily="18" charset="0"/>
                <a:cs typeface="Times New Roman" panose="02020603050405020304" pitchFamily="18" charset="0"/>
              </a:rPr>
              <a:t>. Prof. Mustafa KUMRAL).</a:t>
            </a:r>
          </a:p>
          <a:p>
            <a:pPr algn="just">
              <a:lnSpc>
                <a:spcPct val="150000"/>
              </a:lnSpc>
            </a:pP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Although</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our</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research</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process</a:t>
            </a:r>
            <a:r>
              <a:rPr lang="tr-TR" sz="1600" dirty="0">
                <a:latin typeface="Times New Roman" panose="02020603050405020304" pitchFamily="18" charset="0"/>
                <a:cs typeface="Times New Roman" panose="02020603050405020304" pitchFamily="18" charset="0"/>
              </a:rPr>
              <a:t> is </a:t>
            </a:r>
            <a:r>
              <a:rPr lang="tr-TR" sz="1600" dirty="0" err="1">
                <a:latin typeface="Times New Roman" panose="02020603050405020304" pitchFamily="18" charset="0"/>
                <a:cs typeface="Times New Roman" panose="02020603050405020304" pitchFamily="18" charset="0"/>
              </a:rPr>
              <a:t>incomplete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are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happy</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to</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convey</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our</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field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observations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and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what</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have</a:t>
            </a:r>
            <a:r>
              <a:rPr lang="tr-TR" sz="1600" dirty="0">
                <a:latin typeface="Times New Roman" panose="02020603050405020304" pitchFamily="18" charset="0"/>
                <a:cs typeface="Times New Roman" panose="02020603050405020304" pitchFamily="18" charset="0"/>
              </a:rPr>
              <a:t> done </a:t>
            </a:r>
            <a:r>
              <a:rPr lang="tr-TR" sz="1600" dirty="0" err="1">
                <a:latin typeface="Times New Roman" panose="02020603050405020304" pitchFamily="18" charset="0"/>
                <a:cs typeface="Times New Roman" panose="02020603050405020304" pitchFamily="18" charset="0"/>
              </a:rPr>
              <a:t>up</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to</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this</a:t>
            </a:r>
            <a:r>
              <a:rPr lang="tr-TR" sz="1600" dirty="0">
                <a:latin typeface="Times New Roman" panose="02020603050405020304" pitchFamily="18" charset="0"/>
                <a:cs typeface="Times New Roman" panose="02020603050405020304" pitchFamily="18" charset="0"/>
              </a:rPr>
              <a:t> time.</a:t>
            </a:r>
          </a:p>
          <a:p>
            <a:pPr algn="r">
              <a:lnSpc>
                <a:spcPct val="150000"/>
              </a:lnSpc>
            </a:pPr>
            <a:endParaRPr lang="tr-TR" sz="1600" dirty="0">
              <a:latin typeface="Times New Roman" panose="02020603050405020304" pitchFamily="18" charset="0"/>
              <a:cs typeface="Times New Roman" panose="02020603050405020304" pitchFamily="18" charset="0"/>
            </a:endParaRPr>
          </a:p>
          <a:p>
            <a:pPr algn="r">
              <a:lnSpc>
                <a:spcPct val="150000"/>
              </a:lnSpc>
            </a:pPr>
            <a:r>
              <a:rPr lang="tr-TR" sz="1600" dirty="0">
                <a:latin typeface="Times New Roman" panose="02020603050405020304" pitchFamily="18" charset="0"/>
                <a:cs typeface="Times New Roman" panose="02020603050405020304" pitchFamily="18" charset="0"/>
              </a:rPr>
              <a:t>Hatice Nur Bayram &amp; Ali Erdem Bakkalbaşı (</a:t>
            </a:r>
            <a:r>
              <a:rPr lang="tr-TR" sz="1600" dirty="0" err="1">
                <a:latin typeface="Times New Roman" panose="02020603050405020304" pitchFamily="18" charset="0"/>
                <a:cs typeface="Times New Roman" panose="02020603050405020304" pitchFamily="18" charset="0"/>
              </a:rPr>
              <a:t>Undergraduate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Students</a:t>
            </a:r>
            <a:r>
              <a:rPr lang="tr-TR" sz="1600" dirty="0">
                <a:latin typeface="Times New Roman" panose="02020603050405020304" pitchFamily="18" charset="0"/>
                <a:cs typeface="Times New Roman" panose="02020603050405020304" pitchFamily="18" charset="0"/>
              </a:rPr>
              <a:t>, 4th </a:t>
            </a:r>
            <a:r>
              <a:rPr lang="tr-TR" sz="1600" dirty="0" err="1">
                <a:latin typeface="Times New Roman" panose="02020603050405020304" pitchFamily="18" charset="0"/>
                <a:cs typeface="Times New Roman" panose="02020603050405020304" pitchFamily="18" charset="0"/>
              </a:rPr>
              <a:t>grade</a:t>
            </a:r>
            <a:r>
              <a:rPr lang="tr-TR" sz="1600" dirty="0">
                <a:latin typeface="Times New Roman" panose="02020603050405020304" pitchFamily="18" charset="0"/>
                <a:cs typeface="Times New Roman" panose="02020603050405020304" pitchFamily="18" charset="0"/>
              </a:rPr>
              <a:t>.)</a:t>
            </a:r>
          </a:p>
          <a:p>
            <a:pPr algn="r">
              <a:lnSpc>
                <a:spcPct val="150000"/>
              </a:lnSpc>
            </a:pPr>
            <a:r>
              <a:rPr lang="tr-TR" sz="1600" dirty="0">
                <a:latin typeface="Times New Roman" panose="02020603050405020304" pitchFamily="18" charset="0"/>
                <a:cs typeface="Times New Roman" panose="02020603050405020304" pitchFamily="18" charset="0"/>
              </a:rPr>
              <a:t> </a:t>
            </a:r>
          </a:p>
          <a:p>
            <a:pPr algn="r">
              <a:lnSpc>
                <a:spcPct val="150000"/>
              </a:lnSpc>
            </a:pPr>
            <a:r>
              <a:rPr lang="tr-TR" sz="1600" dirty="0" err="1">
                <a:latin typeface="Times New Roman" panose="02020603050405020304" pitchFamily="18" charset="0"/>
                <a:cs typeface="Times New Roman" panose="02020603050405020304" pitchFamily="18" charset="0"/>
              </a:rPr>
              <a:t>Istanbul</a:t>
            </a:r>
            <a:r>
              <a:rPr lang="tr-TR" sz="1600" dirty="0">
                <a:latin typeface="Times New Roman" panose="02020603050405020304" pitchFamily="18" charset="0"/>
                <a:cs typeface="Times New Roman" panose="02020603050405020304" pitchFamily="18" charset="0"/>
              </a:rPr>
              <a:t> Technical </a:t>
            </a:r>
            <a:r>
              <a:rPr lang="tr-TR" sz="1600" dirty="0" err="1">
                <a:latin typeface="Times New Roman" panose="02020603050405020304" pitchFamily="18" charset="0"/>
                <a:cs typeface="Times New Roman" panose="02020603050405020304" pitchFamily="18" charset="0"/>
              </a:rPr>
              <a:t>University</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Geological</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Engineering</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Department</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Istanbul</a:t>
            </a:r>
            <a:endParaRPr lang="tr-TR" sz="1600" dirty="0">
              <a:latin typeface="Times New Roman" panose="02020603050405020304" pitchFamily="18" charset="0"/>
              <a:cs typeface="Times New Roman" panose="02020603050405020304" pitchFamily="18" charset="0"/>
            </a:endParaRPr>
          </a:p>
          <a:p>
            <a:pPr algn="r">
              <a:lnSpc>
                <a:spcPct val="150000"/>
              </a:lnSpc>
            </a:pPr>
            <a:r>
              <a:rPr lang="tr-TR" sz="2400" dirty="0">
                <a:latin typeface="Times New Roman" panose="02020603050405020304" pitchFamily="18" charset="0"/>
                <a:cs typeface="Times New Roman" panose="02020603050405020304" pitchFamily="18" charset="0"/>
              </a:rPr>
              <a:t> </a:t>
            </a:r>
          </a:p>
          <a:p>
            <a:endParaRPr lang="tr-TR" dirty="0">
              <a:latin typeface="Times New Roman" panose="02020603050405020304" pitchFamily="18" charset="0"/>
              <a:cs typeface="Times New Roman" panose="02020603050405020304" pitchFamily="18" charset="0"/>
            </a:endParaRPr>
          </a:p>
          <a:p>
            <a:endParaRPr lang="tr-TR" dirty="0">
              <a:latin typeface="Times New Roman" panose="02020603050405020304" pitchFamily="18" charset="0"/>
              <a:cs typeface="Times New Roman" panose="02020603050405020304" pitchFamily="18" charset="0"/>
            </a:endParaRP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6" name="Resim 5">
            <a:extLst>
              <a:ext uri="{FF2B5EF4-FFF2-40B4-BE49-F238E27FC236}">
                <a16:creationId xmlns:a16="http://schemas.microsoft.com/office/drawing/2014/main" id="{B44382C6-D9F7-2D47-86C6-A3DC7CAD6604}"/>
              </a:ext>
            </a:extLst>
          </p:cNvPr>
          <p:cNvPicPr>
            <a:picLocks noChangeAspect="1"/>
          </p:cNvPicPr>
          <p:nvPr/>
        </p:nvPicPr>
        <p:blipFill>
          <a:blip r:embed="rId3"/>
          <a:stretch>
            <a:fillRect/>
          </a:stretch>
        </p:blipFill>
        <p:spPr>
          <a:xfrm>
            <a:off x="110421" y="410548"/>
            <a:ext cx="1116312" cy="1121936"/>
          </a:xfrm>
          <a:prstGeom prst="rect">
            <a:avLst/>
          </a:prstGeom>
        </p:spPr>
      </p:pic>
      <p:pic>
        <p:nvPicPr>
          <p:cNvPr id="8" name="Resim 7">
            <a:extLst>
              <a:ext uri="{FF2B5EF4-FFF2-40B4-BE49-F238E27FC236}">
                <a16:creationId xmlns:a16="http://schemas.microsoft.com/office/drawing/2014/main" id="{9ACBBFD6-DA4D-154D-9A6C-C3C7C390A3A3}"/>
              </a:ext>
            </a:extLst>
          </p:cNvPr>
          <p:cNvPicPr>
            <a:picLocks noChangeAspect="1"/>
          </p:cNvPicPr>
          <p:nvPr/>
        </p:nvPicPr>
        <p:blipFill>
          <a:blip r:embed="rId4"/>
          <a:stretch>
            <a:fillRect/>
          </a:stretch>
        </p:blipFill>
        <p:spPr>
          <a:xfrm>
            <a:off x="0" y="1749943"/>
            <a:ext cx="1219200" cy="419100"/>
          </a:xfrm>
          <a:prstGeom prst="rect">
            <a:avLst/>
          </a:prstGeom>
        </p:spPr>
      </p:pic>
      <p:pic>
        <p:nvPicPr>
          <p:cNvPr id="5" name="Resim 4">
            <a:extLst>
              <a:ext uri="{FF2B5EF4-FFF2-40B4-BE49-F238E27FC236}">
                <a16:creationId xmlns:a16="http://schemas.microsoft.com/office/drawing/2014/main" id="{BEF85782-0DF4-4C40-9D7A-AB3169AFCBEE}"/>
              </a:ext>
            </a:extLst>
          </p:cNvPr>
          <p:cNvPicPr>
            <a:picLocks noChangeAspect="1"/>
          </p:cNvPicPr>
          <p:nvPr/>
        </p:nvPicPr>
        <p:blipFill>
          <a:blip r:embed="rId5"/>
          <a:stretch>
            <a:fillRect/>
          </a:stretch>
        </p:blipFill>
        <p:spPr>
          <a:xfrm>
            <a:off x="110421" y="10543657"/>
            <a:ext cx="1800956" cy="827645"/>
          </a:xfrm>
          <a:prstGeom prst="rect">
            <a:avLst/>
          </a:prstGeom>
        </p:spPr>
      </p:pic>
      <p:pic>
        <p:nvPicPr>
          <p:cNvPr id="7" name="Resim 6">
            <a:extLst>
              <a:ext uri="{FF2B5EF4-FFF2-40B4-BE49-F238E27FC236}">
                <a16:creationId xmlns:a16="http://schemas.microsoft.com/office/drawing/2014/main" id="{50B18386-ACFF-3240-AED9-7000BC130750}"/>
              </a:ext>
            </a:extLst>
          </p:cNvPr>
          <p:cNvPicPr>
            <a:picLocks noChangeAspect="1"/>
          </p:cNvPicPr>
          <p:nvPr/>
        </p:nvPicPr>
        <p:blipFill>
          <a:blip r:embed="rId6"/>
          <a:stretch>
            <a:fillRect/>
          </a:stretch>
        </p:blipFill>
        <p:spPr>
          <a:xfrm>
            <a:off x="7350176" y="2637091"/>
            <a:ext cx="8815787" cy="6611840"/>
          </a:xfrm>
          <a:prstGeom prst="rect">
            <a:avLst/>
          </a:prstGeom>
        </p:spPr>
      </p:pic>
    </p:spTree>
    <p:extLst>
      <p:ext uri="{BB962C8B-B14F-4D97-AF65-F5344CB8AC3E}">
        <p14:creationId xmlns:p14="http://schemas.microsoft.com/office/powerpoint/2010/main" val="312717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aşlık 3"/>
          <p:cNvSpPr>
            <a:spLocks noGrp="1"/>
          </p:cNvSpPr>
          <p:nvPr>
            <p:ph type="title"/>
          </p:nvPr>
        </p:nvSpPr>
        <p:spPr>
          <a:xfrm>
            <a:off x="1155716" y="255181"/>
            <a:ext cx="13918019" cy="1913862"/>
          </a:xfrm>
        </p:spPr>
        <p:txBody>
          <a:bodyPr>
            <a:normAutofit fontScale="90000"/>
          </a:bodyPr>
          <a:lstStyle/>
          <a:p>
            <a:pPr algn="ctr"/>
            <a:r>
              <a:rPr lang="tr-TR" sz="2800" b="1" err="1">
                <a:solidFill>
                  <a:schemeClr val="bg1"/>
                </a:solidFill>
                <a:latin typeface="Times New Roman" panose="02020603050405020304" pitchFamily="18" charset="0"/>
                <a:ea typeface="Calibri" charset="0"/>
                <a:cs typeface="Times New Roman" panose="02020603050405020304" pitchFamily="18" charset="0"/>
              </a:rPr>
              <a:t>Geochemical</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Significance</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and</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Formation</a:t>
            </a:r>
            <a:r>
              <a:rPr lang="tr-TR" sz="2800" b="1">
                <a:solidFill>
                  <a:schemeClr val="bg1"/>
                </a:solidFill>
                <a:latin typeface="Times New Roman" panose="02020603050405020304" pitchFamily="18" charset="0"/>
                <a:ea typeface="Calibri" charset="0"/>
                <a:cs typeface="Times New Roman" panose="02020603050405020304" pitchFamily="18" charset="0"/>
              </a:rPr>
              <a:t> of </a:t>
            </a:r>
            <a:r>
              <a:rPr lang="tr-TR" sz="2800" b="1" err="1">
                <a:solidFill>
                  <a:schemeClr val="bg1"/>
                </a:solidFill>
                <a:latin typeface="Times New Roman" panose="02020603050405020304" pitchFamily="18" charset="0"/>
                <a:ea typeface="Calibri" charset="0"/>
                <a:cs typeface="Times New Roman" panose="02020603050405020304" pitchFamily="18" charset="0"/>
              </a:rPr>
              <a:t>Suçatı</a:t>
            </a:r>
            <a:r>
              <a:rPr lang="tr-TR" sz="2800" b="1">
                <a:solidFill>
                  <a:schemeClr val="bg1"/>
                </a:solidFill>
                <a:latin typeface="Times New Roman" panose="02020603050405020304" pitchFamily="18" charset="0"/>
                <a:ea typeface="Calibri" charset="0"/>
                <a:cs typeface="Times New Roman" panose="02020603050405020304" pitchFamily="18" charset="0"/>
              </a:rPr>
              <a:t> Pb – </a:t>
            </a:r>
            <a:r>
              <a:rPr lang="tr-TR" sz="2800" b="1" err="1">
                <a:solidFill>
                  <a:schemeClr val="bg1"/>
                </a:solidFill>
                <a:latin typeface="Times New Roman" panose="02020603050405020304" pitchFamily="18" charset="0"/>
                <a:ea typeface="Calibri" charset="0"/>
                <a:cs typeface="Times New Roman" panose="02020603050405020304" pitchFamily="18" charset="0"/>
              </a:rPr>
              <a:t>Zn</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Deposits</a:t>
            </a:r>
            <a:r>
              <a:rPr lang="tr-TR" sz="2800" b="1">
                <a:solidFill>
                  <a:schemeClr val="bg1"/>
                </a:solidFill>
                <a:latin typeface="Times New Roman" panose="02020603050405020304" pitchFamily="18" charset="0"/>
                <a:ea typeface="Calibri" charset="0"/>
                <a:cs typeface="Times New Roman" panose="02020603050405020304" pitchFamily="18" charset="0"/>
              </a:rPr>
              <a:t> – </a:t>
            </a:r>
            <a:r>
              <a:rPr lang="tr-TR" sz="2800" b="1" err="1">
                <a:solidFill>
                  <a:schemeClr val="bg1"/>
                </a:solidFill>
                <a:latin typeface="Times New Roman" panose="02020603050405020304" pitchFamily="18" charset="0"/>
                <a:ea typeface="Calibri" charset="0"/>
                <a:cs typeface="Times New Roman" panose="02020603050405020304" pitchFamily="18" charset="0"/>
              </a:rPr>
              <a:t>Easterns</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Taurides</a:t>
            </a:r>
            <a:br>
              <a:rPr lang="tr-TR" sz="2800" b="1">
                <a:solidFill>
                  <a:schemeClr val="bg1"/>
                </a:solidFill>
                <a:latin typeface="Times New Roman" panose="02020603050405020304" pitchFamily="18" charset="0"/>
                <a:ea typeface="Calibri" charset="0"/>
                <a:cs typeface="Times New Roman" panose="02020603050405020304" pitchFamily="18" charset="0"/>
              </a:rPr>
            </a:br>
            <a:br>
              <a:rPr lang="tr-TR" sz="2800" b="1">
                <a:solidFill>
                  <a:schemeClr val="bg1"/>
                </a:solidFill>
                <a:latin typeface="Times New Roman" panose="02020603050405020304" pitchFamily="18" charset="0"/>
                <a:ea typeface="Calibri" charset="0"/>
                <a:cs typeface="Times New Roman" panose="02020603050405020304" pitchFamily="18" charset="0"/>
              </a:rPr>
            </a:br>
            <a:r>
              <a:rPr lang="tr-TR" sz="2000">
                <a:solidFill>
                  <a:schemeClr val="bg1"/>
                </a:solidFill>
                <a:latin typeface="Times New Roman" panose="02020603050405020304" pitchFamily="18" charset="0"/>
                <a:cs typeface="Times New Roman" panose="02020603050405020304" pitchFamily="18" charset="0"/>
              </a:rPr>
              <a:t>Ali Erdem </a:t>
            </a:r>
            <a:r>
              <a:rPr lang="tr-TR" sz="2000" err="1">
                <a:solidFill>
                  <a:schemeClr val="bg1"/>
                </a:solidFill>
                <a:latin typeface="Times New Roman" panose="02020603050405020304" pitchFamily="18" charset="0"/>
                <a:cs typeface="Times New Roman" panose="02020603050405020304" pitchFamily="18" charset="0"/>
              </a:rPr>
              <a:t>Bakkalbasi</a:t>
            </a:r>
            <a:r>
              <a:rPr lang="tr-TR" sz="2000">
                <a:solidFill>
                  <a:schemeClr val="bg1"/>
                </a:solidFill>
                <a:latin typeface="Times New Roman" panose="02020603050405020304" pitchFamily="18" charset="0"/>
                <a:cs typeface="Times New Roman" panose="02020603050405020304" pitchFamily="18" charset="0"/>
              </a:rPr>
              <a:t>, </a:t>
            </a:r>
            <a:r>
              <a:rPr lang="tr-TR" sz="2000" b="1">
                <a:solidFill>
                  <a:schemeClr val="bg1"/>
                </a:solidFill>
                <a:latin typeface="Times New Roman" panose="02020603050405020304" pitchFamily="18" charset="0"/>
                <a:cs typeface="Times New Roman" panose="02020603050405020304" pitchFamily="18" charset="0"/>
              </a:rPr>
              <a:t>Hatice Nur Bayram</a:t>
            </a:r>
            <a:r>
              <a:rPr lang="tr-TR" sz="2000">
                <a:solidFill>
                  <a:schemeClr val="bg1"/>
                </a:solidFill>
                <a:latin typeface="Times New Roman" panose="02020603050405020304" pitchFamily="18" charset="0"/>
                <a:cs typeface="Times New Roman" panose="02020603050405020304" pitchFamily="18" charset="0"/>
              </a:rPr>
              <a:t>, Mustafa Kumral, </a:t>
            </a:r>
            <a:r>
              <a:rPr lang="tr-TR" sz="2000" err="1">
                <a:solidFill>
                  <a:schemeClr val="bg1"/>
                </a:solidFill>
                <a:latin typeface="Times New Roman" panose="02020603050405020304" pitchFamily="18" charset="0"/>
                <a:cs typeface="Times New Roman" panose="02020603050405020304" pitchFamily="18" charset="0"/>
              </a:rPr>
              <a:t>and</a:t>
            </a:r>
            <a:r>
              <a:rPr lang="tr-TR" sz="2000">
                <a:solidFill>
                  <a:schemeClr val="bg1"/>
                </a:solidFill>
                <a:latin typeface="Times New Roman" panose="02020603050405020304" pitchFamily="18" charset="0"/>
                <a:cs typeface="Times New Roman" panose="02020603050405020304" pitchFamily="18" charset="0"/>
              </a:rPr>
              <a:t> Ali </a:t>
            </a:r>
            <a:r>
              <a:rPr lang="tr-TR" sz="2000" err="1">
                <a:solidFill>
                  <a:schemeClr val="bg1"/>
                </a:solidFill>
                <a:latin typeface="Times New Roman" panose="02020603050405020304" pitchFamily="18" charset="0"/>
                <a:cs typeface="Times New Roman" panose="02020603050405020304" pitchFamily="18" charset="0"/>
              </a:rPr>
              <a:t>Tugcan</a:t>
            </a:r>
            <a:r>
              <a:rPr lang="tr-TR" sz="2000">
                <a:solidFill>
                  <a:schemeClr val="bg1"/>
                </a:solidFill>
                <a:latin typeface="Times New Roman" panose="02020603050405020304" pitchFamily="18" charset="0"/>
                <a:cs typeface="Times New Roman" panose="02020603050405020304" pitchFamily="18" charset="0"/>
              </a:rPr>
              <a:t> </a:t>
            </a:r>
            <a:r>
              <a:rPr lang="tr-TR" sz="2000" err="1">
                <a:solidFill>
                  <a:schemeClr val="bg1"/>
                </a:solidFill>
                <a:latin typeface="Times New Roman" panose="02020603050405020304" pitchFamily="18" charset="0"/>
                <a:cs typeface="Times New Roman" panose="02020603050405020304" pitchFamily="18" charset="0"/>
              </a:rPr>
              <a:t>Unluer</a:t>
            </a:r>
            <a:r>
              <a:rPr lang="tr-TR" sz="2000">
                <a:solidFill>
                  <a:schemeClr val="bg1"/>
                </a:solidFill>
                <a:latin typeface="Times New Roman" panose="02020603050405020304" pitchFamily="18" charset="0"/>
                <a:cs typeface="Times New Roman" panose="02020603050405020304" pitchFamily="18" charset="0"/>
              </a:rPr>
              <a:t> </a:t>
            </a:r>
            <a:br>
              <a:rPr lang="tr-TR" sz="2000">
                <a:solidFill>
                  <a:schemeClr val="bg1"/>
                </a:solidFill>
                <a:latin typeface="Times New Roman" panose="02020603050405020304" pitchFamily="18" charset="0"/>
                <a:cs typeface="Times New Roman" panose="02020603050405020304" pitchFamily="18" charset="0"/>
              </a:rPr>
            </a:br>
            <a:br>
              <a:rPr lang="tr-TR" sz="2000">
                <a:solidFill>
                  <a:schemeClr val="bg1"/>
                </a:solidFill>
                <a:latin typeface="Times New Roman" panose="02020603050405020304" pitchFamily="18" charset="0"/>
                <a:cs typeface="Times New Roman" panose="02020603050405020304" pitchFamily="18" charset="0"/>
              </a:rPr>
            </a:br>
            <a:r>
              <a:rPr lang="tr-TR" sz="2000" err="1">
                <a:solidFill>
                  <a:schemeClr val="bg1"/>
                </a:solidFill>
                <a:latin typeface="Times New Roman" panose="02020603050405020304" pitchFamily="18" charset="0"/>
                <a:cs typeface="Times New Roman" panose="02020603050405020304" pitchFamily="18" charset="0"/>
              </a:rPr>
              <a:t>Istanbul</a:t>
            </a:r>
            <a:r>
              <a:rPr lang="tr-TR" sz="2000">
                <a:solidFill>
                  <a:schemeClr val="bg1"/>
                </a:solidFill>
                <a:latin typeface="Times New Roman" panose="02020603050405020304" pitchFamily="18" charset="0"/>
                <a:cs typeface="Times New Roman" panose="02020603050405020304" pitchFamily="18" charset="0"/>
              </a:rPr>
              <a:t> Technical </a:t>
            </a:r>
            <a:r>
              <a:rPr lang="tr-TR" sz="2000" err="1">
                <a:solidFill>
                  <a:schemeClr val="bg1"/>
                </a:solidFill>
                <a:latin typeface="Times New Roman" panose="02020603050405020304" pitchFamily="18" charset="0"/>
                <a:cs typeface="Times New Roman" panose="02020603050405020304" pitchFamily="18" charset="0"/>
              </a:rPr>
              <a:t>University</a:t>
            </a:r>
            <a:br>
              <a:rPr lang="tr-TR" sz="2800"/>
            </a:br>
            <a:endParaRPr lang="en-US" sz="2800">
              <a:solidFill>
                <a:schemeClr val="bg1"/>
              </a:solidFill>
              <a:latin typeface="Times New Roman" panose="02020603050405020304" pitchFamily="18" charset="0"/>
              <a:ea typeface="Calibri" charset="0"/>
              <a:cs typeface="Times New Roman" panose="02020603050405020304" pitchFamily="18" charset="0"/>
            </a:endParaRPr>
          </a:p>
        </p:txBody>
      </p:sp>
      <p:sp>
        <p:nvSpPr>
          <p:cNvPr id="2" name="Metin kutusu 1"/>
          <p:cNvSpPr txBox="1"/>
          <p:nvPr/>
        </p:nvSpPr>
        <p:spPr>
          <a:xfrm>
            <a:off x="1219200" y="2324410"/>
            <a:ext cx="13918019" cy="7980711"/>
          </a:xfrm>
          <a:prstGeom prst="rect">
            <a:avLst/>
          </a:prstGeom>
          <a:noFill/>
        </p:spPr>
        <p:txBody>
          <a:bodyPr wrap="square" rtlCol="0">
            <a:spAutoFit/>
          </a:bodyPr>
          <a:lstStyle/>
          <a:p>
            <a:pPr algn="ctr"/>
            <a:r>
              <a:rPr lang="tr-TR" b="1" dirty="0" err="1">
                <a:latin typeface="Times New Roman" panose="02020603050405020304" pitchFamily="18" charset="0"/>
                <a:cs typeface="Times New Roman" panose="02020603050405020304" pitchFamily="18" charset="0"/>
              </a:rPr>
              <a:t>Thank</a:t>
            </a:r>
            <a:r>
              <a:rPr lang="tr-TR" b="1" dirty="0">
                <a:latin typeface="Times New Roman" panose="02020603050405020304" pitchFamily="18" charset="0"/>
                <a:cs typeface="Times New Roman" panose="02020603050405020304" pitchFamily="18" charset="0"/>
              </a:rPr>
              <a:t> </a:t>
            </a:r>
            <a:r>
              <a:rPr lang="tr-TR" b="1" dirty="0" err="1">
                <a:latin typeface="Times New Roman" panose="02020603050405020304" pitchFamily="18" charset="0"/>
                <a:cs typeface="Times New Roman" panose="02020603050405020304" pitchFamily="18" charset="0"/>
              </a:rPr>
              <a:t>you</a:t>
            </a:r>
            <a:r>
              <a:rPr lang="tr-TR" b="1" dirty="0">
                <a:latin typeface="Times New Roman" panose="02020603050405020304" pitchFamily="18" charset="0"/>
                <a:cs typeface="Times New Roman" panose="02020603050405020304" pitchFamily="18" charset="0"/>
              </a:rPr>
              <a:t> </a:t>
            </a:r>
            <a:r>
              <a:rPr lang="tr-TR" b="1" dirty="0" err="1">
                <a:latin typeface="Times New Roman" panose="02020603050405020304" pitchFamily="18" charset="0"/>
                <a:cs typeface="Times New Roman" panose="02020603050405020304" pitchFamily="18" charset="0"/>
              </a:rPr>
              <a:t>for</a:t>
            </a:r>
            <a:r>
              <a:rPr lang="tr-TR" b="1" dirty="0">
                <a:latin typeface="Times New Roman" panose="02020603050405020304" pitchFamily="18" charset="0"/>
                <a:cs typeface="Times New Roman" panose="02020603050405020304" pitchFamily="18" charset="0"/>
              </a:rPr>
              <a:t> </a:t>
            </a:r>
            <a:r>
              <a:rPr lang="tr-TR" b="1" dirty="0" err="1">
                <a:latin typeface="Times New Roman" panose="02020603050405020304" pitchFamily="18" charset="0"/>
                <a:cs typeface="Times New Roman" panose="02020603050405020304" pitchFamily="18" charset="0"/>
              </a:rPr>
              <a:t>your</a:t>
            </a:r>
            <a:r>
              <a:rPr lang="tr-TR" b="1" dirty="0">
                <a:latin typeface="Times New Roman" panose="02020603050405020304" pitchFamily="18" charset="0"/>
                <a:cs typeface="Times New Roman" panose="02020603050405020304" pitchFamily="18" charset="0"/>
              </a:rPr>
              <a:t> </a:t>
            </a:r>
            <a:r>
              <a:rPr lang="tr-TR" b="1" dirty="0" err="1">
                <a:latin typeface="Times New Roman" panose="02020603050405020304" pitchFamily="18" charset="0"/>
                <a:cs typeface="Times New Roman" panose="02020603050405020304" pitchFamily="18" charset="0"/>
              </a:rPr>
              <a:t>attention</a:t>
            </a:r>
            <a:r>
              <a:rPr lang="tr-TR" b="1" dirty="0">
                <a:latin typeface="Times New Roman" panose="02020603050405020304" pitchFamily="18" charset="0"/>
                <a:cs typeface="Times New Roman" panose="02020603050405020304" pitchFamily="18" charset="0"/>
              </a:rPr>
              <a:t> </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6" name="Resim 5">
            <a:extLst>
              <a:ext uri="{FF2B5EF4-FFF2-40B4-BE49-F238E27FC236}">
                <a16:creationId xmlns:a16="http://schemas.microsoft.com/office/drawing/2014/main" id="{B44382C6-D9F7-2D47-86C6-A3DC7CAD6604}"/>
              </a:ext>
            </a:extLst>
          </p:cNvPr>
          <p:cNvPicPr>
            <a:picLocks noChangeAspect="1"/>
          </p:cNvPicPr>
          <p:nvPr/>
        </p:nvPicPr>
        <p:blipFill>
          <a:blip r:embed="rId3"/>
          <a:stretch>
            <a:fillRect/>
          </a:stretch>
        </p:blipFill>
        <p:spPr>
          <a:xfrm>
            <a:off x="110421" y="410548"/>
            <a:ext cx="1116312" cy="1121936"/>
          </a:xfrm>
          <a:prstGeom prst="rect">
            <a:avLst/>
          </a:prstGeom>
        </p:spPr>
      </p:pic>
      <p:pic>
        <p:nvPicPr>
          <p:cNvPr id="8" name="Resim 7">
            <a:extLst>
              <a:ext uri="{FF2B5EF4-FFF2-40B4-BE49-F238E27FC236}">
                <a16:creationId xmlns:a16="http://schemas.microsoft.com/office/drawing/2014/main" id="{9ACBBFD6-DA4D-154D-9A6C-C3C7C390A3A3}"/>
              </a:ext>
            </a:extLst>
          </p:cNvPr>
          <p:cNvPicPr>
            <a:picLocks noChangeAspect="1"/>
          </p:cNvPicPr>
          <p:nvPr/>
        </p:nvPicPr>
        <p:blipFill>
          <a:blip r:embed="rId4"/>
          <a:stretch>
            <a:fillRect/>
          </a:stretch>
        </p:blipFill>
        <p:spPr>
          <a:xfrm>
            <a:off x="0" y="1749943"/>
            <a:ext cx="1219200" cy="419100"/>
          </a:xfrm>
          <a:prstGeom prst="rect">
            <a:avLst/>
          </a:prstGeom>
        </p:spPr>
      </p:pic>
      <p:pic>
        <p:nvPicPr>
          <p:cNvPr id="5" name="Resim 4">
            <a:extLst>
              <a:ext uri="{FF2B5EF4-FFF2-40B4-BE49-F238E27FC236}">
                <a16:creationId xmlns:a16="http://schemas.microsoft.com/office/drawing/2014/main" id="{BEF85782-0DF4-4C40-9D7A-AB3169AFCBEE}"/>
              </a:ext>
            </a:extLst>
          </p:cNvPr>
          <p:cNvPicPr>
            <a:picLocks noChangeAspect="1"/>
          </p:cNvPicPr>
          <p:nvPr/>
        </p:nvPicPr>
        <p:blipFill>
          <a:blip r:embed="rId5"/>
          <a:stretch>
            <a:fillRect/>
          </a:stretch>
        </p:blipFill>
        <p:spPr>
          <a:xfrm>
            <a:off x="110421" y="10543657"/>
            <a:ext cx="1800956" cy="827645"/>
          </a:xfrm>
          <a:prstGeom prst="rect">
            <a:avLst/>
          </a:prstGeom>
        </p:spPr>
      </p:pic>
      <p:pic>
        <p:nvPicPr>
          <p:cNvPr id="7" name="Resim 6">
            <a:extLst>
              <a:ext uri="{FF2B5EF4-FFF2-40B4-BE49-F238E27FC236}">
                <a16:creationId xmlns:a16="http://schemas.microsoft.com/office/drawing/2014/main" id="{F4D48CB6-73B5-CB42-B53E-43A2B019644E}"/>
              </a:ext>
            </a:extLst>
          </p:cNvPr>
          <p:cNvPicPr>
            <a:picLocks noChangeAspect="1"/>
          </p:cNvPicPr>
          <p:nvPr/>
        </p:nvPicPr>
        <p:blipFill>
          <a:blip r:embed="rId6"/>
          <a:stretch>
            <a:fillRect/>
          </a:stretch>
        </p:blipFill>
        <p:spPr>
          <a:xfrm>
            <a:off x="2913681" y="3210246"/>
            <a:ext cx="10864312" cy="7333411"/>
          </a:xfrm>
          <a:prstGeom prst="rect">
            <a:avLst/>
          </a:prstGeom>
        </p:spPr>
      </p:pic>
    </p:spTree>
    <p:extLst>
      <p:ext uri="{BB962C8B-B14F-4D97-AF65-F5344CB8AC3E}">
        <p14:creationId xmlns:p14="http://schemas.microsoft.com/office/powerpoint/2010/main" val="730472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aşlık 3"/>
          <p:cNvSpPr>
            <a:spLocks noGrp="1"/>
          </p:cNvSpPr>
          <p:nvPr>
            <p:ph type="title"/>
          </p:nvPr>
        </p:nvSpPr>
        <p:spPr>
          <a:xfrm>
            <a:off x="1155716" y="255181"/>
            <a:ext cx="13918019" cy="1913862"/>
          </a:xfrm>
        </p:spPr>
        <p:txBody>
          <a:bodyPr>
            <a:normAutofit fontScale="90000"/>
          </a:bodyPr>
          <a:lstStyle/>
          <a:p>
            <a:pPr algn="ctr"/>
            <a:r>
              <a:rPr lang="tr-TR" sz="2800" b="1" err="1">
                <a:solidFill>
                  <a:schemeClr val="bg1"/>
                </a:solidFill>
                <a:latin typeface="Times New Roman" panose="02020603050405020304" pitchFamily="18" charset="0"/>
                <a:ea typeface="Calibri" charset="0"/>
                <a:cs typeface="Times New Roman" panose="02020603050405020304" pitchFamily="18" charset="0"/>
              </a:rPr>
              <a:t>Geochemical</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Significance</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and</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Formation</a:t>
            </a:r>
            <a:r>
              <a:rPr lang="tr-TR" sz="2800" b="1">
                <a:solidFill>
                  <a:schemeClr val="bg1"/>
                </a:solidFill>
                <a:latin typeface="Times New Roman" panose="02020603050405020304" pitchFamily="18" charset="0"/>
                <a:ea typeface="Calibri" charset="0"/>
                <a:cs typeface="Times New Roman" panose="02020603050405020304" pitchFamily="18" charset="0"/>
              </a:rPr>
              <a:t> of </a:t>
            </a:r>
            <a:r>
              <a:rPr lang="tr-TR" sz="2800" b="1" err="1">
                <a:solidFill>
                  <a:schemeClr val="bg1"/>
                </a:solidFill>
                <a:latin typeface="Times New Roman" panose="02020603050405020304" pitchFamily="18" charset="0"/>
                <a:ea typeface="Calibri" charset="0"/>
                <a:cs typeface="Times New Roman" panose="02020603050405020304" pitchFamily="18" charset="0"/>
              </a:rPr>
              <a:t>Suçatı</a:t>
            </a:r>
            <a:r>
              <a:rPr lang="tr-TR" sz="2800" b="1">
                <a:solidFill>
                  <a:schemeClr val="bg1"/>
                </a:solidFill>
                <a:latin typeface="Times New Roman" panose="02020603050405020304" pitchFamily="18" charset="0"/>
                <a:ea typeface="Calibri" charset="0"/>
                <a:cs typeface="Times New Roman" panose="02020603050405020304" pitchFamily="18" charset="0"/>
              </a:rPr>
              <a:t> Pb – </a:t>
            </a:r>
            <a:r>
              <a:rPr lang="tr-TR" sz="2800" b="1" err="1">
                <a:solidFill>
                  <a:schemeClr val="bg1"/>
                </a:solidFill>
                <a:latin typeface="Times New Roman" panose="02020603050405020304" pitchFamily="18" charset="0"/>
                <a:ea typeface="Calibri" charset="0"/>
                <a:cs typeface="Times New Roman" panose="02020603050405020304" pitchFamily="18" charset="0"/>
              </a:rPr>
              <a:t>Zn</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Deposits</a:t>
            </a:r>
            <a:r>
              <a:rPr lang="tr-TR" sz="2800" b="1">
                <a:solidFill>
                  <a:schemeClr val="bg1"/>
                </a:solidFill>
                <a:latin typeface="Times New Roman" panose="02020603050405020304" pitchFamily="18" charset="0"/>
                <a:ea typeface="Calibri" charset="0"/>
                <a:cs typeface="Times New Roman" panose="02020603050405020304" pitchFamily="18" charset="0"/>
              </a:rPr>
              <a:t> – </a:t>
            </a:r>
            <a:r>
              <a:rPr lang="tr-TR" sz="2800" b="1" err="1">
                <a:solidFill>
                  <a:schemeClr val="bg1"/>
                </a:solidFill>
                <a:latin typeface="Times New Roman" panose="02020603050405020304" pitchFamily="18" charset="0"/>
                <a:ea typeface="Calibri" charset="0"/>
                <a:cs typeface="Times New Roman" panose="02020603050405020304" pitchFamily="18" charset="0"/>
              </a:rPr>
              <a:t>Easterns</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Taurides</a:t>
            </a:r>
            <a:br>
              <a:rPr lang="tr-TR" sz="2800" b="1">
                <a:solidFill>
                  <a:schemeClr val="bg1"/>
                </a:solidFill>
                <a:latin typeface="Times New Roman" panose="02020603050405020304" pitchFamily="18" charset="0"/>
                <a:ea typeface="Calibri" charset="0"/>
                <a:cs typeface="Times New Roman" panose="02020603050405020304" pitchFamily="18" charset="0"/>
              </a:rPr>
            </a:br>
            <a:br>
              <a:rPr lang="tr-TR" sz="2800" b="1">
                <a:solidFill>
                  <a:schemeClr val="bg1"/>
                </a:solidFill>
                <a:latin typeface="Times New Roman" panose="02020603050405020304" pitchFamily="18" charset="0"/>
                <a:ea typeface="Calibri" charset="0"/>
                <a:cs typeface="Times New Roman" panose="02020603050405020304" pitchFamily="18" charset="0"/>
              </a:rPr>
            </a:br>
            <a:r>
              <a:rPr lang="tr-TR" sz="2000">
                <a:solidFill>
                  <a:schemeClr val="bg1"/>
                </a:solidFill>
                <a:latin typeface="Times New Roman" panose="02020603050405020304" pitchFamily="18" charset="0"/>
                <a:cs typeface="Times New Roman" panose="02020603050405020304" pitchFamily="18" charset="0"/>
              </a:rPr>
              <a:t>Ali Erdem </a:t>
            </a:r>
            <a:r>
              <a:rPr lang="tr-TR" sz="2000" err="1">
                <a:solidFill>
                  <a:schemeClr val="bg1"/>
                </a:solidFill>
                <a:latin typeface="Times New Roman" panose="02020603050405020304" pitchFamily="18" charset="0"/>
                <a:cs typeface="Times New Roman" panose="02020603050405020304" pitchFamily="18" charset="0"/>
              </a:rPr>
              <a:t>Bakkalbasi</a:t>
            </a:r>
            <a:r>
              <a:rPr lang="tr-TR" sz="2000">
                <a:solidFill>
                  <a:schemeClr val="bg1"/>
                </a:solidFill>
                <a:latin typeface="Times New Roman" panose="02020603050405020304" pitchFamily="18" charset="0"/>
                <a:cs typeface="Times New Roman" panose="02020603050405020304" pitchFamily="18" charset="0"/>
              </a:rPr>
              <a:t>, </a:t>
            </a:r>
            <a:r>
              <a:rPr lang="tr-TR" sz="2000" b="1">
                <a:solidFill>
                  <a:schemeClr val="bg1"/>
                </a:solidFill>
                <a:latin typeface="Times New Roman" panose="02020603050405020304" pitchFamily="18" charset="0"/>
                <a:cs typeface="Times New Roman" panose="02020603050405020304" pitchFamily="18" charset="0"/>
              </a:rPr>
              <a:t>Hatice Nur Bayram</a:t>
            </a:r>
            <a:r>
              <a:rPr lang="tr-TR" sz="2000">
                <a:solidFill>
                  <a:schemeClr val="bg1"/>
                </a:solidFill>
                <a:latin typeface="Times New Roman" panose="02020603050405020304" pitchFamily="18" charset="0"/>
                <a:cs typeface="Times New Roman" panose="02020603050405020304" pitchFamily="18" charset="0"/>
              </a:rPr>
              <a:t>, Mustafa Kumral, </a:t>
            </a:r>
            <a:r>
              <a:rPr lang="tr-TR" sz="2000" err="1">
                <a:solidFill>
                  <a:schemeClr val="bg1"/>
                </a:solidFill>
                <a:latin typeface="Times New Roman" panose="02020603050405020304" pitchFamily="18" charset="0"/>
                <a:cs typeface="Times New Roman" panose="02020603050405020304" pitchFamily="18" charset="0"/>
              </a:rPr>
              <a:t>and</a:t>
            </a:r>
            <a:r>
              <a:rPr lang="tr-TR" sz="2000">
                <a:solidFill>
                  <a:schemeClr val="bg1"/>
                </a:solidFill>
                <a:latin typeface="Times New Roman" panose="02020603050405020304" pitchFamily="18" charset="0"/>
                <a:cs typeface="Times New Roman" panose="02020603050405020304" pitchFamily="18" charset="0"/>
              </a:rPr>
              <a:t> Ali </a:t>
            </a:r>
            <a:r>
              <a:rPr lang="tr-TR" sz="2000" err="1">
                <a:solidFill>
                  <a:schemeClr val="bg1"/>
                </a:solidFill>
                <a:latin typeface="Times New Roman" panose="02020603050405020304" pitchFamily="18" charset="0"/>
                <a:cs typeface="Times New Roman" panose="02020603050405020304" pitchFamily="18" charset="0"/>
              </a:rPr>
              <a:t>Tugcan</a:t>
            </a:r>
            <a:r>
              <a:rPr lang="tr-TR" sz="2000">
                <a:solidFill>
                  <a:schemeClr val="bg1"/>
                </a:solidFill>
                <a:latin typeface="Times New Roman" panose="02020603050405020304" pitchFamily="18" charset="0"/>
                <a:cs typeface="Times New Roman" panose="02020603050405020304" pitchFamily="18" charset="0"/>
              </a:rPr>
              <a:t> </a:t>
            </a:r>
            <a:r>
              <a:rPr lang="tr-TR" sz="2000" err="1">
                <a:solidFill>
                  <a:schemeClr val="bg1"/>
                </a:solidFill>
                <a:latin typeface="Times New Roman" panose="02020603050405020304" pitchFamily="18" charset="0"/>
                <a:cs typeface="Times New Roman" panose="02020603050405020304" pitchFamily="18" charset="0"/>
              </a:rPr>
              <a:t>Unluer</a:t>
            </a:r>
            <a:r>
              <a:rPr lang="tr-TR" sz="2000">
                <a:solidFill>
                  <a:schemeClr val="bg1"/>
                </a:solidFill>
                <a:latin typeface="Times New Roman" panose="02020603050405020304" pitchFamily="18" charset="0"/>
                <a:cs typeface="Times New Roman" panose="02020603050405020304" pitchFamily="18" charset="0"/>
              </a:rPr>
              <a:t> </a:t>
            </a:r>
            <a:br>
              <a:rPr lang="tr-TR" sz="2000">
                <a:solidFill>
                  <a:schemeClr val="bg1"/>
                </a:solidFill>
                <a:latin typeface="Times New Roman" panose="02020603050405020304" pitchFamily="18" charset="0"/>
                <a:cs typeface="Times New Roman" panose="02020603050405020304" pitchFamily="18" charset="0"/>
              </a:rPr>
            </a:br>
            <a:br>
              <a:rPr lang="tr-TR" sz="2000">
                <a:solidFill>
                  <a:schemeClr val="bg1"/>
                </a:solidFill>
                <a:latin typeface="Times New Roman" panose="02020603050405020304" pitchFamily="18" charset="0"/>
                <a:cs typeface="Times New Roman" panose="02020603050405020304" pitchFamily="18" charset="0"/>
              </a:rPr>
            </a:br>
            <a:r>
              <a:rPr lang="tr-TR" sz="2000" err="1">
                <a:solidFill>
                  <a:schemeClr val="bg1"/>
                </a:solidFill>
                <a:latin typeface="Times New Roman" panose="02020603050405020304" pitchFamily="18" charset="0"/>
                <a:cs typeface="Times New Roman" panose="02020603050405020304" pitchFamily="18" charset="0"/>
              </a:rPr>
              <a:t>Istanbul</a:t>
            </a:r>
            <a:r>
              <a:rPr lang="tr-TR" sz="2000">
                <a:solidFill>
                  <a:schemeClr val="bg1"/>
                </a:solidFill>
                <a:latin typeface="Times New Roman" panose="02020603050405020304" pitchFamily="18" charset="0"/>
                <a:cs typeface="Times New Roman" panose="02020603050405020304" pitchFamily="18" charset="0"/>
              </a:rPr>
              <a:t> Technical </a:t>
            </a:r>
            <a:r>
              <a:rPr lang="tr-TR" sz="2000" err="1">
                <a:solidFill>
                  <a:schemeClr val="bg1"/>
                </a:solidFill>
                <a:latin typeface="Times New Roman" panose="02020603050405020304" pitchFamily="18" charset="0"/>
                <a:cs typeface="Times New Roman" panose="02020603050405020304" pitchFamily="18" charset="0"/>
              </a:rPr>
              <a:t>University</a:t>
            </a:r>
            <a:br>
              <a:rPr lang="tr-TR" sz="2800"/>
            </a:br>
            <a:endParaRPr lang="en-US" sz="2800">
              <a:solidFill>
                <a:schemeClr val="bg1"/>
              </a:solidFill>
              <a:latin typeface="Times New Roman" panose="02020603050405020304" pitchFamily="18" charset="0"/>
              <a:ea typeface="Calibri" charset="0"/>
              <a:cs typeface="Times New Roman" panose="02020603050405020304" pitchFamily="18" charset="0"/>
            </a:endParaRPr>
          </a:p>
        </p:txBody>
      </p:sp>
      <p:sp>
        <p:nvSpPr>
          <p:cNvPr id="2" name="Metin kutusu 1"/>
          <p:cNvSpPr txBox="1"/>
          <p:nvPr/>
        </p:nvSpPr>
        <p:spPr>
          <a:xfrm>
            <a:off x="1010899" y="2467728"/>
            <a:ext cx="13918019" cy="16075555"/>
          </a:xfrm>
          <a:prstGeom prst="rect">
            <a:avLst/>
          </a:prstGeom>
          <a:noFill/>
        </p:spPr>
        <p:txBody>
          <a:bodyPr wrap="square" rtlCol="0">
            <a:spAutoFit/>
          </a:bodyPr>
          <a:lstStyle/>
          <a:p>
            <a:pPr algn="ctr"/>
            <a:r>
              <a:rPr lang="tr-TR" sz="2200" b="1" dirty="0" err="1">
                <a:latin typeface="Times New Roman" panose="02020603050405020304" pitchFamily="18" charset="0"/>
                <a:cs typeface="Times New Roman" panose="02020603050405020304" pitchFamily="18" charset="0"/>
              </a:rPr>
              <a:t>Abstract</a:t>
            </a:r>
            <a:endParaRPr lang="tr-TR" sz="2200" b="1" dirty="0"/>
          </a:p>
          <a:p>
            <a:pPr algn="just">
              <a:lnSpc>
                <a:spcPct val="150000"/>
              </a:lnSpc>
            </a:pPr>
            <a:r>
              <a:rPr lang="tr-TR" sz="2200" dirty="0">
                <a:latin typeface="Times New Roman" panose="02020603050405020304" pitchFamily="18" charset="0"/>
                <a:cs typeface="Times New Roman" panose="02020603050405020304" pitchFamily="18" charset="0"/>
              </a:rPr>
              <a:t>The </a:t>
            </a:r>
            <a:r>
              <a:rPr lang="tr-TR" sz="2200" dirty="0" err="1">
                <a:latin typeface="Times New Roman" panose="02020603050405020304" pitchFamily="18" charset="0"/>
                <a:cs typeface="Times New Roman" panose="02020603050405020304" pitchFamily="18" charset="0"/>
              </a:rPr>
              <a:t>Middle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Tauride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Orogenic</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Belt</a:t>
            </a:r>
            <a:r>
              <a:rPr lang="tr-TR" sz="2200" dirty="0">
                <a:latin typeface="Times New Roman" panose="02020603050405020304" pitchFamily="18" charset="0"/>
                <a:cs typeface="Times New Roman" panose="02020603050405020304" pitchFamily="18" charset="0"/>
              </a:rPr>
              <a:t> is a </a:t>
            </a:r>
            <a:r>
              <a:rPr lang="tr-TR" sz="2200" dirty="0" err="1">
                <a:latin typeface="Times New Roman" panose="02020603050405020304" pitchFamily="18" charset="0"/>
                <a:cs typeface="Times New Roman" panose="02020603050405020304" pitchFamily="18" charset="0"/>
              </a:rPr>
              <a:t>productive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enviroment</a:t>
            </a:r>
            <a:r>
              <a:rPr lang="tr-TR" sz="2200" dirty="0">
                <a:latin typeface="Times New Roman" panose="02020603050405020304" pitchFamily="18" charset="0"/>
                <a:cs typeface="Times New Roman" panose="02020603050405020304" pitchFamily="18" charset="0"/>
              </a:rPr>
              <a:t> in </a:t>
            </a:r>
            <a:r>
              <a:rPr lang="tr-TR" sz="2200" dirty="0" err="1">
                <a:latin typeface="Times New Roman" panose="02020603050405020304" pitchFamily="18" charset="0"/>
                <a:cs typeface="Times New Roman" panose="02020603050405020304" pitchFamily="18" charset="0"/>
              </a:rPr>
              <a:t>terms</a:t>
            </a:r>
            <a:r>
              <a:rPr lang="tr-TR" sz="2200" dirty="0">
                <a:latin typeface="Times New Roman" panose="02020603050405020304" pitchFamily="18" charset="0"/>
                <a:cs typeface="Times New Roman" panose="02020603050405020304" pitchFamily="18" charset="0"/>
              </a:rPr>
              <a:t> of Pb-</a:t>
            </a:r>
            <a:r>
              <a:rPr lang="tr-TR" sz="2200" dirty="0" err="1">
                <a:latin typeface="Times New Roman" panose="02020603050405020304" pitchFamily="18" charset="0"/>
                <a:cs typeface="Times New Roman" panose="02020603050405020304" pitchFamily="18" charset="0"/>
              </a:rPr>
              <a:t>Zn</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ore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deposits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mostly</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associated</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with</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Permian</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aged</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dolomitized</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shallow</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marine</a:t>
            </a:r>
            <a:r>
              <a:rPr lang="tr-TR" sz="2200" dirty="0">
                <a:latin typeface="Times New Roman" panose="02020603050405020304" pitchFamily="18" charset="0"/>
                <a:cs typeface="Times New Roman" panose="02020603050405020304" pitchFamily="18" charset="0"/>
              </a:rPr>
              <a:t> platform </a:t>
            </a:r>
            <a:r>
              <a:rPr lang="tr-TR" sz="2200" dirty="0" err="1">
                <a:latin typeface="Times New Roman" panose="02020603050405020304" pitchFamily="18" charset="0"/>
                <a:cs typeface="Times New Roman" panose="02020603050405020304" pitchFamily="18" charset="0"/>
              </a:rPr>
              <a:t>type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carbonate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rocks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There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have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been</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many</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studies</a:t>
            </a:r>
            <a:r>
              <a:rPr lang="tr-TR" sz="2200" dirty="0">
                <a:latin typeface="Times New Roman" panose="02020603050405020304" pitchFamily="18" charset="0"/>
                <a:cs typeface="Times New Roman" panose="02020603050405020304" pitchFamily="18" charset="0"/>
              </a:rPr>
              <a:t> on </a:t>
            </a:r>
            <a:r>
              <a:rPr lang="tr-TR" sz="2200" dirty="0" err="1">
                <a:latin typeface="Times New Roman" panose="02020603050405020304" pitchFamily="18" charset="0"/>
                <a:cs typeface="Times New Roman" panose="02020603050405020304" pitchFamily="18" charset="0"/>
              </a:rPr>
              <a:t>the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origin</a:t>
            </a:r>
            <a:r>
              <a:rPr lang="tr-TR" sz="2200" dirty="0">
                <a:latin typeface="Times New Roman" panose="02020603050405020304" pitchFamily="18" charset="0"/>
                <a:cs typeface="Times New Roman" panose="02020603050405020304" pitchFamily="18" charset="0"/>
              </a:rPr>
              <a:t> of </a:t>
            </a:r>
            <a:r>
              <a:rPr lang="tr-TR" sz="2200" dirty="0" err="1">
                <a:latin typeface="Times New Roman" panose="02020603050405020304" pitchFamily="18" charset="0"/>
                <a:cs typeface="Times New Roman" panose="02020603050405020304" pitchFamily="18" charset="0"/>
              </a:rPr>
              <a:t>the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ore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deposits</a:t>
            </a:r>
            <a:r>
              <a:rPr lang="tr-TR" sz="2200" dirty="0">
                <a:latin typeface="Times New Roman" panose="02020603050405020304" pitchFamily="18" charset="0"/>
                <a:cs typeface="Times New Roman" panose="02020603050405020304" pitchFamily="18" charset="0"/>
              </a:rPr>
              <a:t> in </a:t>
            </a:r>
            <a:r>
              <a:rPr lang="tr-TR" sz="2200" dirty="0" err="1">
                <a:latin typeface="Times New Roman" panose="02020603050405020304" pitchFamily="18" charset="0"/>
                <a:cs typeface="Times New Roman" panose="02020603050405020304" pitchFamily="18" charset="0"/>
              </a:rPr>
              <a:t>the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region</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there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are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two</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important</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approaches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that</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stand</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out</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for</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the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formation</a:t>
            </a:r>
            <a:r>
              <a:rPr lang="tr-TR" sz="2200" dirty="0">
                <a:latin typeface="Times New Roman" panose="02020603050405020304" pitchFamily="18" charset="0"/>
                <a:cs typeface="Times New Roman" panose="02020603050405020304" pitchFamily="18" charset="0"/>
              </a:rPr>
              <a:t> of </a:t>
            </a:r>
            <a:r>
              <a:rPr lang="tr-TR" sz="2200" dirty="0" err="1">
                <a:latin typeface="Times New Roman" panose="02020603050405020304" pitchFamily="18" charset="0"/>
                <a:cs typeface="Times New Roman" panose="02020603050405020304" pitchFamily="18" charset="0"/>
              </a:rPr>
              <a:t>the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ore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deposits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the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first</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theory</a:t>
            </a:r>
            <a:r>
              <a:rPr lang="tr-TR" sz="2200" dirty="0">
                <a:latin typeface="Times New Roman" panose="02020603050405020304" pitchFamily="18" charset="0"/>
                <a:cs typeface="Times New Roman" panose="02020603050405020304" pitchFamily="18" charset="0"/>
              </a:rPr>
              <a:t> is </a:t>
            </a:r>
            <a:r>
              <a:rPr lang="tr-TR" sz="2200" dirty="0" err="1">
                <a:latin typeface="Times New Roman" panose="02020603050405020304" pitchFamily="18" charset="0"/>
                <a:cs typeface="Times New Roman" panose="02020603050405020304" pitchFamily="18" charset="0"/>
              </a:rPr>
              <a:t>hydrothermal</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deposits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with</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magmatic</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origin</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and</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the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other</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theory</a:t>
            </a:r>
            <a:r>
              <a:rPr lang="tr-TR" sz="2200" dirty="0">
                <a:latin typeface="Times New Roman" panose="02020603050405020304" pitchFamily="18" charset="0"/>
                <a:cs typeface="Times New Roman" panose="02020603050405020304" pitchFamily="18" charset="0"/>
              </a:rPr>
              <a:t> is </a:t>
            </a:r>
            <a:r>
              <a:rPr lang="tr-TR" sz="2200" dirty="0" err="1">
                <a:latin typeface="Times New Roman" panose="02020603050405020304" pitchFamily="18" charset="0"/>
                <a:cs typeface="Times New Roman" panose="02020603050405020304" pitchFamily="18" charset="0"/>
              </a:rPr>
              <a:t>Missisippi</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Valley-type</a:t>
            </a:r>
            <a:r>
              <a:rPr lang="tr-TR" sz="2200" dirty="0">
                <a:latin typeface="Times New Roman" panose="02020603050405020304" pitchFamily="18" charset="0"/>
                <a:cs typeface="Times New Roman" panose="02020603050405020304" pitchFamily="18" charset="0"/>
              </a:rPr>
              <a:t> (MVT) </a:t>
            </a:r>
            <a:r>
              <a:rPr lang="tr-TR" sz="2200" dirty="0" err="1">
                <a:latin typeface="Times New Roman" panose="02020603050405020304" pitchFamily="18" charset="0"/>
                <a:cs typeface="Times New Roman" panose="02020603050405020304" pitchFamily="18" charset="0"/>
              </a:rPr>
              <a:t>deposits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related</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with</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the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carbonate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rocks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commonly</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found</a:t>
            </a:r>
            <a:r>
              <a:rPr lang="tr-TR" sz="2200" dirty="0">
                <a:latin typeface="Times New Roman" panose="02020603050405020304" pitchFamily="18" charset="0"/>
                <a:cs typeface="Times New Roman" panose="02020603050405020304" pitchFamily="18" charset="0"/>
              </a:rPr>
              <a:t> in </a:t>
            </a:r>
            <a:r>
              <a:rPr lang="tr-TR" sz="2200" dirty="0" err="1">
                <a:latin typeface="Times New Roman" panose="02020603050405020304" pitchFamily="18" charset="0"/>
                <a:cs typeface="Times New Roman" panose="02020603050405020304" pitchFamily="18" charset="0"/>
              </a:rPr>
              <a:t>the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region</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Field</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studies</a:t>
            </a:r>
            <a:r>
              <a:rPr lang="tr-TR" sz="2200" dirty="0">
                <a:latin typeface="Times New Roman" panose="02020603050405020304" pitchFamily="18" charset="0"/>
                <a:cs typeface="Times New Roman" panose="02020603050405020304" pitchFamily="18" charset="0"/>
              </a:rPr>
              <a:t> at </a:t>
            </a:r>
            <a:r>
              <a:rPr lang="tr-TR" sz="2200" dirty="0" err="1">
                <a:latin typeface="Times New Roman" panose="02020603050405020304" pitchFamily="18" charset="0"/>
                <a:cs typeface="Times New Roman" panose="02020603050405020304" pitchFamily="18" charset="0"/>
              </a:rPr>
              <a:t>the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Suçatı</a:t>
            </a:r>
            <a:r>
              <a:rPr lang="tr-TR" sz="2200" dirty="0">
                <a:latin typeface="Times New Roman" panose="02020603050405020304" pitchFamily="18" charset="0"/>
                <a:cs typeface="Times New Roman" panose="02020603050405020304" pitchFamily="18" charset="0"/>
              </a:rPr>
              <a:t> (Kayseri – Yahyalı, Central Anatolia, </a:t>
            </a:r>
            <a:r>
              <a:rPr lang="tr-TR" sz="2200" dirty="0" err="1">
                <a:latin typeface="Times New Roman" panose="02020603050405020304" pitchFamily="18" charset="0"/>
                <a:cs typeface="Times New Roman" panose="02020603050405020304" pitchFamily="18" charset="0"/>
              </a:rPr>
              <a:t>Turkey</a:t>
            </a:r>
            <a:r>
              <a:rPr lang="tr-TR" sz="2200" dirty="0">
                <a:latin typeface="Times New Roman" panose="02020603050405020304" pitchFamily="18" charset="0"/>
                <a:cs typeface="Times New Roman" panose="02020603050405020304" pitchFamily="18" charset="0"/>
              </a:rPr>
              <a:t>, East of </a:t>
            </a:r>
            <a:r>
              <a:rPr lang="tr-TR" sz="2200" dirty="0" err="1">
                <a:latin typeface="Times New Roman" panose="02020603050405020304" pitchFamily="18" charset="0"/>
                <a:cs typeface="Times New Roman" panose="02020603050405020304" pitchFamily="18" charset="0"/>
              </a:rPr>
              <a:t>Aladağlar</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extension</a:t>
            </a:r>
            <a:r>
              <a:rPr lang="tr-TR" sz="2200" dirty="0">
                <a:latin typeface="Times New Roman" panose="02020603050405020304" pitchFamily="18" charset="0"/>
                <a:cs typeface="Times New Roman" panose="02020603050405020304" pitchFamily="18" charset="0"/>
              </a:rPr>
              <a:t> of </a:t>
            </a:r>
            <a:r>
              <a:rPr lang="tr-TR" sz="2200" dirty="0" err="1">
                <a:latin typeface="Times New Roman" panose="02020603050405020304" pitchFamily="18" charset="0"/>
                <a:cs typeface="Times New Roman" panose="02020603050405020304" pitchFamily="18" charset="0"/>
              </a:rPr>
              <a:t>the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Taurides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ore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district</a:t>
            </a:r>
            <a:r>
              <a:rPr lang="tr-TR" sz="2200" dirty="0">
                <a:latin typeface="Times New Roman" panose="02020603050405020304" pitchFamily="18" charset="0"/>
                <a:cs typeface="Times New Roman" panose="02020603050405020304" pitchFamily="18" charset="0"/>
              </a:rPr>
              <a:t> in </a:t>
            </a:r>
            <a:r>
              <a:rPr lang="tr-TR" sz="2200" dirty="0" err="1">
                <a:latin typeface="Times New Roman" panose="02020603050405020304" pitchFamily="18" charset="0"/>
                <a:cs typeface="Times New Roman" panose="02020603050405020304" pitchFamily="18" charset="0"/>
              </a:rPr>
              <a:t>the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Aladag</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geologic</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unit</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indicate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that</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the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deposits</a:t>
            </a:r>
            <a:r>
              <a:rPr lang="tr-TR" sz="2200" dirty="0">
                <a:latin typeface="Times New Roman" panose="02020603050405020304" pitchFamily="18" charset="0"/>
                <a:cs typeface="Times New Roman" panose="02020603050405020304" pitchFamily="18" charset="0"/>
              </a:rPr>
              <a:t> in </a:t>
            </a:r>
            <a:r>
              <a:rPr lang="tr-TR" sz="2200" dirty="0" err="1">
                <a:latin typeface="Times New Roman" panose="02020603050405020304" pitchFamily="18" charset="0"/>
                <a:cs typeface="Times New Roman" panose="02020603050405020304" pitchFamily="18" charset="0"/>
              </a:rPr>
              <a:t>the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region</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are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associated</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with</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Paleo-Tethys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limestones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fossiliferous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limestones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and</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dolomitic</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limestones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Mineralization</a:t>
            </a:r>
            <a:r>
              <a:rPr lang="tr-TR" sz="2200" dirty="0">
                <a:latin typeface="Times New Roman" panose="02020603050405020304" pitchFamily="18" charset="0"/>
                <a:cs typeface="Times New Roman" panose="02020603050405020304" pitchFamily="18" charset="0"/>
              </a:rPr>
              <a:t> is </a:t>
            </a:r>
            <a:r>
              <a:rPr lang="tr-TR" sz="2200" dirty="0" err="1">
                <a:latin typeface="Times New Roman" panose="02020603050405020304" pitchFamily="18" charset="0"/>
                <a:cs typeface="Times New Roman" panose="02020603050405020304" pitchFamily="18" charset="0"/>
              </a:rPr>
              <a:t>related</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to</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Lower</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Permian</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aged</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carbonate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rocks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include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primary</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mineralization</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ore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minerals</a:t>
            </a:r>
            <a:r>
              <a:rPr lang="tr-TR" sz="2200" dirty="0">
                <a:latin typeface="Times New Roman" panose="02020603050405020304" pitchFamily="18" charset="0"/>
                <a:cs typeface="Times New Roman" panose="02020603050405020304" pitchFamily="18" charset="0"/>
              </a:rPr>
              <a:t> as </a:t>
            </a:r>
            <a:r>
              <a:rPr lang="tr-TR" sz="2200" dirty="0" err="1">
                <a:latin typeface="Times New Roman" panose="02020603050405020304" pitchFamily="18" charset="0"/>
                <a:cs typeface="Times New Roman" panose="02020603050405020304" pitchFamily="18" charset="0"/>
              </a:rPr>
              <a:t>galena</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sphalerite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smithsonite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and</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goethite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and</a:t>
            </a:r>
            <a:r>
              <a:rPr lang="tr-TR" sz="2200" dirty="0">
                <a:latin typeface="Times New Roman" panose="02020603050405020304" pitchFamily="18" charset="0"/>
                <a:cs typeface="Times New Roman" panose="02020603050405020304" pitchFamily="18" charset="0"/>
              </a:rPr>
              <a:t> as a </a:t>
            </a:r>
            <a:r>
              <a:rPr lang="tr-TR" sz="2200" dirty="0" err="1">
                <a:latin typeface="Times New Roman" panose="02020603050405020304" pitchFamily="18" charset="0"/>
                <a:cs typeface="Times New Roman" panose="02020603050405020304" pitchFamily="18" charset="0"/>
              </a:rPr>
              <a:t>product</a:t>
            </a:r>
            <a:r>
              <a:rPr lang="tr-TR" sz="2200" dirty="0">
                <a:latin typeface="Times New Roman" panose="02020603050405020304" pitchFamily="18" charset="0"/>
                <a:cs typeface="Times New Roman" panose="02020603050405020304" pitchFamily="18" charset="0"/>
              </a:rPr>
              <a:t> of </a:t>
            </a:r>
            <a:r>
              <a:rPr lang="tr-TR" sz="2200" dirty="0" err="1">
                <a:latin typeface="Times New Roman" panose="02020603050405020304" pitchFamily="18" charset="0"/>
                <a:cs typeface="Times New Roman" panose="02020603050405020304" pitchFamily="18" charset="0"/>
              </a:rPr>
              <a:t>hydrothermal</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activity</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calcite</a:t>
            </a:r>
            <a:r>
              <a:rPr lang="tr-TR" sz="2200" dirty="0">
                <a:latin typeface="Times New Roman" panose="02020603050405020304" pitchFamily="18" charset="0"/>
                <a:cs typeface="Times New Roman" panose="02020603050405020304" pitchFamily="18" charset="0"/>
              </a:rPr>
              <a:t> mineral </a:t>
            </a:r>
            <a:r>
              <a:rPr lang="tr-TR" sz="2200" dirty="0" err="1">
                <a:latin typeface="Times New Roman" panose="02020603050405020304" pitchFamily="18" charset="0"/>
                <a:cs typeface="Times New Roman" panose="02020603050405020304" pitchFamily="18" charset="0"/>
              </a:rPr>
              <a:t>filled</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within</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fractures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and</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cracks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represents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gangue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minerals</a:t>
            </a:r>
            <a:r>
              <a:rPr lang="tr-TR" sz="2200" dirty="0">
                <a:latin typeface="Times New Roman" panose="02020603050405020304" pitchFamily="18" charset="0"/>
                <a:cs typeface="Times New Roman" panose="02020603050405020304" pitchFamily="18" charset="0"/>
              </a:rPr>
              <a:t>. As a </a:t>
            </a:r>
            <a:r>
              <a:rPr lang="tr-TR" sz="2200" dirty="0" err="1">
                <a:latin typeface="Times New Roman" panose="02020603050405020304" pitchFamily="18" charset="0"/>
                <a:cs typeface="Times New Roman" panose="02020603050405020304" pitchFamily="18" charset="0"/>
              </a:rPr>
              <a:t>result</a:t>
            </a:r>
            <a:r>
              <a:rPr lang="tr-TR" sz="2200" dirty="0">
                <a:latin typeface="Times New Roman" panose="02020603050405020304" pitchFamily="18" charset="0"/>
                <a:cs typeface="Times New Roman" panose="02020603050405020304" pitchFamily="18" charset="0"/>
              </a:rPr>
              <a:t> of </a:t>
            </a:r>
            <a:r>
              <a:rPr lang="tr-TR" sz="2200" dirty="0" err="1">
                <a:latin typeface="Times New Roman" panose="02020603050405020304" pitchFamily="18" charset="0"/>
                <a:cs typeface="Times New Roman" panose="02020603050405020304" pitchFamily="18" charset="0"/>
              </a:rPr>
              <a:t>geochemical</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analysis</a:t>
            </a:r>
            <a:r>
              <a:rPr lang="tr-TR" sz="2200" dirty="0">
                <a:latin typeface="Times New Roman" panose="02020603050405020304" pitchFamily="18" charset="0"/>
                <a:cs typeface="Times New Roman" panose="02020603050405020304" pitchFamily="18" charset="0"/>
              </a:rPr>
              <a:t> of </a:t>
            </a:r>
            <a:r>
              <a:rPr lang="tr-TR" sz="2200" dirty="0" err="1">
                <a:latin typeface="Times New Roman" panose="02020603050405020304" pitchFamily="18" charset="0"/>
                <a:cs typeface="Times New Roman" panose="02020603050405020304" pitchFamily="18" charset="0"/>
              </a:rPr>
              <a:t>the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samples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collected</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from</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the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ore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zones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PbO</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values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range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between</a:t>
            </a:r>
            <a:r>
              <a:rPr lang="tr-TR" sz="2200" dirty="0">
                <a:latin typeface="Times New Roman" panose="02020603050405020304" pitchFamily="18" charset="0"/>
                <a:cs typeface="Times New Roman" panose="02020603050405020304" pitchFamily="18" charset="0"/>
              </a:rPr>
              <a:t> 25.93% - 0.012%, </a:t>
            </a:r>
            <a:r>
              <a:rPr lang="tr-TR" sz="2200" dirty="0" err="1">
                <a:latin typeface="Times New Roman" panose="02020603050405020304" pitchFamily="18" charset="0"/>
                <a:cs typeface="Times New Roman" panose="02020603050405020304" pitchFamily="18" charset="0"/>
              </a:rPr>
              <a:t>ZnO</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values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range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between</a:t>
            </a:r>
            <a:r>
              <a:rPr lang="tr-TR" sz="2200" dirty="0">
                <a:latin typeface="Times New Roman" panose="02020603050405020304" pitchFamily="18" charset="0"/>
                <a:cs typeface="Times New Roman" panose="02020603050405020304" pitchFamily="18" charset="0"/>
              </a:rPr>
              <a:t> 51.01% - 0.042%, Fe2O3 </a:t>
            </a:r>
            <a:r>
              <a:rPr lang="tr-TR" sz="2200" dirty="0" err="1">
                <a:latin typeface="Times New Roman" panose="02020603050405020304" pitchFamily="18" charset="0"/>
                <a:cs typeface="Times New Roman" panose="02020603050405020304" pitchFamily="18" charset="0"/>
              </a:rPr>
              <a:t>values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range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between</a:t>
            </a:r>
            <a:r>
              <a:rPr lang="tr-TR" sz="2200" dirty="0">
                <a:latin typeface="Times New Roman" panose="02020603050405020304" pitchFamily="18" charset="0"/>
                <a:cs typeface="Times New Roman" panose="02020603050405020304" pitchFamily="18" charset="0"/>
              </a:rPr>
              <a:t> 42.81% - 10.21%. </a:t>
            </a:r>
            <a:r>
              <a:rPr lang="tr-TR" sz="2200" dirty="0" err="1">
                <a:latin typeface="Times New Roman" panose="02020603050405020304" pitchFamily="18" charset="0"/>
                <a:cs typeface="Times New Roman" panose="02020603050405020304" pitchFamily="18" charset="0"/>
              </a:rPr>
              <a:t>In</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conclusion</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hydrothermal</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activities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closely</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related</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with</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compressional</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and</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extentional</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tectonic</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regimes</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took</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place</a:t>
            </a:r>
            <a:r>
              <a:rPr lang="tr-TR" sz="2200" dirty="0">
                <a:latin typeface="Times New Roman" panose="02020603050405020304" pitchFamily="18" charset="0"/>
                <a:cs typeface="Times New Roman" panose="02020603050405020304" pitchFamily="18" charset="0"/>
              </a:rPr>
              <a:t> in </a:t>
            </a:r>
            <a:r>
              <a:rPr lang="tr-TR" sz="2200" dirty="0" err="1">
                <a:latin typeface="Times New Roman" panose="02020603050405020304" pitchFamily="18" charset="0"/>
                <a:cs typeface="Times New Roman" panose="02020603050405020304" pitchFamily="18" charset="0"/>
              </a:rPr>
              <a:t>multiphase</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mineralization</a:t>
            </a:r>
            <a:r>
              <a:rPr lang="tr-TR" sz="2200" dirty="0">
                <a:latin typeface="Times New Roman" panose="02020603050405020304" pitchFamily="18" charset="0"/>
                <a:cs typeface="Times New Roman" panose="02020603050405020304" pitchFamily="18" charset="0"/>
              </a:rPr>
              <a:t>. </a:t>
            </a:r>
          </a:p>
          <a:p>
            <a:pPr algn="just">
              <a:lnSpc>
                <a:spcPct val="150000"/>
              </a:lnSpc>
            </a:pPr>
            <a:endParaRPr lang="tr-TR" sz="2200" dirty="0">
              <a:latin typeface="Times New Roman" panose="02020603050405020304" pitchFamily="18" charset="0"/>
              <a:cs typeface="Times New Roman" panose="02020603050405020304" pitchFamily="18" charset="0"/>
            </a:endParaRPr>
          </a:p>
          <a:p>
            <a:pPr algn="just">
              <a:lnSpc>
                <a:spcPct val="150000"/>
              </a:lnSpc>
            </a:pPr>
            <a:r>
              <a:rPr lang="tr-TR" sz="2200" b="1" dirty="0" err="1">
                <a:latin typeface="Times New Roman" panose="02020603050405020304" pitchFamily="18" charset="0"/>
                <a:cs typeface="Times New Roman" panose="02020603050405020304" pitchFamily="18" charset="0"/>
              </a:rPr>
              <a:t>Keywords</a:t>
            </a:r>
            <a:r>
              <a:rPr lang="tr-TR" sz="2200" b="1" dirty="0">
                <a:latin typeface="Times New Roman" panose="02020603050405020304" pitchFamily="18" charset="0"/>
                <a:cs typeface="Times New Roman" panose="02020603050405020304" pitchFamily="18" charset="0"/>
              </a:rPr>
              <a:t>: </a:t>
            </a:r>
            <a:r>
              <a:rPr lang="tr-TR" sz="2200" dirty="0">
                <a:latin typeface="Times New Roman" panose="02020603050405020304" pitchFamily="18" charset="0"/>
                <a:cs typeface="Times New Roman" panose="02020603050405020304" pitchFamily="18" charset="0"/>
              </a:rPr>
              <a:t>Pb-</a:t>
            </a:r>
            <a:r>
              <a:rPr lang="tr-TR" sz="2200" dirty="0" err="1">
                <a:latin typeface="Times New Roman" panose="02020603050405020304" pitchFamily="18" charset="0"/>
                <a:cs typeface="Times New Roman" panose="02020603050405020304" pitchFamily="18" charset="0"/>
              </a:rPr>
              <a:t>Zn</a:t>
            </a:r>
            <a:r>
              <a:rPr lang="tr-TR" sz="2200" dirty="0">
                <a:latin typeface="Times New Roman" panose="02020603050405020304" pitchFamily="18" charset="0"/>
                <a:cs typeface="Times New Roman" panose="02020603050405020304" pitchFamily="18" charset="0"/>
              </a:rPr>
              <a:t> </a:t>
            </a:r>
            <a:r>
              <a:rPr lang="tr-TR" sz="2200" dirty="0" err="1">
                <a:latin typeface="Times New Roman" panose="02020603050405020304" pitchFamily="18" charset="0"/>
                <a:cs typeface="Times New Roman" panose="02020603050405020304" pitchFamily="18" charset="0"/>
              </a:rPr>
              <a:t>Deposits</a:t>
            </a:r>
            <a:r>
              <a:rPr lang="tr-TR" sz="2200" dirty="0">
                <a:latin typeface="Times New Roman" panose="02020603050405020304" pitchFamily="18" charset="0"/>
                <a:cs typeface="Times New Roman" panose="02020603050405020304" pitchFamily="18" charset="0"/>
              </a:rPr>
              <a:t>, MVT, </a:t>
            </a:r>
            <a:r>
              <a:rPr lang="tr-TR" sz="2200" dirty="0" err="1">
                <a:latin typeface="Times New Roman" panose="02020603050405020304" pitchFamily="18" charset="0"/>
                <a:cs typeface="Times New Roman" panose="02020603050405020304" pitchFamily="18" charset="0"/>
              </a:rPr>
              <a:t>Taurides</a:t>
            </a:r>
            <a:r>
              <a:rPr lang="tr-TR" sz="2200" dirty="0">
                <a:latin typeface="Times New Roman" panose="02020603050405020304" pitchFamily="18" charset="0"/>
                <a:cs typeface="Times New Roman" panose="02020603050405020304" pitchFamily="18" charset="0"/>
              </a:rPr>
              <a:t>, Yahyalı</a:t>
            </a:r>
          </a:p>
          <a:p>
            <a:pPr algn="just">
              <a:lnSpc>
                <a:spcPct val="150000"/>
              </a:lnSpc>
            </a:pPr>
            <a:endParaRPr lang="tr-TR" sz="2400" dirty="0">
              <a:latin typeface="Times New Roman" panose="02020603050405020304" pitchFamily="18" charset="0"/>
              <a:cs typeface="Times New Roman" panose="02020603050405020304" pitchFamily="18" charset="0"/>
            </a:endParaRP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6" name="Resim 5">
            <a:extLst>
              <a:ext uri="{FF2B5EF4-FFF2-40B4-BE49-F238E27FC236}">
                <a16:creationId xmlns:a16="http://schemas.microsoft.com/office/drawing/2014/main" id="{B44382C6-D9F7-2D47-86C6-A3DC7CAD6604}"/>
              </a:ext>
            </a:extLst>
          </p:cNvPr>
          <p:cNvPicPr>
            <a:picLocks noChangeAspect="1"/>
          </p:cNvPicPr>
          <p:nvPr/>
        </p:nvPicPr>
        <p:blipFill>
          <a:blip r:embed="rId3"/>
          <a:stretch>
            <a:fillRect/>
          </a:stretch>
        </p:blipFill>
        <p:spPr>
          <a:xfrm>
            <a:off x="110421" y="410548"/>
            <a:ext cx="1116312" cy="1121936"/>
          </a:xfrm>
          <a:prstGeom prst="rect">
            <a:avLst/>
          </a:prstGeom>
        </p:spPr>
      </p:pic>
      <p:pic>
        <p:nvPicPr>
          <p:cNvPr id="8" name="Resim 7">
            <a:extLst>
              <a:ext uri="{FF2B5EF4-FFF2-40B4-BE49-F238E27FC236}">
                <a16:creationId xmlns:a16="http://schemas.microsoft.com/office/drawing/2014/main" id="{9ACBBFD6-DA4D-154D-9A6C-C3C7C390A3A3}"/>
              </a:ext>
            </a:extLst>
          </p:cNvPr>
          <p:cNvPicPr>
            <a:picLocks noChangeAspect="1"/>
          </p:cNvPicPr>
          <p:nvPr/>
        </p:nvPicPr>
        <p:blipFill>
          <a:blip r:embed="rId4"/>
          <a:stretch>
            <a:fillRect/>
          </a:stretch>
        </p:blipFill>
        <p:spPr>
          <a:xfrm>
            <a:off x="0" y="1749943"/>
            <a:ext cx="1219200" cy="419100"/>
          </a:xfrm>
          <a:prstGeom prst="rect">
            <a:avLst/>
          </a:prstGeom>
        </p:spPr>
      </p:pic>
      <p:pic>
        <p:nvPicPr>
          <p:cNvPr id="5" name="Resim 4">
            <a:extLst>
              <a:ext uri="{FF2B5EF4-FFF2-40B4-BE49-F238E27FC236}">
                <a16:creationId xmlns:a16="http://schemas.microsoft.com/office/drawing/2014/main" id="{BEF85782-0DF4-4C40-9D7A-AB3169AFCBEE}"/>
              </a:ext>
            </a:extLst>
          </p:cNvPr>
          <p:cNvPicPr>
            <a:picLocks noChangeAspect="1"/>
          </p:cNvPicPr>
          <p:nvPr/>
        </p:nvPicPr>
        <p:blipFill>
          <a:blip r:embed="rId5"/>
          <a:stretch>
            <a:fillRect/>
          </a:stretch>
        </p:blipFill>
        <p:spPr>
          <a:xfrm>
            <a:off x="110421" y="10543657"/>
            <a:ext cx="1800956" cy="827645"/>
          </a:xfrm>
          <a:prstGeom prst="rect">
            <a:avLst/>
          </a:prstGeom>
        </p:spPr>
      </p:pic>
    </p:spTree>
    <p:extLst>
      <p:ext uri="{BB962C8B-B14F-4D97-AF65-F5344CB8AC3E}">
        <p14:creationId xmlns:p14="http://schemas.microsoft.com/office/powerpoint/2010/main" val="3080176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Resim 14">
            <a:extLst>
              <a:ext uri="{FF2B5EF4-FFF2-40B4-BE49-F238E27FC236}">
                <a16:creationId xmlns:a16="http://schemas.microsoft.com/office/drawing/2014/main" id="{AC262090-4D68-C449-98B7-5B81C512BDE7}"/>
              </a:ext>
            </a:extLst>
          </p:cNvPr>
          <p:cNvPicPr>
            <a:picLocks noChangeAspect="1"/>
          </p:cNvPicPr>
          <p:nvPr/>
        </p:nvPicPr>
        <p:blipFill>
          <a:blip r:embed="rId3"/>
          <a:stretch>
            <a:fillRect/>
          </a:stretch>
        </p:blipFill>
        <p:spPr>
          <a:xfrm>
            <a:off x="1200011" y="2626440"/>
            <a:ext cx="12843780" cy="7459819"/>
          </a:xfrm>
          <a:prstGeom prst="rect">
            <a:avLst/>
          </a:prstGeom>
        </p:spPr>
      </p:pic>
      <p:pic>
        <p:nvPicPr>
          <p:cNvPr id="12" name="Resim 11">
            <a:extLst>
              <a:ext uri="{FF2B5EF4-FFF2-40B4-BE49-F238E27FC236}">
                <a16:creationId xmlns:a16="http://schemas.microsoft.com/office/drawing/2014/main" id="{73350138-ACEE-9C4A-B9F2-8F3AE7216787}"/>
              </a:ext>
            </a:extLst>
          </p:cNvPr>
          <p:cNvPicPr>
            <a:picLocks noChangeAspect="1"/>
          </p:cNvPicPr>
          <p:nvPr/>
        </p:nvPicPr>
        <p:blipFill>
          <a:blip r:embed="rId4"/>
          <a:stretch>
            <a:fillRect/>
          </a:stretch>
        </p:blipFill>
        <p:spPr>
          <a:xfrm>
            <a:off x="9333262" y="2658036"/>
            <a:ext cx="4735761" cy="2260762"/>
          </a:xfrm>
          <a:prstGeom prst="rect">
            <a:avLst/>
          </a:prstGeom>
        </p:spPr>
      </p:pic>
      <p:sp>
        <p:nvSpPr>
          <p:cNvPr id="4" name="Başlık 3"/>
          <p:cNvSpPr>
            <a:spLocks noGrp="1"/>
          </p:cNvSpPr>
          <p:nvPr>
            <p:ph type="title"/>
          </p:nvPr>
        </p:nvSpPr>
        <p:spPr>
          <a:xfrm>
            <a:off x="1155716" y="255181"/>
            <a:ext cx="13918019" cy="1913862"/>
          </a:xfrm>
        </p:spPr>
        <p:txBody>
          <a:bodyPr>
            <a:normAutofit fontScale="90000"/>
          </a:bodyPr>
          <a:lstStyle/>
          <a:p>
            <a:pPr algn="ctr"/>
            <a:r>
              <a:rPr lang="tr-TR" sz="2800" b="1" err="1">
                <a:solidFill>
                  <a:schemeClr val="bg1"/>
                </a:solidFill>
                <a:latin typeface="Times New Roman" panose="02020603050405020304" pitchFamily="18" charset="0"/>
                <a:ea typeface="Calibri" charset="0"/>
                <a:cs typeface="Times New Roman" panose="02020603050405020304" pitchFamily="18" charset="0"/>
              </a:rPr>
              <a:t>Geochemical</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Significance</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and</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Formation</a:t>
            </a:r>
            <a:r>
              <a:rPr lang="tr-TR" sz="2800" b="1">
                <a:solidFill>
                  <a:schemeClr val="bg1"/>
                </a:solidFill>
                <a:latin typeface="Times New Roman" panose="02020603050405020304" pitchFamily="18" charset="0"/>
                <a:ea typeface="Calibri" charset="0"/>
                <a:cs typeface="Times New Roman" panose="02020603050405020304" pitchFamily="18" charset="0"/>
              </a:rPr>
              <a:t> of </a:t>
            </a:r>
            <a:r>
              <a:rPr lang="tr-TR" sz="2800" b="1" err="1">
                <a:solidFill>
                  <a:schemeClr val="bg1"/>
                </a:solidFill>
                <a:latin typeface="Times New Roman" panose="02020603050405020304" pitchFamily="18" charset="0"/>
                <a:ea typeface="Calibri" charset="0"/>
                <a:cs typeface="Times New Roman" panose="02020603050405020304" pitchFamily="18" charset="0"/>
              </a:rPr>
              <a:t>Suçatı</a:t>
            </a:r>
            <a:r>
              <a:rPr lang="tr-TR" sz="2800" b="1">
                <a:solidFill>
                  <a:schemeClr val="bg1"/>
                </a:solidFill>
                <a:latin typeface="Times New Roman" panose="02020603050405020304" pitchFamily="18" charset="0"/>
                <a:ea typeface="Calibri" charset="0"/>
                <a:cs typeface="Times New Roman" panose="02020603050405020304" pitchFamily="18" charset="0"/>
              </a:rPr>
              <a:t> Pb – </a:t>
            </a:r>
            <a:r>
              <a:rPr lang="tr-TR" sz="2800" b="1" err="1">
                <a:solidFill>
                  <a:schemeClr val="bg1"/>
                </a:solidFill>
                <a:latin typeface="Times New Roman" panose="02020603050405020304" pitchFamily="18" charset="0"/>
                <a:ea typeface="Calibri" charset="0"/>
                <a:cs typeface="Times New Roman" panose="02020603050405020304" pitchFamily="18" charset="0"/>
              </a:rPr>
              <a:t>Zn</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Deposits</a:t>
            </a:r>
            <a:r>
              <a:rPr lang="tr-TR" sz="2800" b="1">
                <a:solidFill>
                  <a:schemeClr val="bg1"/>
                </a:solidFill>
                <a:latin typeface="Times New Roman" panose="02020603050405020304" pitchFamily="18" charset="0"/>
                <a:ea typeface="Calibri" charset="0"/>
                <a:cs typeface="Times New Roman" panose="02020603050405020304" pitchFamily="18" charset="0"/>
              </a:rPr>
              <a:t> – </a:t>
            </a:r>
            <a:r>
              <a:rPr lang="tr-TR" sz="2800" b="1" err="1">
                <a:solidFill>
                  <a:schemeClr val="bg1"/>
                </a:solidFill>
                <a:latin typeface="Times New Roman" panose="02020603050405020304" pitchFamily="18" charset="0"/>
                <a:ea typeface="Calibri" charset="0"/>
                <a:cs typeface="Times New Roman" panose="02020603050405020304" pitchFamily="18" charset="0"/>
              </a:rPr>
              <a:t>Easterns</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Taurides</a:t>
            </a:r>
            <a:br>
              <a:rPr lang="tr-TR" sz="2800" b="1">
                <a:solidFill>
                  <a:schemeClr val="bg1"/>
                </a:solidFill>
                <a:latin typeface="Times New Roman" panose="02020603050405020304" pitchFamily="18" charset="0"/>
                <a:ea typeface="Calibri" charset="0"/>
                <a:cs typeface="Times New Roman" panose="02020603050405020304" pitchFamily="18" charset="0"/>
              </a:rPr>
            </a:br>
            <a:br>
              <a:rPr lang="tr-TR" sz="2800" b="1">
                <a:solidFill>
                  <a:schemeClr val="bg1"/>
                </a:solidFill>
                <a:latin typeface="Times New Roman" panose="02020603050405020304" pitchFamily="18" charset="0"/>
                <a:ea typeface="Calibri" charset="0"/>
                <a:cs typeface="Times New Roman" panose="02020603050405020304" pitchFamily="18" charset="0"/>
              </a:rPr>
            </a:br>
            <a:r>
              <a:rPr lang="tr-TR" sz="2000">
                <a:solidFill>
                  <a:schemeClr val="bg1"/>
                </a:solidFill>
                <a:latin typeface="Times New Roman" panose="02020603050405020304" pitchFamily="18" charset="0"/>
                <a:cs typeface="Times New Roman" panose="02020603050405020304" pitchFamily="18" charset="0"/>
              </a:rPr>
              <a:t>Ali Erdem </a:t>
            </a:r>
            <a:r>
              <a:rPr lang="tr-TR" sz="2000" err="1">
                <a:solidFill>
                  <a:schemeClr val="bg1"/>
                </a:solidFill>
                <a:latin typeface="Times New Roman" panose="02020603050405020304" pitchFamily="18" charset="0"/>
                <a:cs typeface="Times New Roman" panose="02020603050405020304" pitchFamily="18" charset="0"/>
              </a:rPr>
              <a:t>Bakkalbasi</a:t>
            </a:r>
            <a:r>
              <a:rPr lang="tr-TR" sz="2000">
                <a:solidFill>
                  <a:schemeClr val="bg1"/>
                </a:solidFill>
                <a:latin typeface="Times New Roman" panose="02020603050405020304" pitchFamily="18" charset="0"/>
                <a:cs typeface="Times New Roman" panose="02020603050405020304" pitchFamily="18" charset="0"/>
              </a:rPr>
              <a:t>, </a:t>
            </a:r>
            <a:r>
              <a:rPr lang="tr-TR" sz="2000" b="1">
                <a:solidFill>
                  <a:schemeClr val="bg1"/>
                </a:solidFill>
                <a:latin typeface="Times New Roman" panose="02020603050405020304" pitchFamily="18" charset="0"/>
                <a:cs typeface="Times New Roman" panose="02020603050405020304" pitchFamily="18" charset="0"/>
              </a:rPr>
              <a:t>Hatice Nur Bayram</a:t>
            </a:r>
            <a:r>
              <a:rPr lang="tr-TR" sz="2000">
                <a:solidFill>
                  <a:schemeClr val="bg1"/>
                </a:solidFill>
                <a:latin typeface="Times New Roman" panose="02020603050405020304" pitchFamily="18" charset="0"/>
                <a:cs typeface="Times New Roman" panose="02020603050405020304" pitchFamily="18" charset="0"/>
              </a:rPr>
              <a:t>, Mustafa Kumral, </a:t>
            </a:r>
            <a:r>
              <a:rPr lang="tr-TR" sz="2000" err="1">
                <a:solidFill>
                  <a:schemeClr val="bg1"/>
                </a:solidFill>
                <a:latin typeface="Times New Roman" panose="02020603050405020304" pitchFamily="18" charset="0"/>
                <a:cs typeface="Times New Roman" panose="02020603050405020304" pitchFamily="18" charset="0"/>
              </a:rPr>
              <a:t>and</a:t>
            </a:r>
            <a:r>
              <a:rPr lang="tr-TR" sz="2000">
                <a:solidFill>
                  <a:schemeClr val="bg1"/>
                </a:solidFill>
                <a:latin typeface="Times New Roman" panose="02020603050405020304" pitchFamily="18" charset="0"/>
                <a:cs typeface="Times New Roman" panose="02020603050405020304" pitchFamily="18" charset="0"/>
              </a:rPr>
              <a:t> Ali </a:t>
            </a:r>
            <a:r>
              <a:rPr lang="tr-TR" sz="2000" err="1">
                <a:solidFill>
                  <a:schemeClr val="bg1"/>
                </a:solidFill>
                <a:latin typeface="Times New Roman" panose="02020603050405020304" pitchFamily="18" charset="0"/>
                <a:cs typeface="Times New Roman" panose="02020603050405020304" pitchFamily="18" charset="0"/>
              </a:rPr>
              <a:t>Tugcan</a:t>
            </a:r>
            <a:r>
              <a:rPr lang="tr-TR" sz="2000">
                <a:solidFill>
                  <a:schemeClr val="bg1"/>
                </a:solidFill>
                <a:latin typeface="Times New Roman" panose="02020603050405020304" pitchFamily="18" charset="0"/>
                <a:cs typeface="Times New Roman" panose="02020603050405020304" pitchFamily="18" charset="0"/>
              </a:rPr>
              <a:t> </a:t>
            </a:r>
            <a:r>
              <a:rPr lang="tr-TR" sz="2000" err="1">
                <a:solidFill>
                  <a:schemeClr val="bg1"/>
                </a:solidFill>
                <a:latin typeface="Times New Roman" panose="02020603050405020304" pitchFamily="18" charset="0"/>
                <a:cs typeface="Times New Roman" panose="02020603050405020304" pitchFamily="18" charset="0"/>
              </a:rPr>
              <a:t>Unluer</a:t>
            </a:r>
            <a:r>
              <a:rPr lang="tr-TR" sz="2000">
                <a:solidFill>
                  <a:schemeClr val="bg1"/>
                </a:solidFill>
                <a:latin typeface="Times New Roman" panose="02020603050405020304" pitchFamily="18" charset="0"/>
                <a:cs typeface="Times New Roman" panose="02020603050405020304" pitchFamily="18" charset="0"/>
              </a:rPr>
              <a:t> </a:t>
            </a:r>
            <a:br>
              <a:rPr lang="tr-TR" sz="2000">
                <a:solidFill>
                  <a:schemeClr val="bg1"/>
                </a:solidFill>
                <a:latin typeface="Times New Roman" panose="02020603050405020304" pitchFamily="18" charset="0"/>
                <a:cs typeface="Times New Roman" panose="02020603050405020304" pitchFamily="18" charset="0"/>
              </a:rPr>
            </a:br>
            <a:br>
              <a:rPr lang="tr-TR" sz="2000">
                <a:solidFill>
                  <a:schemeClr val="bg1"/>
                </a:solidFill>
                <a:latin typeface="Times New Roman" panose="02020603050405020304" pitchFamily="18" charset="0"/>
                <a:cs typeface="Times New Roman" panose="02020603050405020304" pitchFamily="18" charset="0"/>
              </a:rPr>
            </a:br>
            <a:r>
              <a:rPr lang="tr-TR" sz="2000" err="1">
                <a:solidFill>
                  <a:schemeClr val="bg1"/>
                </a:solidFill>
                <a:latin typeface="Times New Roman" panose="02020603050405020304" pitchFamily="18" charset="0"/>
                <a:cs typeface="Times New Roman" panose="02020603050405020304" pitchFamily="18" charset="0"/>
              </a:rPr>
              <a:t>Istanbul</a:t>
            </a:r>
            <a:r>
              <a:rPr lang="tr-TR" sz="2000">
                <a:solidFill>
                  <a:schemeClr val="bg1"/>
                </a:solidFill>
                <a:latin typeface="Times New Roman" panose="02020603050405020304" pitchFamily="18" charset="0"/>
                <a:cs typeface="Times New Roman" panose="02020603050405020304" pitchFamily="18" charset="0"/>
              </a:rPr>
              <a:t> Technical </a:t>
            </a:r>
            <a:r>
              <a:rPr lang="tr-TR" sz="2000" err="1">
                <a:solidFill>
                  <a:schemeClr val="bg1"/>
                </a:solidFill>
                <a:latin typeface="Times New Roman" panose="02020603050405020304" pitchFamily="18" charset="0"/>
                <a:cs typeface="Times New Roman" panose="02020603050405020304" pitchFamily="18" charset="0"/>
              </a:rPr>
              <a:t>University</a:t>
            </a:r>
            <a:br>
              <a:rPr lang="tr-TR" sz="2800"/>
            </a:br>
            <a:endParaRPr lang="en-US" sz="2800">
              <a:solidFill>
                <a:schemeClr val="bg1"/>
              </a:solidFill>
              <a:latin typeface="Times New Roman" panose="02020603050405020304" pitchFamily="18" charset="0"/>
              <a:ea typeface="Calibri" charset="0"/>
              <a:cs typeface="Times New Roman" panose="02020603050405020304" pitchFamily="18" charset="0"/>
            </a:endParaRPr>
          </a:p>
        </p:txBody>
      </p:sp>
      <p:pic>
        <p:nvPicPr>
          <p:cNvPr id="6" name="Resim 5">
            <a:extLst>
              <a:ext uri="{FF2B5EF4-FFF2-40B4-BE49-F238E27FC236}">
                <a16:creationId xmlns:a16="http://schemas.microsoft.com/office/drawing/2014/main" id="{B44382C6-D9F7-2D47-86C6-A3DC7CAD6604}"/>
              </a:ext>
            </a:extLst>
          </p:cNvPr>
          <p:cNvPicPr>
            <a:picLocks noChangeAspect="1"/>
          </p:cNvPicPr>
          <p:nvPr/>
        </p:nvPicPr>
        <p:blipFill>
          <a:blip r:embed="rId5"/>
          <a:stretch>
            <a:fillRect/>
          </a:stretch>
        </p:blipFill>
        <p:spPr>
          <a:xfrm>
            <a:off x="110421" y="410548"/>
            <a:ext cx="1116312" cy="1121936"/>
          </a:xfrm>
          <a:prstGeom prst="rect">
            <a:avLst/>
          </a:prstGeom>
        </p:spPr>
      </p:pic>
      <p:pic>
        <p:nvPicPr>
          <p:cNvPr id="8" name="Resim 7">
            <a:extLst>
              <a:ext uri="{FF2B5EF4-FFF2-40B4-BE49-F238E27FC236}">
                <a16:creationId xmlns:a16="http://schemas.microsoft.com/office/drawing/2014/main" id="{9ACBBFD6-DA4D-154D-9A6C-C3C7C390A3A3}"/>
              </a:ext>
            </a:extLst>
          </p:cNvPr>
          <p:cNvPicPr>
            <a:picLocks noChangeAspect="1"/>
          </p:cNvPicPr>
          <p:nvPr/>
        </p:nvPicPr>
        <p:blipFill>
          <a:blip r:embed="rId6"/>
          <a:stretch>
            <a:fillRect/>
          </a:stretch>
        </p:blipFill>
        <p:spPr>
          <a:xfrm>
            <a:off x="0" y="1749943"/>
            <a:ext cx="1219200" cy="419100"/>
          </a:xfrm>
          <a:prstGeom prst="rect">
            <a:avLst/>
          </a:prstGeom>
        </p:spPr>
      </p:pic>
      <p:pic>
        <p:nvPicPr>
          <p:cNvPr id="5" name="Resim 4">
            <a:extLst>
              <a:ext uri="{FF2B5EF4-FFF2-40B4-BE49-F238E27FC236}">
                <a16:creationId xmlns:a16="http://schemas.microsoft.com/office/drawing/2014/main" id="{BEF85782-0DF4-4C40-9D7A-AB3169AFCBEE}"/>
              </a:ext>
            </a:extLst>
          </p:cNvPr>
          <p:cNvPicPr>
            <a:picLocks noChangeAspect="1"/>
          </p:cNvPicPr>
          <p:nvPr/>
        </p:nvPicPr>
        <p:blipFill>
          <a:blip r:embed="rId7"/>
          <a:stretch>
            <a:fillRect/>
          </a:stretch>
        </p:blipFill>
        <p:spPr>
          <a:xfrm>
            <a:off x="110421" y="10543657"/>
            <a:ext cx="1800956" cy="827645"/>
          </a:xfrm>
          <a:prstGeom prst="rect">
            <a:avLst/>
          </a:prstGeom>
        </p:spPr>
      </p:pic>
      <p:sp>
        <p:nvSpPr>
          <p:cNvPr id="13" name="Çerçeve 12">
            <a:extLst>
              <a:ext uri="{FF2B5EF4-FFF2-40B4-BE49-F238E27FC236}">
                <a16:creationId xmlns:a16="http://schemas.microsoft.com/office/drawing/2014/main" id="{AABDEE6A-6169-2842-B0A2-37D7317D2415}"/>
              </a:ext>
            </a:extLst>
          </p:cNvPr>
          <p:cNvSpPr/>
          <p:nvPr/>
        </p:nvSpPr>
        <p:spPr>
          <a:xfrm>
            <a:off x="3192651" y="4040260"/>
            <a:ext cx="6726265" cy="5238427"/>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cxnSp>
        <p:nvCxnSpPr>
          <p:cNvPr id="16" name="Düz Bağlayıcı 15">
            <a:extLst>
              <a:ext uri="{FF2B5EF4-FFF2-40B4-BE49-F238E27FC236}">
                <a16:creationId xmlns:a16="http://schemas.microsoft.com/office/drawing/2014/main" id="{144005E9-8457-0F4C-B547-586DCA08402F}"/>
              </a:ext>
            </a:extLst>
          </p:cNvPr>
          <p:cNvCxnSpPr>
            <a:cxnSpLocks/>
          </p:cNvCxnSpPr>
          <p:nvPr/>
        </p:nvCxnSpPr>
        <p:spPr>
          <a:xfrm>
            <a:off x="3580108" y="4246536"/>
            <a:ext cx="47662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C78D00FB-BD73-0F45-9464-0400A133913A}"/>
              </a:ext>
            </a:extLst>
          </p:cNvPr>
          <p:cNvCxnSpPr>
            <a:cxnSpLocks/>
          </p:cNvCxnSpPr>
          <p:nvPr/>
        </p:nvCxnSpPr>
        <p:spPr>
          <a:xfrm>
            <a:off x="3580108" y="4246536"/>
            <a:ext cx="0" cy="44790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Düz Bağlayıcı 21">
            <a:extLst>
              <a:ext uri="{FF2B5EF4-FFF2-40B4-BE49-F238E27FC236}">
                <a16:creationId xmlns:a16="http://schemas.microsoft.com/office/drawing/2014/main" id="{EFD5FC13-06A2-F448-BE79-D78C4A6F9A79}"/>
              </a:ext>
            </a:extLst>
          </p:cNvPr>
          <p:cNvCxnSpPr>
            <a:cxnSpLocks/>
          </p:cNvCxnSpPr>
          <p:nvPr/>
        </p:nvCxnSpPr>
        <p:spPr>
          <a:xfrm>
            <a:off x="3580108" y="8725546"/>
            <a:ext cx="51704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Düz Bağlayıcı 24">
            <a:extLst>
              <a:ext uri="{FF2B5EF4-FFF2-40B4-BE49-F238E27FC236}">
                <a16:creationId xmlns:a16="http://schemas.microsoft.com/office/drawing/2014/main" id="{406D0F51-9D19-D44A-A913-E5921A5B8382}"/>
              </a:ext>
            </a:extLst>
          </p:cNvPr>
          <p:cNvCxnSpPr>
            <a:cxnSpLocks/>
          </p:cNvCxnSpPr>
          <p:nvPr/>
        </p:nvCxnSpPr>
        <p:spPr>
          <a:xfrm flipH="1" flipV="1">
            <a:off x="8733852" y="4246537"/>
            <a:ext cx="16704" cy="44790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E634AEDB-870B-304D-B18D-2D4BBFB47BD8}"/>
              </a:ext>
            </a:extLst>
          </p:cNvPr>
          <p:cNvCxnSpPr>
            <a:cxnSpLocks/>
          </p:cNvCxnSpPr>
          <p:nvPr/>
        </p:nvCxnSpPr>
        <p:spPr>
          <a:xfrm>
            <a:off x="8342135" y="4246536"/>
            <a:ext cx="4084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Düz Bağlayıcı 34">
            <a:extLst>
              <a:ext uri="{FF2B5EF4-FFF2-40B4-BE49-F238E27FC236}">
                <a16:creationId xmlns:a16="http://schemas.microsoft.com/office/drawing/2014/main" id="{AE3751E8-20FD-8443-87D5-910F4A64F162}"/>
              </a:ext>
            </a:extLst>
          </p:cNvPr>
          <p:cNvCxnSpPr>
            <a:cxnSpLocks/>
          </p:cNvCxnSpPr>
          <p:nvPr/>
        </p:nvCxnSpPr>
        <p:spPr>
          <a:xfrm flipH="1">
            <a:off x="8750557" y="3939702"/>
            <a:ext cx="3141810" cy="3068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Düz Bağlayıcı 38">
            <a:extLst>
              <a:ext uri="{FF2B5EF4-FFF2-40B4-BE49-F238E27FC236}">
                <a16:creationId xmlns:a16="http://schemas.microsoft.com/office/drawing/2014/main" id="{1636E818-074C-804F-BA58-F1D3AAE6E0FA}"/>
              </a:ext>
            </a:extLst>
          </p:cNvPr>
          <p:cNvCxnSpPr>
            <a:cxnSpLocks/>
          </p:cNvCxnSpPr>
          <p:nvPr/>
        </p:nvCxnSpPr>
        <p:spPr>
          <a:xfrm flipH="1">
            <a:off x="8750557" y="3939702"/>
            <a:ext cx="3141810" cy="47858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Metin kutusu 41">
            <a:extLst>
              <a:ext uri="{FF2B5EF4-FFF2-40B4-BE49-F238E27FC236}">
                <a16:creationId xmlns:a16="http://schemas.microsoft.com/office/drawing/2014/main" id="{1506C7EF-9193-EA44-BA57-04D72A81AC13}"/>
              </a:ext>
            </a:extLst>
          </p:cNvPr>
          <p:cNvSpPr txBox="1"/>
          <p:nvPr/>
        </p:nvSpPr>
        <p:spPr>
          <a:xfrm>
            <a:off x="5926510" y="10205102"/>
            <a:ext cx="6262255" cy="338554"/>
          </a:xfrm>
          <a:prstGeom prst="rect">
            <a:avLst/>
          </a:prstGeom>
          <a:noFill/>
        </p:spPr>
        <p:txBody>
          <a:bodyPr wrap="square" rtlCol="0">
            <a:spAutoFit/>
          </a:bodyPr>
          <a:lstStyle/>
          <a:p>
            <a:r>
              <a:rPr lang="tr-TR" sz="1600" i="1" dirty="0" err="1">
                <a:latin typeface="Times New Roman" panose="02020603050405020304" pitchFamily="18" charset="0"/>
                <a:cs typeface="Times New Roman" panose="02020603050405020304" pitchFamily="18" charset="0"/>
              </a:rPr>
              <a:t>Figure</a:t>
            </a:r>
            <a:r>
              <a:rPr lang="tr-TR" sz="1600" i="1" dirty="0">
                <a:latin typeface="Times New Roman" panose="02020603050405020304" pitchFamily="18" charset="0"/>
                <a:cs typeface="Times New Roman" panose="02020603050405020304" pitchFamily="18" charset="0"/>
              </a:rPr>
              <a:t> 1: </a:t>
            </a:r>
            <a:r>
              <a:rPr lang="tr-TR" sz="1600" i="1" dirty="0" err="1">
                <a:latin typeface="Times New Roman" panose="02020603050405020304" pitchFamily="18" charset="0"/>
                <a:cs typeface="Times New Roman" panose="02020603050405020304" pitchFamily="18" charset="0"/>
              </a:rPr>
              <a:t>Location</a:t>
            </a:r>
            <a:r>
              <a:rPr lang="tr-TR" sz="1600" i="1" dirty="0">
                <a:latin typeface="Times New Roman" panose="02020603050405020304" pitchFamily="18" charset="0"/>
                <a:cs typeface="Times New Roman" panose="02020603050405020304" pitchFamily="18" charset="0"/>
              </a:rPr>
              <a:t> of </a:t>
            </a:r>
            <a:r>
              <a:rPr lang="tr-TR" sz="1600" i="1" dirty="0" err="1">
                <a:latin typeface="Times New Roman" panose="02020603050405020304" pitchFamily="18" charset="0"/>
                <a:cs typeface="Times New Roman" panose="02020603050405020304" pitchFamily="18" charset="0"/>
              </a:rPr>
              <a:t>the</a:t>
            </a:r>
            <a:r>
              <a:rPr lang="tr-TR" sz="1600" i="1" dirty="0">
                <a:latin typeface="Times New Roman" panose="02020603050405020304" pitchFamily="18" charset="0"/>
                <a:cs typeface="Times New Roman" panose="02020603050405020304" pitchFamily="18" charset="0"/>
              </a:rPr>
              <a:t> </a:t>
            </a:r>
            <a:r>
              <a:rPr lang="tr-TR" sz="1600" i="1" dirty="0" err="1">
                <a:latin typeface="Times New Roman" panose="02020603050405020304" pitchFamily="18" charset="0"/>
                <a:cs typeface="Times New Roman" panose="02020603050405020304" pitchFamily="18" charset="0"/>
              </a:rPr>
              <a:t>study</a:t>
            </a:r>
            <a:r>
              <a:rPr lang="tr-TR" sz="1600" i="1" dirty="0">
                <a:latin typeface="Times New Roman" panose="02020603050405020304" pitchFamily="18" charset="0"/>
                <a:cs typeface="Times New Roman" panose="02020603050405020304" pitchFamily="18" charset="0"/>
              </a:rPr>
              <a:t> </a:t>
            </a:r>
            <a:r>
              <a:rPr lang="tr-TR" sz="1600" i="1" dirty="0" err="1">
                <a:latin typeface="Times New Roman" panose="02020603050405020304" pitchFamily="18" charset="0"/>
                <a:cs typeface="Times New Roman" panose="02020603050405020304" pitchFamily="18" charset="0"/>
              </a:rPr>
              <a:t>field</a:t>
            </a:r>
            <a:r>
              <a:rPr lang="tr-TR" sz="16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58147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aşlık 3"/>
          <p:cNvSpPr>
            <a:spLocks noGrp="1"/>
          </p:cNvSpPr>
          <p:nvPr>
            <p:ph type="title"/>
          </p:nvPr>
        </p:nvSpPr>
        <p:spPr>
          <a:xfrm>
            <a:off x="1155716" y="255181"/>
            <a:ext cx="13918019" cy="1913862"/>
          </a:xfrm>
        </p:spPr>
        <p:txBody>
          <a:bodyPr>
            <a:normAutofit fontScale="90000"/>
          </a:bodyPr>
          <a:lstStyle/>
          <a:p>
            <a:pPr algn="ctr"/>
            <a:r>
              <a:rPr lang="tr-TR" sz="2800" b="1" err="1">
                <a:solidFill>
                  <a:schemeClr val="bg1"/>
                </a:solidFill>
                <a:latin typeface="Times New Roman" panose="02020603050405020304" pitchFamily="18" charset="0"/>
                <a:ea typeface="Calibri" charset="0"/>
                <a:cs typeface="Times New Roman" panose="02020603050405020304" pitchFamily="18" charset="0"/>
              </a:rPr>
              <a:t>Geochemical</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Significance</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and</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Formation</a:t>
            </a:r>
            <a:r>
              <a:rPr lang="tr-TR" sz="2800" b="1">
                <a:solidFill>
                  <a:schemeClr val="bg1"/>
                </a:solidFill>
                <a:latin typeface="Times New Roman" panose="02020603050405020304" pitchFamily="18" charset="0"/>
                <a:ea typeface="Calibri" charset="0"/>
                <a:cs typeface="Times New Roman" panose="02020603050405020304" pitchFamily="18" charset="0"/>
              </a:rPr>
              <a:t> of </a:t>
            </a:r>
            <a:r>
              <a:rPr lang="tr-TR" sz="2800" b="1" err="1">
                <a:solidFill>
                  <a:schemeClr val="bg1"/>
                </a:solidFill>
                <a:latin typeface="Times New Roman" panose="02020603050405020304" pitchFamily="18" charset="0"/>
                <a:ea typeface="Calibri" charset="0"/>
                <a:cs typeface="Times New Roman" panose="02020603050405020304" pitchFamily="18" charset="0"/>
              </a:rPr>
              <a:t>Suçatı</a:t>
            </a:r>
            <a:r>
              <a:rPr lang="tr-TR" sz="2800" b="1">
                <a:solidFill>
                  <a:schemeClr val="bg1"/>
                </a:solidFill>
                <a:latin typeface="Times New Roman" panose="02020603050405020304" pitchFamily="18" charset="0"/>
                <a:ea typeface="Calibri" charset="0"/>
                <a:cs typeface="Times New Roman" panose="02020603050405020304" pitchFamily="18" charset="0"/>
              </a:rPr>
              <a:t> Pb – </a:t>
            </a:r>
            <a:r>
              <a:rPr lang="tr-TR" sz="2800" b="1" err="1">
                <a:solidFill>
                  <a:schemeClr val="bg1"/>
                </a:solidFill>
                <a:latin typeface="Times New Roman" panose="02020603050405020304" pitchFamily="18" charset="0"/>
                <a:ea typeface="Calibri" charset="0"/>
                <a:cs typeface="Times New Roman" panose="02020603050405020304" pitchFamily="18" charset="0"/>
              </a:rPr>
              <a:t>Zn</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Deposits</a:t>
            </a:r>
            <a:r>
              <a:rPr lang="tr-TR" sz="2800" b="1">
                <a:solidFill>
                  <a:schemeClr val="bg1"/>
                </a:solidFill>
                <a:latin typeface="Times New Roman" panose="02020603050405020304" pitchFamily="18" charset="0"/>
                <a:ea typeface="Calibri" charset="0"/>
                <a:cs typeface="Times New Roman" panose="02020603050405020304" pitchFamily="18" charset="0"/>
              </a:rPr>
              <a:t> – </a:t>
            </a:r>
            <a:r>
              <a:rPr lang="tr-TR" sz="2800" b="1" err="1">
                <a:solidFill>
                  <a:schemeClr val="bg1"/>
                </a:solidFill>
                <a:latin typeface="Times New Roman" panose="02020603050405020304" pitchFamily="18" charset="0"/>
                <a:ea typeface="Calibri" charset="0"/>
                <a:cs typeface="Times New Roman" panose="02020603050405020304" pitchFamily="18" charset="0"/>
              </a:rPr>
              <a:t>Easterns</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Taurides</a:t>
            </a:r>
            <a:br>
              <a:rPr lang="tr-TR" sz="2800" b="1">
                <a:solidFill>
                  <a:schemeClr val="bg1"/>
                </a:solidFill>
                <a:latin typeface="Times New Roman" panose="02020603050405020304" pitchFamily="18" charset="0"/>
                <a:ea typeface="Calibri" charset="0"/>
                <a:cs typeface="Times New Roman" panose="02020603050405020304" pitchFamily="18" charset="0"/>
              </a:rPr>
            </a:br>
            <a:br>
              <a:rPr lang="tr-TR" sz="2800" b="1">
                <a:solidFill>
                  <a:schemeClr val="bg1"/>
                </a:solidFill>
                <a:latin typeface="Times New Roman" panose="02020603050405020304" pitchFamily="18" charset="0"/>
                <a:ea typeface="Calibri" charset="0"/>
                <a:cs typeface="Times New Roman" panose="02020603050405020304" pitchFamily="18" charset="0"/>
              </a:rPr>
            </a:br>
            <a:r>
              <a:rPr lang="tr-TR" sz="2000">
                <a:solidFill>
                  <a:schemeClr val="bg1"/>
                </a:solidFill>
                <a:latin typeface="Times New Roman" panose="02020603050405020304" pitchFamily="18" charset="0"/>
                <a:cs typeface="Times New Roman" panose="02020603050405020304" pitchFamily="18" charset="0"/>
              </a:rPr>
              <a:t>Ali Erdem </a:t>
            </a:r>
            <a:r>
              <a:rPr lang="tr-TR" sz="2000" err="1">
                <a:solidFill>
                  <a:schemeClr val="bg1"/>
                </a:solidFill>
                <a:latin typeface="Times New Roman" panose="02020603050405020304" pitchFamily="18" charset="0"/>
                <a:cs typeface="Times New Roman" panose="02020603050405020304" pitchFamily="18" charset="0"/>
              </a:rPr>
              <a:t>Bakkalbasi</a:t>
            </a:r>
            <a:r>
              <a:rPr lang="tr-TR" sz="2000">
                <a:solidFill>
                  <a:schemeClr val="bg1"/>
                </a:solidFill>
                <a:latin typeface="Times New Roman" panose="02020603050405020304" pitchFamily="18" charset="0"/>
                <a:cs typeface="Times New Roman" panose="02020603050405020304" pitchFamily="18" charset="0"/>
              </a:rPr>
              <a:t>, </a:t>
            </a:r>
            <a:r>
              <a:rPr lang="tr-TR" sz="2000" b="1">
                <a:solidFill>
                  <a:schemeClr val="bg1"/>
                </a:solidFill>
                <a:latin typeface="Times New Roman" panose="02020603050405020304" pitchFamily="18" charset="0"/>
                <a:cs typeface="Times New Roman" panose="02020603050405020304" pitchFamily="18" charset="0"/>
              </a:rPr>
              <a:t>Hatice Nur Bayram</a:t>
            </a:r>
            <a:r>
              <a:rPr lang="tr-TR" sz="2000">
                <a:solidFill>
                  <a:schemeClr val="bg1"/>
                </a:solidFill>
                <a:latin typeface="Times New Roman" panose="02020603050405020304" pitchFamily="18" charset="0"/>
                <a:cs typeface="Times New Roman" panose="02020603050405020304" pitchFamily="18" charset="0"/>
              </a:rPr>
              <a:t>, Mustafa Kumral, </a:t>
            </a:r>
            <a:r>
              <a:rPr lang="tr-TR" sz="2000" err="1">
                <a:solidFill>
                  <a:schemeClr val="bg1"/>
                </a:solidFill>
                <a:latin typeface="Times New Roman" panose="02020603050405020304" pitchFamily="18" charset="0"/>
                <a:cs typeface="Times New Roman" panose="02020603050405020304" pitchFamily="18" charset="0"/>
              </a:rPr>
              <a:t>and</a:t>
            </a:r>
            <a:r>
              <a:rPr lang="tr-TR" sz="2000">
                <a:solidFill>
                  <a:schemeClr val="bg1"/>
                </a:solidFill>
                <a:latin typeface="Times New Roman" panose="02020603050405020304" pitchFamily="18" charset="0"/>
                <a:cs typeface="Times New Roman" panose="02020603050405020304" pitchFamily="18" charset="0"/>
              </a:rPr>
              <a:t> Ali </a:t>
            </a:r>
            <a:r>
              <a:rPr lang="tr-TR" sz="2000" err="1">
                <a:solidFill>
                  <a:schemeClr val="bg1"/>
                </a:solidFill>
                <a:latin typeface="Times New Roman" panose="02020603050405020304" pitchFamily="18" charset="0"/>
                <a:cs typeface="Times New Roman" panose="02020603050405020304" pitchFamily="18" charset="0"/>
              </a:rPr>
              <a:t>Tugcan</a:t>
            </a:r>
            <a:r>
              <a:rPr lang="tr-TR" sz="2000">
                <a:solidFill>
                  <a:schemeClr val="bg1"/>
                </a:solidFill>
                <a:latin typeface="Times New Roman" panose="02020603050405020304" pitchFamily="18" charset="0"/>
                <a:cs typeface="Times New Roman" panose="02020603050405020304" pitchFamily="18" charset="0"/>
              </a:rPr>
              <a:t> </a:t>
            </a:r>
            <a:r>
              <a:rPr lang="tr-TR" sz="2000" err="1">
                <a:solidFill>
                  <a:schemeClr val="bg1"/>
                </a:solidFill>
                <a:latin typeface="Times New Roman" panose="02020603050405020304" pitchFamily="18" charset="0"/>
                <a:cs typeface="Times New Roman" panose="02020603050405020304" pitchFamily="18" charset="0"/>
              </a:rPr>
              <a:t>Unluer</a:t>
            </a:r>
            <a:r>
              <a:rPr lang="tr-TR" sz="2000">
                <a:solidFill>
                  <a:schemeClr val="bg1"/>
                </a:solidFill>
                <a:latin typeface="Times New Roman" panose="02020603050405020304" pitchFamily="18" charset="0"/>
                <a:cs typeface="Times New Roman" panose="02020603050405020304" pitchFamily="18" charset="0"/>
              </a:rPr>
              <a:t> </a:t>
            </a:r>
            <a:br>
              <a:rPr lang="tr-TR" sz="2000">
                <a:solidFill>
                  <a:schemeClr val="bg1"/>
                </a:solidFill>
                <a:latin typeface="Times New Roman" panose="02020603050405020304" pitchFamily="18" charset="0"/>
                <a:cs typeface="Times New Roman" panose="02020603050405020304" pitchFamily="18" charset="0"/>
              </a:rPr>
            </a:br>
            <a:br>
              <a:rPr lang="tr-TR" sz="2000">
                <a:solidFill>
                  <a:schemeClr val="bg1"/>
                </a:solidFill>
                <a:latin typeface="Times New Roman" panose="02020603050405020304" pitchFamily="18" charset="0"/>
                <a:cs typeface="Times New Roman" panose="02020603050405020304" pitchFamily="18" charset="0"/>
              </a:rPr>
            </a:br>
            <a:r>
              <a:rPr lang="tr-TR" sz="2000" err="1">
                <a:solidFill>
                  <a:schemeClr val="bg1"/>
                </a:solidFill>
                <a:latin typeface="Times New Roman" panose="02020603050405020304" pitchFamily="18" charset="0"/>
                <a:cs typeface="Times New Roman" panose="02020603050405020304" pitchFamily="18" charset="0"/>
              </a:rPr>
              <a:t>Istanbul</a:t>
            </a:r>
            <a:r>
              <a:rPr lang="tr-TR" sz="2000">
                <a:solidFill>
                  <a:schemeClr val="bg1"/>
                </a:solidFill>
                <a:latin typeface="Times New Roman" panose="02020603050405020304" pitchFamily="18" charset="0"/>
                <a:cs typeface="Times New Roman" panose="02020603050405020304" pitchFamily="18" charset="0"/>
              </a:rPr>
              <a:t> Technical </a:t>
            </a:r>
            <a:r>
              <a:rPr lang="tr-TR" sz="2000" err="1">
                <a:solidFill>
                  <a:schemeClr val="bg1"/>
                </a:solidFill>
                <a:latin typeface="Times New Roman" panose="02020603050405020304" pitchFamily="18" charset="0"/>
                <a:cs typeface="Times New Roman" panose="02020603050405020304" pitchFamily="18" charset="0"/>
              </a:rPr>
              <a:t>University</a:t>
            </a:r>
            <a:br>
              <a:rPr lang="tr-TR" sz="2800"/>
            </a:br>
            <a:endParaRPr lang="en-US" sz="2800">
              <a:solidFill>
                <a:schemeClr val="bg1"/>
              </a:solidFill>
              <a:latin typeface="Times New Roman" panose="02020603050405020304" pitchFamily="18" charset="0"/>
              <a:ea typeface="Calibri" charset="0"/>
              <a:cs typeface="Times New Roman" panose="02020603050405020304" pitchFamily="18" charset="0"/>
            </a:endParaRPr>
          </a:p>
        </p:txBody>
      </p:sp>
      <p:sp>
        <p:nvSpPr>
          <p:cNvPr id="2" name="Metin kutusu 1"/>
          <p:cNvSpPr txBox="1"/>
          <p:nvPr/>
        </p:nvSpPr>
        <p:spPr>
          <a:xfrm>
            <a:off x="263237" y="2228040"/>
            <a:ext cx="15378545" cy="8811066"/>
          </a:xfrm>
          <a:prstGeom prst="rect">
            <a:avLst/>
          </a:prstGeom>
          <a:noFill/>
        </p:spPr>
        <p:txBody>
          <a:bodyPr wrap="square" rtlCol="0">
            <a:spAutoFit/>
          </a:bodyPr>
          <a:lstStyle/>
          <a:p>
            <a:r>
              <a:rPr lang="tr-TR" b="1" dirty="0">
                <a:latin typeface="Times New Roman" panose="02020603050405020304" pitchFamily="18" charset="0"/>
                <a:cs typeface="Times New Roman" panose="02020603050405020304" pitchFamily="18" charset="0"/>
              </a:rPr>
              <a:t>General </a:t>
            </a:r>
            <a:r>
              <a:rPr lang="tr-TR" b="1" dirty="0" err="1">
                <a:latin typeface="Times New Roman" panose="02020603050405020304" pitchFamily="18" charset="0"/>
                <a:cs typeface="Times New Roman" panose="02020603050405020304" pitchFamily="18" charset="0"/>
              </a:rPr>
              <a:t>Geology</a:t>
            </a:r>
            <a:r>
              <a:rPr lang="tr-TR" b="1" dirty="0">
                <a:latin typeface="Times New Roman" panose="02020603050405020304" pitchFamily="18" charset="0"/>
                <a:cs typeface="Times New Roman" panose="02020603050405020304" pitchFamily="18" charset="0"/>
              </a:rPr>
              <a:t> – </a:t>
            </a:r>
            <a:r>
              <a:rPr lang="tr-TR" b="1" dirty="0" err="1">
                <a:latin typeface="Times New Roman" panose="02020603050405020304" pitchFamily="18" charset="0"/>
                <a:cs typeface="Times New Roman" panose="02020603050405020304" pitchFamily="18" charset="0"/>
              </a:rPr>
              <a:t>Stratigraphy</a:t>
            </a:r>
            <a:endParaRPr lang="tr-TR" b="1" dirty="0">
              <a:latin typeface="Times New Roman" panose="02020603050405020304" pitchFamily="18" charset="0"/>
              <a:cs typeface="Times New Roman" panose="02020603050405020304" pitchFamily="18" charset="0"/>
            </a:endParaRPr>
          </a:p>
          <a:p>
            <a:endParaRPr lang="tr-TR" dirty="0">
              <a:latin typeface="Times New Roman" panose="02020603050405020304" pitchFamily="18" charset="0"/>
              <a:cs typeface="Times New Roman" panose="02020603050405020304" pitchFamily="18" charset="0"/>
            </a:endParaRPr>
          </a:p>
          <a:p>
            <a:pPr algn="r"/>
            <a:endParaRPr lang="tr-TR" dirty="0"/>
          </a:p>
          <a:p>
            <a:r>
              <a:rPr lang="tr-TR" dirty="0"/>
              <a:t>   </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6" name="Resim 5">
            <a:extLst>
              <a:ext uri="{FF2B5EF4-FFF2-40B4-BE49-F238E27FC236}">
                <a16:creationId xmlns:a16="http://schemas.microsoft.com/office/drawing/2014/main" id="{B44382C6-D9F7-2D47-86C6-A3DC7CAD6604}"/>
              </a:ext>
            </a:extLst>
          </p:cNvPr>
          <p:cNvPicPr>
            <a:picLocks noChangeAspect="1"/>
          </p:cNvPicPr>
          <p:nvPr/>
        </p:nvPicPr>
        <p:blipFill>
          <a:blip r:embed="rId3"/>
          <a:stretch>
            <a:fillRect/>
          </a:stretch>
        </p:blipFill>
        <p:spPr>
          <a:xfrm>
            <a:off x="110421" y="410548"/>
            <a:ext cx="1116312" cy="1121936"/>
          </a:xfrm>
          <a:prstGeom prst="rect">
            <a:avLst/>
          </a:prstGeom>
        </p:spPr>
      </p:pic>
      <p:pic>
        <p:nvPicPr>
          <p:cNvPr id="8" name="Resim 7">
            <a:extLst>
              <a:ext uri="{FF2B5EF4-FFF2-40B4-BE49-F238E27FC236}">
                <a16:creationId xmlns:a16="http://schemas.microsoft.com/office/drawing/2014/main" id="{9ACBBFD6-DA4D-154D-9A6C-C3C7C390A3A3}"/>
              </a:ext>
            </a:extLst>
          </p:cNvPr>
          <p:cNvPicPr>
            <a:picLocks noChangeAspect="1"/>
          </p:cNvPicPr>
          <p:nvPr/>
        </p:nvPicPr>
        <p:blipFill>
          <a:blip r:embed="rId4"/>
          <a:stretch>
            <a:fillRect/>
          </a:stretch>
        </p:blipFill>
        <p:spPr>
          <a:xfrm>
            <a:off x="0" y="1749943"/>
            <a:ext cx="1219200" cy="419100"/>
          </a:xfrm>
          <a:prstGeom prst="rect">
            <a:avLst/>
          </a:prstGeom>
        </p:spPr>
      </p:pic>
      <p:pic>
        <p:nvPicPr>
          <p:cNvPr id="5" name="Resim 4">
            <a:extLst>
              <a:ext uri="{FF2B5EF4-FFF2-40B4-BE49-F238E27FC236}">
                <a16:creationId xmlns:a16="http://schemas.microsoft.com/office/drawing/2014/main" id="{BEF85782-0DF4-4C40-9D7A-AB3169AFCBEE}"/>
              </a:ext>
            </a:extLst>
          </p:cNvPr>
          <p:cNvPicPr>
            <a:picLocks noChangeAspect="1"/>
          </p:cNvPicPr>
          <p:nvPr/>
        </p:nvPicPr>
        <p:blipFill>
          <a:blip r:embed="rId5"/>
          <a:stretch>
            <a:fillRect/>
          </a:stretch>
        </p:blipFill>
        <p:spPr>
          <a:xfrm>
            <a:off x="110421" y="10543657"/>
            <a:ext cx="1800956" cy="827645"/>
          </a:xfrm>
          <a:prstGeom prst="rect">
            <a:avLst/>
          </a:prstGeom>
        </p:spPr>
      </p:pic>
      <p:pic>
        <p:nvPicPr>
          <p:cNvPr id="7" name="Resim 6">
            <a:extLst>
              <a:ext uri="{FF2B5EF4-FFF2-40B4-BE49-F238E27FC236}">
                <a16:creationId xmlns:a16="http://schemas.microsoft.com/office/drawing/2014/main" id="{EAB80D25-F785-F749-8F47-858AE286B35E}"/>
              </a:ext>
            </a:extLst>
          </p:cNvPr>
          <p:cNvPicPr>
            <a:picLocks noChangeAspect="1"/>
          </p:cNvPicPr>
          <p:nvPr/>
        </p:nvPicPr>
        <p:blipFill>
          <a:blip r:embed="rId6"/>
          <a:stretch>
            <a:fillRect/>
          </a:stretch>
        </p:blipFill>
        <p:spPr>
          <a:xfrm>
            <a:off x="-1" y="2728061"/>
            <a:ext cx="12569126" cy="7482093"/>
          </a:xfrm>
          <a:prstGeom prst="rect">
            <a:avLst/>
          </a:prstGeom>
        </p:spPr>
      </p:pic>
      <p:sp>
        <p:nvSpPr>
          <p:cNvPr id="9" name="Metin kutusu 8">
            <a:extLst>
              <a:ext uri="{FF2B5EF4-FFF2-40B4-BE49-F238E27FC236}">
                <a16:creationId xmlns:a16="http://schemas.microsoft.com/office/drawing/2014/main" id="{6D71144F-727F-604D-8604-745DEC6FE9A0}"/>
              </a:ext>
            </a:extLst>
          </p:cNvPr>
          <p:cNvSpPr txBox="1"/>
          <p:nvPr/>
        </p:nvSpPr>
        <p:spPr>
          <a:xfrm>
            <a:off x="11630973" y="2894254"/>
            <a:ext cx="4626615" cy="4662495"/>
          </a:xfrm>
          <a:prstGeom prst="rect">
            <a:avLst/>
          </a:prstGeom>
          <a:noFill/>
        </p:spPr>
        <p:txBody>
          <a:bodyPr wrap="square" rtlCol="0">
            <a:spAutoFit/>
          </a:bodyPr>
          <a:lstStyle/>
          <a:p>
            <a:pPr algn="just">
              <a:lnSpc>
                <a:spcPct val="150000"/>
              </a:lnSpc>
            </a:pPr>
            <a:r>
              <a:rPr lang="tr-TR" sz="1800" dirty="0">
                <a:latin typeface="Times New Roman" panose="02020603050405020304" pitchFamily="18" charset="0"/>
                <a:cs typeface="Times New Roman" panose="02020603050405020304" pitchFamily="18" charset="0"/>
              </a:rPr>
              <a:t>The </a:t>
            </a:r>
            <a:r>
              <a:rPr lang="tr-TR" sz="1800" dirty="0" err="1">
                <a:latin typeface="Times New Roman" panose="02020603050405020304" pitchFamily="18" charset="0"/>
                <a:cs typeface="Times New Roman" panose="02020603050405020304" pitchFamily="18" charset="0"/>
              </a:rPr>
              <a:t>study</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area</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covers</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the</a:t>
            </a:r>
            <a:r>
              <a:rPr lang="tr-TR" sz="1800" dirty="0">
                <a:latin typeface="Times New Roman" panose="02020603050405020304" pitchFamily="18" charset="0"/>
                <a:cs typeface="Times New Roman" panose="02020603050405020304" pitchFamily="18" charset="0"/>
              </a:rPr>
              <a:t> Central Anatolia </a:t>
            </a:r>
            <a:r>
              <a:rPr lang="tr-TR" sz="1800" dirty="0" err="1">
                <a:latin typeface="Times New Roman" panose="02020603050405020304" pitchFamily="18" charset="0"/>
                <a:cs typeface="Times New Roman" panose="02020603050405020304" pitchFamily="18" charset="0"/>
              </a:rPr>
              <a:t>region</a:t>
            </a:r>
            <a:r>
              <a:rPr lang="tr-TR" sz="1800" dirty="0">
                <a:latin typeface="Times New Roman" panose="02020603050405020304" pitchFamily="18" charset="0"/>
                <a:cs typeface="Times New Roman" panose="02020603050405020304" pitchFamily="18" charset="0"/>
              </a:rPr>
              <a:t>, Central </a:t>
            </a:r>
            <a:r>
              <a:rPr lang="tr-TR" sz="1800" dirty="0" err="1">
                <a:latin typeface="Times New Roman" panose="02020603050405020304" pitchFamily="18" charset="0"/>
                <a:cs typeface="Times New Roman" panose="02020603050405020304" pitchFamily="18" charset="0"/>
              </a:rPr>
              <a:t>Taurus</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Mountains</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south</a:t>
            </a:r>
            <a:r>
              <a:rPr lang="tr-TR" sz="1800" dirty="0">
                <a:latin typeface="Times New Roman" panose="02020603050405020304" pitchFamily="18" charset="0"/>
                <a:cs typeface="Times New Roman" panose="02020603050405020304" pitchFamily="18" charset="0"/>
              </a:rPr>
              <a:t> of Kayseri - Yahyalı. The </a:t>
            </a:r>
            <a:r>
              <a:rPr lang="tr-TR" sz="1800" dirty="0" err="1">
                <a:latin typeface="Times New Roman" panose="02020603050405020304" pitchFamily="18" charset="0"/>
                <a:cs typeface="Times New Roman" panose="02020603050405020304" pitchFamily="18" charset="0"/>
              </a:rPr>
              <a:t>first</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geological</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investigations</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including</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the</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study</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area</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and</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around</a:t>
            </a:r>
            <a:r>
              <a:rPr lang="tr-TR" sz="1800" dirty="0">
                <a:latin typeface="Times New Roman" panose="02020603050405020304" pitchFamily="18" charset="0"/>
                <a:cs typeface="Times New Roman" panose="02020603050405020304" pitchFamily="18" charset="0"/>
              </a:rPr>
              <a:t> it, </a:t>
            </a:r>
            <a:r>
              <a:rPr lang="tr-TR" sz="1800" dirty="0" err="1">
                <a:latin typeface="Times New Roman" panose="02020603050405020304" pitchFamily="18" charset="0"/>
                <a:cs typeface="Times New Roman" panose="02020603050405020304" pitchFamily="18" charset="0"/>
              </a:rPr>
              <a:t>were</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carried</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out</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by</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Blumenthal</a:t>
            </a:r>
            <a:r>
              <a:rPr lang="tr-TR" sz="1800" dirty="0">
                <a:latin typeface="Times New Roman" panose="02020603050405020304" pitchFamily="18" charset="0"/>
                <a:cs typeface="Times New Roman" panose="02020603050405020304" pitchFamily="18" charset="0"/>
              </a:rPr>
              <a:t> (1941, 1946, 1952). </a:t>
            </a:r>
            <a:r>
              <a:rPr lang="tr-TR" sz="1800" dirty="0" err="1">
                <a:latin typeface="Times New Roman" panose="02020603050405020304" pitchFamily="18" charset="0"/>
                <a:cs typeface="Times New Roman" panose="02020603050405020304" pitchFamily="18" charset="0"/>
              </a:rPr>
              <a:t>Other</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studies</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related</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to</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the</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region</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are</a:t>
            </a:r>
            <a:r>
              <a:rPr lang="tr-TR" sz="1800" dirty="0">
                <a:latin typeface="Times New Roman" panose="02020603050405020304" pitchFamily="18" charset="0"/>
                <a:cs typeface="Times New Roman" panose="02020603050405020304" pitchFamily="18" charset="0"/>
              </a:rPr>
              <a:t> as </a:t>
            </a:r>
            <a:r>
              <a:rPr lang="tr-TR" sz="1800" dirty="0" err="1">
                <a:latin typeface="Times New Roman" panose="02020603050405020304" pitchFamily="18" charset="0"/>
                <a:cs typeface="Times New Roman" panose="02020603050405020304" pitchFamily="18" charset="0"/>
              </a:rPr>
              <a:t>follows</a:t>
            </a:r>
            <a:r>
              <a:rPr lang="tr-TR" sz="1800" dirty="0">
                <a:latin typeface="Times New Roman" panose="02020603050405020304" pitchFamily="18" charset="0"/>
                <a:cs typeface="Times New Roman" panose="02020603050405020304" pitchFamily="18" charset="0"/>
              </a:rPr>
              <a:t>: Van Der </a:t>
            </a:r>
            <a:r>
              <a:rPr lang="tr-TR" sz="1800" dirty="0" err="1">
                <a:latin typeface="Times New Roman" panose="02020603050405020304" pitchFamily="18" charset="0"/>
                <a:cs typeface="Times New Roman" panose="02020603050405020304" pitchFamily="18" charset="0"/>
              </a:rPr>
              <a:t>Kleyn</a:t>
            </a:r>
            <a:r>
              <a:rPr lang="tr-TR" sz="1800" dirty="0">
                <a:latin typeface="Times New Roman" panose="02020603050405020304" pitchFamily="18" charset="0"/>
                <a:cs typeface="Times New Roman" panose="02020603050405020304" pitchFamily="18" charset="0"/>
              </a:rPr>
              <a:t> (1968), Bingöl (1978), Çakır (1978), Yetiş (1978), Tekeli et al. (1981,1984,1987), Atabey et al. (1990) </a:t>
            </a:r>
            <a:r>
              <a:rPr lang="tr-TR" sz="1800" dirty="0" err="1">
                <a:latin typeface="Times New Roman" panose="02020603050405020304" pitchFamily="18" charset="0"/>
                <a:cs typeface="Times New Roman" panose="02020603050405020304" pitchFamily="18" charset="0"/>
              </a:rPr>
              <a:t>and</a:t>
            </a:r>
            <a:r>
              <a:rPr lang="tr-TR" sz="1800" dirty="0">
                <a:latin typeface="Times New Roman" panose="02020603050405020304" pitchFamily="18" charset="0"/>
                <a:cs typeface="Times New Roman" panose="02020603050405020304" pitchFamily="18" charset="0"/>
              </a:rPr>
              <a:t> Alan et al. 2007.</a:t>
            </a:r>
          </a:p>
          <a:p>
            <a:endParaRPr lang="tr-TR" dirty="0"/>
          </a:p>
        </p:txBody>
      </p:sp>
      <p:sp>
        <p:nvSpPr>
          <p:cNvPr id="10" name="Metin kutusu 9">
            <a:extLst>
              <a:ext uri="{FF2B5EF4-FFF2-40B4-BE49-F238E27FC236}">
                <a16:creationId xmlns:a16="http://schemas.microsoft.com/office/drawing/2014/main" id="{21417D02-0347-6846-B439-45AEDFE3D7D6}"/>
              </a:ext>
            </a:extLst>
          </p:cNvPr>
          <p:cNvSpPr txBox="1"/>
          <p:nvPr/>
        </p:nvSpPr>
        <p:spPr>
          <a:xfrm>
            <a:off x="4602057" y="10286076"/>
            <a:ext cx="3879273" cy="338554"/>
          </a:xfrm>
          <a:prstGeom prst="rect">
            <a:avLst/>
          </a:prstGeom>
          <a:noFill/>
        </p:spPr>
        <p:txBody>
          <a:bodyPr wrap="square" rtlCol="0">
            <a:spAutoFit/>
          </a:bodyPr>
          <a:lstStyle/>
          <a:p>
            <a:r>
              <a:rPr lang="tr-TR" sz="1600" i="1" dirty="0" err="1">
                <a:latin typeface="Times New Roman" panose="02020603050405020304" pitchFamily="18" charset="0"/>
                <a:cs typeface="Times New Roman" panose="02020603050405020304" pitchFamily="18" charset="0"/>
              </a:rPr>
              <a:t>Figure</a:t>
            </a:r>
            <a:r>
              <a:rPr lang="tr-TR" sz="1600" i="1" dirty="0">
                <a:latin typeface="Times New Roman" panose="02020603050405020304" pitchFamily="18" charset="0"/>
                <a:cs typeface="Times New Roman" panose="02020603050405020304" pitchFamily="18" charset="0"/>
              </a:rPr>
              <a:t> 2: </a:t>
            </a:r>
            <a:r>
              <a:rPr lang="tr-TR" sz="1600" i="1" dirty="0" err="1">
                <a:latin typeface="Times New Roman" panose="02020603050405020304" pitchFamily="18" charset="0"/>
                <a:cs typeface="Times New Roman" panose="02020603050405020304" pitchFamily="18" charset="0"/>
              </a:rPr>
              <a:t>Geological</a:t>
            </a:r>
            <a:r>
              <a:rPr lang="tr-TR" sz="1600" i="1" dirty="0">
                <a:latin typeface="Times New Roman" panose="02020603050405020304" pitchFamily="18" charset="0"/>
                <a:cs typeface="Times New Roman" panose="02020603050405020304" pitchFamily="18" charset="0"/>
              </a:rPr>
              <a:t> </a:t>
            </a:r>
            <a:r>
              <a:rPr lang="tr-TR" sz="1600" i="1" dirty="0" err="1">
                <a:latin typeface="Times New Roman" panose="02020603050405020304" pitchFamily="18" charset="0"/>
                <a:cs typeface="Times New Roman" panose="02020603050405020304" pitchFamily="18" charset="0"/>
              </a:rPr>
              <a:t>map</a:t>
            </a:r>
            <a:r>
              <a:rPr lang="tr-TR" sz="1600" i="1" dirty="0">
                <a:latin typeface="Times New Roman" panose="02020603050405020304" pitchFamily="18" charset="0"/>
                <a:cs typeface="Times New Roman" panose="02020603050405020304" pitchFamily="18" charset="0"/>
              </a:rPr>
              <a:t> of </a:t>
            </a:r>
            <a:r>
              <a:rPr lang="tr-TR" sz="1600" i="1" dirty="0" err="1">
                <a:latin typeface="Times New Roman" panose="02020603050405020304" pitchFamily="18" charset="0"/>
                <a:cs typeface="Times New Roman" panose="02020603050405020304" pitchFamily="18" charset="0"/>
              </a:rPr>
              <a:t>the</a:t>
            </a:r>
            <a:r>
              <a:rPr lang="tr-TR" sz="1600" i="1" dirty="0">
                <a:latin typeface="Times New Roman" panose="02020603050405020304" pitchFamily="18" charset="0"/>
                <a:cs typeface="Times New Roman" panose="02020603050405020304" pitchFamily="18" charset="0"/>
              </a:rPr>
              <a:t> </a:t>
            </a:r>
            <a:r>
              <a:rPr lang="tr-TR" sz="1600" i="1" dirty="0" err="1">
                <a:latin typeface="Times New Roman" panose="02020603050405020304" pitchFamily="18" charset="0"/>
                <a:cs typeface="Times New Roman" panose="02020603050405020304" pitchFamily="18" charset="0"/>
              </a:rPr>
              <a:t>study</a:t>
            </a:r>
            <a:r>
              <a:rPr lang="tr-TR" sz="1600" i="1" dirty="0">
                <a:latin typeface="Times New Roman" panose="02020603050405020304" pitchFamily="18" charset="0"/>
                <a:cs typeface="Times New Roman" panose="02020603050405020304" pitchFamily="18" charset="0"/>
              </a:rPr>
              <a:t> </a:t>
            </a:r>
            <a:r>
              <a:rPr lang="tr-TR" sz="1600" i="1" dirty="0" err="1">
                <a:latin typeface="Times New Roman" panose="02020603050405020304" pitchFamily="18" charset="0"/>
                <a:cs typeface="Times New Roman" panose="02020603050405020304" pitchFamily="18" charset="0"/>
              </a:rPr>
              <a:t>area</a:t>
            </a:r>
            <a:endParaRPr lang="tr-TR" sz="1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9150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Başlık 3"/>
          <p:cNvSpPr>
            <a:spLocks noGrp="1"/>
          </p:cNvSpPr>
          <p:nvPr>
            <p:ph type="title"/>
          </p:nvPr>
        </p:nvSpPr>
        <p:spPr>
          <a:xfrm>
            <a:off x="1155716" y="255181"/>
            <a:ext cx="13918019" cy="1913862"/>
          </a:xfrm>
        </p:spPr>
        <p:txBody>
          <a:bodyPr>
            <a:normAutofit fontScale="90000"/>
          </a:bodyPr>
          <a:lstStyle/>
          <a:p>
            <a:pPr algn="ctr"/>
            <a:r>
              <a:rPr lang="tr-TR" sz="2800" b="1" dirty="0" err="1">
                <a:solidFill>
                  <a:schemeClr val="bg1"/>
                </a:solidFill>
                <a:latin typeface="Times New Roman" panose="02020603050405020304" pitchFamily="18" charset="0"/>
                <a:ea typeface="Calibri" charset="0"/>
                <a:cs typeface="Times New Roman" panose="02020603050405020304" pitchFamily="18" charset="0"/>
              </a:rPr>
              <a:t>Geochemical</a:t>
            </a:r>
            <a:r>
              <a:rPr lang="tr-TR" sz="2800" b="1" dirty="0">
                <a:solidFill>
                  <a:schemeClr val="bg1"/>
                </a:solidFill>
                <a:latin typeface="Times New Roman" panose="02020603050405020304" pitchFamily="18" charset="0"/>
                <a:ea typeface="Calibri" charset="0"/>
                <a:cs typeface="Times New Roman" panose="02020603050405020304" pitchFamily="18" charset="0"/>
              </a:rPr>
              <a:t> </a:t>
            </a:r>
            <a:r>
              <a:rPr lang="tr-TR" sz="2800" b="1" dirty="0" err="1">
                <a:solidFill>
                  <a:schemeClr val="bg1"/>
                </a:solidFill>
                <a:latin typeface="Times New Roman" panose="02020603050405020304" pitchFamily="18" charset="0"/>
                <a:ea typeface="Calibri" charset="0"/>
                <a:cs typeface="Times New Roman" panose="02020603050405020304" pitchFamily="18" charset="0"/>
              </a:rPr>
              <a:t>Significance</a:t>
            </a:r>
            <a:r>
              <a:rPr lang="tr-TR" sz="2800" b="1" dirty="0">
                <a:solidFill>
                  <a:schemeClr val="bg1"/>
                </a:solidFill>
                <a:latin typeface="Times New Roman" panose="02020603050405020304" pitchFamily="18" charset="0"/>
                <a:ea typeface="Calibri" charset="0"/>
                <a:cs typeface="Times New Roman" panose="02020603050405020304" pitchFamily="18" charset="0"/>
              </a:rPr>
              <a:t> </a:t>
            </a:r>
            <a:r>
              <a:rPr lang="tr-TR" sz="2800" b="1" dirty="0" err="1">
                <a:solidFill>
                  <a:schemeClr val="bg1"/>
                </a:solidFill>
                <a:latin typeface="Times New Roman" panose="02020603050405020304" pitchFamily="18" charset="0"/>
                <a:ea typeface="Calibri" charset="0"/>
                <a:cs typeface="Times New Roman" panose="02020603050405020304" pitchFamily="18" charset="0"/>
              </a:rPr>
              <a:t>and</a:t>
            </a:r>
            <a:r>
              <a:rPr lang="tr-TR" sz="2800" b="1" dirty="0">
                <a:solidFill>
                  <a:schemeClr val="bg1"/>
                </a:solidFill>
                <a:latin typeface="Times New Roman" panose="02020603050405020304" pitchFamily="18" charset="0"/>
                <a:ea typeface="Calibri" charset="0"/>
                <a:cs typeface="Times New Roman" panose="02020603050405020304" pitchFamily="18" charset="0"/>
              </a:rPr>
              <a:t> </a:t>
            </a:r>
            <a:r>
              <a:rPr lang="tr-TR" sz="2800" b="1" dirty="0" err="1">
                <a:solidFill>
                  <a:schemeClr val="bg1"/>
                </a:solidFill>
                <a:latin typeface="Times New Roman" panose="02020603050405020304" pitchFamily="18" charset="0"/>
                <a:ea typeface="Calibri" charset="0"/>
                <a:cs typeface="Times New Roman" panose="02020603050405020304" pitchFamily="18" charset="0"/>
              </a:rPr>
              <a:t>Formation</a:t>
            </a:r>
            <a:r>
              <a:rPr lang="tr-TR" sz="2800" b="1" dirty="0">
                <a:solidFill>
                  <a:schemeClr val="bg1"/>
                </a:solidFill>
                <a:latin typeface="Times New Roman" panose="02020603050405020304" pitchFamily="18" charset="0"/>
                <a:ea typeface="Calibri" charset="0"/>
                <a:cs typeface="Times New Roman" panose="02020603050405020304" pitchFamily="18" charset="0"/>
              </a:rPr>
              <a:t> of </a:t>
            </a:r>
            <a:r>
              <a:rPr lang="tr-TR" sz="2800" b="1" dirty="0" err="1">
                <a:solidFill>
                  <a:schemeClr val="bg1"/>
                </a:solidFill>
                <a:latin typeface="Times New Roman" panose="02020603050405020304" pitchFamily="18" charset="0"/>
                <a:ea typeface="Calibri" charset="0"/>
                <a:cs typeface="Times New Roman" panose="02020603050405020304" pitchFamily="18" charset="0"/>
              </a:rPr>
              <a:t>Suçatı</a:t>
            </a:r>
            <a:r>
              <a:rPr lang="tr-TR" sz="2800" b="1" dirty="0">
                <a:solidFill>
                  <a:schemeClr val="bg1"/>
                </a:solidFill>
                <a:latin typeface="Times New Roman" panose="02020603050405020304" pitchFamily="18" charset="0"/>
                <a:ea typeface="Calibri" charset="0"/>
                <a:cs typeface="Times New Roman" panose="02020603050405020304" pitchFamily="18" charset="0"/>
              </a:rPr>
              <a:t> Pb – </a:t>
            </a:r>
            <a:r>
              <a:rPr lang="tr-TR" sz="2800" b="1" dirty="0" err="1">
                <a:solidFill>
                  <a:schemeClr val="bg1"/>
                </a:solidFill>
                <a:latin typeface="Times New Roman" panose="02020603050405020304" pitchFamily="18" charset="0"/>
                <a:ea typeface="Calibri" charset="0"/>
                <a:cs typeface="Times New Roman" panose="02020603050405020304" pitchFamily="18" charset="0"/>
              </a:rPr>
              <a:t>Zn</a:t>
            </a:r>
            <a:r>
              <a:rPr lang="tr-TR" sz="2800" b="1" dirty="0">
                <a:solidFill>
                  <a:schemeClr val="bg1"/>
                </a:solidFill>
                <a:latin typeface="Times New Roman" panose="02020603050405020304" pitchFamily="18" charset="0"/>
                <a:ea typeface="Calibri" charset="0"/>
                <a:cs typeface="Times New Roman" panose="02020603050405020304" pitchFamily="18" charset="0"/>
              </a:rPr>
              <a:t> </a:t>
            </a:r>
            <a:r>
              <a:rPr lang="tr-TR" sz="2800" b="1" dirty="0" err="1">
                <a:solidFill>
                  <a:schemeClr val="bg1"/>
                </a:solidFill>
                <a:latin typeface="Times New Roman" panose="02020603050405020304" pitchFamily="18" charset="0"/>
                <a:ea typeface="Calibri" charset="0"/>
                <a:cs typeface="Times New Roman" panose="02020603050405020304" pitchFamily="18" charset="0"/>
              </a:rPr>
              <a:t>Deposits</a:t>
            </a:r>
            <a:r>
              <a:rPr lang="tr-TR" sz="2800" b="1" dirty="0">
                <a:solidFill>
                  <a:schemeClr val="bg1"/>
                </a:solidFill>
                <a:latin typeface="Times New Roman" panose="02020603050405020304" pitchFamily="18" charset="0"/>
                <a:ea typeface="Calibri" charset="0"/>
                <a:cs typeface="Times New Roman" panose="02020603050405020304" pitchFamily="18" charset="0"/>
              </a:rPr>
              <a:t> – </a:t>
            </a:r>
            <a:r>
              <a:rPr lang="tr-TR" sz="2800" b="1" dirty="0" err="1">
                <a:solidFill>
                  <a:schemeClr val="bg1"/>
                </a:solidFill>
                <a:latin typeface="Times New Roman" panose="02020603050405020304" pitchFamily="18" charset="0"/>
                <a:ea typeface="Calibri" charset="0"/>
                <a:cs typeface="Times New Roman" panose="02020603050405020304" pitchFamily="18" charset="0"/>
              </a:rPr>
              <a:t>Easterns</a:t>
            </a:r>
            <a:r>
              <a:rPr lang="tr-TR" sz="2800" b="1" dirty="0">
                <a:solidFill>
                  <a:schemeClr val="bg1"/>
                </a:solidFill>
                <a:latin typeface="Times New Roman" panose="02020603050405020304" pitchFamily="18" charset="0"/>
                <a:ea typeface="Calibri" charset="0"/>
                <a:cs typeface="Times New Roman" panose="02020603050405020304" pitchFamily="18" charset="0"/>
              </a:rPr>
              <a:t> </a:t>
            </a:r>
            <a:r>
              <a:rPr lang="tr-TR" sz="2800" b="1" dirty="0" err="1">
                <a:solidFill>
                  <a:schemeClr val="bg1"/>
                </a:solidFill>
                <a:latin typeface="Times New Roman" panose="02020603050405020304" pitchFamily="18" charset="0"/>
                <a:ea typeface="Calibri" charset="0"/>
                <a:cs typeface="Times New Roman" panose="02020603050405020304" pitchFamily="18" charset="0"/>
              </a:rPr>
              <a:t>Taurides</a:t>
            </a:r>
            <a:br>
              <a:rPr lang="tr-TR" sz="2800" b="1" dirty="0">
                <a:solidFill>
                  <a:schemeClr val="bg1"/>
                </a:solidFill>
                <a:latin typeface="Times New Roman" panose="02020603050405020304" pitchFamily="18" charset="0"/>
                <a:ea typeface="Calibri" charset="0"/>
                <a:cs typeface="Times New Roman" panose="02020603050405020304" pitchFamily="18" charset="0"/>
              </a:rPr>
            </a:br>
            <a:br>
              <a:rPr lang="tr-TR" sz="2800" b="1" dirty="0">
                <a:solidFill>
                  <a:schemeClr val="bg1"/>
                </a:solidFill>
                <a:latin typeface="Times New Roman" panose="02020603050405020304" pitchFamily="18" charset="0"/>
                <a:ea typeface="Calibri" charset="0"/>
                <a:cs typeface="Times New Roman" panose="02020603050405020304" pitchFamily="18" charset="0"/>
              </a:rPr>
            </a:br>
            <a:r>
              <a:rPr lang="tr-TR" sz="2000" dirty="0">
                <a:solidFill>
                  <a:schemeClr val="bg1"/>
                </a:solidFill>
                <a:latin typeface="Times New Roman" panose="02020603050405020304" pitchFamily="18" charset="0"/>
                <a:cs typeface="Times New Roman" panose="02020603050405020304" pitchFamily="18" charset="0"/>
              </a:rPr>
              <a:t>Ali Erdem </a:t>
            </a:r>
            <a:r>
              <a:rPr lang="tr-TR" sz="2000" dirty="0" err="1">
                <a:solidFill>
                  <a:schemeClr val="bg1"/>
                </a:solidFill>
                <a:latin typeface="Times New Roman" panose="02020603050405020304" pitchFamily="18" charset="0"/>
                <a:cs typeface="Times New Roman" panose="02020603050405020304" pitchFamily="18" charset="0"/>
              </a:rPr>
              <a:t>Bakkalbasi</a:t>
            </a:r>
            <a:r>
              <a:rPr lang="tr-TR" sz="2000" dirty="0">
                <a:solidFill>
                  <a:schemeClr val="bg1"/>
                </a:solidFill>
                <a:latin typeface="Times New Roman" panose="02020603050405020304" pitchFamily="18" charset="0"/>
                <a:cs typeface="Times New Roman" panose="02020603050405020304" pitchFamily="18" charset="0"/>
              </a:rPr>
              <a:t>, </a:t>
            </a:r>
            <a:r>
              <a:rPr lang="tr-TR" sz="2000" b="1" dirty="0">
                <a:solidFill>
                  <a:schemeClr val="bg1"/>
                </a:solidFill>
                <a:latin typeface="Times New Roman" panose="02020603050405020304" pitchFamily="18" charset="0"/>
                <a:cs typeface="Times New Roman" panose="02020603050405020304" pitchFamily="18" charset="0"/>
              </a:rPr>
              <a:t>Hatice Nur Bayram</a:t>
            </a:r>
            <a:r>
              <a:rPr lang="tr-TR" sz="2000" dirty="0">
                <a:solidFill>
                  <a:schemeClr val="bg1"/>
                </a:solidFill>
                <a:latin typeface="Times New Roman" panose="02020603050405020304" pitchFamily="18" charset="0"/>
                <a:cs typeface="Times New Roman" panose="02020603050405020304" pitchFamily="18" charset="0"/>
              </a:rPr>
              <a:t>, Mustafa Kumral, </a:t>
            </a:r>
            <a:r>
              <a:rPr lang="tr-TR" sz="2000" dirty="0" err="1">
                <a:solidFill>
                  <a:schemeClr val="bg1"/>
                </a:solidFill>
                <a:latin typeface="Times New Roman" panose="02020603050405020304" pitchFamily="18" charset="0"/>
                <a:cs typeface="Times New Roman" panose="02020603050405020304" pitchFamily="18" charset="0"/>
              </a:rPr>
              <a:t>and</a:t>
            </a:r>
            <a:r>
              <a:rPr lang="tr-TR" sz="2000" dirty="0">
                <a:solidFill>
                  <a:schemeClr val="bg1"/>
                </a:solidFill>
                <a:latin typeface="Times New Roman" panose="02020603050405020304" pitchFamily="18" charset="0"/>
                <a:cs typeface="Times New Roman" panose="02020603050405020304" pitchFamily="18" charset="0"/>
              </a:rPr>
              <a:t> Ali </a:t>
            </a:r>
            <a:r>
              <a:rPr lang="tr-TR" sz="2000" dirty="0" err="1">
                <a:solidFill>
                  <a:schemeClr val="bg1"/>
                </a:solidFill>
                <a:latin typeface="Times New Roman" panose="02020603050405020304" pitchFamily="18" charset="0"/>
                <a:cs typeface="Times New Roman" panose="02020603050405020304" pitchFamily="18" charset="0"/>
              </a:rPr>
              <a:t>Tugcan</a:t>
            </a:r>
            <a:r>
              <a:rPr lang="tr-TR" sz="2000" dirty="0">
                <a:solidFill>
                  <a:schemeClr val="bg1"/>
                </a:solidFill>
                <a:latin typeface="Times New Roman" panose="02020603050405020304" pitchFamily="18" charset="0"/>
                <a:cs typeface="Times New Roman" panose="02020603050405020304" pitchFamily="18" charset="0"/>
              </a:rPr>
              <a:t> </a:t>
            </a:r>
            <a:r>
              <a:rPr lang="tr-TR" sz="2000" dirty="0" err="1">
                <a:solidFill>
                  <a:schemeClr val="bg1"/>
                </a:solidFill>
                <a:latin typeface="Times New Roman" panose="02020603050405020304" pitchFamily="18" charset="0"/>
                <a:cs typeface="Times New Roman" panose="02020603050405020304" pitchFamily="18" charset="0"/>
              </a:rPr>
              <a:t>Unluer</a:t>
            </a:r>
            <a:r>
              <a:rPr lang="tr-TR" sz="2000" dirty="0">
                <a:solidFill>
                  <a:schemeClr val="bg1"/>
                </a:solidFill>
                <a:latin typeface="Times New Roman" panose="02020603050405020304" pitchFamily="18" charset="0"/>
                <a:cs typeface="Times New Roman" panose="02020603050405020304" pitchFamily="18" charset="0"/>
              </a:rPr>
              <a:t> </a:t>
            </a:r>
            <a:br>
              <a:rPr lang="tr-TR" sz="2000" dirty="0">
                <a:solidFill>
                  <a:schemeClr val="bg1"/>
                </a:solidFill>
                <a:latin typeface="Times New Roman" panose="02020603050405020304" pitchFamily="18" charset="0"/>
                <a:cs typeface="Times New Roman" panose="02020603050405020304" pitchFamily="18" charset="0"/>
              </a:rPr>
            </a:br>
            <a:br>
              <a:rPr lang="tr-TR" sz="2000" dirty="0">
                <a:solidFill>
                  <a:schemeClr val="bg1"/>
                </a:solidFill>
                <a:latin typeface="Times New Roman" panose="02020603050405020304" pitchFamily="18" charset="0"/>
                <a:cs typeface="Times New Roman" panose="02020603050405020304" pitchFamily="18" charset="0"/>
              </a:rPr>
            </a:br>
            <a:r>
              <a:rPr lang="tr-TR" sz="2000" dirty="0" err="1">
                <a:solidFill>
                  <a:schemeClr val="bg1"/>
                </a:solidFill>
                <a:latin typeface="Times New Roman" panose="02020603050405020304" pitchFamily="18" charset="0"/>
                <a:cs typeface="Times New Roman" panose="02020603050405020304" pitchFamily="18" charset="0"/>
              </a:rPr>
              <a:t>Istanbul</a:t>
            </a:r>
            <a:r>
              <a:rPr lang="tr-TR" sz="2000" dirty="0">
                <a:solidFill>
                  <a:schemeClr val="bg1"/>
                </a:solidFill>
                <a:latin typeface="Times New Roman" panose="02020603050405020304" pitchFamily="18" charset="0"/>
                <a:cs typeface="Times New Roman" panose="02020603050405020304" pitchFamily="18" charset="0"/>
              </a:rPr>
              <a:t> Technical </a:t>
            </a:r>
            <a:r>
              <a:rPr lang="tr-TR" sz="2000" dirty="0" err="1">
                <a:solidFill>
                  <a:schemeClr val="bg1"/>
                </a:solidFill>
                <a:latin typeface="Times New Roman" panose="02020603050405020304" pitchFamily="18" charset="0"/>
                <a:cs typeface="Times New Roman" panose="02020603050405020304" pitchFamily="18" charset="0"/>
              </a:rPr>
              <a:t>University</a:t>
            </a:r>
            <a:br>
              <a:rPr lang="tr-TR" sz="2800" dirty="0"/>
            </a:br>
            <a:endParaRPr lang="en-US" sz="2800" dirty="0">
              <a:solidFill>
                <a:schemeClr val="bg1"/>
              </a:solidFill>
              <a:latin typeface="Times New Roman" panose="02020603050405020304" pitchFamily="18" charset="0"/>
              <a:ea typeface="Calibri" charset="0"/>
              <a:cs typeface="Times New Roman" panose="02020603050405020304" pitchFamily="18" charset="0"/>
            </a:endParaRPr>
          </a:p>
        </p:txBody>
      </p:sp>
      <p:sp>
        <p:nvSpPr>
          <p:cNvPr id="2" name="Metin kutusu 1"/>
          <p:cNvSpPr txBox="1"/>
          <p:nvPr/>
        </p:nvSpPr>
        <p:spPr>
          <a:xfrm>
            <a:off x="263237" y="2228040"/>
            <a:ext cx="15883930" cy="8811066"/>
          </a:xfrm>
          <a:prstGeom prst="rect">
            <a:avLst/>
          </a:prstGeom>
          <a:noFill/>
        </p:spPr>
        <p:txBody>
          <a:bodyPr wrap="square" rtlCol="0">
            <a:spAutoFit/>
          </a:bodyPr>
          <a:lstStyle/>
          <a:p>
            <a:r>
              <a:rPr lang="tr-TR" b="1" dirty="0">
                <a:latin typeface="Times New Roman" panose="02020603050405020304" pitchFamily="18" charset="0"/>
                <a:cs typeface="Times New Roman" panose="02020603050405020304" pitchFamily="18" charset="0"/>
              </a:rPr>
              <a:t>General </a:t>
            </a:r>
            <a:r>
              <a:rPr lang="tr-TR" b="1" dirty="0" err="1">
                <a:latin typeface="Times New Roman" panose="02020603050405020304" pitchFamily="18" charset="0"/>
                <a:cs typeface="Times New Roman" panose="02020603050405020304" pitchFamily="18" charset="0"/>
              </a:rPr>
              <a:t>Geology</a:t>
            </a:r>
            <a:r>
              <a:rPr lang="tr-TR" b="1" dirty="0">
                <a:latin typeface="Times New Roman" panose="02020603050405020304" pitchFamily="18" charset="0"/>
                <a:cs typeface="Times New Roman" panose="02020603050405020304" pitchFamily="18" charset="0"/>
              </a:rPr>
              <a:t> – </a:t>
            </a:r>
            <a:r>
              <a:rPr lang="tr-TR" b="1" dirty="0" err="1">
                <a:latin typeface="Times New Roman" panose="02020603050405020304" pitchFamily="18" charset="0"/>
                <a:cs typeface="Times New Roman" panose="02020603050405020304" pitchFamily="18" charset="0"/>
              </a:rPr>
              <a:t>Stratigraphy</a:t>
            </a:r>
            <a:r>
              <a:rPr lang="tr-TR" b="1" dirty="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3D model video of </a:t>
            </a:r>
            <a:r>
              <a:rPr lang="tr-TR" dirty="0" err="1">
                <a:latin typeface="Times New Roman" panose="02020603050405020304" pitchFamily="18" charset="0"/>
                <a:cs typeface="Times New Roman" panose="02020603050405020304" pitchFamily="18" charset="0"/>
              </a:rPr>
              <a:t>the</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study</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field</a:t>
            </a:r>
            <a:r>
              <a:rPr lang="tr-TR" dirty="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algn="r"/>
            <a:endParaRPr lang="tr-TR" dirty="0"/>
          </a:p>
          <a:p>
            <a:r>
              <a:rPr lang="tr-TR" dirty="0"/>
              <a:t>   </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6" name="Resim 5">
            <a:extLst>
              <a:ext uri="{FF2B5EF4-FFF2-40B4-BE49-F238E27FC236}">
                <a16:creationId xmlns:a16="http://schemas.microsoft.com/office/drawing/2014/main" id="{B44382C6-D9F7-2D47-86C6-A3DC7CAD6604}"/>
              </a:ext>
            </a:extLst>
          </p:cNvPr>
          <p:cNvPicPr>
            <a:picLocks noChangeAspect="1"/>
          </p:cNvPicPr>
          <p:nvPr/>
        </p:nvPicPr>
        <p:blipFill>
          <a:blip r:embed="rId5"/>
          <a:stretch>
            <a:fillRect/>
          </a:stretch>
        </p:blipFill>
        <p:spPr>
          <a:xfrm>
            <a:off x="110421" y="410548"/>
            <a:ext cx="1116312" cy="1121936"/>
          </a:xfrm>
          <a:prstGeom prst="rect">
            <a:avLst/>
          </a:prstGeom>
        </p:spPr>
      </p:pic>
      <p:pic>
        <p:nvPicPr>
          <p:cNvPr id="8" name="Resim 7">
            <a:extLst>
              <a:ext uri="{FF2B5EF4-FFF2-40B4-BE49-F238E27FC236}">
                <a16:creationId xmlns:a16="http://schemas.microsoft.com/office/drawing/2014/main" id="{9ACBBFD6-DA4D-154D-9A6C-C3C7C390A3A3}"/>
              </a:ext>
            </a:extLst>
          </p:cNvPr>
          <p:cNvPicPr>
            <a:picLocks noChangeAspect="1"/>
          </p:cNvPicPr>
          <p:nvPr/>
        </p:nvPicPr>
        <p:blipFill>
          <a:blip r:embed="rId6"/>
          <a:stretch>
            <a:fillRect/>
          </a:stretch>
        </p:blipFill>
        <p:spPr>
          <a:xfrm>
            <a:off x="0" y="1749943"/>
            <a:ext cx="1219200" cy="419100"/>
          </a:xfrm>
          <a:prstGeom prst="rect">
            <a:avLst/>
          </a:prstGeom>
        </p:spPr>
      </p:pic>
      <p:pic>
        <p:nvPicPr>
          <p:cNvPr id="5" name="Resim 4">
            <a:extLst>
              <a:ext uri="{FF2B5EF4-FFF2-40B4-BE49-F238E27FC236}">
                <a16:creationId xmlns:a16="http://schemas.microsoft.com/office/drawing/2014/main" id="{BEF85782-0DF4-4C40-9D7A-AB3169AFCBEE}"/>
              </a:ext>
            </a:extLst>
          </p:cNvPr>
          <p:cNvPicPr>
            <a:picLocks noChangeAspect="1"/>
          </p:cNvPicPr>
          <p:nvPr/>
        </p:nvPicPr>
        <p:blipFill>
          <a:blip r:embed="rId7"/>
          <a:stretch>
            <a:fillRect/>
          </a:stretch>
        </p:blipFill>
        <p:spPr>
          <a:xfrm>
            <a:off x="110421" y="10543657"/>
            <a:ext cx="1800956" cy="827645"/>
          </a:xfrm>
          <a:prstGeom prst="rect">
            <a:avLst/>
          </a:prstGeom>
        </p:spPr>
      </p:pic>
      <p:pic>
        <p:nvPicPr>
          <p:cNvPr id="3" name="egu_video_teslim.mp4" descr="egu_video_teslim.mp4">
            <a:hlinkClick r:id="" action="ppaction://media"/>
            <a:extLst>
              <a:ext uri="{FF2B5EF4-FFF2-40B4-BE49-F238E27FC236}">
                <a16:creationId xmlns:a16="http://schemas.microsoft.com/office/drawing/2014/main" id="{1FA7F84B-9157-F741-B142-594916B3D1CB}"/>
              </a:ext>
            </a:extLst>
          </p:cNvPr>
          <p:cNvPicPr>
            <a:picLocks noChangeAspect="1"/>
          </p:cNvPicPr>
          <p:nvPr>
            <a:videoFile r:link="rId1"/>
            <p:extLst>
              <p:ext uri="{DAA4B4D4-6D71-4841-9C94-3DE7FCFB9230}">
                <p14:media xmlns:p14="http://schemas.microsoft.com/office/powerpoint/2010/main" r:embed="rId2">
                  <p14:trim st="5672.5075" end="25881.3725"/>
                </p14:media>
              </p:ext>
            </p:extLst>
          </p:nvPr>
        </p:nvPicPr>
        <p:blipFill>
          <a:blip r:embed="rId8"/>
          <a:stretch>
            <a:fillRect/>
          </a:stretch>
        </p:blipFill>
        <p:spPr>
          <a:xfrm>
            <a:off x="901125" y="3862872"/>
            <a:ext cx="12706672" cy="6621787"/>
          </a:xfrm>
          <a:prstGeom prst="rect">
            <a:avLst/>
          </a:prstGeom>
        </p:spPr>
      </p:pic>
      <p:sp>
        <p:nvSpPr>
          <p:cNvPr id="7" name="Oval 6">
            <a:extLst>
              <a:ext uri="{FF2B5EF4-FFF2-40B4-BE49-F238E27FC236}">
                <a16:creationId xmlns:a16="http://schemas.microsoft.com/office/drawing/2014/main" id="{2F5BAE31-2352-B54D-B861-9CF3B1B228DD}"/>
              </a:ext>
            </a:extLst>
          </p:cNvPr>
          <p:cNvSpPr/>
          <p:nvPr/>
        </p:nvSpPr>
        <p:spPr>
          <a:xfrm>
            <a:off x="14050529" y="4866688"/>
            <a:ext cx="321511" cy="2985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Oval 8">
            <a:extLst>
              <a:ext uri="{FF2B5EF4-FFF2-40B4-BE49-F238E27FC236}">
                <a16:creationId xmlns:a16="http://schemas.microsoft.com/office/drawing/2014/main" id="{4143A39D-5202-354E-910A-07F0B2FE9184}"/>
              </a:ext>
            </a:extLst>
          </p:cNvPr>
          <p:cNvSpPr/>
          <p:nvPr/>
        </p:nvSpPr>
        <p:spPr>
          <a:xfrm>
            <a:off x="14064918" y="5661608"/>
            <a:ext cx="321511" cy="29857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a:extLst>
              <a:ext uri="{FF2B5EF4-FFF2-40B4-BE49-F238E27FC236}">
                <a16:creationId xmlns:a16="http://schemas.microsoft.com/office/drawing/2014/main" id="{9A79E960-7E89-0B41-B43B-DBD842ED6616}"/>
              </a:ext>
            </a:extLst>
          </p:cNvPr>
          <p:cNvSpPr txBox="1"/>
          <p:nvPr/>
        </p:nvSpPr>
        <p:spPr>
          <a:xfrm>
            <a:off x="14334744" y="4829366"/>
            <a:ext cx="1989557" cy="369332"/>
          </a:xfrm>
          <a:prstGeom prst="rect">
            <a:avLst/>
          </a:prstGeom>
          <a:noFill/>
        </p:spPr>
        <p:txBody>
          <a:bodyPr wrap="square" rtlCol="0">
            <a:spAutoFit/>
          </a:bodyPr>
          <a:lstStyle/>
          <a:p>
            <a:pPr algn="just"/>
            <a:r>
              <a:rPr lang="tr-TR" sz="1800" dirty="0" err="1">
                <a:latin typeface="Times New Roman" panose="02020603050405020304" pitchFamily="18" charset="0"/>
                <a:cs typeface="Times New Roman" panose="02020603050405020304" pitchFamily="18" charset="0"/>
              </a:rPr>
              <a:t>Analyzed</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samples</a:t>
            </a:r>
            <a:endParaRPr lang="tr-TR" sz="1800" dirty="0">
              <a:latin typeface="Times New Roman" panose="02020603050405020304" pitchFamily="18" charset="0"/>
              <a:cs typeface="Times New Roman" panose="02020603050405020304" pitchFamily="18" charset="0"/>
            </a:endParaRPr>
          </a:p>
        </p:txBody>
      </p:sp>
      <p:sp>
        <p:nvSpPr>
          <p:cNvPr id="15" name="Metin kutusu 14">
            <a:extLst>
              <a:ext uri="{FF2B5EF4-FFF2-40B4-BE49-F238E27FC236}">
                <a16:creationId xmlns:a16="http://schemas.microsoft.com/office/drawing/2014/main" id="{EC0FBB16-C363-DD4E-AF4A-B2004B6CCEFC}"/>
              </a:ext>
            </a:extLst>
          </p:cNvPr>
          <p:cNvSpPr txBox="1"/>
          <p:nvPr/>
        </p:nvSpPr>
        <p:spPr>
          <a:xfrm>
            <a:off x="14386428" y="5661608"/>
            <a:ext cx="2217859" cy="369332"/>
          </a:xfrm>
          <a:prstGeom prst="rect">
            <a:avLst/>
          </a:prstGeom>
          <a:noFill/>
        </p:spPr>
        <p:txBody>
          <a:bodyPr wrap="square" rtlCol="0">
            <a:spAutoFit/>
          </a:bodyPr>
          <a:lstStyle/>
          <a:p>
            <a:pPr algn="just"/>
            <a:r>
              <a:rPr lang="tr-TR" sz="1800" dirty="0" err="1">
                <a:latin typeface="Times New Roman" panose="02020603050405020304" pitchFamily="18" charset="0"/>
                <a:cs typeface="Times New Roman" panose="02020603050405020304" pitchFamily="18" charset="0"/>
              </a:rPr>
              <a:t>Collected</a:t>
            </a:r>
            <a:r>
              <a:rPr lang="tr-TR" sz="1800" dirty="0">
                <a:latin typeface="Times New Roman" panose="02020603050405020304" pitchFamily="18" charset="0"/>
                <a:cs typeface="Times New Roman" panose="02020603050405020304" pitchFamily="18" charset="0"/>
              </a:rPr>
              <a:t> </a:t>
            </a:r>
            <a:r>
              <a:rPr lang="tr-TR" sz="1800" dirty="0" err="1">
                <a:latin typeface="Times New Roman" panose="02020603050405020304" pitchFamily="18" charset="0"/>
                <a:cs typeface="Times New Roman" panose="02020603050405020304" pitchFamily="18" charset="0"/>
              </a:rPr>
              <a:t>samples</a:t>
            </a:r>
            <a:endParaRPr lang="tr-T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850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14D75D09-E3DA-B047-8557-0AF589404D05}"/>
              </a:ext>
            </a:extLst>
          </p:cNvPr>
          <p:cNvPicPr>
            <a:picLocks noChangeAspect="1"/>
          </p:cNvPicPr>
          <p:nvPr/>
        </p:nvPicPr>
        <p:blipFill>
          <a:blip r:embed="rId3"/>
          <a:stretch>
            <a:fillRect/>
          </a:stretch>
        </p:blipFill>
        <p:spPr>
          <a:xfrm>
            <a:off x="-1" y="2283193"/>
            <a:ext cx="10479087" cy="8509497"/>
          </a:xfrm>
          <a:prstGeom prst="rect">
            <a:avLst/>
          </a:prstGeom>
        </p:spPr>
      </p:pic>
      <p:sp>
        <p:nvSpPr>
          <p:cNvPr id="4" name="Başlık 3"/>
          <p:cNvSpPr>
            <a:spLocks noGrp="1"/>
          </p:cNvSpPr>
          <p:nvPr>
            <p:ph type="title"/>
          </p:nvPr>
        </p:nvSpPr>
        <p:spPr>
          <a:xfrm>
            <a:off x="1155716" y="255181"/>
            <a:ext cx="13918019" cy="1913862"/>
          </a:xfrm>
        </p:spPr>
        <p:txBody>
          <a:bodyPr>
            <a:normAutofit fontScale="90000"/>
          </a:bodyPr>
          <a:lstStyle/>
          <a:p>
            <a:pPr algn="ctr"/>
            <a:r>
              <a:rPr lang="tr-TR" sz="2800" b="1" err="1">
                <a:solidFill>
                  <a:schemeClr val="bg1"/>
                </a:solidFill>
                <a:latin typeface="Times New Roman" panose="02020603050405020304" pitchFamily="18" charset="0"/>
                <a:ea typeface="Calibri" charset="0"/>
                <a:cs typeface="Times New Roman" panose="02020603050405020304" pitchFamily="18" charset="0"/>
              </a:rPr>
              <a:t>Geochemical</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Significance</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and</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Formation</a:t>
            </a:r>
            <a:r>
              <a:rPr lang="tr-TR" sz="2800" b="1">
                <a:solidFill>
                  <a:schemeClr val="bg1"/>
                </a:solidFill>
                <a:latin typeface="Times New Roman" panose="02020603050405020304" pitchFamily="18" charset="0"/>
                <a:ea typeface="Calibri" charset="0"/>
                <a:cs typeface="Times New Roman" panose="02020603050405020304" pitchFamily="18" charset="0"/>
              </a:rPr>
              <a:t> of </a:t>
            </a:r>
            <a:r>
              <a:rPr lang="tr-TR" sz="2800" b="1" err="1">
                <a:solidFill>
                  <a:schemeClr val="bg1"/>
                </a:solidFill>
                <a:latin typeface="Times New Roman" panose="02020603050405020304" pitchFamily="18" charset="0"/>
                <a:ea typeface="Calibri" charset="0"/>
                <a:cs typeface="Times New Roman" panose="02020603050405020304" pitchFamily="18" charset="0"/>
              </a:rPr>
              <a:t>Suçatı</a:t>
            </a:r>
            <a:r>
              <a:rPr lang="tr-TR" sz="2800" b="1">
                <a:solidFill>
                  <a:schemeClr val="bg1"/>
                </a:solidFill>
                <a:latin typeface="Times New Roman" panose="02020603050405020304" pitchFamily="18" charset="0"/>
                <a:ea typeface="Calibri" charset="0"/>
                <a:cs typeface="Times New Roman" panose="02020603050405020304" pitchFamily="18" charset="0"/>
              </a:rPr>
              <a:t> Pb – </a:t>
            </a:r>
            <a:r>
              <a:rPr lang="tr-TR" sz="2800" b="1" err="1">
                <a:solidFill>
                  <a:schemeClr val="bg1"/>
                </a:solidFill>
                <a:latin typeface="Times New Roman" panose="02020603050405020304" pitchFamily="18" charset="0"/>
                <a:ea typeface="Calibri" charset="0"/>
                <a:cs typeface="Times New Roman" panose="02020603050405020304" pitchFamily="18" charset="0"/>
              </a:rPr>
              <a:t>Zn</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Deposits</a:t>
            </a:r>
            <a:r>
              <a:rPr lang="tr-TR" sz="2800" b="1">
                <a:solidFill>
                  <a:schemeClr val="bg1"/>
                </a:solidFill>
                <a:latin typeface="Times New Roman" panose="02020603050405020304" pitchFamily="18" charset="0"/>
                <a:ea typeface="Calibri" charset="0"/>
                <a:cs typeface="Times New Roman" panose="02020603050405020304" pitchFamily="18" charset="0"/>
              </a:rPr>
              <a:t> – </a:t>
            </a:r>
            <a:r>
              <a:rPr lang="tr-TR" sz="2800" b="1" err="1">
                <a:solidFill>
                  <a:schemeClr val="bg1"/>
                </a:solidFill>
                <a:latin typeface="Times New Roman" panose="02020603050405020304" pitchFamily="18" charset="0"/>
                <a:ea typeface="Calibri" charset="0"/>
                <a:cs typeface="Times New Roman" panose="02020603050405020304" pitchFamily="18" charset="0"/>
              </a:rPr>
              <a:t>Easterns</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Taurides</a:t>
            </a:r>
            <a:br>
              <a:rPr lang="tr-TR" sz="2800" b="1">
                <a:solidFill>
                  <a:schemeClr val="bg1"/>
                </a:solidFill>
                <a:latin typeface="Times New Roman" panose="02020603050405020304" pitchFamily="18" charset="0"/>
                <a:ea typeface="Calibri" charset="0"/>
                <a:cs typeface="Times New Roman" panose="02020603050405020304" pitchFamily="18" charset="0"/>
              </a:rPr>
            </a:br>
            <a:br>
              <a:rPr lang="tr-TR" sz="2800" b="1">
                <a:solidFill>
                  <a:schemeClr val="bg1"/>
                </a:solidFill>
                <a:latin typeface="Times New Roman" panose="02020603050405020304" pitchFamily="18" charset="0"/>
                <a:ea typeface="Calibri" charset="0"/>
                <a:cs typeface="Times New Roman" panose="02020603050405020304" pitchFamily="18" charset="0"/>
              </a:rPr>
            </a:br>
            <a:r>
              <a:rPr lang="tr-TR" sz="2000">
                <a:solidFill>
                  <a:schemeClr val="bg1"/>
                </a:solidFill>
                <a:latin typeface="Times New Roman" panose="02020603050405020304" pitchFamily="18" charset="0"/>
                <a:cs typeface="Times New Roman" panose="02020603050405020304" pitchFamily="18" charset="0"/>
              </a:rPr>
              <a:t>Ali Erdem </a:t>
            </a:r>
            <a:r>
              <a:rPr lang="tr-TR" sz="2000" err="1">
                <a:solidFill>
                  <a:schemeClr val="bg1"/>
                </a:solidFill>
                <a:latin typeface="Times New Roman" panose="02020603050405020304" pitchFamily="18" charset="0"/>
                <a:cs typeface="Times New Roman" panose="02020603050405020304" pitchFamily="18" charset="0"/>
              </a:rPr>
              <a:t>Bakkalbasi</a:t>
            </a:r>
            <a:r>
              <a:rPr lang="tr-TR" sz="2000">
                <a:solidFill>
                  <a:schemeClr val="bg1"/>
                </a:solidFill>
                <a:latin typeface="Times New Roman" panose="02020603050405020304" pitchFamily="18" charset="0"/>
                <a:cs typeface="Times New Roman" panose="02020603050405020304" pitchFamily="18" charset="0"/>
              </a:rPr>
              <a:t>, </a:t>
            </a:r>
            <a:r>
              <a:rPr lang="tr-TR" sz="2000" b="1">
                <a:solidFill>
                  <a:schemeClr val="bg1"/>
                </a:solidFill>
                <a:latin typeface="Times New Roman" panose="02020603050405020304" pitchFamily="18" charset="0"/>
                <a:cs typeface="Times New Roman" panose="02020603050405020304" pitchFamily="18" charset="0"/>
              </a:rPr>
              <a:t>Hatice Nur Bayram</a:t>
            </a:r>
            <a:r>
              <a:rPr lang="tr-TR" sz="2000">
                <a:solidFill>
                  <a:schemeClr val="bg1"/>
                </a:solidFill>
                <a:latin typeface="Times New Roman" panose="02020603050405020304" pitchFamily="18" charset="0"/>
                <a:cs typeface="Times New Roman" panose="02020603050405020304" pitchFamily="18" charset="0"/>
              </a:rPr>
              <a:t>, Mustafa Kumral, </a:t>
            </a:r>
            <a:r>
              <a:rPr lang="tr-TR" sz="2000" err="1">
                <a:solidFill>
                  <a:schemeClr val="bg1"/>
                </a:solidFill>
                <a:latin typeface="Times New Roman" panose="02020603050405020304" pitchFamily="18" charset="0"/>
                <a:cs typeface="Times New Roman" panose="02020603050405020304" pitchFamily="18" charset="0"/>
              </a:rPr>
              <a:t>and</a:t>
            </a:r>
            <a:r>
              <a:rPr lang="tr-TR" sz="2000">
                <a:solidFill>
                  <a:schemeClr val="bg1"/>
                </a:solidFill>
                <a:latin typeface="Times New Roman" panose="02020603050405020304" pitchFamily="18" charset="0"/>
                <a:cs typeface="Times New Roman" panose="02020603050405020304" pitchFamily="18" charset="0"/>
              </a:rPr>
              <a:t> Ali </a:t>
            </a:r>
            <a:r>
              <a:rPr lang="tr-TR" sz="2000" err="1">
                <a:solidFill>
                  <a:schemeClr val="bg1"/>
                </a:solidFill>
                <a:latin typeface="Times New Roman" panose="02020603050405020304" pitchFamily="18" charset="0"/>
                <a:cs typeface="Times New Roman" panose="02020603050405020304" pitchFamily="18" charset="0"/>
              </a:rPr>
              <a:t>Tugcan</a:t>
            </a:r>
            <a:r>
              <a:rPr lang="tr-TR" sz="2000">
                <a:solidFill>
                  <a:schemeClr val="bg1"/>
                </a:solidFill>
                <a:latin typeface="Times New Roman" panose="02020603050405020304" pitchFamily="18" charset="0"/>
                <a:cs typeface="Times New Roman" panose="02020603050405020304" pitchFamily="18" charset="0"/>
              </a:rPr>
              <a:t> </a:t>
            </a:r>
            <a:r>
              <a:rPr lang="tr-TR" sz="2000" err="1">
                <a:solidFill>
                  <a:schemeClr val="bg1"/>
                </a:solidFill>
                <a:latin typeface="Times New Roman" panose="02020603050405020304" pitchFamily="18" charset="0"/>
                <a:cs typeface="Times New Roman" panose="02020603050405020304" pitchFamily="18" charset="0"/>
              </a:rPr>
              <a:t>Unluer</a:t>
            </a:r>
            <a:r>
              <a:rPr lang="tr-TR" sz="2000">
                <a:solidFill>
                  <a:schemeClr val="bg1"/>
                </a:solidFill>
                <a:latin typeface="Times New Roman" panose="02020603050405020304" pitchFamily="18" charset="0"/>
                <a:cs typeface="Times New Roman" panose="02020603050405020304" pitchFamily="18" charset="0"/>
              </a:rPr>
              <a:t> </a:t>
            </a:r>
            <a:br>
              <a:rPr lang="tr-TR" sz="2000">
                <a:solidFill>
                  <a:schemeClr val="bg1"/>
                </a:solidFill>
                <a:latin typeface="Times New Roman" panose="02020603050405020304" pitchFamily="18" charset="0"/>
                <a:cs typeface="Times New Roman" panose="02020603050405020304" pitchFamily="18" charset="0"/>
              </a:rPr>
            </a:br>
            <a:br>
              <a:rPr lang="tr-TR" sz="2000">
                <a:solidFill>
                  <a:schemeClr val="bg1"/>
                </a:solidFill>
                <a:latin typeface="Times New Roman" panose="02020603050405020304" pitchFamily="18" charset="0"/>
                <a:cs typeface="Times New Roman" panose="02020603050405020304" pitchFamily="18" charset="0"/>
              </a:rPr>
            </a:br>
            <a:r>
              <a:rPr lang="tr-TR" sz="2000" err="1">
                <a:solidFill>
                  <a:schemeClr val="bg1"/>
                </a:solidFill>
                <a:latin typeface="Times New Roman" panose="02020603050405020304" pitchFamily="18" charset="0"/>
                <a:cs typeface="Times New Roman" panose="02020603050405020304" pitchFamily="18" charset="0"/>
              </a:rPr>
              <a:t>Istanbul</a:t>
            </a:r>
            <a:r>
              <a:rPr lang="tr-TR" sz="2000">
                <a:solidFill>
                  <a:schemeClr val="bg1"/>
                </a:solidFill>
                <a:latin typeface="Times New Roman" panose="02020603050405020304" pitchFamily="18" charset="0"/>
                <a:cs typeface="Times New Roman" panose="02020603050405020304" pitchFamily="18" charset="0"/>
              </a:rPr>
              <a:t> Technical </a:t>
            </a:r>
            <a:r>
              <a:rPr lang="tr-TR" sz="2000" err="1">
                <a:solidFill>
                  <a:schemeClr val="bg1"/>
                </a:solidFill>
                <a:latin typeface="Times New Roman" panose="02020603050405020304" pitchFamily="18" charset="0"/>
                <a:cs typeface="Times New Roman" panose="02020603050405020304" pitchFamily="18" charset="0"/>
              </a:rPr>
              <a:t>University</a:t>
            </a:r>
            <a:br>
              <a:rPr lang="tr-TR" sz="2800"/>
            </a:br>
            <a:endParaRPr lang="en-US" sz="2800">
              <a:solidFill>
                <a:schemeClr val="bg1"/>
              </a:solidFill>
              <a:latin typeface="Times New Roman" panose="02020603050405020304" pitchFamily="18" charset="0"/>
              <a:ea typeface="Calibri" charset="0"/>
              <a:cs typeface="Times New Roman" panose="02020603050405020304" pitchFamily="18" charset="0"/>
            </a:endParaRPr>
          </a:p>
        </p:txBody>
      </p:sp>
      <p:sp>
        <p:nvSpPr>
          <p:cNvPr id="2" name="Metin kutusu 1"/>
          <p:cNvSpPr txBox="1"/>
          <p:nvPr/>
        </p:nvSpPr>
        <p:spPr>
          <a:xfrm>
            <a:off x="280651" y="2147769"/>
            <a:ext cx="10479088" cy="8395888"/>
          </a:xfrm>
          <a:prstGeom prst="rect">
            <a:avLst/>
          </a:prstGeom>
          <a:noFill/>
        </p:spPr>
        <p:txBody>
          <a:bodyPr wrap="square" rtlCol="0">
            <a:spAutoFit/>
          </a:bodyPr>
          <a:lstStyle/>
          <a:p>
            <a:r>
              <a:rPr lang="tr-TR" b="1" dirty="0">
                <a:latin typeface="Times New Roman" panose="02020603050405020304" pitchFamily="18" charset="0"/>
                <a:cs typeface="Times New Roman" panose="02020603050405020304" pitchFamily="18" charset="0"/>
              </a:rPr>
              <a:t>General </a:t>
            </a:r>
            <a:r>
              <a:rPr lang="tr-TR" b="1" dirty="0" err="1">
                <a:latin typeface="Times New Roman" panose="02020603050405020304" pitchFamily="18" charset="0"/>
                <a:cs typeface="Times New Roman" panose="02020603050405020304" pitchFamily="18" charset="0"/>
              </a:rPr>
              <a:t>Geology</a:t>
            </a:r>
            <a:r>
              <a:rPr lang="tr-TR" b="1" dirty="0">
                <a:latin typeface="Times New Roman" panose="02020603050405020304" pitchFamily="18" charset="0"/>
                <a:cs typeface="Times New Roman" panose="02020603050405020304" pitchFamily="18" charset="0"/>
              </a:rPr>
              <a:t> – </a:t>
            </a:r>
            <a:r>
              <a:rPr lang="tr-TR" b="1" dirty="0" err="1">
                <a:latin typeface="Times New Roman" panose="02020603050405020304" pitchFamily="18" charset="0"/>
                <a:cs typeface="Times New Roman" panose="02020603050405020304" pitchFamily="18" charset="0"/>
              </a:rPr>
              <a:t>Stratigraphy</a:t>
            </a:r>
            <a:endParaRPr lang="tr-TR" b="1" dirty="0">
              <a:latin typeface="Times New Roman" panose="02020603050405020304" pitchFamily="18" charset="0"/>
              <a:cs typeface="Times New Roman" panose="02020603050405020304" pitchFamily="18" charset="0"/>
            </a:endParaRP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6" name="Resim 5">
            <a:extLst>
              <a:ext uri="{FF2B5EF4-FFF2-40B4-BE49-F238E27FC236}">
                <a16:creationId xmlns:a16="http://schemas.microsoft.com/office/drawing/2014/main" id="{B44382C6-D9F7-2D47-86C6-A3DC7CAD6604}"/>
              </a:ext>
            </a:extLst>
          </p:cNvPr>
          <p:cNvPicPr>
            <a:picLocks noChangeAspect="1"/>
          </p:cNvPicPr>
          <p:nvPr/>
        </p:nvPicPr>
        <p:blipFill>
          <a:blip r:embed="rId4"/>
          <a:stretch>
            <a:fillRect/>
          </a:stretch>
        </p:blipFill>
        <p:spPr>
          <a:xfrm>
            <a:off x="110421" y="410548"/>
            <a:ext cx="1116312" cy="1121936"/>
          </a:xfrm>
          <a:prstGeom prst="rect">
            <a:avLst/>
          </a:prstGeom>
        </p:spPr>
      </p:pic>
      <p:pic>
        <p:nvPicPr>
          <p:cNvPr id="8" name="Resim 7">
            <a:extLst>
              <a:ext uri="{FF2B5EF4-FFF2-40B4-BE49-F238E27FC236}">
                <a16:creationId xmlns:a16="http://schemas.microsoft.com/office/drawing/2014/main" id="{9ACBBFD6-DA4D-154D-9A6C-C3C7C390A3A3}"/>
              </a:ext>
            </a:extLst>
          </p:cNvPr>
          <p:cNvPicPr>
            <a:picLocks noChangeAspect="1"/>
          </p:cNvPicPr>
          <p:nvPr/>
        </p:nvPicPr>
        <p:blipFill>
          <a:blip r:embed="rId5"/>
          <a:stretch>
            <a:fillRect/>
          </a:stretch>
        </p:blipFill>
        <p:spPr>
          <a:xfrm>
            <a:off x="0" y="1749943"/>
            <a:ext cx="1219200" cy="419100"/>
          </a:xfrm>
          <a:prstGeom prst="rect">
            <a:avLst/>
          </a:prstGeom>
        </p:spPr>
      </p:pic>
      <p:pic>
        <p:nvPicPr>
          <p:cNvPr id="5" name="Resim 4">
            <a:extLst>
              <a:ext uri="{FF2B5EF4-FFF2-40B4-BE49-F238E27FC236}">
                <a16:creationId xmlns:a16="http://schemas.microsoft.com/office/drawing/2014/main" id="{BEF85782-0DF4-4C40-9D7A-AB3169AFCBEE}"/>
              </a:ext>
            </a:extLst>
          </p:cNvPr>
          <p:cNvPicPr>
            <a:picLocks noChangeAspect="1"/>
          </p:cNvPicPr>
          <p:nvPr/>
        </p:nvPicPr>
        <p:blipFill>
          <a:blip r:embed="rId6"/>
          <a:stretch>
            <a:fillRect/>
          </a:stretch>
        </p:blipFill>
        <p:spPr>
          <a:xfrm>
            <a:off x="110421" y="10543657"/>
            <a:ext cx="1800956" cy="827645"/>
          </a:xfrm>
          <a:prstGeom prst="rect">
            <a:avLst/>
          </a:prstGeom>
        </p:spPr>
      </p:pic>
      <p:sp>
        <p:nvSpPr>
          <p:cNvPr id="9" name="Metin kutusu 8">
            <a:extLst>
              <a:ext uri="{FF2B5EF4-FFF2-40B4-BE49-F238E27FC236}">
                <a16:creationId xmlns:a16="http://schemas.microsoft.com/office/drawing/2014/main" id="{E462DC22-EA31-914D-A9DF-D3D1CCFFE4A4}"/>
              </a:ext>
            </a:extLst>
          </p:cNvPr>
          <p:cNvSpPr txBox="1"/>
          <p:nvPr/>
        </p:nvSpPr>
        <p:spPr>
          <a:xfrm>
            <a:off x="3241964" y="10792690"/>
            <a:ext cx="4627418" cy="584775"/>
          </a:xfrm>
          <a:prstGeom prst="rect">
            <a:avLst/>
          </a:prstGeom>
          <a:noFill/>
        </p:spPr>
        <p:txBody>
          <a:bodyPr wrap="square" rtlCol="0">
            <a:spAutoFit/>
          </a:bodyPr>
          <a:lstStyle/>
          <a:p>
            <a:pPr algn="ctr"/>
            <a:r>
              <a:rPr lang="tr-TR" sz="1600" i="1" dirty="0" err="1">
                <a:latin typeface="Times New Roman" panose="02020603050405020304" pitchFamily="18" charset="0"/>
                <a:cs typeface="Times New Roman" panose="02020603050405020304" pitchFamily="18" charset="0"/>
              </a:rPr>
              <a:t>Figure</a:t>
            </a:r>
            <a:r>
              <a:rPr lang="tr-TR" sz="1600" i="1" dirty="0">
                <a:latin typeface="Times New Roman" panose="02020603050405020304" pitchFamily="18" charset="0"/>
                <a:cs typeface="Times New Roman" panose="02020603050405020304" pitchFamily="18" charset="0"/>
              </a:rPr>
              <a:t> 2.1: </a:t>
            </a:r>
            <a:r>
              <a:rPr lang="tr-TR" sz="1600" i="1" dirty="0" err="1">
                <a:latin typeface="Times New Roman" panose="02020603050405020304" pitchFamily="18" charset="0"/>
                <a:cs typeface="Times New Roman" panose="02020603050405020304" pitchFamily="18" charset="0"/>
              </a:rPr>
              <a:t>Tectonic</a:t>
            </a:r>
            <a:r>
              <a:rPr lang="tr-TR" sz="1600" i="1" dirty="0">
                <a:latin typeface="Times New Roman" panose="02020603050405020304" pitchFamily="18" charset="0"/>
                <a:cs typeface="Times New Roman" panose="02020603050405020304" pitchFamily="18" charset="0"/>
              </a:rPr>
              <a:t> </a:t>
            </a:r>
            <a:r>
              <a:rPr lang="tr-TR" sz="1600" i="1" dirty="0" err="1">
                <a:latin typeface="Times New Roman" panose="02020603050405020304" pitchFamily="18" charset="0"/>
                <a:cs typeface="Times New Roman" panose="02020603050405020304" pitchFamily="18" charset="0"/>
              </a:rPr>
              <a:t>Units</a:t>
            </a:r>
            <a:r>
              <a:rPr lang="tr-TR" sz="1600" i="1" dirty="0">
                <a:latin typeface="Times New Roman" panose="02020603050405020304" pitchFamily="18" charset="0"/>
                <a:cs typeface="Times New Roman" panose="02020603050405020304" pitchFamily="18" charset="0"/>
              </a:rPr>
              <a:t> of Aladağlar (</a:t>
            </a:r>
            <a:r>
              <a:rPr lang="tr-TR" sz="1600" i="1" dirty="0" err="1">
                <a:latin typeface="Times New Roman" panose="02020603050405020304" pitchFamily="18" charset="0"/>
                <a:cs typeface="Times New Roman" panose="02020603050405020304" pitchFamily="18" charset="0"/>
              </a:rPr>
              <a:t>Originated</a:t>
            </a:r>
            <a:r>
              <a:rPr lang="tr-TR" sz="1600" i="1" dirty="0">
                <a:latin typeface="Times New Roman" panose="02020603050405020304" pitchFamily="18" charset="0"/>
                <a:cs typeface="Times New Roman" panose="02020603050405020304" pitchFamily="18" charset="0"/>
              </a:rPr>
              <a:t> </a:t>
            </a:r>
            <a:r>
              <a:rPr lang="tr-TR" sz="1600" i="1" dirty="0" err="1">
                <a:latin typeface="Times New Roman" panose="02020603050405020304" pitchFamily="18" charset="0"/>
                <a:cs typeface="Times New Roman" panose="02020603050405020304" pitchFamily="18" charset="0"/>
              </a:rPr>
              <a:t>from</a:t>
            </a:r>
            <a:r>
              <a:rPr lang="tr-TR" sz="1600" i="1" dirty="0">
                <a:latin typeface="Times New Roman" panose="02020603050405020304" pitchFamily="18" charset="0"/>
                <a:cs typeface="Times New Roman" panose="02020603050405020304" pitchFamily="18" charset="0"/>
              </a:rPr>
              <a:t> Tekeli, 1980).</a:t>
            </a:r>
          </a:p>
        </p:txBody>
      </p:sp>
      <p:sp>
        <p:nvSpPr>
          <p:cNvPr id="10" name="Metin kutusu 9">
            <a:extLst>
              <a:ext uri="{FF2B5EF4-FFF2-40B4-BE49-F238E27FC236}">
                <a16:creationId xmlns:a16="http://schemas.microsoft.com/office/drawing/2014/main" id="{EF14E7B0-37B2-AB42-9A58-CE2329F4B1C7}"/>
              </a:ext>
            </a:extLst>
          </p:cNvPr>
          <p:cNvSpPr txBox="1"/>
          <p:nvPr/>
        </p:nvSpPr>
        <p:spPr>
          <a:xfrm>
            <a:off x="10589508" y="2405013"/>
            <a:ext cx="5301656" cy="9633406"/>
          </a:xfrm>
          <a:prstGeom prst="rect">
            <a:avLst/>
          </a:prstGeom>
          <a:noFill/>
        </p:spPr>
        <p:txBody>
          <a:bodyPr wrap="square" rtlCol="0">
            <a:spAutoFit/>
          </a:bodyPr>
          <a:lstStyle/>
          <a:p>
            <a:pPr algn="just">
              <a:lnSpc>
                <a:spcPct val="150000"/>
              </a:lnSpc>
            </a:pPr>
            <a:r>
              <a:rPr lang="en-US" sz="2000" dirty="0">
                <a:latin typeface="Times New Roman" panose="02020603050405020304" pitchFamily="18" charset="0"/>
                <a:cs typeface="Times New Roman" panose="02020603050405020304" pitchFamily="18" charset="0"/>
              </a:rPr>
              <a:t>There are two important geological units covering the study area. </a:t>
            </a:r>
            <a:r>
              <a:rPr lang="en-US" sz="2000" dirty="0" err="1">
                <a:latin typeface="Times New Roman" panose="02020603050405020304" pitchFamily="18" charset="0"/>
                <a:cs typeface="Times New Roman" panose="02020603050405020304" pitchFamily="18" charset="0"/>
              </a:rPr>
              <a:t>Aladağ</a:t>
            </a:r>
            <a:r>
              <a:rPr lang="en-US" sz="2000" dirty="0">
                <a:latin typeface="Times New Roman" panose="02020603050405020304" pitchFamily="18" charset="0"/>
                <a:cs typeface="Times New Roman" panose="02020603050405020304" pitchFamily="18" charset="0"/>
              </a:rPr>
              <a:t> Units, whose age range varies from  Devonian to Upper Cretaceous, takes its name from </a:t>
            </a:r>
            <a:r>
              <a:rPr lang="en-US" sz="2000" dirty="0" err="1">
                <a:latin typeface="Times New Roman" panose="02020603050405020304" pitchFamily="18" charset="0"/>
                <a:cs typeface="Times New Roman" panose="02020603050405020304" pitchFamily="18" charset="0"/>
              </a:rPr>
              <a:t>Aladağ</a:t>
            </a:r>
            <a:r>
              <a:rPr lang="en-US" sz="2000" dirty="0">
                <a:latin typeface="Times New Roman" panose="02020603050405020304" pitchFamily="18" charset="0"/>
                <a:cs typeface="Times New Roman" panose="02020603050405020304" pitchFamily="18" charset="0"/>
              </a:rPr>
              <a:t>, which is an extension of the Middle Taurus, and was named </a:t>
            </a:r>
            <a:r>
              <a:rPr lang="en-US" sz="2000" dirty="0" err="1">
                <a:latin typeface="Times New Roman" panose="02020603050405020304" pitchFamily="18" charset="0"/>
                <a:cs typeface="Times New Roman" panose="02020603050405020304" pitchFamily="18" charset="0"/>
              </a:rPr>
              <a:t>Aladağ</a:t>
            </a:r>
            <a:r>
              <a:rPr lang="en-US" sz="2000" dirty="0">
                <a:latin typeface="Times New Roman" panose="02020603050405020304" pitchFamily="18" charset="0"/>
                <a:cs typeface="Times New Roman" panose="02020603050405020304" pitchFamily="18" charset="0"/>
              </a:rPr>
              <a:t> Units by </a:t>
            </a:r>
            <a:r>
              <a:rPr lang="en-US" sz="2000" dirty="0" err="1">
                <a:latin typeface="Times New Roman" panose="02020603050405020304" pitchFamily="18" charset="0"/>
                <a:cs typeface="Times New Roman" panose="02020603050405020304" pitchFamily="18" charset="0"/>
              </a:rPr>
              <a:t>Özgül</a:t>
            </a:r>
            <a:r>
              <a:rPr lang="en-US" sz="2000" dirty="0">
                <a:latin typeface="Times New Roman" panose="02020603050405020304" pitchFamily="18" charset="0"/>
                <a:cs typeface="Times New Roman" panose="02020603050405020304" pitchFamily="18" charset="0"/>
              </a:rPr>
              <a:t> (1976) for the first time. The first study on the unit was made by Blumenthal (1941) and was also named as </a:t>
            </a:r>
            <a:r>
              <a:rPr lang="en-US" sz="2000" dirty="0" err="1">
                <a:latin typeface="Times New Roman" panose="02020603050405020304" pitchFamily="18" charset="0"/>
                <a:cs typeface="Times New Roman" panose="02020603050405020304" pitchFamily="18" charset="0"/>
              </a:rPr>
              <a:t>Siyah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Aladağ</a:t>
            </a:r>
            <a:r>
              <a:rPr lang="en-US" sz="2000" dirty="0">
                <a:latin typeface="Times New Roman" panose="02020603050405020304" pitchFamily="18" charset="0"/>
                <a:cs typeface="Times New Roman" panose="02020603050405020304" pitchFamily="18" charset="0"/>
              </a:rPr>
              <a:t> Nappe. In addition, the formations that are observed in the study area and belong to </a:t>
            </a:r>
            <a:r>
              <a:rPr lang="en-US" sz="2000" dirty="0" err="1">
                <a:latin typeface="Times New Roman" panose="02020603050405020304" pitchFamily="18" charset="0"/>
                <a:cs typeface="Times New Roman" panose="02020603050405020304" pitchFamily="18" charset="0"/>
              </a:rPr>
              <a:t>Aladag</a:t>
            </a:r>
            <a:r>
              <a:rPr lang="en-US" sz="2000" dirty="0">
                <a:latin typeface="Times New Roman" panose="02020603050405020304" pitchFamily="18" charset="0"/>
                <a:cs typeface="Times New Roman" panose="02020603050405020304" pitchFamily="18" charset="0"/>
              </a:rPr>
              <a:t> Units are </a:t>
            </a:r>
            <a:r>
              <a:rPr lang="en-US" sz="2000" dirty="0" err="1">
                <a:latin typeface="Times New Roman" panose="02020603050405020304" pitchFamily="18" charset="0"/>
                <a:cs typeface="Times New Roman" panose="02020603050405020304" pitchFamily="18" charset="0"/>
              </a:rPr>
              <a:t>Belemedik</a:t>
            </a:r>
            <a:r>
              <a:rPr lang="en-US" sz="2000" dirty="0">
                <a:latin typeface="Times New Roman" panose="02020603050405020304" pitchFamily="18" charset="0"/>
                <a:cs typeface="Times New Roman" panose="02020603050405020304" pitchFamily="18" charset="0"/>
              </a:rPr>
              <a:t> (Carboniferous) formation and Undifferentiated Permian (Permian). Another unit, the </a:t>
            </a:r>
            <a:r>
              <a:rPr lang="en-US" sz="2000" dirty="0" err="1">
                <a:latin typeface="Times New Roman" panose="02020603050405020304" pitchFamily="18" charset="0"/>
                <a:cs typeface="Times New Roman" panose="02020603050405020304" pitchFamily="18" charset="0"/>
              </a:rPr>
              <a:t>Bozkır</a:t>
            </a:r>
            <a:r>
              <a:rPr lang="en-US" sz="2000" dirty="0">
                <a:latin typeface="Times New Roman" panose="02020603050405020304" pitchFamily="18" charset="0"/>
                <a:cs typeface="Times New Roman" panose="02020603050405020304" pitchFamily="18" charset="0"/>
              </a:rPr>
              <a:t> Unit, was named for the first time by </a:t>
            </a:r>
            <a:r>
              <a:rPr lang="en-US" sz="2000" dirty="0" err="1">
                <a:latin typeface="Times New Roman" panose="02020603050405020304" pitchFamily="18" charset="0"/>
                <a:cs typeface="Times New Roman" panose="02020603050405020304" pitchFamily="18" charset="0"/>
              </a:rPr>
              <a:t>Özgül</a:t>
            </a:r>
            <a:r>
              <a:rPr lang="en-US" sz="2000" dirty="0">
                <a:latin typeface="Times New Roman" panose="02020603050405020304" pitchFamily="18" charset="0"/>
                <a:cs typeface="Times New Roman" panose="02020603050405020304" pitchFamily="18" charset="0"/>
              </a:rPr>
              <a:t> (1976) and contains different types of limestones and ophiolitic </a:t>
            </a:r>
            <a:r>
              <a:rPr lang="en-US" sz="2000" dirty="0" err="1">
                <a:latin typeface="Times New Roman" panose="02020603050405020304" pitchFamily="18" charset="0"/>
                <a:cs typeface="Times New Roman" panose="02020603050405020304" pitchFamily="18" charset="0"/>
              </a:rPr>
              <a:t>melange</a:t>
            </a:r>
            <a:r>
              <a:rPr lang="en-US" sz="2000" dirty="0">
                <a:latin typeface="Times New Roman" panose="02020603050405020304" pitchFamily="18" charset="0"/>
                <a:cs typeface="Times New Roman" panose="02020603050405020304" pitchFamily="18" charset="0"/>
              </a:rPr>
              <a:t> deposited in the Triassic-Cretaceous age range. The formations seen in the study area within this unit are </a:t>
            </a:r>
            <a:r>
              <a:rPr lang="en-US" sz="2000" dirty="0" err="1">
                <a:latin typeface="Times New Roman" panose="02020603050405020304" pitchFamily="18" charset="0"/>
                <a:cs typeface="Times New Roman" panose="02020603050405020304" pitchFamily="18" charset="0"/>
              </a:rPr>
              <a:t>Lorutdağı</a:t>
            </a:r>
            <a:r>
              <a:rPr lang="en-US" sz="2000" dirty="0">
                <a:latin typeface="Times New Roman" panose="02020603050405020304" pitchFamily="18" charset="0"/>
                <a:cs typeface="Times New Roman" panose="02020603050405020304" pitchFamily="18" charset="0"/>
              </a:rPr>
              <a:t> (Upper Triassic) and </a:t>
            </a:r>
            <a:r>
              <a:rPr lang="en-US" sz="2000" dirty="0" err="1">
                <a:latin typeface="Times New Roman" panose="02020603050405020304" pitchFamily="18" charset="0"/>
                <a:cs typeface="Times New Roman" panose="02020603050405020304" pitchFamily="18" charset="0"/>
              </a:rPr>
              <a:t>Kızılcadağ</a:t>
            </a:r>
            <a:r>
              <a:rPr lang="en-US" sz="2000" dirty="0">
                <a:latin typeface="Times New Roman" panose="02020603050405020304" pitchFamily="18" charset="0"/>
                <a:cs typeface="Times New Roman" panose="02020603050405020304" pitchFamily="18" charset="0"/>
              </a:rPr>
              <a:t> Ophiolitic </a:t>
            </a:r>
            <a:r>
              <a:rPr lang="en-US" sz="2000" dirty="0" err="1">
                <a:latin typeface="Times New Roman" panose="02020603050405020304" pitchFamily="18" charset="0"/>
                <a:cs typeface="Times New Roman" panose="02020603050405020304" pitchFamily="18" charset="0"/>
              </a:rPr>
              <a:t>Melange</a:t>
            </a:r>
            <a:r>
              <a:rPr lang="en-US" sz="2000" dirty="0">
                <a:latin typeface="Times New Roman" panose="02020603050405020304" pitchFamily="18" charset="0"/>
                <a:cs typeface="Times New Roman" panose="02020603050405020304" pitchFamily="18" charset="0"/>
              </a:rPr>
              <a:t> and </a:t>
            </a:r>
            <a:r>
              <a:rPr lang="en-US" sz="2000" dirty="0" err="1">
                <a:latin typeface="Times New Roman" panose="02020603050405020304" pitchFamily="18" charset="0"/>
                <a:cs typeface="Times New Roman" panose="02020603050405020304" pitchFamily="18" charset="0"/>
              </a:rPr>
              <a:t>Olistostrome</a:t>
            </a:r>
            <a:r>
              <a:rPr lang="en-US" sz="2000" dirty="0">
                <a:latin typeface="Times New Roman" panose="02020603050405020304" pitchFamily="18" charset="0"/>
                <a:cs typeface="Times New Roman" panose="02020603050405020304" pitchFamily="18" charset="0"/>
              </a:rPr>
              <a:t> (Upper Cretaceous).</a:t>
            </a:r>
            <a:endParaRPr lang="tr-TR" sz="2000" dirty="0">
              <a:latin typeface="Times New Roman" panose="02020603050405020304" pitchFamily="18" charset="0"/>
              <a:cs typeface="Times New Roman" panose="02020603050405020304" pitchFamily="18" charset="0"/>
            </a:endParaRPr>
          </a:p>
          <a:p>
            <a:pPr algn="just"/>
            <a:endParaRPr lang="tr-T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8234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aşlık 3"/>
          <p:cNvSpPr>
            <a:spLocks noGrp="1"/>
          </p:cNvSpPr>
          <p:nvPr>
            <p:ph type="title"/>
          </p:nvPr>
        </p:nvSpPr>
        <p:spPr>
          <a:xfrm>
            <a:off x="1155716" y="255181"/>
            <a:ext cx="13918019" cy="1913862"/>
          </a:xfrm>
        </p:spPr>
        <p:txBody>
          <a:bodyPr>
            <a:normAutofit fontScale="90000"/>
          </a:bodyPr>
          <a:lstStyle/>
          <a:p>
            <a:pPr algn="ctr"/>
            <a:r>
              <a:rPr lang="tr-TR" sz="2800" b="1" err="1">
                <a:solidFill>
                  <a:schemeClr val="bg1"/>
                </a:solidFill>
                <a:latin typeface="Times New Roman" panose="02020603050405020304" pitchFamily="18" charset="0"/>
                <a:ea typeface="Calibri" charset="0"/>
                <a:cs typeface="Times New Roman" panose="02020603050405020304" pitchFamily="18" charset="0"/>
              </a:rPr>
              <a:t>Geochemical</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Significance</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and</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Formation</a:t>
            </a:r>
            <a:r>
              <a:rPr lang="tr-TR" sz="2800" b="1">
                <a:solidFill>
                  <a:schemeClr val="bg1"/>
                </a:solidFill>
                <a:latin typeface="Times New Roman" panose="02020603050405020304" pitchFamily="18" charset="0"/>
                <a:ea typeface="Calibri" charset="0"/>
                <a:cs typeface="Times New Roman" panose="02020603050405020304" pitchFamily="18" charset="0"/>
              </a:rPr>
              <a:t> of </a:t>
            </a:r>
            <a:r>
              <a:rPr lang="tr-TR" sz="2800" b="1" err="1">
                <a:solidFill>
                  <a:schemeClr val="bg1"/>
                </a:solidFill>
                <a:latin typeface="Times New Roman" panose="02020603050405020304" pitchFamily="18" charset="0"/>
                <a:ea typeface="Calibri" charset="0"/>
                <a:cs typeface="Times New Roman" panose="02020603050405020304" pitchFamily="18" charset="0"/>
              </a:rPr>
              <a:t>Suçatı</a:t>
            </a:r>
            <a:r>
              <a:rPr lang="tr-TR" sz="2800" b="1">
                <a:solidFill>
                  <a:schemeClr val="bg1"/>
                </a:solidFill>
                <a:latin typeface="Times New Roman" panose="02020603050405020304" pitchFamily="18" charset="0"/>
                <a:ea typeface="Calibri" charset="0"/>
                <a:cs typeface="Times New Roman" panose="02020603050405020304" pitchFamily="18" charset="0"/>
              </a:rPr>
              <a:t> Pb – </a:t>
            </a:r>
            <a:r>
              <a:rPr lang="tr-TR" sz="2800" b="1" err="1">
                <a:solidFill>
                  <a:schemeClr val="bg1"/>
                </a:solidFill>
                <a:latin typeface="Times New Roman" panose="02020603050405020304" pitchFamily="18" charset="0"/>
                <a:ea typeface="Calibri" charset="0"/>
                <a:cs typeface="Times New Roman" panose="02020603050405020304" pitchFamily="18" charset="0"/>
              </a:rPr>
              <a:t>Zn</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Deposits</a:t>
            </a:r>
            <a:r>
              <a:rPr lang="tr-TR" sz="2800" b="1">
                <a:solidFill>
                  <a:schemeClr val="bg1"/>
                </a:solidFill>
                <a:latin typeface="Times New Roman" panose="02020603050405020304" pitchFamily="18" charset="0"/>
                <a:ea typeface="Calibri" charset="0"/>
                <a:cs typeface="Times New Roman" panose="02020603050405020304" pitchFamily="18" charset="0"/>
              </a:rPr>
              <a:t> – </a:t>
            </a:r>
            <a:r>
              <a:rPr lang="tr-TR" sz="2800" b="1" err="1">
                <a:solidFill>
                  <a:schemeClr val="bg1"/>
                </a:solidFill>
                <a:latin typeface="Times New Roman" panose="02020603050405020304" pitchFamily="18" charset="0"/>
                <a:ea typeface="Calibri" charset="0"/>
                <a:cs typeface="Times New Roman" panose="02020603050405020304" pitchFamily="18" charset="0"/>
              </a:rPr>
              <a:t>Easterns</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Taurides</a:t>
            </a:r>
            <a:br>
              <a:rPr lang="tr-TR" sz="2800" b="1">
                <a:solidFill>
                  <a:schemeClr val="bg1"/>
                </a:solidFill>
                <a:latin typeface="Times New Roman" panose="02020603050405020304" pitchFamily="18" charset="0"/>
                <a:ea typeface="Calibri" charset="0"/>
                <a:cs typeface="Times New Roman" panose="02020603050405020304" pitchFamily="18" charset="0"/>
              </a:rPr>
            </a:br>
            <a:br>
              <a:rPr lang="tr-TR" sz="2800" b="1">
                <a:solidFill>
                  <a:schemeClr val="bg1"/>
                </a:solidFill>
                <a:latin typeface="Times New Roman" panose="02020603050405020304" pitchFamily="18" charset="0"/>
                <a:ea typeface="Calibri" charset="0"/>
                <a:cs typeface="Times New Roman" panose="02020603050405020304" pitchFamily="18" charset="0"/>
              </a:rPr>
            </a:br>
            <a:r>
              <a:rPr lang="tr-TR" sz="2000">
                <a:solidFill>
                  <a:schemeClr val="bg1"/>
                </a:solidFill>
                <a:latin typeface="Times New Roman" panose="02020603050405020304" pitchFamily="18" charset="0"/>
                <a:cs typeface="Times New Roman" panose="02020603050405020304" pitchFamily="18" charset="0"/>
              </a:rPr>
              <a:t>Ali Erdem </a:t>
            </a:r>
            <a:r>
              <a:rPr lang="tr-TR" sz="2000" err="1">
                <a:solidFill>
                  <a:schemeClr val="bg1"/>
                </a:solidFill>
                <a:latin typeface="Times New Roman" panose="02020603050405020304" pitchFamily="18" charset="0"/>
                <a:cs typeface="Times New Roman" panose="02020603050405020304" pitchFamily="18" charset="0"/>
              </a:rPr>
              <a:t>Bakkalbasi</a:t>
            </a:r>
            <a:r>
              <a:rPr lang="tr-TR" sz="2000">
                <a:solidFill>
                  <a:schemeClr val="bg1"/>
                </a:solidFill>
                <a:latin typeface="Times New Roman" panose="02020603050405020304" pitchFamily="18" charset="0"/>
                <a:cs typeface="Times New Roman" panose="02020603050405020304" pitchFamily="18" charset="0"/>
              </a:rPr>
              <a:t>, </a:t>
            </a:r>
            <a:r>
              <a:rPr lang="tr-TR" sz="2000" b="1">
                <a:solidFill>
                  <a:schemeClr val="bg1"/>
                </a:solidFill>
                <a:latin typeface="Times New Roman" panose="02020603050405020304" pitchFamily="18" charset="0"/>
                <a:cs typeface="Times New Roman" panose="02020603050405020304" pitchFamily="18" charset="0"/>
              </a:rPr>
              <a:t>Hatice Nur Bayram</a:t>
            </a:r>
            <a:r>
              <a:rPr lang="tr-TR" sz="2000">
                <a:solidFill>
                  <a:schemeClr val="bg1"/>
                </a:solidFill>
                <a:latin typeface="Times New Roman" panose="02020603050405020304" pitchFamily="18" charset="0"/>
                <a:cs typeface="Times New Roman" panose="02020603050405020304" pitchFamily="18" charset="0"/>
              </a:rPr>
              <a:t>, Mustafa Kumral, </a:t>
            </a:r>
            <a:r>
              <a:rPr lang="tr-TR" sz="2000" err="1">
                <a:solidFill>
                  <a:schemeClr val="bg1"/>
                </a:solidFill>
                <a:latin typeface="Times New Roman" panose="02020603050405020304" pitchFamily="18" charset="0"/>
                <a:cs typeface="Times New Roman" panose="02020603050405020304" pitchFamily="18" charset="0"/>
              </a:rPr>
              <a:t>and</a:t>
            </a:r>
            <a:r>
              <a:rPr lang="tr-TR" sz="2000">
                <a:solidFill>
                  <a:schemeClr val="bg1"/>
                </a:solidFill>
                <a:latin typeface="Times New Roman" panose="02020603050405020304" pitchFamily="18" charset="0"/>
                <a:cs typeface="Times New Roman" panose="02020603050405020304" pitchFamily="18" charset="0"/>
              </a:rPr>
              <a:t> Ali </a:t>
            </a:r>
            <a:r>
              <a:rPr lang="tr-TR" sz="2000" err="1">
                <a:solidFill>
                  <a:schemeClr val="bg1"/>
                </a:solidFill>
                <a:latin typeface="Times New Roman" panose="02020603050405020304" pitchFamily="18" charset="0"/>
                <a:cs typeface="Times New Roman" panose="02020603050405020304" pitchFamily="18" charset="0"/>
              </a:rPr>
              <a:t>Tugcan</a:t>
            </a:r>
            <a:r>
              <a:rPr lang="tr-TR" sz="2000">
                <a:solidFill>
                  <a:schemeClr val="bg1"/>
                </a:solidFill>
                <a:latin typeface="Times New Roman" panose="02020603050405020304" pitchFamily="18" charset="0"/>
                <a:cs typeface="Times New Roman" panose="02020603050405020304" pitchFamily="18" charset="0"/>
              </a:rPr>
              <a:t> </a:t>
            </a:r>
            <a:r>
              <a:rPr lang="tr-TR" sz="2000" err="1">
                <a:solidFill>
                  <a:schemeClr val="bg1"/>
                </a:solidFill>
                <a:latin typeface="Times New Roman" panose="02020603050405020304" pitchFamily="18" charset="0"/>
                <a:cs typeface="Times New Roman" panose="02020603050405020304" pitchFamily="18" charset="0"/>
              </a:rPr>
              <a:t>Unluer</a:t>
            </a:r>
            <a:r>
              <a:rPr lang="tr-TR" sz="2000">
                <a:solidFill>
                  <a:schemeClr val="bg1"/>
                </a:solidFill>
                <a:latin typeface="Times New Roman" panose="02020603050405020304" pitchFamily="18" charset="0"/>
                <a:cs typeface="Times New Roman" panose="02020603050405020304" pitchFamily="18" charset="0"/>
              </a:rPr>
              <a:t> </a:t>
            </a:r>
            <a:br>
              <a:rPr lang="tr-TR" sz="2000">
                <a:solidFill>
                  <a:schemeClr val="bg1"/>
                </a:solidFill>
                <a:latin typeface="Times New Roman" panose="02020603050405020304" pitchFamily="18" charset="0"/>
                <a:cs typeface="Times New Roman" panose="02020603050405020304" pitchFamily="18" charset="0"/>
              </a:rPr>
            </a:br>
            <a:br>
              <a:rPr lang="tr-TR" sz="2000">
                <a:solidFill>
                  <a:schemeClr val="bg1"/>
                </a:solidFill>
                <a:latin typeface="Times New Roman" panose="02020603050405020304" pitchFamily="18" charset="0"/>
                <a:cs typeface="Times New Roman" panose="02020603050405020304" pitchFamily="18" charset="0"/>
              </a:rPr>
            </a:br>
            <a:r>
              <a:rPr lang="tr-TR" sz="2000" err="1">
                <a:solidFill>
                  <a:schemeClr val="bg1"/>
                </a:solidFill>
                <a:latin typeface="Times New Roman" panose="02020603050405020304" pitchFamily="18" charset="0"/>
                <a:cs typeface="Times New Roman" panose="02020603050405020304" pitchFamily="18" charset="0"/>
              </a:rPr>
              <a:t>Istanbul</a:t>
            </a:r>
            <a:r>
              <a:rPr lang="tr-TR" sz="2000">
                <a:solidFill>
                  <a:schemeClr val="bg1"/>
                </a:solidFill>
                <a:latin typeface="Times New Roman" panose="02020603050405020304" pitchFamily="18" charset="0"/>
                <a:cs typeface="Times New Roman" panose="02020603050405020304" pitchFamily="18" charset="0"/>
              </a:rPr>
              <a:t> Technical </a:t>
            </a:r>
            <a:r>
              <a:rPr lang="tr-TR" sz="2000" err="1">
                <a:solidFill>
                  <a:schemeClr val="bg1"/>
                </a:solidFill>
                <a:latin typeface="Times New Roman" panose="02020603050405020304" pitchFamily="18" charset="0"/>
                <a:cs typeface="Times New Roman" panose="02020603050405020304" pitchFamily="18" charset="0"/>
              </a:rPr>
              <a:t>University</a:t>
            </a:r>
            <a:br>
              <a:rPr lang="tr-TR" sz="2800"/>
            </a:br>
            <a:endParaRPr lang="en-US" sz="2800">
              <a:solidFill>
                <a:schemeClr val="bg1"/>
              </a:solidFill>
              <a:latin typeface="Times New Roman" panose="02020603050405020304" pitchFamily="18" charset="0"/>
              <a:ea typeface="Calibri" charset="0"/>
              <a:cs typeface="Times New Roman" panose="02020603050405020304" pitchFamily="18" charset="0"/>
            </a:endParaRPr>
          </a:p>
        </p:txBody>
      </p:sp>
      <p:sp>
        <p:nvSpPr>
          <p:cNvPr id="2" name="Metin kutusu 1"/>
          <p:cNvSpPr txBox="1"/>
          <p:nvPr/>
        </p:nvSpPr>
        <p:spPr>
          <a:xfrm>
            <a:off x="208785" y="2324410"/>
            <a:ext cx="8588851" cy="12772727"/>
          </a:xfrm>
          <a:prstGeom prst="rect">
            <a:avLst/>
          </a:prstGeom>
          <a:noFill/>
        </p:spPr>
        <p:txBody>
          <a:bodyPr wrap="square" rtlCol="0">
            <a:spAutoFit/>
          </a:bodyPr>
          <a:lstStyle/>
          <a:p>
            <a:pPr algn="just"/>
            <a:r>
              <a:rPr lang="tr-TR" sz="2400" b="1" dirty="0">
                <a:latin typeface="Times New Roman" panose="02020603050405020304" pitchFamily="18" charset="0"/>
                <a:cs typeface="Times New Roman" panose="02020603050405020304" pitchFamily="18" charset="0"/>
              </a:rPr>
              <a:t>General </a:t>
            </a:r>
            <a:r>
              <a:rPr lang="tr-TR" sz="2400" b="1" dirty="0" err="1">
                <a:latin typeface="Times New Roman" panose="02020603050405020304" pitchFamily="18" charset="0"/>
                <a:cs typeface="Times New Roman" panose="02020603050405020304" pitchFamily="18" charset="0"/>
              </a:rPr>
              <a:t>Geology</a:t>
            </a:r>
            <a:r>
              <a:rPr lang="tr-TR" sz="2400" b="1" dirty="0">
                <a:latin typeface="Times New Roman" panose="02020603050405020304" pitchFamily="18" charset="0"/>
                <a:cs typeface="Times New Roman" panose="02020603050405020304" pitchFamily="18" charset="0"/>
              </a:rPr>
              <a:t> – </a:t>
            </a:r>
            <a:r>
              <a:rPr lang="tr-TR" sz="2400" b="1" dirty="0" err="1">
                <a:latin typeface="Times New Roman" panose="02020603050405020304" pitchFamily="18" charset="0"/>
                <a:cs typeface="Times New Roman" panose="02020603050405020304" pitchFamily="18" charset="0"/>
              </a:rPr>
              <a:t>Stratigraphy</a:t>
            </a:r>
            <a:endParaRPr lang="tr-TR" sz="2400" b="1" dirty="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a:p>
            <a:pPr algn="just"/>
            <a:r>
              <a:rPr lang="tr-TR" sz="1600" b="1" u="sng" dirty="0">
                <a:latin typeface="Times New Roman" panose="02020603050405020304" pitchFamily="18" charset="0"/>
                <a:cs typeface="Times New Roman" panose="02020603050405020304" pitchFamily="18" charset="0"/>
              </a:rPr>
              <a:t>ALADAĞ UNIT</a:t>
            </a:r>
          </a:p>
          <a:p>
            <a:pPr algn="just"/>
            <a:r>
              <a:rPr lang="tr-TR" sz="1600" dirty="0">
                <a:latin typeface="Times New Roman" panose="02020603050405020304" pitchFamily="18" charset="0"/>
                <a:cs typeface="Times New Roman" panose="02020603050405020304" pitchFamily="18" charset="0"/>
              </a:rPr>
              <a:t> </a:t>
            </a:r>
          </a:p>
          <a:p>
            <a:pPr algn="just"/>
            <a:r>
              <a:rPr lang="tr-TR" sz="1600" b="1" dirty="0">
                <a:latin typeface="Times New Roman" panose="02020603050405020304" pitchFamily="18" charset="0"/>
                <a:cs typeface="Times New Roman" panose="02020603050405020304" pitchFamily="18" charset="0"/>
              </a:rPr>
              <a:t>BELEMEDİK FORMATION (</a:t>
            </a:r>
            <a:r>
              <a:rPr lang="tr-TR" sz="1600" b="1" dirty="0" err="1">
                <a:latin typeface="Times New Roman" panose="02020603050405020304" pitchFamily="18" charset="0"/>
                <a:cs typeface="Times New Roman" panose="02020603050405020304" pitchFamily="18" charset="0"/>
              </a:rPr>
              <a:t>Cb</a:t>
            </a:r>
            <a:r>
              <a:rPr lang="tr-TR" sz="1600" b="1" dirty="0">
                <a:latin typeface="Times New Roman" panose="02020603050405020304" pitchFamily="18" charset="0"/>
                <a:cs typeface="Times New Roman" panose="02020603050405020304" pitchFamily="18" charset="0"/>
              </a:rPr>
              <a:t>)</a:t>
            </a:r>
          </a:p>
          <a:p>
            <a:pPr algn="just"/>
            <a:r>
              <a:rPr lang="tr-TR" sz="1600" dirty="0" err="1">
                <a:latin typeface="Times New Roman" panose="02020603050405020304" pitchFamily="18" charset="0"/>
                <a:cs typeface="Times New Roman" panose="02020603050405020304" pitchFamily="18" charset="0"/>
              </a:rPr>
              <a:t>Formation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was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named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by</a:t>
            </a:r>
            <a:r>
              <a:rPr lang="tr-TR" sz="1600" dirty="0">
                <a:latin typeface="Times New Roman" panose="02020603050405020304" pitchFamily="18" charset="0"/>
                <a:cs typeface="Times New Roman" panose="02020603050405020304" pitchFamily="18" charset="0"/>
              </a:rPr>
              <a:t> Gül et al. (1984). </a:t>
            </a:r>
            <a:r>
              <a:rPr lang="tr-TR" sz="1600" dirty="0" err="1">
                <a:latin typeface="Times New Roman" panose="02020603050405020304" pitchFamily="18" charset="0"/>
                <a:cs typeface="Times New Roman" panose="02020603050405020304" pitchFamily="18" charset="0"/>
              </a:rPr>
              <a:t>It</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consists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mainly</a:t>
            </a:r>
            <a:r>
              <a:rPr lang="tr-TR" sz="1600" dirty="0">
                <a:latin typeface="Times New Roman" panose="02020603050405020304" pitchFamily="18" charset="0"/>
                <a:cs typeface="Times New Roman" panose="02020603050405020304" pitchFamily="18" charset="0"/>
              </a:rPr>
              <a:t> of </a:t>
            </a:r>
            <a:r>
              <a:rPr lang="tr-TR" sz="1600" dirty="0" err="1">
                <a:latin typeface="Times New Roman" panose="02020603050405020304" pitchFamily="18" charset="0"/>
                <a:cs typeface="Times New Roman" panose="02020603050405020304" pitchFamily="18" charset="0"/>
              </a:rPr>
              <a:t>shale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marl</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mudstone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and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limestone</a:t>
            </a:r>
            <a:r>
              <a:rPr lang="tr-TR" sz="1600" dirty="0">
                <a:latin typeface="Times New Roman" panose="02020603050405020304" pitchFamily="18" charset="0"/>
                <a:cs typeface="Times New Roman" panose="02020603050405020304" pitchFamily="18" charset="0"/>
              </a:rPr>
              <a:t>. No </a:t>
            </a:r>
            <a:r>
              <a:rPr lang="tr-TR" sz="1600" dirty="0" err="1">
                <a:latin typeface="Times New Roman" panose="02020603050405020304" pitchFamily="18" charset="0"/>
                <a:cs typeface="Times New Roman" panose="02020603050405020304" pitchFamily="18" charset="0"/>
              </a:rPr>
              <a:t>mineralizations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were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encountered</a:t>
            </a:r>
            <a:r>
              <a:rPr lang="tr-TR" sz="1600" dirty="0">
                <a:latin typeface="Times New Roman" panose="02020603050405020304" pitchFamily="18" charset="0"/>
                <a:cs typeface="Times New Roman" panose="02020603050405020304" pitchFamily="18" charset="0"/>
              </a:rPr>
              <a:t> in </a:t>
            </a:r>
            <a:r>
              <a:rPr lang="tr-TR" sz="1600" dirty="0" err="1">
                <a:latin typeface="Times New Roman" panose="02020603050405020304" pitchFamily="18" charset="0"/>
                <a:cs typeface="Times New Roman" panose="02020603050405020304" pitchFamily="18" charset="0"/>
              </a:rPr>
              <a:t>this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unit</a:t>
            </a:r>
            <a:r>
              <a:rPr lang="tr-TR" sz="1600" dirty="0">
                <a:latin typeface="Times New Roman" panose="02020603050405020304" pitchFamily="18" charset="0"/>
                <a:cs typeface="Times New Roman" panose="02020603050405020304" pitchFamily="18" charset="0"/>
              </a:rPr>
              <a:t>. The </a:t>
            </a:r>
            <a:r>
              <a:rPr lang="tr-TR" sz="1600" dirty="0" err="1">
                <a:latin typeface="Times New Roman" panose="02020603050405020304" pitchFamily="18" charset="0"/>
                <a:cs typeface="Times New Roman" panose="02020603050405020304" pitchFamily="18" charset="0"/>
              </a:rPr>
              <a:t>unit</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contains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very</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thin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bedded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dark</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brown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shales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with</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broken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structure</a:t>
            </a:r>
            <a:r>
              <a:rPr lang="tr-TR" sz="1600" dirty="0">
                <a:latin typeface="Times New Roman" panose="02020603050405020304" pitchFamily="18" charset="0"/>
                <a:cs typeface="Times New Roman" panose="02020603050405020304" pitchFamily="18" charset="0"/>
              </a:rPr>
              <a:t> at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beginning</a:t>
            </a:r>
            <a:r>
              <a:rPr lang="tr-TR" sz="1600" dirty="0">
                <a:latin typeface="Times New Roman" panose="02020603050405020304" pitchFamily="18" charset="0"/>
                <a:cs typeface="Times New Roman" panose="02020603050405020304" pitchFamily="18" charset="0"/>
              </a:rPr>
              <a:t> of </a:t>
            </a:r>
            <a:r>
              <a:rPr lang="tr-TR" sz="1600" dirty="0" err="1">
                <a:latin typeface="Times New Roman" panose="02020603050405020304" pitchFamily="18" charset="0"/>
                <a:cs typeface="Times New Roman" panose="02020603050405020304" pitchFamily="18" charset="0"/>
              </a:rPr>
              <a:t>sequence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and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continues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with</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coral</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and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algae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shales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and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grayish</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thin-bedded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altered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limestone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levels</a:t>
            </a:r>
            <a:r>
              <a:rPr lang="tr-TR" sz="1600" dirty="0">
                <a:latin typeface="Times New Roman" panose="02020603050405020304" pitchFamily="18" charset="0"/>
                <a:cs typeface="Times New Roman" panose="02020603050405020304" pitchFamily="18" charset="0"/>
              </a:rPr>
              <a:t>. The </a:t>
            </a:r>
            <a:r>
              <a:rPr lang="tr-TR" sz="1600" dirty="0" err="1">
                <a:latin typeface="Times New Roman" panose="02020603050405020304" pitchFamily="18" charset="0"/>
                <a:cs typeface="Times New Roman" panose="02020603050405020304" pitchFamily="18" charset="0"/>
              </a:rPr>
              <a:t>sequence</a:t>
            </a:r>
            <a:r>
              <a:rPr lang="tr-TR" sz="1600" dirty="0">
                <a:latin typeface="Times New Roman" panose="02020603050405020304" pitchFamily="18" charset="0"/>
                <a:cs typeface="Times New Roman" panose="02020603050405020304" pitchFamily="18" charset="0"/>
              </a:rPr>
              <a:t> is </a:t>
            </a:r>
            <a:r>
              <a:rPr lang="tr-TR" sz="1600" dirty="0" err="1">
                <a:latin typeface="Times New Roman" panose="02020603050405020304" pitchFamily="18" charset="0"/>
                <a:cs typeface="Times New Roman" panose="02020603050405020304" pitchFamily="18" charset="0"/>
              </a:rPr>
              <a:t>intercalated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Thin</a:t>
            </a:r>
            <a:r>
              <a:rPr lang="tr-TR" sz="1600" dirty="0">
                <a:latin typeface="Times New Roman" panose="02020603050405020304" pitchFamily="18" charset="0"/>
                <a:cs typeface="Times New Roman" panose="02020603050405020304" pitchFamily="18" charset="0"/>
              </a:rPr>
              <a:t> – </a:t>
            </a:r>
            <a:r>
              <a:rPr lang="tr-TR" sz="1600" dirty="0" err="1">
                <a:latin typeface="Times New Roman" panose="02020603050405020304" pitchFamily="18" charset="0"/>
                <a:cs typeface="Times New Roman" panose="02020603050405020304" pitchFamily="18" charset="0"/>
              </a:rPr>
              <a:t>medium</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bedded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marls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and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thin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bedded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mudstones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are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rearly</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seen</a:t>
            </a:r>
            <a:r>
              <a:rPr lang="tr-TR" sz="1600" dirty="0">
                <a:latin typeface="Times New Roman" panose="02020603050405020304" pitchFamily="18" charset="0"/>
                <a:cs typeface="Times New Roman" panose="02020603050405020304" pitchFamily="18" charset="0"/>
              </a:rPr>
              <a:t> in </a:t>
            </a:r>
            <a:r>
              <a:rPr lang="tr-TR" sz="1600" dirty="0" err="1">
                <a:latin typeface="Times New Roman" panose="02020603050405020304" pitchFamily="18" charset="0"/>
                <a:cs typeface="Times New Roman" panose="02020603050405020304" pitchFamily="18" charset="0"/>
              </a:rPr>
              <a:t>this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continious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sequence</a:t>
            </a:r>
            <a:r>
              <a:rPr lang="tr-TR" sz="1600" dirty="0">
                <a:latin typeface="Times New Roman" panose="02020603050405020304" pitchFamily="18" charset="0"/>
                <a:cs typeface="Times New Roman" panose="02020603050405020304" pitchFamily="18" charset="0"/>
              </a:rPr>
              <a:t>. The </a:t>
            </a:r>
            <a:r>
              <a:rPr lang="tr-TR" sz="1600" dirty="0" err="1">
                <a:latin typeface="Times New Roman" panose="02020603050405020304" pitchFamily="18" charset="0"/>
                <a:cs typeface="Times New Roman" panose="02020603050405020304" pitchFamily="18" charset="0"/>
              </a:rPr>
              <a:t>formation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which</a:t>
            </a:r>
            <a:r>
              <a:rPr lang="tr-TR" sz="1600" dirty="0">
                <a:latin typeface="Times New Roman" panose="02020603050405020304" pitchFamily="18" charset="0"/>
                <a:cs typeface="Times New Roman" panose="02020603050405020304" pitchFamily="18" charset="0"/>
              </a:rPr>
              <a:t> has a </a:t>
            </a:r>
            <a:r>
              <a:rPr lang="tr-TR" sz="1600" dirty="0" err="1">
                <a:latin typeface="Times New Roman" panose="02020603050405020304" pitchFamily="18" charset="0"/>
                <a:cs typeface="Times New Roman" panose="02020603050405020304" pitchFamily="18" charset="0"/>
              </a:rPr>
              <a:t>transitive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contact</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with</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Early</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Permian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aged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Sarıoluk</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formation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part</a:t>
            </a:r>
            <a:r>
              <a:rPr lang="tr-TR" sz="1600" dirty="0">
                <a:latin typeface="Times New Roman" panose="02020603050405020304" pitchFamily="18" charset="0"/>
                <a:cs typeface="Times New Roman" panose="02020603050405020304" pitchFamily="18" charset="0"/>
              </a:rPr>
              <a:t> of </a:t>
            </a:r>
            <a:r>
              <a:rPr lang="tr-TR" sz="1600" dirty="0" err="1">
                <a:latin typeface="Times New Roman" panose="02020603050405020304" pitchFamily="18" charset="0"/>
                <a:cs typeface="Times New Roman" panose="02020603050405020304" pitchFamily="18" charset="0"/>
              </a:rPr>
              <a:t>Undifferentiated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Permian</a:t>
            </a:r>
            <a:r>
              <a:rPr lang="tr-TR" sz="1600" dirty="0">
                <a:latin typeface="Times New Roman" panose="02020603050405020304" pitchFamily="18" charset="0"/>
                <a:cs typeface="Times New Roman" panose="02020603050405020304" pitchFamily="18" charset="0"/>
              </a:rPr>
              <a:t>) at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top of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formation</a:t>
            </a:r>
            <a:r>
              <a:rPr lang="tr-TR" sz="1600" dirty="0">
                <a:latin typeface="Times New Roman" panose="02020603050405020304" pitchFamily="18" charset="0"/>
                <a:cs typeface="Times New Roman" panose="02020603050405020304" pitchFamily="18" charset="0"/>
              </a:rPr>
              <a:t>, has a </a:t>
            </a:r>
            <a:r>
              <a:rPr lang="tr-TR" sz="1600" dirty="0" err="1">
                <a:latin typeface="Times New Roman" panose="02020603050405020304" pitchFamily="18" charset="0"/>
                <a:cs typeface="Times New Roman" panose="02020603050405020304" pitchFamily="18" charset="0"/>
              </a:rPr>
              <a:t>visible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thickness</a:t>
            </a:r>
            <a:r>
              <a:rPr lang="tr-TR" sz="1600" dirty="0">
                <a:latin typeface="Times New Roman" panose="02020603050405020304" pitchFamily="18" charset="0"/>
                <a:cs typeface="Times New Roman" panose="02020603050405020304" pitchFamily="18" charset="0"/>
              </a:rPr>
              <a:t> of 300-350 m (Alan et. al., 2007.). Alan et al. (2007) </a:t>
            </a:r>
            <a:r>
              <a:rPr lang="tr-TR" sz="1600" dirty="0" err="1">
                <a:latin typeface="Times New Roman" panose="02020603050405020304" pitchFamily="18" charset="0"/>
                <a:cs typeface="Times New Roman" panose="02020603050405020304" pitchFamily="18" charset="0"/>
              </a:rPr>
              <a:t>determined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age</a:t>
            </a:r>
            <a:r>
              <a:rPr lang="tr-TR" sz="1600" dirty="0">
                <a:latin typeface="Times New Roman" panose="02020603050405020304" pitchFamily="18" charset="0"/>
                <a:cs typeface="Times New Roman" panose="02020603050405020304" pitchFamily="18" charset="0"/>
              </a:rPr>
              <a:t> of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unit</a:t>
            </a:r>
            <a:r>
              <a:rPr lang="tr-TR" sz="1600" dirty="0">
                <a:latin typeface="Times New Roman" panose="02020603050405020304" pitchFamily="18" charset="0"/>
                <a:cs typeface="Times New Roman" panose="02020603050405020304" pitchFamily="18" charset="0"/>
              </a:rPr>
              <a:t> as </a:t>
            </a:r>
            <a:r>
              <a:rPr lang="tr-TR" sz="1600" dirty="0" err="1">
                <a:latin typeface="Times New Roman" panose="02020603050405020304" pitchFamily="18" charset="0"/>
                <a:cs typeface="Times New Roman" panose="02020603050405020304" pitchFamily="18" charset="0"/>
              </a:rPr>
              <a:t>Carboniferous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with</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fossil</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community</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they</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compiled</a:t>
            </a:r>
            <a:r>
              <a:rPr lang="tr-TR" sz="1600" dirty="0">
                <a:latin typeface="Times New Roman" panose="02020603050405020304" pitchFamily="18" charset="0"/>
                <a:cs typeface="Times New Roman" panose="02020603050405020304" pitchFamily="18" charset="0"/>
              </a:rPr>
              <a:t>.</a:t>
            </a:r>
          </a:p>
          <a:p>
            <a:pPr algn="just"/>
            <a:r>
              <a:rPr lang="tr-TR" sz="1600" dirty="0">
                <a:latin typeface="Times New Roman" panose="02020603050405020304" pitchFamily="18" charset="0"/>
                <a:cs typeface="Times New Roman" panose="02020603050405020304" pitchFamily="18" charset="0"/>
              </a:rPr>
              <a:t> </a:t>
            </a:r>
          </a:p>
          <a:p>
            <a:pPr algn="just"/>
            <a:r>
              <a:rPr lang="tr-TR" sz="1600" b="1" dirty="0">
                <a:latin typeface="Times New Roman" panose="02020603050405020304" pitchFamily="18" charset="0"/>
                <a:cs typeface="Times New Roman" panose="02020603050405020304" pitchFamily="18" charset="0"/>
              </a:rPr>
              <a:t>UNDIFFERENTIATED PERMIAN (P)</a:t>
            </a:r>
          </a:p>
          <a:p>
            <a:pPr algn="just"/>
            <a:r>
              <a:rPr lang="tr-TR" sz="1600" dirty="0" err="1">
                <a:latin typeface="Times New Roman" panose="02020603050405020304" pitchFamily="18" charset="0"/>
                <a:cs typeface="Times New Roman" panose="02020603050405020304" pitchFamily="18" charset="0"/>
              </a:rPr>
              <a:t>This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Formation</a:t>
            </a:r>
            <a:r>
              <a:rPr lang="tr-TR" sz="1600" dirty="0">
                <a:latin typeface="Times New Roman" panose="02020603050405020304" pitchFamily="18" charset="0"/>
                <a:cs typeface="Times New Roman" panose="02020603050405020304" pitchFamily="18" charset="0"/>
              </a:rPr>
              <a:t> is a </a:t>
            </a:r>
            <a:r>
              <a:rPr lang="tr-TR" sz="1600" dirty="0" err="1">
                <a:latin typeface="Times New Roman" panose="02020603050405020304" pitchFamily="18" charset="0"/>
                <a:cs typeface="Times New Roman" panose="02020603050405020304" pitchFamily="18" charset="0"/>
              </a:rPr>
              <a:t>combination</a:t>
            </a:r>
            <a:r>
              <a:rPr lang="tr-TR" sz="1600" dirty="0">
                <a:latin typeface="Times New Roman" panose="02020603050405020304" pitchFamily="18" charset="0"/>
                <a:cs typeface="Times New Roman" panose="02020603050405020304" pitchFamily="18" charset="0"/>
              </a:rPr>
              <a:t> of </a:t>
            </a:r>
            <a:r>
              <a:rPr lang="tr-TR" sz="1600" dirty="0" err="1">
                <a:latin typeface="Times New Roman" panose="02020603050405020304" pitchFamily="18" charset="0"/>
                <a:cs typeface="Times New Roman" panose="02020603050405020304" pitchFamily="18" charset="0"/>
              </a:rPr>
              <a:t>Sarıoluk</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formation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which</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consists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Girvanella</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limestone-limestone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named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by</a:t>
            </a:r>
            <a:r>
              <a:rPr lang="tr-TR" sz="1600" dirty="0">
                <a:latin typeface="Times New Roman" panose="02020603050405020304" pitchFamily="18" charset="0"/>
                <a:cs typeface="Times New Roman" panose="02020603050405020304" pitchFamily="18" charset="0"/>
              </a:rPr>
              <a:t> Ayhan </a:t>
            </a:r>
            <a:r>
              <a:rPr lang="tr-TR" sz="1600" dirty="0" err="1">
                <a:latin typeface="Times New Roman" panose="02020603050405020304" pitchFamily="18" charset="0"/>
                <a:cs typeface="Times New Roman" panose="02020603050405020304" pitchFamily="18" charset="0"/>
              </a:rPr>
              <a:t>and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Langeranlı</a:t>
            </a:r>
            <a:r>
              <a:rPr lang="tr-TR" sz="1600" dirty="0">
                <a:latin typeface="Times New Roman" panose="02020603050405020304" pitchFamily="18" charset="0"/>
                <a:cs typeface="Times New Roman" panose="02020603050405020304" pitchFamily="18" charset="0"/>
              </a:rPr>
              <a:t> (1986) </a:t>
            </a:r>
            <a:r>
              <a:rPr lang="tr-TR" sz="1600" dirty="0" err="1">
                <a:latin typeface="Times New Roman" panose="02020603050405020304" pitchFamily="18" charset="0"/>
                <a:cs typeface="Times New Roman" panose="02020603050405020304" pitchFamily="18" charset="0"/>
              </a:rPr>
              <a:t>and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Yellice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formation</a:t>
            </a:r>
            <a:r>
              <a:rPr lang="tr-TR" sz="1600" dirty="0">
                <a:latin typeface="Times New Roman" panose="02020603050405020304" pitchFamily="18" charset="0"/>
                <a:cs typeface="Times New Roman" panose="02020603050405020304" pitchFamily="18" charset="0"/>
              </a:rPr>
              <a:t> (Özgül, 1977) </a:t>
            </a:r>
            <a:r>
              <a:rPr lang="tr-TR" sz="1600" dirty="0" err="1">
                <a:latin typeface="Times New Roman" panose="02020603050405020304" pitchFamily="18" charset="0"/>
                <a:cs typeface="Times New Roman" panose="02020603050405020304" pitchFamily="18" charset="0"/>
              </a:rPr>
              <a:t>which</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consists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Mizzia</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limestone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and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dolomitic</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limestone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Considering</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complex</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structure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and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lithology</a:t>
            </a:r>
            <a:r>
              <a:rPr lang="tr-TR" sz="1600" dirty="0">
                <a:latin typeface="Times New Roman" panose="02020603050405020304" pitchFamily="18" charset="0"/>
                <a:cs typeface="Times New Roman" panose="02020603050405020304" pitchFamily="18" charset="0"/>
              </a:rPr>
              <a:t> in </a:t>
            </a:r>
            <a:r>
              <a:rPr lang="tr-TR" sz="1600" dirty="0" err="1">
                <a:latin typeface="Times New Roman" panose="02020603050405020304" pitchFamily="18" charset="0"/>
                <a:cs typeface="Times New Roman" panose="02020603050405020304" pitchFamily="18" charset="0"/>
              </a:rPr>
              <a:t>this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formation</a:t>
            </a:r>
            <a:r>
              <a:rPr lang="tr-TR" sz="1600" dirty="0">
                <a:latin typeface="Times New Roman" panose="02020603050405020304" pitchFamily="18" charset="0"/>
                <a:cs typeface="Times New Roman" panose="02020603050405020304" pitchFamily="18" charset="0"/>
              </a:rPr>
              <a:t>, it can be </a:t>
            </a:r>
            <a:r>
              <a:rPr lang="tr-TR" sz="1600" dirty="0" err="1">
                <a:latin typeface="Times New Roman" panose="02020603050405020304" pitchFamily="18" charset="0"/>
                <a:cs typeface="Times New Roman" panose="02020603050405020304" pitchFamily="18" charset="0"/>
              </a:rPr>
              <a:t>said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that</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general dominant </a:t>
            </a:r>
            <a:r>
              <a:rPr lang="tr-TR" sz="1600" dirty="0" err="1">
                <a:latin typeface="Times New Roman" panose="02020603050405020304" pitchFamily="18" charset="0"/>
                <a:cs typeface="Times New Roman" panose="02020603050405020304" pitchFamily="18" charset="0"/>
              </a:rPr>
              <a:t>lithology</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consists</a:t>
            </a:r>
            <a:r>
              <a:rPr lang="tr-TR" sz="1600" dirty="0">
                <a:latin typeface="Times New Roman" panose="02020603050405020304" pitchFamily="18" charset="0"/>
                <a:cs typeface="Times New Roman" panose="02020603050405020304" pitchFamily="18" charset="0"/>
              </a:rPr>
              <a:t> of </a:t>
            </a:r>
            <a:r>
              <a:rPr lang="tr-TR" sz="1600" dirty="0" err="1">
                <a:latin typeface="Times New Roman" panose="02020603050405020304" pitchFamily="18" charset="0"/>
                <a:cs typeface="Times New Roman" panose="02020603050405020304" pitchFamily="18" charset="0"/>
              </a:rPr>
              <a:t>Permian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aged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limestones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with</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different</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properties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Within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scope</a:t>
            </a:r>
            <a:r>
              <a:rPr lang="tr-TR" sz="1600" dirty="0">
                <a:latin typeface="Times New Roman" panose="02020603050405020304" pitchFamily="18" charset="0"/>
                <a:cs typeface="Times New Roman" panose="02020603050405020304" pitchFamily="18" charset="0"/>
              </a:rPr>
              <a:t> of </a:t>
            </a:r>
            <a:r>
              <a:rPr lang="tr-TR" sz="1600" dirty="0" err="1">
                <a:latin typeface="Times New Roman" panose="02020603050405020304" pitchFamily="18" charset="0"/>
                <a:cs typeface="Times New Roman" panose="02020603050405020304" pitchFamily="18" charset="0"/>
              </a:rPr>
              <a:t>this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research</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this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formation</a:t>
            </a:r>
            <a:r>
              <a:rPr lang="tr-TR" sz="1600" dirty="0">
                <a:latin typeface="Times New Roman" panose="02020603050405020304" pitchFamily="18" charset="0"/>
                <a:cs typeface="Times New Roman" panose="02020603050405020304" pitchFamily="18" charset="0"/>
              </a:rPr>
              <a:t> has </a:t>
            </a:r>
            <a:r>
              <a:rPr lang="tr-TR" sz="1600" dirty="0" err="1">
                <a:latin typeface="Times New Roman" panose="02020603050405020304" pitchFamily="18" charset="0"/>
                <a:cs typeface="Times New Roman" panose="02020603050405020304" pitchFamily="18" charset="0"/>
              </a:rPr>
              <a:t>been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accepted</a:t>
            </a:r>
            <a:r>
              <a:rPr lang="tr-TR" sz="1600" dirty="0">
                <a:latin typeface="Times New Roman" panose="02020603050405020304" pitchFamily="18" charset="0"/>
                <a:cs typeface="Times New Roman" panose="02020603050405020304" pitchFamily="18" charset="0"/>
              </a:rPr>
              <a:t> as </a:t>
            </a:r>
            <a:r>
              <a:rPr lang="tr-TR" sz="1600" dirty="0" err="1">
                <a:latin typeface="Times New Roman" panose="02020603050405020304" pitchFamily="18" charset="0"/>
                <a:cs typeface="Times New Roman" panose="02020603050405020304" pitchFamily="18" charset="0"/>
              </a:rPr>
              <a:t>Permian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aged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massive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limestones</a:t>
            </a:r>
            <a:r>
              <a:rPr lang="tr-TR" sz="1600" dirty="0">
                <a:latin typeface="Times New Roman" panose="02020603050405020304" pitchFamily="18" charset="0"/>
                <a:cs typeface="Times New Roman" panose="02020603050405020304" pitchFamily="18" charset="0"/>
              </a:rPr>
              <a:t>. </a:t>
            </a:r>
          </a:p>
          <a:p>
            <a:pPr algn="just"/>
            <a:r>
              <a:rPr lang="tr-TR" sz="1600" dirty="0">
                <a:latin typeface="Times New Roman" panose="02020603050405020304" pitchFamily="18" charset="0"/>
                <a:cs typeface="Times New Roman" panose="02020603050405020304" pitchFamily="18" charset="0"/>
              </a:rPr>
              <a:t> </a:t>
            </a:r>
          </a:p>
          <a:p>
            <a:pPr algn="just"/>
            <a:r>
              <a:rPr lang="tr-TR" sz="1600" dirty="0">
                <a:latin typeface="Times New Roman" panose="02020603050405020304" pitchFamily="18" charset="0"/>
                <a:cs typeface="Times New Roman" panose="02020603050405020304" pitchFamily="18" charset="0"/>
              </a:rPr>
              <a:t>The </a:t>
            </a:r>
            <a:r>
              <a:rPr lang="tr-TR" sz="1600" dirty="0" err="1">
                <a:latin typeface="Times New Roman" panose="02020603050405020304" pitchFamily="18" charset="0"/>
                <a:cs typeface="Times New Roman" panose="02020603050405020304" pitchFamily="18" charset="0"/>
              </a:rPr>
              <a:t>formation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covers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more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than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half</a:t>
            </a:r>
            <a:r>
              <a:rPr lang="tr-TR" sz="1600" dirty="0">
                <a:latin typeface="Times New Roman" panose="02020603050405020304" pitchFamily="18" charset="0"/>
                <a:cs typeface="Times New Roman" panose="02020603050405020304" pitchFamily="18" charset="0"/>
              </a:rPr>
              <a:t> of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study</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area</a:t>
            </a:r>
            <a:r>
              <a:rPr lang="tr-TR" sz="1600" dirty="0">
                <a:latin typeface="Times New Roman" panose="02020603050405020304" pitchFamily="18" charset="0"/>
                <a:cs typeface="Times New Roman" panose="02020603050405020304" pitchFamily="18" charset="0"/>
              </a:rPr>
              <a:t> of </a:t>
            </a:r>
            <a:r>
              <a:rPr lang="tr-TR" sz="1600" dirty="0" err="1">
                <a:latin typeface="Times New Roman" panose="02020603050405020304" pitchFamily="18" charset="0"/>
                <a:cs typeface="Times New Roman" panose="02020603050405020304" pitchFamily="18" charset="0"/>
              </a:rPr>
              <a:t>approximately</a:t>
            </a:r>
            <a:r>
              <a:rPr lang="tr-TR" sz="1600" dirty="0">
                <a:latin typeface="Times New Roman" panose="02020603050405020304" pitchFamily="18" charset="0"/>
                <a:cs typeface="Times New Roman" panose="02020603050405020304" pitchFamily="18" charset="0"/>
              </a:rPr>
              <a:t> 17 km</a:t>
            </a:r>
            <a:r>
              <a:rPr lang="tr-TR" sz="1600" baseline="30000" dirty="0">
                <a:latin typeface="Times New Roman" panose="02020603050405020304" pitchFamily="18" charset="0"/>
                <a:cs typeface="Times New Roman" panose="02020603050405020304" pitchFamily="18" charset="0"/>
              </a:rPr>
              <a:t>2</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All</a:t>
            </a:r>
            <a:r>
              <a:rPr lang="tr-TR" sz="1600" dirty="0">
                <a:latin typeface="Times New Roman" panose="02020603050405020304" pitchFamily="18" charset="0"/>
                <a:cs typeface="Times New Roman" panose="02020603050405020304" pitchFamily="18" charset="0"/>
              </a:rPr>
              <a:t> of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ores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observed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were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associated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with</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limestones</a:t>
            </a:r>
            <a:r>
              <a:rPr lang="tr-TR" sz="1600" dirty="0">
                <a:latin typeface="Times New Roman" panose="02020603050405020304" pitchFamily="18" charset="0"/>
                <a:cs typeface="Times New Roman" panose="02020603050405020304" pitchFamily="18" charset="0"/>
              </a:rPr>
              <a:t> of </a:t>
            </a:r>
            <a:r>
              <a:rPr lang="tr-TR" sz="1600" dirty="0" err="1">
                <a:latin typeface="Times New Roman" panose="02020603050405020304" pitchFamily="18" charset="0"/>
                <a:cs typeface="Times New Roman" panose="02020603050405020304" pitchFamily="18" charset="0"/>
              </a:rPr>
              <a:t>this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formation</a:t>
            </a:r>
            <a:r>
              <a:rPr lang="tr-TR" sz="1600" dirty="0">
                <a:latin typeface="Times New Roman" panose="02020603050405020304" pitchFamily="18" charset="0"/>
                <a:cs typeface="Times New Roman" panose="02020603050405020304" pitchFamily="18" charset="0"/>
              </a:rPr>
              <a:t>. The </a:t>
            </a:r>
            <a:r>
              <a:rPr lang="tr-TR" sz="1600" dirty="0" err="1">
                <a:latin typeface="Times New Roman" panose="02020603050405020304" pitchFamily="18" charset="0"/>
                <a:cs typeface="Times New Roman" panose="02020603050405020304" pitchFamily="18" charset="0"/>
              </a:rPr>
              <a:t>most</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common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limestones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are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light</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gray</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colored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unbedded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and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with</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crack</a:t>
            </a:r>
            <a:r>
              <a:rPr lang="tr-TR" sz="1600" dirty="0">
                <a:latin typeface="Times New Roman" panose="02020603050405020304" pitchFamily="18" charset="0"/>
                <a:cs typeface="Times New Roman" panose="02020603050405020304" pitchFamily="18" charset="0"/>
              </a:rPr>
              <a:t> – </a:t>
            </a:r>
            <a:r>
              <a:rPr lang="tr-TR" sz="1600" dirty="0" err="1">
                <a:latin typeface="Times New Roman" panose="02020603050405020304" pitchFamily="18" charset="0"/>
                <a:cs typeface="Times New Roman" panose="02020603050405020304" pitchFamily="18" charset="0"/>
              </a:rPr>
              <a:t>fissure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systems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There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are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coral</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and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algae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fossilized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limestone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blocks</a:t>
            </a:r>
            <a:r>
              <a:rPr lang="tr-TR" sz="1600" dirty="0">
                <a:latin typeface="Times New Roman" panose="02020603050405020304" pitchFamily="18" charset="0"/>
                <a:cs typeface="Times New Roman" panose="02020603050405020304" pitchFamily="18" charset="0"/>
              </a:rPr>
              <a:t> in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north</a:t>
            </a:r>
            <a:r>
              <a:rPr lang="tr-TR" sz="1600" dirty="0">
                <a:latin typeface="Times New Roman" panose="02020603050405020304" pitchFamily="18" charset="0"/>
                <a:cs typeface="Times New Roman" panose="02020603050405020304" pitchFamily="18" charset="0"/>
              </a:rPr>
              <a:t> of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formation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Oolitic</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limestones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are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observed</a:t>
            </a:r>
            <a:r>
              <a:rPr lang="tr-TR" sz="1600" dirty="0">
                <a:latin typeface="Times New Roman" panose="02020603050405020304" pitchFamily="18" charset="0"/>
                <a:cs typeface="Times New Roman" panose="02020603050405020304" pitchFamily="18" charset="0"/>
              </a:rPr>
              <a:t> in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south</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Again</a:t>
            </a:r>
            <a:r>
              <a:rPr lang="tr-TR" sz="1600" dirty="0">
                <a:latin typeface="Times New Roman" panose="02020603050405020304" pitchFamily="18" charset="0"/>
                <a:cs typeface="Times New Roman" panose="02020603050405020304" pitchFamily="18" charset="0"/>
              </a:rPr>
              <a:t>, in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south</a:t>
            </a:r>
            <a:r>
              <a:rPr lang="tr-TR" sz="1600" dirty="0">
                <a:latin typeface="Times New Roman" panose="02020603050405020304" pitchFamily="18" charset="0"/>
                <a:cs typeface="Times New Roman" panose="02020603050405020304" pitchFamily="18" charset="0"/>
              </a:rPr>
              <a:t> of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formation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gray-black</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Pseudoschwagerina</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fossiliferous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limestones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are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observed</a:t>
            </a:r>
            <a:r>
              <a:rPr lang="tr-TR" sz="1600" dirty="0">
                <a:latin typeface="Times New Roman" panose="02020603050405020304" pitchFamily="18" charset="0"/>
                <a:cs typeface="Times New Roman" panose="02020603050405020304" pitchFamily="18" charset="0"/>
              </a:rPr>
              <a:t>. Apart </a:t>
            </a:r>
            <a:r>
              <a:rPr lang="tr-TR" sz="1600" dirty="0" err="1">
                <a:latin typeface="Times New Roman" panose="02020603050405020304" pitchFamily="18" charset="0"/>
                <a:cs typeface="Times New Roman" panose="02020603050405020304" pitchFamily="18" charset="0"/>
              </a:rPr>
              <a:t>from</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these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there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are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also</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alterated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very</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fractured-cracked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calcite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vein-filled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limestones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containing</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ore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zones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which</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occupy</a:t>
            </a:r>
            <a:r>
              <a:rPr lang="tr-TR" sz="1600" dirty="0">
                <a:latin typeface="Times New Roman" panose="02020603050405020304" pitchFamily="18" charset="0"/>
                <a:cs typeface="Times New Roman" panose="02020603050405020304" pitchFamily="18" charset="0"/>
              </a:rPr>
              <a:t> a </a:t>
            </a:r>
            <a:r>
              <a:rPr lang="tr-TR" sz="1600" dirty="0" err="1">
                <a:latin typeface="Times New Roman" panose="02020603050405020304" pitchFamily="18" charset="0"/>
                <a:cs typeface="Times New Roman" panose="02020603050405020304" pitchFamily="18" charset="0"/>
              </a:rPr>
              <a:t>large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area</a:t>
            </a:r>
            <a:r>
              <a:rPr lang="tr-TR" sz="1600" dirty="0">
                <a:latin typeface="Times New Roman" panose="02020603050405020304" pitchFamily="18" charset="0"/>
                <a:cs typeface="Times New Roman" panose="02020603050405020304" pitchFamily="18" charset="0"/>
              </a:rPr>
              <a:t> in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part</a:t>
            </a:r>
            <a:r>
              <a:rPr lang="tr-TR" sz="1600" dirty="0">
                <a:latin typeface="Times New Roman" panose="02020603050405020304" pitchFamily="18" charset="0"/>
                <a:cs typeface="Times New Roman" panose="02020603050405020304" pitchFamily="18" charset="0"/>
              </a:rPr>
              <a:t> of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formation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Looking</a:t>
            </a:r>
            <a:r>
              <a:rPr lang="tr-TR" sz="1600" dirty="0">
                <a:latin typeface="Times New Roman" panose="02020603050405020304" pitchFamily="18" charset="0"/>
                <a:cs typeface="Times New Roman" panose="02020603050405020304" pitchFamily="18" charset="0"/>
              </a:rPr>
              <a:t> at </a:t>
            </a:r>
            <a:r>
              <a:rPr lang="tr-TR" sz="1600" dirty="0" err="1">
                <a:latin typeface="Times New Roman" panose="02020603050405020304" pitchFamily="18" charset="0"/>
                <a:cs typeface="Times New Roman" panose="02020603050405020304" pitchFamily="18" charset="0"/>
              </a:rPr>
              <a:t>all</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these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limestones</a:t>
            </a:r>
            <a:r>
              <a:rPr lang="tr-TR" sz="1600" dirty="0">
                <a:latin typeface="Times New Roman" panose="02020603050405020304" pitchFamily="18" charset="0"/>
                <a:cs typeface="Times New Roman" panose="02020603050405020304" pitchFamily="18" charset="0"/>
              </a:rPr>
              <a:t>, a </a:t>
            </a:r>
            <a:r>
              <a:rPr lang="tr-TR" sz="1600" dirty="0" err="1">
                <a:latin typeface="Times New Roman" panose="02020603050405020304" pitchFamily="18" charset="0"/>
                <a:cs typeface="Times New Roman" panose="02020603050405020304" pitchFamily="18" charset="0"/>
              </a:rPr>
              <a:t>generally</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micritic</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texture</a:t>
            </a:r>
            <a:r>
              <a:rPr lang="tr-TR" sz="1600" dirty="0">
                <a:latin typeface="Times New Roman" panose="02020603050405020304" pitchFamily="18" charset="0"/>
                <a:cs typeface="Times New Roman" panose="02020603050405020304" pitchFamily="18" charset="0"/>
              </a:rPr>
              <a:t> can be </a:t>
            </a:r>
            <a:r>
              <a:rPr lang="tr-TR" sz="1600" dirty="0" err="1">
                <a:latin typeface="Times New Roman" panose="02020603050405020304" pitchFamily="18" charset="0"/>
                <a:cs typeface="Times New Roman" panose="02020603050405020304" pitchFamily="18" charset="0"/>
              </a:rPr>
              <a:t>seen</a:t>
            </a:r>
            <a:r>
              <a:rPr lang="tr-TR" sz="1600" dirty="0">
                <a:latin typeface="Times New Roman" panose="02020603050405020304" pitchFamily="18" charset="0"/>
                <a:cs typeface="Times New Roman" panose="02020603050405020304" pitchFamily="18" charset="0"/>
              </a:rPr>
              <a:t>. The </a:t>
            </a:r>
            <a:r>
              <a:rPr lang="tr-TR" sz="1600" dirty="0" err="1">
                <a:latin typeface="Times New Roman" panose="02020603050405020304" pitchFamily="18" charset="0"/>
                <a:cs typeface="Times New Roman" panose="02020603050405020304" pitchFamily="18" charset="0"/>
              </a:rPr>
              <a:t>sedimentation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environment</a:t>
            </a:r>
            <a:r>
              <a:rPr lang="tr-TR" sz="1600" dirty="0">
                <a:latin typeface="Times New Roman" panose="02020603050405020304" pitchFamily="18" charset="0"/>
                <a:cs typeface="Times New Roman" panose="02020603050405020304" pitchFamily="18" charset="0"/>
              </a:rPr>
              <a:t> of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formation</a:t>
            </a:r>
            <a:r>
              <a:rPr lang="tr-TR" sz="1600" dirty="0">
                <a:latin typeface="Times New Roman" panose="02020603050405020304" pitchFamily="18" charset="0"/>
                <a:cs typeface="Times New Roman" panose="02020603050405020304" pitchFamily="18" charset="0"/>
              </a:rPr>
              <a:t> is </a:t>
            </a:r>
            <a:r>
              <a:rPr lang="tr-TR" sz="1600" dirty="0" err="1">
                <a:latin typeface="Times New Roman" panose="02020603050405020304" pitchFamily="18" charset="0"/>
                <a:cs typeface="Times New Roman" panose="02020603050405020304" pitchFamily="18" charset="0"/>
              </a:rPr>
              <a:t>thought</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to</a:t>
            </a:r>
            <a:r>
              <a:rPr lang="tr-TR" sz="1600" dirty="0">
                <a:latin typeface="Times New Roman" panose="02020603050405020304" pitchFamily="18" charset="0"/>
                <a:cs typeface="Times New Roman" panose="02020603050405020304" pitchFamily="18" charset="0"/>
              </a:rPr>
              <a:t> be </a:t>
            </a:r>
            <a:r>
              <a:rPr lang="tr-TR" sz="1600" dirty="0" err="1">
                <a:latin typeface="Times New Roman" panose="02020603050405020304" pitchFamily="18" charset="0"/>
                <a:cs typeface="Times New Roman" panose="02020603050405020304" pitchFamily="18" charset="0"/>
              </a:rPr>
              <a:t>shallow</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marine</a:t>
            </a:r>
            <a:r>
              <a:rPr lang="tr-TR" sz="1600" dirty="0">
                <a:latin typeface="Times New Roman" panose="02020603050405020304" pitchFamily="18" charset="0"/>
                <a:cs typeface="Times New Roman" panose="02020603050405020304" pitchFamily="18" charset="0"/>
              </a:rPr>
              <a:t>. The </a:t>
            </a:r>
            <a:r>
              <a:rPr lang="tr-TR" sz="1600" dirty="0" err="1">
                <a:latin typeface="Times New Roman" panose="02020603050405020304" pitchFamily="18" charset="0"/>
                <a:cs typeface="Times New Roman" panose="02020603050405020304" pitchFamily="18" charset="0"/>
              </a:rPr>
              <a:t>formation</a:t>
            </a:r>
            <a:r>
              <a:rPr lang="tr-TR" sz="1600" dirty="0">
                <a:latin typeface="Times New Roman" panose="02020603050405020304" pitchFamily="18" charset="0"/>
                <a:cs typeface="Times New Roman" panose="02020603050405020304" pitchFamily="18" charset="0"/>
              </a:rPr>
              <a:t> has a </a:t>
            </a:r>
            <a:r>
              <a:rPr lang="tr-TR" sz="1600" dirty="0" err="1">
                <a:latin typeface="Times New Roman" panose="02020603050405020304" pitchFamily="18" charset="0"/>
                <a:cs typeface="Times New Roman" panose="02020603050405020304" pitchFamily="18" charset="0"/>
              </a:rPr>
              <a:t>tectonic</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contact</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with</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Kızılcadağ</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Ophiolitic</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Melange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and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Olistostrome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which</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was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later</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dragged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along</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southeast</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border</a:t>
            </a:r>
            <a:r>
              <a:rPr lang="tr-TR" sz="1600" dirty="0">
                <a:latin typeface="Times New Roman" panose="02020603050405020304" pitchFamily="18" charset="0"/>
                <a:cs typeface="Times New Roman" panose="02020603050405020304" pitchFamily="18" charset="0"/>
              </a:rPr>
              <a:t>.</a:t>
            </a:r>
          </a:p>
          <a:p>
            <a:pPr algn="just"/>
            <a:endParaRPr lang="tr-TR" sz="1600" dirty="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p:txBody>
      </p:sp>
      <p:pic>
        <p:nvPicPr>
          <p:cNvPr id="6" name="Resim 5">
            <a:extLst>
              <a:ext uri="{FF2B5EF4-FFF2-40B4-BE49-F238E27FC236}">
                <a16:creationId xmlns:a16="http://schemas.microsoft.com/office/drawing/2014/main" id="{B44382C6-D9F7-2D47-86C6-A3DC7CAD6604}"/>
              </a:ext>
            </a:extLst>
          </p:cNvPr>
          <p:cNvPicPr>
            <a:picLocks noChangeAspect="1"/>
          </p:cNvPicPr>
          <p:nvPr/>
        </p:nvPicPr>
        <p:blipFill>
          <a:blip r:embed="rId3"/>
          <a:stretch>
            <a:fillRect/>
          </a:stretch>
        </p:blipFill>
        <p:spPr>
          <a:xfrm>
            <a:off x="110421" y="410548"/>
            <a:ext cx="1116312" cy="1121936"/>
          </a:xfrm>
          <a:prstGeom prst="rect">
            <a:avLst/>
          </a:prstGeom>
        </p:spPr>
      </p:pic>
      <p:pic>
        <p:nvPicPr>
          <p:cNvPr id="8" name="Resim 7">
            <a:extLst>
              <a:ext uri="{FF2B5EF4-FFF2-40B4-BE49-F238E27FC236}">
                <a16:creationId xmlns:a16="http://schemas.microsoft.com/office/drawing/2014/main" id="{9ACBBFD6-DA4D-154D-9A6C-C3C7C390A3A3}"/>
              </a:ext>
            </a:extLst>
          </p:cNvPr>
          <p:cNvPicPr>
            <a:picLocks noChangeAspect="1"/>
          </p:cNvPicPr>
          <p:nvPr/>
        </p:nvPicPr>
        <p:blipFill>
          <a:blip r:embed="rId4"/>
          <a:stretch>
            <a:fillRect/>
          </a:stretch>
        </p:blipFill>
        <p:spPr>
          <a:xfrm>
            <a:off x="0" y="1749943"/>
            <a:ext cx="1219200" cy="419100"/>
          </a:xfrm>
          <a:prstGeom prst="rect">
            <a:avLst/>
          </a:prstGeom>
        </p:spPr>
      </p:pic>
      <p:pic>
        <p:nvPicPr>
          <p:cNvPr id="5" name="Resim 4">
            <a:extLst>
              <a:ext uri="{FF2B5EF4-FFF2-40B4-BE49-F238E27FC236}">
                <a16:creationId xmlns:a16="http://schemas.microsoft.com/office/drawing/2014/main" id="{BEF85782-0DF4-4C40-9D7A-AB3169AFCBEE}"/>
              </a:ext>
            </a:extLst>
          </p:cNvPr>
          <p:cNvPicPr>
            <a:picLocks noChangeAspect="1"/>
          </p:cNvPicPr>
          <p:nvPr/>
        </p:nvPicPr>
        <p:blipFill>
          <a:blip r:embed="rId5"/>
          <a:stretch>
            <a:fillRect/>
          </a:stretch>
        </p:blipFill>
        <p:spPr>
          <a:xfrm>
            <a:off x="110421" y="10543657"/>
            <a:ext cx="1800956" cy="827645"/>
          </a:xfrm>
          <a:prstGeom prst="rect">
            <a:avLst/>
          </a:prstGeom>
        </p:spPr>
      </p:pic>
      <p:pic>
        <p:nvPicPr>
          <p:cNvPr id="7" name="Resim 6">
            <a:extLst>
              <a:ext uri="{FF2B5EF4-FFF2-40B4-BE49-F238E27FC236}">
                <a16:creationId xmlns:a16="http://schemas.microsoft.com/office/drawing/2014/main" id="{92996000-AF65-B54E-B8F9-A360FFDD00FA}"/>
              </a:ext>
            </a:extLst>
          </p:cNvPr>
          <p:cNvPicPr>
            <a:picLocks noChangeAspect="1"/>
          </p:cNvPicPr>
          <p:nvPr/>
        </p:nvPicPr>
        <p:blipFill>
          <a:blip r:embed="rId6"/>
          <a:stretch>
            <a:fillRect/>
          </a:stretch>
        </p:blipFill>
        <p:spPr>
          <a:xfrm>
            <a:off x="9559636" y="2169043"/>
            <a:ext cx="6669815" cy="9371512"/>
          </a:xfrm>
          <a:prstGeom prst="rect">
            <a:avLst/>
          </a:prstGeom>
        </p:spPr>
      </p:pic>
      <p:sp>
        <p:nvSpPr>
          <p:cNvPr id="9" name="Metin kutusu 8">
            <a:extLst>
              <a:ext uri="{FF2B5EF4-FFF2-40B4-BE49-F238E27FC236}">
                <a16:creationId xmlns:a16="http://schemas.microsoft.com/office/drawing/2014/main" id="{5A70292F-AC35-4143-9E85-C3777A7F2C76}"/>
              </a:ext>
            </a:extLst>
          </p:cNvPr>
          <p:cNvSpPr txBox="1"/>
          <p:nvPr/>
        </p:nvSpPr>
        <p:spPr>
          <a:xfrm>
            <a:off x="6123709" y="10917382"/>
            <a:ext cx="3435927" cy="584775"/>
          </a:xfrm>
          <a:prstGeom prst="rect">
            <a:avLst/>
          </a:prstGeom>
          <a:noFill/>
        </p:spPr>
        <p:txBody>
          <a:bodyPr wrap="square" rtlCol="0">
            <a:spAutoFit/>
          </a:bodyPr>
          <a:lstStyle/>
          <a:p>
            <a:r>
              <a:rPr lang="tr-TR" sz="1600" i="1" dirty="0" err="1">
                <a:latin typeface="Times New Roman" panose="02020603050405020304" pitchFamily="18" charset="0"/>
                <a:cs typeface="Times New Roman" panose="02020603050405020304" pitchFamily="18" charset="0"/>
              </a:rPr>
              <a:t>Figure</a:t>
            </a:r>
            <a:r>
              <a:rPr lang="tr-TR" sz="1600" i="1" dirty="0">
                <a:latin typeface="Times New Roman" panose="02020603050405020304" pitchFamily="18" charset="0"/>
                <a:cs typeface="Times New Roman" panose="02020603050405020304" pitchFamily="18" charset="0"/>
              </a:rPr>
              <a:t> 2.2: </a:t>
            </a:r>
            <a:r>
              <a:rPr lang="tr-TR" sz="1600" i="1" dirty="0" err="1">
                <a:latin typeface="Times New Roman" panose="02020603050405020304" pitchFamily="18" charset="0"/>
                <a:cs typeface="Times New Roman" panose="02020603050405020304" pitchFamily="18" charset="0"/>
              </a:rPr>
              <a:t>Stratigraphic</a:t>
            </a:r>
            <a:r>
              <a:rPr lang="tr-TR" sz="1600" i="1" dirty="0">
                <a:latin typeface="Times New Roman" panose="02020603050405020304" pitchFamily="18" charset="0"/>
                <a:cs typeface="Times New Roman" panose="02020603050405020304" pitchFamily="18" charset="0"/>
              </a:rPr>
              <a:t> </a:t>
            </a:r>
            <a:r>
              <a:rPr lang="tr-TR" sz="1600" i="1" dirty="0" err="1">
                <a:latin typeface="Times New Roman" panose="02020603050405020304" pitchFamily="18" charset="0"/>
                <a:cs typeface="Times New Roman" panose="02020603050405020304" pitchFamily="18" charset="0"/>
              </a:rPr>
              <a:t>column</a:t>
            </a:r>
            <a:r>
              <a:rPr lang="tr-TR" sz="1600" i="1" dirty="0">
                <a:latin typeface="Times New Roman" panose="02020603050405020304" pitchFamily="18" charset="0"/>
                <a:cs typeface="Times New Roman" panose="02020603050405020304" pitchFamily="18" charset="0"/>
              </a:rPr>
              <a:t> of </a:t>
            </a:r>
            <a:r>
              <a:rPr lang="tr-TR" sz="1600" i="1" dirty="0" err="1">
                <a:latin typeface="Times New Roman" panose="02020603050405020304" pitchFamily="18" charset="0"/>
                <a:cs typeface="Times New Roman" panose="02020603050405020304" pitchFamily="18" charset="0"/>
              </a:rPr>
              <a:t>the</a:t>
            </a:r>
            <a:r>
              <a:rPr lang="tr-TR" sz="1600" i="1" dirty="0">
                <a:latin typeface="Times New Roman" panose="02020603050405020304" pitchFamily="18" charset="0"/>
                <a:cs typeface="Times New Roman" panose="02020603050405020304" pitchFamily="18" charset="0"/>
              </a:rPr>
              <a:t> </a:t>
            </a:r>
            <a:r>
              <a:rPr lang="tr-TR" sz="1600" i="1" dirty="0" err="1">
                <a:latin typeface="Times New Roman" panose="02020603050405020304" pitchFamily="18" charset="0"/>
                <a:cs typeface="Times New Roman" panose="02020603050405020304" pitchFamily="18" charset="0"/>
              </a:rPr>
              <a:t>study</a:t>
            </a:r>
            <a:r>
              <a:rPr lang="tr-TR" sz="1600" i="1" dirty="0">
                <a:latin typeface="Times New Roman" panose="02020603050405020304" pitchFamily="18" charset="0"/>
                <a:cs typeface="Times New Roman" panose="02020603050405020304" pitchFamily="18" charset="0"/>
              </a:rPr>
              <a:t> </a:t>
            </a:r>
            <a:r>
              <a:rPr lang="tr-TR" sz="1600" i="1" dirty="0" err="1">
                <a:latin typeface="Times New Roman" panose="02020603050405020304" pitchFamily="18" charset="0"/>
                <a:cs typeface="Times New Roman" panose="02020603050405020304" pitchFamily="18" charset="0"/>
              </a:rPr>
              <a:t>area</a:t>
            </a:r>
            <a:r>
              <a:rPr lang="tr-TR" sz="16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37828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aşlık 3"/>
          <p:cNvSpPr>
            <a:spLocks noGrp="1"/>
          </p:cNvSpPr>
          <p:nvPr>
            <p:ph type="title"/>
          </p:nvPr>
        </p:nvSpPr>
        <p:spPr>
          <a:xfrm>
            <a:off x="1155716" y="255181"/>
            <a:ext cx="13918019" cy="1913862"/>
          </a:xfrm>
        </p:spPr>
        <p:txBody>
          <a:bodyPr>
            <a:normAutofit fontScale="90000"/>
          </a:bodyPr>
          <a:lstStyle/>
          <a:p>
            <a:pPr algn="ctr"/>
            <a:r>
              <a:rPr lang="tr-TR" sz="2800" b="1" err="1">
                <a:solidFill>
                  <a:schemeClr val="bg1"/>
                </a:solidFill>
                <a:latin typeface="Times New Roman" panose="02020603050405020304" pitchFamily="18" charset="0"/>
                <a:ea typeface="Calibri" charset="0"/>
                <a:cs typeface="Times New Roman" panose="02020603050405020304" pitchFamily="18" charset="0"/>
              </a:rPr>
              <a:t>Geochemical</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Significance</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and</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Formation</a:t>
            </a:r>
            <a:r>
              <a:rPr lang="tr-TR" sz="2800" b="1">
                <a:solidFill>
                  <a:schemeClr val="bg1"/>
                </a:solidFill>
                <a:latin typeface="Times New Roman" panose="02020603050405020304" pitchFamily="18" charset="0"/>
                <a:ea typeface="Calibri" charset="0"/>
                <a:cs typeface="Times New Roman" panose="02020603050405020304" pitchFamily="18" charset="0"/>
              </a:rPr>
              <a:t> of </a:t>
            </a:r>
            <a:r>
              <a:rPr lang="tr-TR" sz="2800" b="1" err="1">
                <a:solidFill>
                  <a:schemeClr val="bg1"/>
                </a:solidFill>
                <a:latin typeface="Times New Roman" panose="02020603050405020304" pitchFamily="18" charset="0"/>
                <a:ea typeface="Calibri" charset="0"/>
                <a:cs typeface="Times New Roman" panose="02020603050405020304" pitchFamily="18" charset="0"/>
              </a:rPr>
              <a:t>Suçatı</a:t>
            </a:r>
            <a:r>
              <a:rPr lang="tr-TR" sz="2800" b="1">
                <a:solidFill>
                  <a:schemeClr val="bg1"/>
                </a:solidFill>
                <a:latin typeface="Times New Roman" panose="02020603050405020304" pitchFamily="18" charset="0"/>
                <a:ea typeface="Calibri" charset="0"/>
                <a:cs typeface="Times New Roman" panose="02020603050405020304" pitchFamily="18" charset="0"/>
              </a:rPr>
              <a:t> Pb – </a:t>
            </a:r>
            <a:r>
              <a:rPr lang="tr-TR" sz="2800" b="1" err="1">
                <a:solidFill>
                  <a:schemeClr val="bg1"/>
                </a:solidFill>
                <a:latin typeface="Times New Roman" panose="02020603050405020304" pitchFamily="18" charset="0"/>
                <a:ea typeface="Calibri" charset="0"/>
                <a:cs typeface="Times New Roman" panose="02020603050405020304" pitchFamily="18" charset="0"/>
              </a:rPr>
              <a:t>Zn</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Deposits</a:t>
            </a:r>
            <a:r>
              <a:rPr lang="tr-TR" sz="2800" b="1">
                <a:solidFill>
                  <a:schemeClr val="bg1"/>
                </a:solidFill>
                <a:latin typeface="Times New Roman" panose="02020603050405020304" pitchFamily="18" charset="0"/>
                <a:ea typeface="Calibri" charset="0"/>
                <a:cs typeface="Times New Roman" panose="02020603050405020304" pitchFamily="18" charset="0"/>
              </a:rPr>
              <a:t> – </a:t>
            </a:r>
            <a:r>
              <a:rPr lang="tr-TR" sz="2800" b="1" err="1">
                <a:solidFill>
                  <a:schemeClr val="bg1"/>
                </a:solidFill>
                <a:latin typeface="Times New Roman" panose="02020603050405020304" pitchFamily="18" charset="0"/>
                <a:ea typeface="Calibri" charset="0"/>
                <a:cs typeface="Times New Roman" panose="02020603050405020304" pitchFamily="18" charset="0"/>
              </a:rPr>
              <a:t>Easterns</a:t>
            </a:r>
            <a:r>
              <a:rPr lang="tr-TR" sz="2800" b="1">
                <a:solidFill>
                  <a:schemeClr val="bg1"/>
                </a:solidFill>
                <a:latin typeface="Times New Roman" panose="02020603050405020304" pitchFamily="18" charset="0"/>
                <a:ea typeface="Calibri" charset="0"/>
                <a:cs typeface="Times New Roman" panose="02020603050405020304" pitchFamily="18" charset="0"/>
              </a:rPr>
              <a:t> </a:t>
            </a:r>
            <a:r>
              <a:rPr lang="tr-TR" sz="2800" b="1" err="1">
                <a:solidFill>
                  <a:schemeClr val="bg1"/>
                </a:solidFill>
                <a:latin typeface="Times New Roman" panose="02020603050405020304" pitchFamily="18" charset="0"/>
                <a:ea typeface="Calibri" charset="0"/>
                <a:cs typeface="Times New Roman" panose="02020603050405020304" pitchFamily="18" charset="0"/>
              </a:rPr>
              <a:t>Taurides</a:t>
            </a:r>
            <a:br>
              <a:rPr lang="tr-TR" sz="2800" b="1">
                <a:solidFill>
                  <a:schemeClr val="bg1"/>
                </a:solidFill>
                <a:latin typeface="Times New Roman" panose="02020603050405020304" pitchFamily="18" charset="0"/>
                <a:ea typeface="Calibri" charset="0"/>
                <a:cs typeface="Times New Roman" panose="02020603050405020304" pitchFamily="18" charset="0"/>
              </a:rPr>
            </a:br>
            <a:br>
              <a:rPr lang="tr-TR" sz="2800" b="1">
                <a:solidFill>
                  <a:schemeClr val="bg1"/>
                </a:solidFill>
                <a:latin typeface="Times New Roman" panose="02020603050405020304" pitchFamily="18" charset="0"/>
                <a:ea typeface="Calibri" charset="0"/>
                <a:cs typeface="Times New Roman" panose="02020603050405020304" pitchFamily="18" charset="0"/>
              </a:rPr>
            </a:br>
            <a:r>
              <a:rPr lang="tr-TR" sz="2000">
                <a:solidFill>
                  <a:schemeClr val="bg1"/>
                </a:solidFill>
                <a:latin typeface="Times New Roman" panose="02020603050405020304" pitchFamily="18" charset="0"/>
                <a:cs typeface="Times New Roman" panose="02020603050405020304" pitchFamily="18" charset="0"/>
              </a:rPr>
              <a:t>Ali Erdem </a:t>
            </a:r>
            <a:r>
              <a:rPr lang="tr-TR" sz="2000" err="1">
                <a:solidFill>
                  <a:schemeClr val="bg1"/>
                </a:solidFill>
                <a:latin typeface="Times New Roman" panose="02020603050405020304" pitchFamily="18" charset="0"/>
                <a:cs typeface="Times New Roman" panose="02020603050405020304" pitchFamily="18" charset="0"/>
              </a:rPr>
              <a:t>Bakkalbasi</a:t>
            </a:r>
            <a:r>
              <a:rPr lang="tr-TR" sz="2000">
                <a:solidFill>
                  <a:schemeClr val="bg1"/>
                </a:solidFill>
                <a:latin typeface="Times New Roman" panose="02020603050405020304" pitchFamily="18" charset="0"/>
                <a:cs typeface="Times New Roman" panose="02020603050405020304" pitchFamily="18" charset="0"/>
              </a:rPr>
              <a:t>, </a:t>
            </a:r>
            <a:r>
              <a:rPr lang="tr-TR" sz="2000" b="1">
                <a:solidFill>
                  <a:schemeClr val="bg1"/>
                </a:solidFill>
                <a:latin typeface="Times New Roman" panose="02020603050405020304" pitchFamily="18" charset="0"/>
                <a:cs typeface="Times New Roman" panose="02020603050405020304" pitchFamily="18" charset="0"/>
              </a:rPr>
              <a:t>Hatice Nur Bayram</a:t>
            </a:r>
            <a:r>
              <a:rPr lang="tr-TR" sz="2000">
                <a:solidFill>
                  <a:schemeClr val="bg1"/>
                </a:solidFill>
                <a:latin typeface="Times New Roman" panose="02020603050405020304" pitchFamily="18" charset="0"/>
                <a:cs typeface="Times New Roman" panose="02020603050405020304" pitchFamily="18" charset="0"/>
              </a:rPr>
              <a:t>, Mustafa Kumral, </a:t>
            </a:r>
            <a:r>
              <a:rPr lang="tr-TR" sz="2000" err="1">
                <a:solidFill>
                  <a:schemeClr val="bg1"/>
                </a:solidFill>
                <a:latin typeface="Times New Roman" panose="02020603050405020304" pitchFamily="18" charset="0"/>
                <a:cs typeface="Times New Roman" panose="02020603050405020304" pitchFamily="18" charset="0"/>
              </a:rPr>
              <a:t>and</a:t>
            </a:r>
            <a:r>
              <a:rPr lang="tr-TR" sz="2000">
                <a:solidFill>
                  <a:schemeClr val="bg1"/>
                </a:solidFill>
                <a:latin typeface="Times New Roman" panose="02020603050405020304" pitchFamily="18" charset="0"/>
                <a:cs typeface="Times New Roman" panose="02020603050405020304" pitchFamily="18" charset="0"/>
              </a:rPr>
              <a:t> Ali </a:t>
            </a:r>
            <a:r>
              <a:rPr lang="tr-TR" sz="2000" err="1">
                <a:solidFill>
                  <a:schemeClr val="bg1"/>
                </a:solidFill>
                <a:latin typeface="Times New Roman" panose="02020603050405020304" pitchFamily="18" charset="0"/>
                <a:cs typeface="Times New Roman" panose="02020603050405020304" pitchFamily="18" charset="0"/>
              </a:rPr>
              <a:t>Tugcan</a:t>
            </a:r>
            <a:r>
              <a:rPr lang="tr-TR" sz="2000">
                <a:solidFill>
                  <a:schemeClr val="bg1"/>
                </a:solidFill>
                <a:latin typeface="Times New Roman" panose="02020603050405020304" pitchFamily="18" charset="0"/>
                <a:cs typeface="Times New Roman" panose="02020603050405020304" pitchFamily="18" charset="0"/>
              </a:rPr>
              <a:t> </a:t>
            </a:r>
            <a:r>
              <a:rPr lang="tr-TR" sz="2000" err="1">
                <a:solidFill>
                  <a:schemeClr val="bg1"/>
                </a:solidFill>
                <a:latin typeface="Times New Roman" panose="02020603050405020304" pitchFamily="18" charset="0"/>
                <a:cs typeface="Times New Roman" panose="02020603050405020304" pitchFamily="18" charset="0"/>
              </a:rPr>
              <a:t>Unluer</a:t>
            </a:r>
            <a:r>
              <a:rPr lang="tr-TR" sz="2000">
                <a:solidFill>
                  <a:schemeClr val="bg1"/>
                </a:solidFill>
                <a:latin typeface="Times New Roman" panose="02020603050405020304" pitchFamily="18" charset="0"/>
                <a:cs typeface="Times New Roman" panose="02020603050405020304" pitchFamily="18" charset="0"/>
              </a:rPr>
              <a:t> </a:t>
            </a:r>
            <a:br>
              <a:rPr lang="tr-TR" sz="2000">
                <a:solidFill>
                  <a:schemeClr val="bg1"/>
                </a:solidFill>
                <a:latin typeface="Times New Roman" panose="02020603050405020304" pitchFamily="18" charset="0"/>
                <a:cs typeface="Times New Roman" panose="02020603050405020304" pitchFamily="18" charset="0"/>
              </a:rPr>
            </a:br>
            <a:br>
              <a:rPr lang="tr-TR" sz="2000">
                <a:solidFill>
                  <a:schemeClr val="bg1"/>
                </a:solidFill>
                <a:latin typeface="Times New Roman" panose="02020603050405020304" pitchFamily="18" charset="0"/>
                <a:cs typeface="Times New Roman" panose="02020603050405020304" pitchFamily="18" charset="0"/>
              </a:rPr>
            </a:br>
            <a:r>
              <a:rPr lang="tr-TR" sz="2000" err="1">
                <a:solidFill>
                  <a:schemeClr val="bg1"/>
                </a:solidFill>
                <a:latin typeface="Times New Roman" panose="02020603050405020304" pitchFamily="18" charset="0"/>
                <a:cs typeface="Times New Roman" panose="02020603050405020304" pitchFamily="18" charset="0"/>
              </a:rPr>
              <a:t>Istanbul</a:t>
            </a:r>
            <a:r>
              <a:rPr lang="tr-TR" sz="2000">
                <a:solidFill>
                  <a:schemeClr val="bg1"/>
                </a:solidFill>
                <a:latin typeface="Times New Roman" panose="02020603050405020304" pitchFamily="18" charset="0"/>
                <a:cs typeface="Times New Roman" panose="02020603050405020304" pitchFamily="18" charset="0"/>
              </a:rPr>
              <a:t> Technical </a:t>
            </a:r>
            <a:r>
              <a:rPr lang="tr-TR" sz="2000" err="1">
                <a:solidFill>
                  <a:schemeClr val="bg1"/>
                </a:solidFill>
                <a:latin typeface="Times New Roman" panose="02020603050405020304" pitchFamily="18" charset="0"/>
                <a:cs typeface="Times New Roman" panose="02020603050405020304" pitchFamily="18" charset="0"/>
              </a:rPr>
              <a:t>University</a:t>
            </a:r>
            <a:br>
              <a:rPr lang="tr-TR" sz="2800"/>
            </a:br>
            <a:endParaRPr lang="en-US" sz="2800">
              <a:solidFill>
                <a:schemeClr val="bg1"/>
              </a:solidFill>
              <a:latin typeface="Times New Roman" panose="02020603050405020304" pitchFamily="18" charset="0"/>
              <a:ea typeface="Calibri" charset="0"/>
              <a:cs typeface="Times New Roman" panose="02020603050405020304" pitchFamily="18" charset="0"/>
            </a:endParaRPr>
          </a:p>
        </p:txBody>
      </p:sp>
      <p:sp>
        <p:nvSpPr>
          <p:cNvPr id="2" name="Metin kutusu 1"/>
          <p:cNvSpPr txBox="1"/>
          <p:nvPr/>
        </p:nvSpPr>
        <p:spPr>
          <a:xfrm>
            <a:off x="110421" y="2363629"/>
            <a:ext cx="9929318" cy="13511391"/>
          </a:xfrm>
          <a:prstGeom prst="rect">
            <a:avLst/>
          </a:prstGeom>
          <a:noFill/>
        </p:spPr>
        <p:txBody>
          <a:bodyPr wrap="square" rtlCol="0">
            <a:spAutoFit/>
          </a:bodyPr>
          <a:lstStyle/>
          <a:p>
            <a:r>
              <a:rPr lang="tr-TR" sz="2000" b="1" dirty="0">
                <a:latin typeface="Times New Roman" panose="02020603050405020304" pitchFamily="18" charset="0"/>
                <a:cs typeface="Times New Roman" panose="02020603050405020304" pitchFamily="18" charset="0"/>
              </a:rPr>
              <a:t>General </a:t>
            </a:r>
            <a:r>
              <a:rPr lang="tr-TR" sz="2000" b="1" dirty="0" err="1">
                <a:latin typeface="Times New Roman" panose="02020603050405020304" pitchFamily="18" charset="0"/>
                <a:cs typeface="Times New Roman" panose="02020603050405020304" pitchFamily="18" charset="0"/>
              </a:rPr>
              <a:t>Geology</a:t>
            </a:r>
            <a:r>
              <a:rPr lang="tr-TR" sz="2000" b="1" dirty="0">
                <a:latin typeface="Times New Roman" panose="02020603050405020304" pitchFamily="18" charset="0"/>
                <a:cs typeface="Times New Roman" panose="02020603050405020304" pitchFamily="18" charset="0"/>
              </a:rPr>
              <a:t> – </a:t>
            </a:r>
            <a:r>
              <a:rPr lang="tr-TR" sz="2000" b="1" dirty="0" err="1">
                <a:latin typeface="Times New Roman" panose="02020603050405020304" pitchFamily="18" charset="0"/>
                <a:cs typeface="Times New Roman" panose="02020603050405020304" pitchFamily="18" charset="0"/>
              </a:rPr>
              <a:t>Stratigraphy</a:t>
            </a:r>
            <a:endParaRPr lang="tr-TR" sz="2000" b="1" dirty="0">
              <a:latin typeface="Times New Roman" panose="02020603050405020304" pitchFamily="18" charset="0"/>
              <a:cs typeface="Times New Roman" panose="02020603050405020304" pitchFamily="18" charset="0"/>
            </a:endParaRPr>
          </a:p>
          <a:p>
            <a:endParaRPr lang="tr-TR" sz="1600" b="1" u="sng" dirty="0">
              <a:latin typeface="Times New Roman" panose="02020603050405020304" pitchFamily="18" charset="0"/>
              <a:cs typeface="Times New Roman" panose="02020603050405020304" pitchFamily="18" charset="0"/>
            </a:endParaRPr>
          </a:p>
          <a:p>
            <a:r>
              <a:rPr lang="tr-TR" sz="1600" b="1" u="sng" dirty="0">
                <a:latin typeface="Times New Roman" panose="02020603050405020304" pitchFamily="18" charset="0"/>
                <a:cs typeface="Times New Roman" panose="02020603050405020304" pitchFamily="18" charset="0"/>
              </a:rPr>
              <a:t>BOZKIR UNIT</a:t>
            </a:r>
          </a:p>
          <a:p>
            <a:endParaRPr lang="tr-TR" sz="1600" b="1" u="sng" dirty="0">
              <a:latin typeface="Times New Roman" panose="02020603050405020304" pitchFamily="18" charset="0"/>
              <a:cs typeface="Times New Roman" panose="02020603050405020304" pitchFamily="18" charset="0"/>
            </a:endParaRPr>
          </a:p>
          <a:p>
            <a:r>
              <a:rPr lang="tr-TR" sz="1600" b="1" dirty="0">
                <a:latin typeface="Times New Roman" panose="02020603050405020304" pitchFamily="18" charset="0"/>
                <a:cs typeface="Times New Roman" panose="02020603050405020304" pitchFamily="18" charset="0"/>
              </a:rPr>
              <a:t>KIZILCADAG OPHIOLITHIC MELANGE </a:t>
            </a:r>
            <a:r>
              <a:rPr lang="tr-TR" sz="1600" b="1" dirty="0" err="1">
                <a:latin typeface="Times New Roman" panose="02020603050405020304" pitchFamily="18" charset="0"/>
                <a:cs typeface="Times New Roman" panose="02020603050405020304" pitchFamily="18" charset="0"/>
              </a:rPr>
              <a:t>and</a:t>
            </a:r>
            <a:r>
              <a:rPr lang="tr-TR" sz="1600" b="1" dirty="0">
                <a:latin typeface="Times New Roman" panose="02020603050405020304" pitchFamily="18" charset="0"/>
                <a:cs typeface="Times New Roman" panose="02020603050405020304" pitchFamily="18" charset="0"/>
              </a:rPr>
              <a:t> OLISTOSTROM (</a:t>
            </a:r>
            <a:r>
              <a:rPr lang="tr-TR" sz="1600" b="1" dirty="0" err="1">
                <a:latin typeface="Times New Roman" panose="02020603050405020304" pitchFamily="18" charset="0"/>
                <a:cs typeface="Times New Roman" panose="02020603050405020304" pitchFamily="18" charset="0"/>
              </a:rPr>
              <a:t>Kkm</a:t>
            </a:r>
            <a:r>
              <a:rPr lang="tr-TR" sz="1600" b="1" dirty="0">
                <a:latin typeface="Times New Roman" panose="02020603050405020304" pitchFamily="18" charset="0"/>
                <a:cs typeface="Times New Roman" panose="02020603050405020304" pitchFamily="18" charset="0"/>
              </a:rPr>
              <a:t>)</a:t>
            </a:r>
            <a:endParaRPr lang="tr-TR" sz="1600" dirty="0">
              <a:latin typeface="Times New Roman" panose="02020603050405020304" pitchFamily="18" charset="0"/>
              <a:cs typeface="Times New Roman" panose="02020603050405020304" pitchFamily="18" charset="0"/>
            </a:endParaRPr>
          </a:p>
          <a:p>
            <a:pPr algn="just">
              <a:lnSpc>
                <a:spcPct val="150000"/>
              </a:lnSpc>
            </a:pPr>
            <a:r>
              <a:rPr lang="en-US" sz="1600" dirty="0">
                <a:latin typeface="Times New Roman" panose="02020603050405020304" pitchFamily="18" charset="0"/>
                <a:cs typeface="Times New Roman" panose="02020603050405020304" pitchFamily="18" charset="0"/>
              </a:rPr>
              <a:t>The unit named by Poisson (1977) has a rock community consisting of serpentinite, radiolarite, chert, limestone, </a:t>
            </a:r>
            <a:r>
              <a:rPr lang="en-US" sz="1600" dirty="0" err="1">
                <a:latin typeface="Times New Roman" panose="02020603050405020304" pitchFamily="18" charset="0"/>
                <a:cs typeface="Times New Roman" panose="02020603050405020304" pitchFamily="18" charset="0"/>
              </a:rPr>
              <a:t>dunite</a:t>
            </a:r>
            <a:r>
              <a:rPr lang="en-US" sz="1600" dirty="0">
                <a:latin typeface="Times New Roman" panose="02020603050405020304" pitchFamily="18" charset="0"/>
                <a:cs typeface="Times New Roman" panose="02020603050405020304" pitchFamily="18" charset="0"/>
              </a:rPr>
              <a:t> and </a:t>
            </a:r>
            <a:r>
              <a:rPr lang="en-US" sz="1600" dirty="0" err="1">
                <a:latin typeface="Times New Roman" panose="02020603050405020304" pitchFamily="18" charset="0"/>
                <a:cs typeface="Times New Roman" panose="02020603050405020304" pitchFamily="18" charset="0"/>
              </a:rPr>
              <a:t>harsburjit</a:t>
            </a:r>
            <a:r>
              <a:rPr lang="en-US" sz="1600" dirty="0">
                <a:latin typeface="Times New Roman" panose="02020603050405020304" pitchFamily="18" charset="0"/>
                <a:cs typeface="Times New Roman" panose="02020603050405020304" pitchFamily="18" charset="0"/>
              </a:rPr>
              <a:t> (MTA, 2010). The age of </a:t>
            </a:r>
            <a:r>
              <a:rPr lang="en-US" sz="1600" dirty="0" err="1">
                <a:latin typeface="Times New Roman" panose="02020603050405020304" pitchFamily="18" charset="0"/>
                <a:cs typeface="Times New Roman" panose="02020603050405020304" pitchFamily="18" charset="0"/>
              </a:rPr>
              <a:t>Kizilcadag</a:t>
            </a:r>
            <a:r>
              <a:rPr lang="en-US" sz="1600" dirty="0">
                <a:latin typeface="Times New Roman" panose="02020603050405020304" pitchFamily="18" charset="0"/>
                <a:cs typeface="Times New Roman" panose="02020603050405020304" pitchFamily="18" charset="0"/>
              </a:rPr>
              <a:t> ophiolitic </a:t>
            </a:r>
            <a:r>
              <a:rPr lang="en-US" sz="1600" dirty="0" err="1">
                <a:latin typeface="Times New Roman" panose="02020603050405020304" pitchFamily="18" charset="0"/>
                <a:cs typeface="Times New Roman" panose="02020603050405020304" pitchFamily="18" charset="0"/>
              </a:rPr>
              <a:t>melange</a:t>
            </a:r>
            <a:r>
              <a:rPr lang="en-US" sz="1600" dirty="0">
                <a:latin typeface="Times New Roman" panose="02020603050405020304" pitchFamily="18" charset="0"/>
                <a:cs typeface="Times New Roman" panose="02020603050405020304" pitchFamily="18" charset="0"/>
              </a:rPr>
              <a:t> and </a:t>
            </a:r>
            <a:r>
              <a:rPr lang="en-US" sz="1600" dirty="0" err="1">
                <a:latin typeface="Times New Roman" panose="02020603050405020304" pitchFamily="18" charset="0"/>
                <a:cs typeface="Times New Roman" panose="02020603050405020304" pitchFamily="18" charset="0"/>
              </a:rPr>
              <a:t>olistostrome</a:t>
            </a:r>
            <a:r>
              <a:rPr lang="en-US" sz="1600" dirty="0">
                <a:latin typeface="Times New Roman" panose="02020603050405020304" pitchFamily="18" charset="0"/>
                <a:cs typeface="Times New Roman" panose="02020603050405020304" pitchFamily="18" charset="0"/>
              </a:rPr>
              <a:t> is considered to be Late </a:t>
            </a:r>
            <a:r>
              <a:rPr lang="en-US" sz="1600" dirty="0" err="1">
                <a:latin typeface="Times New Roman" panose="02020603050405020304" pitchFamily="18" charset="0"/>
                <a:cs typeface="Times New Roman" panose="02020603050405020304" pitchFamily="18" charset="0"/>
              </a:rPr>
              <a:t>Senonian</a:t>
            </a:r>
            <a:r>
              <a:rPr lang="en-US" sz="1600" dirty="0">
                <a:latin typeface="Times New Roman" panose="02020603050405020304" pitchFamily="18" charset="0"/>
                <a:cs typeface="Times New Roman" panose="02020603050405020304" pitchFamily="18" charset="0"/>
              </a:rPr>
              <a:t> and included limestones in the shelf area in the ophiolitic region settled in this period. There are gravel-sized serpentines which are common and likely to belong to the </a:t>
            </a:r>
            <a:r>
              <a:rPr lang="en-US" sz="1600" dirty="0" err="1">
                <a:latin typeface="Times New Roman" panose="02020603050405020304" pitchFamily="18" charset="0"/>
                <a:cs typeface="Times New Roman" panose="02020603050405020304" pitchFamily="18" charset="0"/>
              </a:rPr>
              <a:t>melange</a:t>
            </a:r>
            <a:r>
              <a:rPr lang="en-US" sz="1600" dirty="0">
                <a:latin typeface="Times New Roman" panose="02020603050405020304" pitchFamily="18" charset="0"/>
                <a:cs typeface="Times New Roman" panose="02020603050405020304" pitchFamily="18" charset="0"/>
              </a:rPr>
              <a:t> in the </a:t>
            </a:r>
            <a:r>
              <a:rPr lang="en-US" sz="1600" dirty="0" err="1">
                <a:latin typeface="Times New Roman" panose="02020603050405020304" pitchFamily="18" charset="0"/>
                <a:cs typeface="Times New Roman" panose="02020603050405020304" pitchFamily="18" charset="0"/>
              </a:rPr>
              <a:t>Köşk</a:t>
            </a:r>
            <a:r>
              <a:rPr lang="en-US" sz="1600" dirty="0">
                <a:latin typeface="Times New Roman" panose="02020603050405020304" pitchFamily="18" charset="0"/>
                <a:cs typeface="Times New Roman" panose="02020603050405020304" pitchFamily="18" charset="0"/>
              </a:rPr>
              <a:t> River in the south of the study area. </a:t>
            </a:r>
            <a:r>
              <a:rPr lang="en-US" sz="1600" dirty="0" err="1">
                <a:latin typeface="Times New Roman" panose="02020603050405020304" pitchFamily="18" charset="0"/>
                <a:cs typeface="Times New Roman" panose="02020603050405020304" pitchFamily="18" charset="0"/>
              </a:rPr>
              <a:t>Kizilcadag</a:t>
            </a:r>
            <a:r>
              <a:rPr lang="en-US" sz="1600" dirty="0">
                <a:latin typeface="Times New Roman" panose="02020603050405020304" pitchFamily="18" charset="0"/>
                <a:cs typeface="Times New Roman" panose="02020603050405020304" pitchFamily="18" charset="0"/>
              </a:rPr>
              <a:t> ophiolitic </a:t>
            </a:r>
            <a:r>
              <a:rPr lang="en-US" sz="1600" dirty="0" err="1">
                <a:latin typeface="Times New Roman" panose="02020603050405020304" pitchFamily="18" charset="0"/>
                <a:cs typeface="Times New Roman" panose="02020603050405020304" pitchFamily="18" charset="0"/>
              </a:rPr>
              <a:t>melange</a:t>
            </a:r>
            <a:r>
              <a:rPr lang="en-US" sz="1600" dirty="0">
                <a:latin typeface="Times New Roman" panose="02020603050405020304" pitchFamily="18" charset="0"/>
                <a:cs typeface="Times New Roman" panose="02020603050405020304" pitchFamily="18" charset="0"/>
              </a:rPr>
              <a:t> and </a:t>
            </a:r>
            <a:r>
              <a:rPr lang="en-US" sz="1600" dirty="0" err="1">
                <a:latin typeface="Times New Roman" panose="02020603050405020304" pitchFamily="18" charset="0"/>
                <a:cs typeface="Times New Roman" panose="02020603050405020304" pitchFamily="18" charset="0"/>
              </a:rPr>
              <a:t>olistostrome</a:t>
            </a:r>
            <a:r>
              <a:rPr lang="en-US" sz="1600" dirty="0">
                <a:latin typeface="Times New Roman" panose="02020603050405020304" pitchFamily="18" charset="0"/>
                <a:cs typeface="Times New Roman" panose="02020603050405020304" pitchFamily="18" charset="0"/>
              </a:rPr>
              <a:t> tectonically overlie the units belonging to </a:t>
            </a:r>
            <a:r>
              <a:rPr lang="en-US" sz="1600" dirty="0" err="1">
                <a:latin typeface="Times New Roman" panose="02020603050405020304" pitchFamily="18" charset="0"/>
                <a:cs typeface="Times New Roman" panose="02020603050405020304" pitchFamily="18" charset="0"/>
              </a:rPr>
              <a:t>Aladag</a:t>
            </a:r>
            <a:r>
              <a:rPr lang="en-US" sz="1600" dirty="0">
                <a:latin typeface="Times New Roman" panose="02020603050405020304" pitchFamily="18" charset="0"/>
                <a:cs typeface="Times New Roman" panose="02020603050405020304" pitchFamily="18" charset="0"/>
              </a:rPr>
              <a:t> Units and tectonically overlain by units of </a:t>
            </a:r>
            <a:r>
              <a:rPr lang="en-US" sz="1600" dirty="0" err="1">
                <a:latin typeface="Times New Roman" panose="02020603050405020304" pitchFamily="18" charset="0"/>
                <a:cs typeface="Times New Roman" panose="02020603050405020304" pitchFamily="18" charset="0"/>
              </a:rPr>
              <a:t>Bozkır</a:t>
            </a:r>
            <a:r>
              <a:rPr lang="en-US" sz="1600" dirty="0">
                <a:latin typeface="Times New Roman" panose="02020603050405020304" pitchFamily="18" charset="0"/>
                <a:cs typeface="Times New Roman" panose="02020603050405020304" pitchFamily="18" charset="0"/>
              </a:rPr>
              <a:t> Units. However, due to tectonism, it is possible to observe the unit in nappe contacts and other units belonging to </a:t>
            </a:r>
            <a:r>
              <a:rPr lang="en-US" sz="1600" dirty="0" err="1">
                <a:latin typeface="Times New Roman" panose="02020603050405020304" pitchFamily="18" charset="0"/>
                <a:cs typeface="Times New Roman" panose="02020603050405020304" pitchFamily="18" charset="0"/>
              </a:rPr>
              <a:t>Bozkır</a:t>
            </a:r>
            <a:r>
              <a:rPr lang="en-US" sz="1600" dirty="0">
                <a:latin typeface="Times New Roman" panose="02020603050405020304" pitchFamily="18" charset="0"/>
                <a:cs typeface="Times New Roman" panose="02020603050405020304" pitchFamily="18" charset="0"/>
              </a:rPr>
              <a:t> unit (MTA, 2010).</a:t>
            </a:r>
          </a:p>
          <a:p>
            <a:pPr algn="just">
              <a:lnSpc>
                <a:spcPct val="150000"/>
              </a:lnSpc>
            </a:pPr>
            <a:endParaRPr lang="en-US" sz="1600" dirty="0"/>
          </a:p>
          <a:p>
            <a:pPr algn="just">
              <a:lnSpc>
                <a:spcPct val="150000"/>
              </a:lnSpc>
            </a:pPr>
            <a:r>
              <a:rPr lang="en-US" sz="1600" b="1" dirty="0">
                <a:latin typeface="Times New Roman" panose="02020603050405020304" pitchFamily="18" charset="0"/>
                <a:cs typeface="Times New Roman" panose="02020603050405020304" pitchFamily="18" charset="0"/>
              </a:rPr>
              <a:t>LORUTDAĞI FORMATION (TRKI)</a:t>
            </a:r>
          </a:p>
          <a:p>
            <a:pPr algn="just">
              <a:lnSpc>
                <a:spcPct val="150000"/>
              </a:lnSpc>
            </a:pPr>
            <a:r>
              <a:rPr lang="tr-TR" sz="1600" dirty="0">
                <a:latin typeface="Times New Roman" panose="02020603050405020304" pitchFamily="18" charset="0"/>
                <a:cs typeface="Times New Roman" panose="02020603050405020304" pitchFamily="18" charset="0"/>
              </a:rPr>
              <a:t>The </a:t>
            </a:r>
            <a:r>
              <a:rPr lang="tr-TR" sz="1600" dirty="0" err="1">
                <a:latin typeface="Times New Roman" panose="02020603050405020304" pitchFamily="18" charset="0"/>
                <a:cs typeface="Times New Roman" panose="02020603050405020304" pitchFamily="18" charset="0"/>
              </a:rPr>
              <a:t>unit</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was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named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by</a:t>
            </a:r>
            <a:r>
              <a:rPr lang="tr-TR" sz="1600" dirty="0">
                <a:latin typeface="Times New Roman" panose="02020603050405020304" pitchFamily="18" charset="0"/>
                <a:cs typeface="Times New Roman" panose="02020603050405020304" pitchFamily="18" charset="0"/>
              </a:rPr>
              <a:t> Alan et al. (2007). </a:t>
            </a:r>
            <a:r>
              <a:rPr lang="tr-TR" sz="1600" dirty="0" err="1">
                <a:latin typeface="Times New Roman" panose="02020603050405020304" pitchFamily="18" charset="0"/>
                <a:cs typeface="Times New Roman" panose="02020603050405020304" pitchFamily="18" charset="0"/>
              </a:rPr>
              <a:t>It</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consists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mainly</a:t>
            </a:r>
            <a:r>
              <a:rPr lang="tr-TR" sz="1600" dirty="0">
                <a:latin typeface="Times New Roman" panose="02020603050405020304" pitchFamily="18" charset="0"/>
                <a:cs typeface="Times New Roman" panose="02020603050405020304" pitchFamily="18" charset="0"/>
              </a:rPr>
              <a:t> of </a:t>
            </a:r>
            <a:r>
              <a:rPr lang="tr-TR" sz="1600" dirty="0" err="1">
                <a:latin typeface="Times New Roman" panose="02020603050405020304" pitchFamily="18" charset="0"/>
                <a:cs typeface="Times New Roman" panose="02020603050405020304" pitchFamily="18" charset="0"/>
              </a:rPr>
              <a:t>dolomitic</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limestone</a:t>
            </a:r>
            <a:r>
              <a:rPr lang="tr-TR" sz="1600" dirty="0">
                <a:latin typeface="Times New Roman" panose="02020603050405020304" pitchFamily="18" charset="0"/>
                <a:cs typeface="Times New Roman" panose="02020603050405020304" pitchFamily="18" charset="0"/>
              </a:rPr>
              <a:t>, dolomite </a:t>
            </a:r>
            <a:r>
              <a:rPr lang="tr-TR" sz="1600" dirty="0" err="1">
                <a:latin typeface="Times New Roman" panose="02020603050405020304" pitchFamily="18" charset="0"/>
                <a:cs typeface="Times New Roman" panose="02020603050405020304" pitchFamily="18" charset="0"/>
              </a:rPr>
              <a:t>and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limestone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Although</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unit</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rarely</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shows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layered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volcanic</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interbedded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limestone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levels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the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most</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common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ones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are</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medium</a:t>
            </a:r>
            <a:r>
              <a:rPr lang="tr-TR" sz="1600" dirty="0">
                <a:latin typeface="Times New Roman" panose="02020603050405020304" pitchFamily="18" charset="0"/>
                <a:cs typeface="Times New Roman" panose="02020603050405020304" pitchFamily="18" charset="0"/>
              </a:rPr>
              <a:t> - </a:t>
            </a:r>
            <a:r>
              <a:rPr lang="tr-TR" sz="1600" dirty="0" err="1">
                <a:latin typeface="Times New Roman" panose="02020603050405020304" pitchFamily="18" charset="0"/>
                <a:cs typeface="Times New Roman" panose="02020603050405020304" pitchFamily="18" charset="0"/>
              </a:rPr>
              <a:t>thin</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bedded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dolomites</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and</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dolomitic</a:t>
            </a:r>
            <a:r>
              <a:rPr lang="tr-TR" sz="1600" dirty="0">
                <a:latin typeface="Times New Roman" panose="02020603050405020304" pitchFamily="18" charset="0"/>
                <a:cs typeface="Times New Roman" panose="02020603050405020304" pitchFamily="18" charset="0"/>
              </a:rPr>
              <a:t> </a:t>
            </a:r>
            <a:r>
              <a:rPr lang="tr-TR" sz="1600" dirty="0" err="1">
                <a:latin typeface="Times New Roman" panose="02020603050405020304" pitchFamily="18" charset="0"/>
                <a:cs typeface="Times New Roman" panose="02020603050405020304" pitchFamily="18" charset="0"/>
              </a:rPr>
              <a:t>limestones</a:t>
            </a:r>
            <a:r>
              <a:rPr lang="tr-TR"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The thickness of the unit could not be determined precisely, but Alan et al. (2007) have determined 700 - 800 m of visible thickness.  The unit, located in the south-eastern part of the study area, is tectonically overlain by the </a:t>
            </a:r>
            <a:r>
              <a:rPr lang="en-US" sz="1600" dirty="0" err="1">
                <a:latin typeface="Times New Roman" panose="02020603050405020304" pitchFamily="18" charset="0"/>
                <a:cs typeface="Times New Roman" panose="02020603050405020304" pitchFamily="18" charset="0"/>
              </a:rPr>
              <a:t>Kızılcadağ</a:t>
            </a:r>
            <a:r>
              <a:rPr lang="en-US" sz="1600" dirty="0">
                <a:latin typeface="Times New Roman" panose="02020603050405020304" pitchFamily="18" charset="0"/>
                <a:cs typeface="Times New Roman" panose="02020603050405020304" pitchFamily="18" charset="0"/>
              </a:rPr>
              <a:t> ophiolitic </a:t>
            </a:r>
            <a:r>
              <a:rPr lang="en-US" sz="1600" dirty="0" err="1">
                <a:latin typeface="Times New Roman" panose="02020603050405020304" pitchFamily="18" charset="0"/>
                <a:cs typeface="Times New Roman" panose="02020603050405020304" pitchFamily="18" charset="0"/>
              </a:rPr>
              <a:t>melange</a:t>
            </a:r>
            <a:r>
              <a:rPr lang="en-US" sz="1600" dirty="0">
                <a:latin typeface="Times New Roman" panose="02020603050405020304" pitchFamily="18" charset="0"/>
                <a:cs typeface="Times New Roman" panose="02020603050405020304" pitchFamily="18" charset="0"/>
              </a:rPr>
              <a:t> and </a:t>
            </a:r>
            <a:r>
              <a:rPr lang="tr-TR" sz="1600" u="sng" dirty="0" err="1">
                <a:latin typeface="Times New Roman" panose="02020603050405020304" pitchFamily="18" charset="0"/>
                <a:cs typeface="Times New Roman" panose="02020603050405020304" pitchFamily="18" charset="0"/>
              </a:rPr>
              <a:t>olistostrome</a:t>
            </a:r>
            <a:r>
              <a:rPr lang="en-US" sz="1600" dirty="0">
                <a:latin typeface="Times New Roman" panose="02020603050405020304" pitchFamily="18" charset="0"/>
                <a:cs typeface="Times New Roman" panose="02020603050405020304" pitchFamily="18" charset="0"/>
              </a:rPr>
              <a:t> at the </a:t>
            </a:r>
            <a:r>
              <a:rPr lang="en-US" sz="1600" u="sng" dirty="0">
                <a:latin typeface="Times New Roman" panose="02020603050405020304" pitchFamily="18" charset="0"/>
                <a:cs typeface="Times New Roman" panose="02020603050405020304" pitchFamily="18" charset="0"/>
              </a:rPr>
              <a:t>top and base.</a:t>
            </a:r>
            <a:r>
              <a:rPr lang="en-US" sz="1600" dirty="0">
                <a:latin typeface="Times New Roman" panose="02020603050405020304" pitchFamily="18" charset="0"/>
                <a:cs typeface="Times New Roman" panose="02020603050405020304" pitchFamily="18" charset="0"/>
              </a:rPr>
              <a:t>  In the remaining part of the study area, there is no trace of mineralization related to formation. The lower levels of the formation show similar characteristics with the medium to low energy platform limestones in Permian. The lower levels of the formation show similar characteristics with the low-energy platform limestones found in Undifferentiated Permian. The upper parts are thought to represent a higher energy, deep marine environment.</a:t>
            </a:r>
            <a:endParaRPr lang="tr-TR" sz="1600" dirty="0">
              <a:latin typeface="Times New Roman" panose="02020603050405020304" pitchFamily="18" charset="0"/>
              <a:cs typeface="Times New Roman" panose="02020603050405020304" pitchFamily="18" charset="0"/>
            </a:endParaRPr>
          </a:p>
          <a:p>
            <a:endParaRPr lang="tr-TR" sz="1600" dirty="0"/>
          </a:p>
          <a:p>
            <a:pPr algn="just">
              <a:lnSpc>
                <a:spcPct val="150000"/>
              </a:lnSpc>
            </a:pPr>
            <a:endParaRPr lang="tr-TR" sz="1600" dirty="0">
              <a:latin typeface="Times New Roman" panose="02020603050405020304" pitchFamily="18" charset="0"/>
              <a:cs typeface="Times New Roman" panose="02020603050405020304" pitchFamily="18" charset="0"/>
            </a:endParaRPr>
          </a:p>
          <a:p>
            <a:endParaRPr lang="tr-TR" sz="1600" u="sng" dirty="0">
              <a:latin typeface="Times New Roman" panose="02020603050405020304" pitchFamily="18" charset="0"/>
              <a:cs typeface="Times New Roman" panose="02020603050405020304" pitchFamily="18" charset="0"/>
            </a:endParaRPr>
          </a:p>
          <a:p>
            <a:endParaRPr lang="tr-TR" sz="1600" dirty="0"/>
          </a:p>
          <a:p>
            <a:endParaRPr lang="tr-TR" sz="1600" dirty="0"/>
          </a:p>
          <a:p>
            <a:endParaRPr lang="tr-TR" sz="1600" dirty="0"/>
          </a:p>
          <a:p>
            <a:endParaRPr lang="tr-TR" sz="1600" dirty="0"/>
          </a:p>
          <a:p>
            <a:endParaRPr lang="tr-TR" sz="1600" dirty="0"/>
          </a:p>
          <a:p>
            <a:endParaRPr lang="tr-TR" sz="1600" dirty="0"/>
          </a:p>
          <a:p>
            <a:endParaRPr lang="tr-TR" sz="1600" dirty="0"/>
          </a:p>
          <a:p>
            <a:endParaRPr lang="tr-TR" sz="1600" dirty="0"/>
          </a:p>
          <a:p>
            <a:endParaRPr lang="tr-TR" sz="1600" dirty="0"/>
          </a:p>
          <a:p>
            <a:endParaRPr lang="tr-TR" sz="1600" dirty="0"/>
          </a:p>
          <a:p>
            <a:endParaRPr lang="tr-TR" sz="1600" dirty="0"/>
          </a:p>
          <a:p>
            <a:endParaRPr lang="tr-TR" sz="1600" dirty="0"/>
          </a:p>
          <a:p>
            <a:endParaRPr lang="tr-TR" sz="1600" dirty="0"/>
          </a:p>
          <a:p>
            <a:endParaRPr lang="tr-TR" sz="1600" dirty="0"/>
          </a:p>
          <a:p>
            <a:endParaRPr lang="tr-TR" sz="1600" dirty="0"/>
          </a:p>
          <a:p>
            <a:endParaRPr lang="tr-TR" sz="1600" dirty="0"/>
          </a:p>
          <a:p>
            <a:endParaRPr lang="tr-TR" sz="1600" dirty="0"/>
          </a:p>
          <a:p>
            <a:endParaRPr lang="tr-TR" sz="1600" dirty="0"/>
          </a:p>
          <a:p>
            <a:endParaRPr lang="tr-TR" sz="1600" dirty="0"/>
          </a:p>
        </p:txBody>
      </p:sp>
      <p:pic>
        <p:nvPicPr>
          <p:cNvPr id="6" name="Resim 5">
            <a:extLst>
              <a:ext uri="{FF2B5EF4-FFF2-40B4-BE49-F238E27FC236}">
                <a16:creationId xmlns:a16="http://schemas.microsoft.com/office/drawing/2014/main" id="{B44382C6-D9F7-2D47-86C6-A3DC7CAD6604}"/>
              </a:ext>
            </a:extLst>
          </p:cNvPr>
          <p:cNvPicPr>
            <a:picLocks noChangeAspect="1"/>
          </p:cNvPicPr>
          <p:nvPr/>
        </p:nvPicPr>
        <p:blipFill>
          <a:blip r:embed="rId3"/>
          <a:stretch>
            <a:fillRect/>
          </a:stretch>
        </p:blipFill>
        <p:spPr>
          <a:xfrm>
            <a:off x="110421" y="410548"/>
            <a:ext cx="1116312" cy="1121936"/>
          </a:xfrm>
          <a:prstGeom prst="rect">
            <a:avLst/>
          </a:prstGeom>
        </p:spPr>
      </p:pic>
      <p:pic>
        <p:nvPicPr>
          <p:cNvPr id="8" name="Resim 7">
            <a:extLst>
              <a:ext uri="{FF2B5EF4-FFF2-40B4-BE49-F238E27FC236}">
                <a16:creationId xmlns:a16="http://schemas.microsoft.com/office/drawing/2014/main" id="{9ACBBFD6-DA4D-154D-9A6C-C3C7C390A3A3}"/>
              </a:ext>
            </a:extLst>
          </p:cNvPr>
          <p:cNvPicPr>
            <a:picLocks noChangeAspect="1"/>
          </p:cNvPicPr>
          <p:nvPr/>
        </p:nvPicPr>
        <p:blipFill>
          <a:blip r:embed="rId4"/>
          <a:stretch>
            <a:fillRect/>
          </a:stretch>
        </p:blipFill>
        <p:spPr>
          <a:xfrm>
            <a:off x="0" y="1749943"/>
            <a:ext cx="1219200" cy="419100"/>
          </a:xfrm>
          <a:prstGeom prst="rect">
            <a:avLst/>
          </a:prstGeom>
        </p:spPr>
      </p:pic>
      <p:pic>
        <p:nvPicPr>
          <p:cNvPr id="5" name="Resim 4">
            <a:extLst>
              <a:ext uri="{FF2B5EF4-FFF2-40B4-BE49-F238E27FC236}">
                <a16:creationId xmlns:a16="http://schemas.microsoft.com/office/drawing/2014/main" id="{BEF85782-0DF4-4C40-9D7A-AB3169AFCBEE}"/>
              </a:ext>
            </a:extLst>
          </p:cNvPr>
          <p:cNvPicPr>
            <a:picLocks noChangeAspect="1"/>
          </p:cNvPicPr>
          <p:nvPr/>
        </p:nvPicPr>
        <p:blipFill>
          <a:blip r:embed="rId5"/>
          <a:stretch>
            <a:fillRect/>
          </a:stretch>
        </p:blipFill>
        <p:spPr>
          <a:xfrm>
            <a:off x="110421" y="10543657"/>
            <a:ext cx="1800956" cy="827645"/>
          </a:xfrm>
          <a:prstGeom prst="rect">
            <a:avLst/>
          </a:prstGeom>
        </p:spPr>
      </p:pic>
      <p:pic>
        <p:nvPicPr>
          <p:cNvPr id="7" name="Resim 6">
            <a:extLst>
              <a:ext uri="{FF2B5EF4-FFF2-40B4-BE49-F238E27FC236}">
                <a16:creationId xmlns:a16="http://schemas.microsoft.com/office/drawing/2014/main" id="{A6C9B2CD-FF71-4E4A-8976-7B70EEBA6361}"/>
              </a:ext>
            </a:extLst>
          </p:cNvPr>
          <p:cNvPicPr>
            <a:picLocks noChangeAspect="1"/>
          </p:cNvPicPr>
          <p:nvPr/>
        </p:nvPicPr>
        <p:blipFill>
          <a:blip r:embed="rId6"/>
          <a:stretch>
            <a:fillRect/>
          </a:stretch>
        </p:blipFill>
        <p:spPr>
          <a:xfrm>
            <a:off x="10060352" y="2663794"/>
            <a:ext cx="6197236" cy="8707508"/>
          </a:xfrm>
          <a:prstGeom prst="rect">
            <a:avLst/>
          </a:prstGeom>
        </p:spPr>
      </p:pic>
    </p:spTree>
    <p:extLst>
      <p:ext uri="{BB962C8B-B14F-4D97-AF65-F5344CB8AC3E}">
        <p14:creationId xmlns:p14="http://schemas.microsoft.com/office/powerpoint/2010/main" val="3046809613"/>
      </p:ext>
    </p:extLst>
  </p:cSld>
  <p:clrMapOvr>
    <a:masterClrMapping/>
  </p:clrMapOvr>
</p:sld>
</file>

<file path=ppt/theme/theme1.xml><?xml version="1.0" encoding="utf-8"?>
<a:theme xmlns:a="http://schemas.openxmlformats.org/drawingml/2006/main" name="Office Teması">
  <a:themeElements>
    <a:clrScheme name="Ofis">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is">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eması">
  <a:themeElements>
    <a:clrScheme name="Ofis">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is">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1783</TotalTime>
  <Words>3625</Words>
  <Application>Microsoft Macintosh PowerPoint</Application>
  <PresentationFormat>Özel</PresentationFormat>
  <Paragraphs>433</Paragraphs>
  <Slides>20</Slides>
  <Notes>0</Notes>
  <HiddenSlides>0</HiddenSlides>
  <MMClips>1</MMClips>
  <ScaleCrop>false</ScaleCrop>
  <HeadingPairs>
    <vt:vector size="6" baseType="variant">
      <vt:variant>
        <vt:lpstr>Kullanılan Yazı Tipleri</vt:lpstr>
      </vt:variant>
      <vt:variant>
        <vt:i4>4</vt:i4>
      </vt:variant>
      <vt:variant>
        <vt:lpstr>Tema</vt:lpstr>
      </vt:variant>
      <vt:variant>
        <vt:i4>2</vt:i4>
      </vt:variant>
      <vt:variant>
        <vt:lpstr>Slayt Başlıkları</vt:lpstr>
      </vt:variant>
      <vt:variant>
        <vt:i4>20</vt:i4>
      </vt:variant>
    </vt:vector>
  </HeadingPairs>
  <TitlesOfParts>
    <vt:vector size="26" baseType="lpstr">
      <vt:lpstr>Arial</vt:lpstr>
      <vt:lpstr>Calibri</vt:lpstr>
      <vt:lpstr>Calibri Light</vt:lpstr>
      <vt:lpstr>Times New Roman</vt:lpstr>
      <vt:lpstr>Office Teması</vt:lpstr>
      <vt:lpstr>1_Office Teması</vt:lpstr>
      <vt:lpstr>PowerPoint Sunusu</vt:lpstr>
      <vt:lpstr>Geochemical Significance and Formation of Suçatı Pb – Zn Deposits – Easterns Taurides  Ali Erdem Bakkalbasi, Hatice Nur Bayram, Mustafa Kumral, and Ali Tugcan Unluer   Istanbul Technical University </vt:lpstr>
      <vt:lpstr>Geochemical Significance and Formation of Suçatı Pb – Zn Deposits – Easterns Taurides  Ali Erdem Bakkalbasi, Hatice Nur Bayram, Mustafa Kumral, and Ali Tugcan Unluer   Istanbul Technical University </vt:lpstr>
      <vt:lpstr>Geochemical Significance and Formation of Suçatı Pb – Zn Deposits – Easterns Taurides  Ali Erdem Bakkalbasi, Hatice Nur Bayram, Mustafa Kumral, and Ali Tugcan Unluer   Istanbul Technical University </vt:lpstr>
      <vt:lpstr>Geochemical Significance and Formation of Suçatı Pb – Zn Deposits – Easterns Taurides  Ali Erdem Bakkalbasi, Hatice Nur Bayram, Mustafa Kumral, and Ali Tugcan Unluer   Istanbul Technical University </vt:lpstr>
      <vt:lpstr>Geochemical Significance and Formation of Suçatı Pb – Zn Deposits – Easterns Taurides  Ali Erdem Bakkalbasi, Hatice Nur Bayram, Mustafa Kumral, and Ali Tugcan Unluer   Istanbul Technical University </vt:lpstr>
      <vt:lpstr>Geochemical Significance and Formation of Suçatı Pb – Zn Deposits – Easterns Taurides  Ali Erdem Bakkalbasi, Hatice Nur Bayram, Mustafa Kumral, and Ali Tugcan Unluer   Istanbul Technical University </vt:lpstr>
      <vt:lpstr>Geochemical Significance and Formation of Suçatı Pb – Zn Deposits – Easterns Taurides  Ali Erdem Bakkalbasi, Hatice Nur Bayram, Mustafa Kumral, and Ali Tugcan Unluer   Istanbul Technical University </vt:lpstr>
      <vt:lpstr>Geochemical Significance and Formation of Suçatı Pb – Zn Deposits – Easterns Taurides  Ali Erdem Bakkalbasi, Hatice Nur Bayram, Mustafa Kumral, and Ali Tugcan Unluer   Istanbul Technical University </vt:lpstr>
      <vt:lpstr>Geochemical Significance and Formation of Suçatı Pb – Zn Deposits – Easterns Taurides  Ali Erdem Bakkalbasi, Hatice Nur Bayram, Mustafa Kumral, and Ali Tugcan Unluer   Istanbul Technical University </vt:lpstr>
      <vt:lpstr>Geochemical Significance and Formation of Suçatı Pb – Zn Deposits – Easterns Taurides  Ali Erdem Bakkalbasi, Hatice Nur Bayram, Mustafa Kumral, and Ali Tugcan Unluer   Istanbul Technical University </vt:lpstr>
      <vt:lpstr>Geochemical Significance and Formation of Suçatı Pb – Zn Deposits – Easterns Taurides  Ali Erdem Bakkalbasi, Hatice Nur Bayram, Mustafa Kumral, and Ali Tugcan Unluer   Istanbul Technical University </vt:lpstr>
      <vt:lpstr>Geochemical Significance and Formation of Suçatı Pb – Zn Deposits – Easterns Taurides  Ali Erdem Bakkalbasi, Hatice Nur Bayram, Mustafa Kumral, and Ali Tugcan Unluer   Istanbul Technical University </vt:lpstr>
      <vt:lpstr>Geochemical Significance and Formation of Suçatı Pb – Zn Deposits – Easterns Taurides  Ali Erdem Bakkalbasi, Hatice Nur Bayram, Mustafa Kumral, and Ali Tugcan Unluer   Istanbul Technical University </vt:lpstr>
      <vt:lpstr>Geochemical Significance and Formation of Suçatı Pb – Zn Deposits – Easterns Taurides  Ali Erdem Bakkalbasi, Hatice Nur Bayram, Mustafa Kumral, and Ali Tugcan Unluer   Istanbul Technical University </vt:lpstr>
      <vt:lpstr>Geochemical Significance and Formation of Suçatı Pb – Zn Deposits – Easterns Taurides  Ali Erdem Bakkalbasi, Hatice Nur Bayram, Mustafa Kumral, and Ali Tugcan Unluer   Istanbul Technical University </vt:lpstr>
      <vt:lpstr>Geochemical Significance and Formation of Suçatı Pb – Zn Deposits – Easterns Taurides  Ali Erdem Bakkalbasi, Hatice Nur Bayram, Mustafa Kumral, and Ali Tugcan Unluer   Istanbul Technical University </vt:lpstr>
      <vt:lpstr>Geochemical Significance and Formation of Suçatı Pb – Zn Deposits – Easterns Taurides  Ali Erdem Bakkalbasi, Hatice Nur Bayram, Mustafa Kumral, and Ali Tugcan Unluer   Istanbul Technical University </vt:lpstr>
      <vt:lpstr>Geochemical Significance and Formation of Suçatı Pb – Zn Deposits – Easterns Taurides  Ali Erdem Bakkalbasi, Hatice Nur Bayram, Mustafa Kumral, and Ali Tugcan Unluer   Istanbul Technical University </vt:lpstr>
      <vt:lpstr>Geochemical Significance and Formation of Suçatı Pb – Zn Deposits – Easterns Taurides  Ali Erdem Bakkalbasi, Hatice Nur Bayram, Mustafa Kumral, and Ali Tugcan Unluer   Istanbul Technical University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 Office Kullanıcısı</dc:creator>
  <cp:lastModifiedBy>ali Erdem bakkalbaşı</cp:lastModifiedBy>
  <cp:revision>135</cp:revision>
  <dcterms:created xsi:type="dcterms:W3CDTF">2016-12-06T09:19:29Z</dcterms:created>
  <dcterms:modified xsi:type="dcterms:W3CDTF">2020-05-04T21:55:07Z</dcterms:modified>
</cp:coreProperties>
</file>