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handoutMasterIdLst>
    <p:handoutMasterId r:id="rId17"/>
  </p:handoutMasterIdLst>
  <p:sldIdLst>
    <p:sldId id="261" r:id="rId2"/>
    <p:sldId id="512" r:id="rId3"/>
    <p:sldId id="535" r:id="rId4"/>
    <p:sldId id="595" r:id="rId5"/>
    <p:sldId id="610" r:id="rId6"/>
    <p:sldId id="608" r:id="rId7"/>
    <p:sldId id="615" r:id="rId8"/>
    <p:sldId id="599" r:id="rId9"/>
    <p:sldId id="600" r:id="rId10"/>
    <p:sldId id="598" r:id="rId11"/>
    <p:sldId id="612" r:id="rId12"/>
    <p:sldId id="613" r:id="rId13"/>
    <p:sldId id="531" r:id="rId14"/>
    <p:sldId id="614" r:id="rId1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EE66"/>
    <a:srgbClr val="0E5AD6"/>
    <a:srgbClr val="FF9933"/>
    <a:srgbClr val="FE7F3F"/>
    <a:srgbClr val="E226CC"/>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2D2E2D"/>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7EAE8"/>
          </a:solidFill>
        </a:fill>
      </a:tcStyle>
    </a:wholeTbl>
    <a:band1H>
      <a:tcStyle>
        <a:tcBdr/>
        <a:fill>
          <a:solidFill>
            <a:srgbClr val="EED1CE"/>
          </a:solidFill>
        </a:fill>
      </a:tcStyle>
    </a:band1H>
    <a:band2H>
      <a:tcStyle>
        <a:tcBdr/>
      </a:tcStyle>
    </a:band2H>
    <a:band1V>
      <a:tcStyle>
        <a:tcBdr/>
        <a:fill>
          <a:solidFill>
            <a:srgbClr val="EED1CE"/>
          </a:solidFill>
        </a:fill>
      </a:tcStyle>
    </a:band1V>
    <a:band2V>
      <a:tcStyle>
        <a:tcBdr/>
      </a:tcStyle>
    </a:band2V>
    <a:lastCol>
      <a:tcTxStyle b="on">
        <a:font>
          <a:latin typeface="+mn-lt"/>
          <a:ea typeface="+mn-ea"/>
          <a:cs typeface="+mn-cs"/>
        </a:font>
        <a:srgbClr val="FFFFFF"/>
      </a:tcTxStyle>
      <a:tcStyle>
        <a:tcBdr/>
        <a:fill>
          <a:solidFill>
            <a:srgbClr val="D15A3E"/>
          </a:solidFill>
        </a:fill>
      </a:tcStyle>
    </a:lastCol>
    <a:firstCol>
      <a:tcTxStyle b="on">
        <a:font>
          <a:latin typeface="+mn-lt"/>
          <a:ea typeface="+mn-ea"/>
          <a:cs typeface="+mn-cs"/>
        </a:font>
        <a:srgbClr val="FFFFFF"/>
      </a:tcTxStyle>
      <a:tcStyle>
        <a:tcBdr/>
        <a:fill>
          <a:solidFill>
            <a:srgbClr val="D15A3E"/>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D15A3E"/>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D15A3E"/>
          </a:solidFill>
        </a:fill>
      </a:tcStyle>
    </a:firstRow>
  </a:tblStyle>
  <a:tblStyle styleId="{B301B821-A1FF-4177-AEE7-76D212191A09}" styleName="">
    <a:wholeTbl>
      <a:tcTxStyle>
        <a:font>
          <a:latin typeface="+mn-lt"/>
          <a:ea typeface="+mn-ea"/>
          <a:cs typeface="+mn-cs"/>
        </a:font>
        <a:srgbClr val="2D2E2D"/>
      </a:tcTxStyle>
      <a:tcStyle>
        <a:tcBdr>
          <a:left>
            <a:ln w="12701" cap="flat" cmpd="sng" algn="ctr">
              <a:solidFill>
                <a:srgbClr val="D15A3E"/>
              </a:solidFill>
              <a:prstDash val="solid"/>
              <a:round/>
              <a:headEnd type="none" w="med" len="med"/>
              <a:tailEnd type="none" w="med" len="med"/>
            </a:ln>
          </a:left>
          <a:right>
            <a:ln w="12701" cap="flat" cmpd="sng" algn="ctr">
              <a:solidFill>
                <a:srgbClr val="D15A3E"/>
              </a:solidFill>
              <a:prstDash val="solid"/>
              <a:round/>
              <a:headEnd type="none" w="med" len="med"/>
              <a:tailEnd type="none" w="med" len="med"/>
            </a:ln>
          </a:right>
          <a:top>
            <a:ln w="12701" cap="flat" cmpd="sng" algn="ctr">
              <a:solidFill>
                <a:srgbClr val="D15A3E"/>
              </a:solidFill>
              <a:prstDash val="solid"/>
              <a:round/>
              <a:headEnd type="none" w="med" len="med"/>
              <a:tailEnd type="none" w="med" len="med"/>
            </a:ln>
          </a:top>
          <a:bottom>
            <a:ln w="12701" cap="flat" cmpd="sng" algn="ctr">
              <a:solidFill>
                <a:srgbClr val="D15A3E"/>
              </a:solidFill>
              <a:prstDash val="solid"/>
              <a:round/>
              <a:headEnd type="none" w="med" len="med"/>
              <a:tailEnd type="none" w="med" len="med"/>
            </a:ln>
          </a:bottom>
        </a:tcBdr>
        <a:fill>
          <a:solidFill>
            <a:srgbClr val="FFFFFF"/>
          </a:solidFill>
        </a:fill>
      </a:tcStyle>
    </a:wholeTbl>
    <a:band1H>
      <a:tcStyle>
        <a:tcBdr/>
        <a:fill>
          <a:solidFill>
            <a:srgbClr val="F7EAE8"/>
          </a:solidFill>
        </a:fill>
      </a:tcStyle>
    </a:band1H>
    <a:band1V>
      <a:tcStyle>
        <a:tcBdr/>
        <a:fill>
          <a:solidFill>
            <a:srgbClr val="F7EAE8"/>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D15A3E"/>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D15A3E"/>
          </a:solidFill>
        </a:fill>
      </a:tcStyle>
    </a:firstRow>
  </a:tblStyle>
  <a:tblStyle styleId="{BC89EF96-8CEA-46FF-86C4-4CE0E7609802}" styleName="">
    <a:wholeTbl>
      <a:tcTxStyle>
        <a:font>
          <a:latin typeface="+mn-lt"/>
          <a:ea typeface="+mn-ea"/>
          <a:cs typeface="+mn-cs"/>
        </a:font>
        <a:srgbClr val="2D2E2D"/>
      </a:tcTxStyle>
      <a:tcStyle>
        <a:tcBdr>
          <a:left>
            <a:ln w="12701" cap="flat" cmpd="sng" algn="ctr">
              <a:solidFill>
                <a:srgbClr val="D15A3E"/>
              </a:solidFill>
              <a:prstDash val="solid"/>
              <a:round/>
              <a:headEnd type="none" w="med" len="med"/>
              <a:tailEnd type="none" w="med" len="med"/>
            </a:ln>
          </a:left>
          <a:right>
            <a:ln w="12701" cap="flat" cmpd="sng" algn="ctr">
              <a:solidFill>
                <a:srgbClr val="D15A3E"/>
              </a:solidFill>
              <a:prstDash val="solid"/>
              <a:round/>
              <a:headEnd type="none" w="med" len="med"/>
              <a:tailEnd type="none" w="med" len="med"/>
            </a:ln>
          </a:right>
          <a:top>
            <a:ln w="12701" cap="flat" cmpd="sng" algn="ctr">
              <a:solidFill>
                <a:srgbClr val="D15A3E"/>
              </a:solidFill>
              <a:prstDash val="solid"/>
              <a:round/>
              <a:headEnd type="none" w="med" len="med"/>
              <a:tailEnd type="none" w="med" len="med"/>
            </a:ln>
          </a:top>
          <a:bottom>
            <a:ln w="12701" cap="flat" cmpd="sng" algn="ctr">
              <a:solidFill>
                <a:srgbClr val="D15A3E"/>
              </a:solidFill>
              <a:prstDash val="solid"/>
              <a:round/>
              <a:headEnd type="none" w="med" len="med"/>
              <a:tailEnd type="none" w="med" len="med"/>
            </a:ln>
          </a:bottom>
        </a:tcBdr>
      </a:tcStyle>
    </a:wholeTbl>
    <a:band1H>
      <a:tcStyle>
        <a:tcBdr/>
        <a:fill>
          <a:solidFill>
            <a:srgbClr val="D15A3E"/>
          </a:solidFill>
        </a:fill>
      </a:tcStyle>
    </a:band1H>
    <a:band1V>
      <a:tcStyle>
        <a:tcBdr/>
        <a:fill>
          <a:solidFill>
            <a:srgbClr val="D15A3E"/>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D15A3E"/>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D15A3E"/>
              </a:solidFill>
              <a:prstDash val="solid"/>
              <a:round/>
              <a:headEnd type="none" w="med" len="med"/>
              <a:tailEnd type="none" w="med" len="med"/>
            </a:ln>
          </a:bottom>
        </a:tcBdr>
      </a:tcStyle>
    </a:firstRow>
  </a:tblStyle>
  <a:tblStyle styleId="{9DCAF9ED-07DC-4A11-8D7F-57B35C25682E}" styleName="">
    <a:wholeTbl>
      <a:tcTxStyle>
        <a:font>
          <a:latin typeface="+mn-lt"/>
          <a:ea typeface="+mn-ea"/>
          <a:cs typeface="+mn-cs"/>
        </a:font>
        <a:srgbClr val="2D2E2D"/>
      </a:tcTxStyle>
      <a:tcStyle>
        <a:tcBdr>
          <a:left>
            <a:ln w="12701" cap="flat" cmpd="sng" algn="ctr">
              <a:solidFill>
                <a:srgbClr val="B2B2B2"/>
              </a:solidFill>
              <a:prstDash val="solid"/>
              <a:round/>
              <a:headEnd type="none" w="med" len="med"/>
              <a:tailEnd type="none" w="med" len="med"/>
            </a:ln>
          </a:left>
          <a:right>
            <a:ln w="12701" cap="flat" cmpd="sng" algn="ctr">
              <a:solidFill>
                <a:srgbClr val="B2B2B2"/>
              </a:solidFill>
              <a:prstDash val="solid"/>
              <a:round/>
              <a:headEnd type="none" w="med" len="med"/>
              <a:tailEnd type="none" w="med" len="med"/>
            </a:ln>
          </a:right>
          <a:top>
            <a:ln w="12701" cap="flat" cmpd="sng" algn="ctr">
              <a:solidFill>
                <a:srgbClr val="B2B2B2"/>
              </a:solidFill>
              <a:prstDash val="solid"/>
              <a:round/>
              <a:headEnd type="none" w="med" len="med"/>
              <a:tailEnd type="none" w="med" len="med"/>
            </a:ln>
          </a:top>
          <a:bottom>
            <a:ln w="12701" cap="flat" cmpd="sng" algn="ctr">
              <a:solidFill>
                <a:srgbClr val="B2B2B2"/>
              </a:solidFill>
              <a:prstDash val="solid"/>
              <a:round/>
              <a:headEnd type="none" w="med" len="med"/>
              <a:tailEnd type="none" w="med" len="med"/>
            </a:ln>
          </a:bottom>
        </a:tcBdr>
        <a:fill>
          <a:solidFill>
            <a:srgbClr val="FFFFFF"/>
          </a:solidFill>
        </a:fill>
      </a:tcStyle>
    </a:wholeTbl>
    <a:band1H>
      <a:tcStyle>
        <a:tcBdr/>
        <a:fill>
          <a:solidFill>
            <a:srgbClr val="F2F2F2"/>
          </a:solidFill>
        </a:fill>
      </a:tcStyle>
    </a:band1H>
    <a:band1V>
      <a:tcStyle>
        <a:tcBdr/>
        <a:fill>
          <a:solidFill>
            <a:srgbClr val="F2F2F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B2B2B2"/>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B2B2B2"/>
          </a:solidFill>
        </a:fill>
      </a:tcStyle>
    </a:firstRow>
  </a:tblStyle>
  <a:tblStyle styleId="{69012ECD-51FC-41F1-AA8D-1B2483CD663E}" styleName="">
    <a:wholeTbl>
      <a:tcTxStyle>
        <a:font>
          <a:latin typeface="+mn-lt"/>
          <a:ea typeface="+mn-ea"/>
          <a:cs typeface="+mn-cs"/>
        </a:font>
        <a:srgbClr val="2D2E2D"/>
      </a:tcTxStyle>
      <a:tcStyle>
        <a:tcBdr>
          <a:left>
            <a:ln w="3172" cap="flat" cmpd="sng" algn="ctr">
              <a:solidFill>
                <a:srgbClr val="D15A3E"/>
              </a:solidFill>
              <a:prstDash val="solid"/>
              <a:round/>
              <a:headEnd type="none" w="med" len="med"/>
              <a:tailEnd type="none" w="med" len="med"/>
            </a:ln>
          </a:left>
          <a:right>
            <a:ln w="3172" cap="flat" cmpd="sng" algn="ctr">
              <a:solidFill>
                <a:srgbClr val="D15A3E"/>
              </a:solidFill>
              <a:prstDash val="solid"/>
              <a:round/>
              <a:headEnd type="none" w="med" len="med"/>
              <a:tailEnd type="none" w="med" len="med"/>
            </a:ln>
          </a:right>
          <a:top>
            <a:ln w="3172" cap="flat" cmpd="sng" algn="ctr">
              <a:solidFill>
                <a:srgbClr val="D15A3E"/>
              </a:solidFill>
              <a:prstDash val="solid"/>
              <a:round/>
              <a:headEnd type="none" w="med" len="med"/>
              <a:tailEnd type="none" w="med" len="med"/>
            </a:ln>
          </a:top>
          <a:bottom>
            <a:ln w="3172" cap="flat" cmpd="sng" algn="ctr">
              <a:solidFill>
                <a:srgbClr val="D15A3E"/>
              </a:solidFill>
              <a:prstDash val="solid"/>
              <a:round/>
              <a:headEnd type="none" w="med" len="med"/>
              <a:tailEnd type="none" w="med" len="med"/>
            </a:ln>
          </a:bottom>
        </a:tcBdr>
      </a:tcStyle>
    </a:wholeTbl>
    <a:band1H>
      <a:tcStyle>
        <a:tcBdr>
          <a:top>
            <a:ln w="3172" cap="flat" cmpd="sng" algn="ctr">
              <a:solidFill>
                <a:srgbClr val="D15A3E"/>
              </a:solidFill>
              <a:prstDash val="solid"/>
              <a:round/>
              <a:headEnd type="none" w="med" len="med"/>
              <a:tailEnd type="none" w="med" len="med"/>
            </a:ln>
          </a:top>
          <a:bottom>
            <a:ln w="3172" cap="flat" cmpd="sng" algn="ctr">
              <a:solidFill>
                <a:srgbClr val="D15A3E"/>
              </a:solidFill>
              <a:prstDash val="solid"/>
              <a:round/>
              <a:headEnd type="none" w="med" len="med"/>
              <a:tailEnd type="none" w="med" len="med"/>
            </a:ln>
          </a:bottom>
        </a:tcBdr>
      </a:tcStyle>
    </a:band1H>
    <a:band1V>
      <a:tcStyle>
        <a:tcBdr>
          <a:left>
            <a:ln w="3172" cap="flat" cmpd="sng" algn="ctr">
              <a:solidFill>
                <a:srgbClr val="D15A3E"/>
              </a:solidFill>
              <a:prstDash val="solid"/>
              <a:round/>
              <a:headEnd type="none" w="med" len="med"/>
              <a:tailEnd type="none" w="med" len="med"/>
            </a:ln>
          </a:left>
          <a:right>
            <a:ln w="3172" cap="flat" cmpd="sng" algn="ctr">
              <a:solidFill>
                <a:srgbClr val="D15A3E"/>
              </a:solidFill>
              <a:prstDash val="solid"/>
              <a:round/>
              <a:headEnd type="none" w="med" len="med"/>
              <a:tailEnd type="none" w="med" len="med"/>
            </a:ln>
          </a:right>
        </a:tcBdr>
      </a:tcStyle>
    </a:band1V>
    <a:band2V>
      <a:tcStyle>
        <a:tcBdr>
          <a:left>
            <a:ln w="3172" cap="flat" cmpd="sng" algn="ctr">
              <a:solidFill>
                <a:srgbClr val="D15A3E"/>
              </a:solidFill>
              <a:prstDash val="solid"/>
              <a:round/>
              <a:headEnd type="none" w="med" len="med"/>
              <a:tailEnd type="none" w="med" len="med"/>
            </a:ln>
          </a:left>
          <a:right>
            <a:ln w="3172" cap="flat" cmpd="sng" algn="ctr">
              <a:solidFill>
                <a:srgbClr val="D15A3E"/>
              </a:solidFill>
              <a:prstDash val="solid"/>
              <a:round/>
              <a:headEnd type="none" w="med" len="med"/>
              <a:tailEnd type="none" w="med" len="med"/>
            </a:ln>
          </a:right>
        </a:tcBdr>
      </a:tcStyle>
    </a:band2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D15A3E"/>
              </a:solidFill>
              <a:prstDash val="solid"/>
              <a:round/>
              <a:headEnd type="none" w="med" len="med"/>
              <a:tailEnd type="none" w="med" len="med"/>
            </a:ln>
          </a:top>
        </a:tcBdr>
      </a:tcStyle>
    </a:lastRow>
    <a:firstRow>
      <a:tcTxStyle b="on">
        <a:font>
          <a:latin typeface="+mn-lt"/>
          <a:ea typeface="+mn-ea"/>
          <a:cs typeface="+mn-cs"/>
        </a:font>
        <a:srgbClr val="FFFFFF"/>
      </a:tcTxStyle>
      <a:tcStyle>
        <a:tcBdr/>
        <a:fill>
          <a:solidFill>
            <a:srgbClr val="D15A3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61047" autoAdjust="0"/>
  </p:normalViewPr>
  <p:slideViewPr>
    <p:cSldViewPr snapToGrid="0">
      <p:cViewPr varScale="1">
        <p:scale>
          <a:sx n="70" d="100"/>
          <a:sy n="70" d="100"/>
        </p:scale>
        <p:origin x="1860"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39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3717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14" name="Notes Placeholder 13"/>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Slide Number Placeholder 15"/>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CCEA68A-E47C-403F-8907-7072C05A6FA8}" type="slidenum">
              <a:rPr lang="en-GB" smtClean="0"/>
              <a:t>‹#›</a:t>
            </a:fld>
            <a:endParaRPr lang="en-GB"/>
          </a:p>
        </p:txBody>
      </p:sp>
    </p:spTree>
    <p:extLst>
      <p:ext uri="{BB962C8B-B14F-4D97-AF65-F5344CB8AC3E}">
        <p14:creationId xmlns:p14="http://schemas.microsoft.com/office/powerpoint/2010/main" val="174441365"/>
      </p:ext>
    </p:extLst>
  </p:cSld>
  <p:clrMap bg1="lt1" tx1="dk1" bg2="lt2" tx2="dk2" accent1="accent1" accent2="accent2" accent3="accent3" accent4="accent4" accent5="accent5" accent6="accent6" hlink="hlink" folHlink="folHlink"/>
  <p:hf sldNum="0" hdr="0" ftr="0" dt="0"/>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2D2E2D"/>
        </a:solidFill>
        <a:uFillTx/>
        <a:latin typeface="Arial"/>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2D2E2D"/>
        </a:solidFill>
        <a:uFillTx/>
        <a:latin typeface="Arial"/>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2D2E2D"/>
        </a:solidFill>
        <a:uFillTx/>
        <a:latin typeface="Arial"/>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2D2E2D"/>
        </a:solidFill>
        <a:uFillTx/>
        <a:latin typeface="Arial"/>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2D2E2D"/>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350239"/>
          </a:xfrm>
          <a:prstGeom prst="rect">
            <a:avLst/>
          </a:prstGeom>
        </p:spPr>
        <p:txBody>
          <a:bodyPr/>
          <a:lstStyle/>
          <a:p>
            <a:endParaRPr lang="en-GB" dirty="0"/>
          </a:p>
        </p:txBody>
      </p:sp>
    </p:spTree>
    <p:extLst>
      <p:ext uri="{BB962C8B-B14F-4D97-AF65-F5344CB8AC3E}">
        <p14:creationId xmlns:p14="http://schemas.microsoft.com/office/powerpoint/2010/main" val="25505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results of the synthetic</a:t>
            </a:r>
            <a:r>
              <a:rPr lang="en-GB" baseline="0" dirty="0" smtClean="0"/>
              <a:t> test is displayed, which highlights the regions of 4D-changes in the model.</a:t>
            </a:r>
            <a:endParaRPr lang="en-GB" dirty="0"/>
          </a:p>
        </p:txBody>
      </p:sp>
    </p:spTree>
    <p:extLst>
      <p:ext uri="{BB962C8B-B14F-4D97-AF65-F5344CB8AC3E}">
        <p14:creationId xmlns:p14="http://schemas.microsoft.com/office/powerpoint/2010/main" val="329330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workflow generates a 4D indicator map which highlights the region, that has high probability of time-lapse change. </a:t>
            </a:r>
            <a:endParaRPr lang="en-GB" dirty="0"/>
          </a:p>
        </p:txBody>
      </p:sp>
    </p:spTree>
    <p:extLst>
      <p:ext uri="{BB962C8B-B14F-4D97-AF65-F5344CB8AC3E}">
        <p14:creationId xmlns:p14="http://schemas.microsoft.com/office/powerpoint/2010/main" val="408526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350239"/>
          </a:xfrm>
          <a:prstGeom prst="rect">
            <a:avLst/>
          </a:prstGeom>
        </p:spPr>
        <p:txBody>
          <a:bodyPr/>
          <a:lstStyle/>
          <a:p>
            <a:endParaRPr lang="en-GB" dirty="0"/>
          </a:p>
        </p:txBody>
      </p:sp>
    </p:spTree>
    <p:extLst>
      <p:ext uri="{BB962C8B-B14F-4D97-AF65-F5344CB8AC3E}">
        <p14:creationId xmlns:p14="http://schemas.microsoft.com/office/powerpoint/2010/main" val="160533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350239"/>
          </a:xfrm>
          <a:prstGeom prst="rect">
            <a:avLst/>
          </a:prstGeom>
        </p:spPr>
        <p:txBody>
          <a:bodyPr/>
          <a:lstStyle/>
          <a:p>
            <a:endParaRPr lang="en-GB" dirty="0"/>
          </a:p>
        </p:txBody>
      </p:sp>
    </p:spTree>
    <p:extLst>
      <p:ext uri="{BB962C8B-B14F-4D97-AF65-F5344CB8AC3E}">
        <p14:creationId xmlns:p14="http://schemas.microsoft.com/office/powerpoint/2010/main" val="287738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p:spPr>
      </p:sp>
      <p:sp>
        <p:nvSpPr>
          <p:cNvPr id="3" name="Notes Placeholder 2"/>
          <p:cNvSpPr>
            <a:spLocks noGrp="1"/>
          </p:cNvSpPr>
          <p:nvPr>
            <p:ph type="body" idx="1"/>
          </p:nvPr>
        </p:nvSpPr>
        <p:spPr>
          <a:xfrm>
            <a:off x="679768" y="4777194"/>
            <a:ext cx="5438140" cy="3350239"/>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cap="none" spc="0" baseline="0" dirty="0" smtClean="0">
                <a:solidFill>
                  <a:srgbClr val="2D2E2D"/>
                </a:solidFill>
                <a:uFillTx/>
                <a:latin typeface="Arial"/>
              </a:rPr>
              <a:t>The</a:t>
            </a:r>
            <a:r>
              <a:rPr lang="en-GB" sz="1000" b="0" i="0" u="none" strike="noStrike" kern="1200" cap="none" spc="0" dirty="0" smtClean="0">
                <a:solidFill>
                  <a:srgbClr val="2D2E2D"/>
                </a:solidFill>
                <a:uFillTx/>
                <a:latin typeface="Arial"/>
              </a:rPr>
              <a:t> research motivation is to study the potential of applying Oil &amp;</a:t>
            </a:r>
            <a:r>
              <a:rPr lang="en-GB" sz="1000" b="0" i="0" u="none" strike="noStrike" kern="1200" cap="none" spc="0" baseline="0" dirty="0" smtClean="0">
                <a:solidFill>
                  <a:srgbClr val="2D2E2D"/>
                </a:solidFill>
                <a:uFillTx/>
                <a:latin typeface="Arial"/>
              </a:rPr>
              <a:t> Gas industry trusted technology ‘</a:t>
            </a:r>
            <a:r>
              <a:rPr lang="en-GB" sz="1000" b="0" i="0" u="none" strike="noStrike" kern="1200" cap="none" spc="0" dirty="0" smtClean="0">
                <a:solidFill>
                  <a:srgbClr val="2D2E2D"/>
                </a:solidFill>
                <a:uFillTx/>
                <a:latin typeface="Arial"/>
              </a:rPr>
              <a:t>4D seismic’ to monitor near surface changes due to underground nuclear explosion. </a:t>
            </a:r>
            <a:endParaRPr lang="en-GB" sz="1000" b="0" i="0" u="none" strike="noStrike" kern="1200" cap="none" spc="0" baseline="0" dirty="0" smtClean="0">
              <a:solidFill>
                <a:srgbClr val="2D2E2D"/>
              </a:solidFill>
              <a:uFillTx/>
              <a:latin typeface="Arial"/>
            </a:endParaRPr>
          </a:p>
          <a:p>
            <a:pPr marL="0" marR="0" indent="0" algn="l" defTabSz="914400" rtl="0" fontAlgn="auto" hangingPunct="1">
              <a:lnSpc>
                <a:spcPct val="100000"/>
              </a:lnSpc>
              <a:spcBef>
                <a:spcPts val="0"/>
              </a:spcBef>
              <a:spcAft>
                <a:spcPts val="0"/>
              </a:spcAft>
              <a:buNone/>
              <a:tabLst/>
            </a:pPr>
            <a:endParaRPr lang="en-GB" sz="1000" b="0" i="0" u="none" strike="noStrike" kern="1200" cap="none" spc="0" baseline="0" dirty="0" smtClean="0">
              <a:solidFill>
                <a:srgbClr val="2D2E2D"/>
              </a:solidFill>
              <a:uFillTx/>
              <a:latin typeface="Arial"/>
            </a:endParaRPr>
          </a:p>
          <a:p>
            <a:pPr marL="0" marR="0" indent="0" algn="l" defTabSz="914400" rtl="0" fontAlgn="auto" hangingPunct="1">
              <a:lnSpc>
                <a:spcPct val="100000"/>
              </a:lnSpc>
              <a:spcBef>
                <a:spcPts val="0"/>
              </a:spcBef>
              <a:spcAft>
                <a:spcPts val="0"/>
              </a:spcAft>
              <a:buNone/>
              <a:tabLst/>
            </a:pPr>
            <a:r>
              <a:rPr lang="en-GB" sz="1000" b="0" i="0" u="none" strike="noStrike" kern="1200" cap="none" spc="0" baseline="0" dirty="0" smtClean="0">
                <a:solidFill>
                  <a:srgbClr val="2D2E2D"/>
                </a:solidFill>
                <a:uFillTx/>
                <a:latin typeface="Arial"/>
              </a:rPr>
              <a:t>The animation shows the sequence of changes that happens following an explosion. The image to the right is the schematic representation of the characteristic static signature found near the emplacement zone.</a:t>
            </a:r>
          </a:p>
          <a:p>
            <a:pPr marL="0" marR="0" indent="0" algn="l" defTabSz="914400" rtl="0" fontAlgn="auto" hangingPunct="1">
              <a:lnSpc>
                <a:spcPct val="100000"/>
              </a:lnSpc>
              <a:spcBef>
                <a:spcPts val="0"/>
              </a:spcBef>
              <a:spcAft>
                <a:spcPts val="0"/>
              </a:spcAft>
              <a:buNone/>
              <a:tabLst/>
            </a:pPr>
            <a:endParaRPr lang="en-GB" sz="1000" b="0" i="0" u="none" strike="noStrike" kern="1200" cap="none" spc="0" baseline="0" dirty="0" smtClean="0">
              <a:solidFill>
                <a:srgbClr val="2D2E2D"/>
              </a:solidFill>
              <a:uFillTx/>
              <a:latin typeface="Arial"/>
            </a:endParaRPr>
          </a:p>
          <a:p>
            <a:pPr marL="0" marR="0" indent="0" algn="l" defTabSz="914400" rtl="0" fontAlgn="auto" hangingPunct="1">
              <a:lnSpc>
                <a:spcPct val="100000"/>
              </a:lnSpc>
              <a:spcBef>
                <a:spcPts val="0"/>
              </a:spcBef>
              <a:spcAft>
                <a:spcPts val="0"/>
              </a:spcAft>
              <a:buNone/>
              <a:tabLst/>
            </a:pPr>
            <a:r>
              <a:rPr lang="en-GB" sz="1000" b="0" i="0" u="none" strike="noStrike" kern="1200" cap="none" spc="0" baseline="0" dirty="0" smtClean="0">
                <a:solidFill>
                  <a:srgbClr val="2D2E2D"/>
                </a:solidFill>
                <a:uFillTx/>
                <a:latin typeface="Arial"/>
              </a:rPr>
              <a:t>This includes a cavity at the centre and a rubble chimney. Then radially away from cavity we see a crushed zone, zone of intense rock fracturing and zone of block fracturing. Literatures confirm that P wave velocity near the cavity drops 50-80% below the original background velocity following an explosion.</a:t>
            </a:r>
          </a:p>
        </p:txBody>
      </p:sp>
    </p:spTree>
    <p:extLst>
      <p:ext uri="{BB962C8B-B14F-4D97-AF65-F5344CB8AC3E}">
        <p14:creationId xmlns:p14="http://schemas.microsoft.com/office/powerpoint/2010/main" val="410012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t>In</a:t>
            </a:r>
            <a:r>
              <a:rPr lang="en-GB" sz="1000" baseline="0" dirty="0" smtClean="0"/>
              <a:t> addition to the static phenomena, characteristic dynamic phenomena is also observed following UNE.</a:t>
            </a:r>
            <a:endParaRPr lang="en-GB" sz="1000" dirty="0" smtClean="0"/>
          </a:p>
          <a:p>
            <a:endParaRPr lang="en-GB" sz="1000" dirty="0" smtClean="0"/>
          </a:p>
          <a:p>
            <a:r>
              <a:rPr lang="en-GB" sz="1000" dirty="0" smtClean="0"/>
              <a:t>Following an underground explosion due to the shock waves, water from the existing pore are pushed away to form groundwater mound. After the chimney collapse, a dip in the GWM occurs due to increase in permeability in the chimney. The dip in GWM is observed to be about 80 - 100 m and height of GWM away from the cavity is about few 100s of meters. GWM then slowly depletes and it takes several months – years before the groundwater level returns to pre-test level. </a:t>
            </a:r>
          </a:p>
          <a:p>
            <a:endParaRPr lang="en-GB" sz="1000" dirty="0" smtClean="0"/>
          </a:p>
          <a:p>
            <a:r>
              <a:rPr lang="en-GB" sz="1000" dirty="0" smtClean="0"/>
              <a:t>This characteristic phenomena is observed even if explosion is carried out above or below the water table. </a:t>
            </a:r>
            <a:endParaRPr lang="en-GB" sz="1000" dirty="0"/>
          </a:p>
        </p:txBody>
      </p:sp>
    </p:spTree>
    <p:extLst>
      <p:ext uri="{BB962C8B-B14F-4D97-AF65-F5344CB8AC3E}">
        <p14:creationId xmlns:p14="http://schemas.microsoft.com/office/powerpoint/2010/main" val="245137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dirty="0" smtClean="0"/>
              <a:t>Changes in pressure, saturation and temperature following the  Cheshire test in Nevada, US carried out in 1976 is presented. The water saturation level returns to the pre-test level after 154 days but high temperature is still observable even after 2 years. </a:t>
            </a:r>
          </a:p>
          <a:p>
            <a:endParaRPr lang="en-GB" sz="1050" dirty="0"/>
          </a:p>
          <a:p>
            <a:r>
              <a:rPr lang="en-GB" sz="1050" dirty="0" smtClean="0"/>
              <a:t>Recovery of Pressure, Saturation and Temperature condition to pre-test level depends on the yield strength of the device and also on the geology of medium.</a:t>
            </a:r>
            <a:endParaRPr lang="en-GB" sz="1050" dirty="0"/>
          </a:p>
        </p:txBody>
      </p:sp>
    </p:spTree>
    <p:extLst>
      <p:ext uri="{BB962C8B-B14F-4D97-AF65-F5344CB8AC3E}">
        <p14:creationId xmlns:p14="http://schemas.microsoft.com/office/powerpoint/2010/main" val="3659054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50" dirty="0"/>
          </a:p>
        </p:txBody>
      </p:sp>
    </p:spTree>
    <p:extLst>
      <p:ext uri="{BB962C8B-B14F-4D97-AF65-F5344CB8AC3E}">
        <p14:creationId xmlns:p14="http://schemas.microsoft.com/office/powerpoint/2010/main" val="82599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smtClean="0"/>
              <a:t>The table shows the factors affecting land 4D repeatability. Main factors affecting are near-surface conditions and source coupling. These factors decreases the chance of detection of dynamic heterogeneous cavity. </a:t>
            </a:r>
            <a:endParaRPr lang="en-GB" sz="1000" dirty="0"/>
          </a:p>
        </p:txBody>
      </p:sp>
    </p:spTree>
    <p:extLst>
      <p:ext uri="{BB962C8B-B14F-4D97-AF65-F5344CB8AC3E}">
        <p14:creationId xmlns:p14="http://schemas.microsoft.com/office/powerpoint/2010/main" val="302619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Snapshot</a:t>
            </a:r>
            <a:r>
              <a:rPr lang="en-GB" baseline="0" dirty="0" smtClean="0"/>
              <a:t> of velocity model used for synthetic study. The model includes heterogeneous cavity system along with groundwater mound dissipation. 50 days observation is modelled. Near surface velocity variation which represents changes due to near-surface condition and changes in source and receiver coupling is shown. 4D difference of day 10 , 15 and 35 as indicated here is displayed on next slide.</a:t>
            </a:r>
            <a:endParaRPr lang="en-GB" dirty="0"/>
          </a:p>
        </p:txBody>
      </p:sp>
    </p:spTree>
    <p:extLst>
      <p:ext uri="{BB962C8B-B14F-4D97-AF65-F5344CB8AC3E}">
        <p14:creationId xmlns:p14="http://schemas.microsoft.com/office/powerpoint/2010/main" val="104443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Time-lapse</a:t>
            </a:r>
            <a:r>
              <a:rPr lang="en-GB" baseline="0" dirty="0" smtClean="0"/>
              <a:t> signal due to change in groundwater mounding is not very evident in the seismic section. </a:t>
            </a:r>
            <a:endParaRPr lang="en-GB" dirty="0"/>
          </a:p>
        </p:txBody>
      </p:sp>
    </p:spTree>
    <p:extLst>
      <p:ext uri="{BB962C8B-B14F-4D97-AF65-F5344CB8AC3E}">
        <p14:creationId xmlns:p14="http://schemas.microsoft.com/office/powerpoint/2010/main" val="186304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workflow using Self-Organising Map is proposed which would help to detect obscure time-lapse signature.</a:t>
            </a:r>
            <a:endParaRPr lang="en-GB" dirty="0"/>
          </a:p>
        </p:txBody>
      </p:sp>
    </p:spTree>
    <p:extLst>
      <p:ext uri="{BB962C8B-B14F-4D97-AF65-F5344CB8AC3E}">
        <p14:creationId xmlns:p14="http://schemas.microsoft.com/office/powerpoint/2010/main" val="2047281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8" name="Picture 7">
            <a:extLst>
              <a:ext uri="{FF2B5EF4-FFF2-40B4-BE49-F238E27FC236}">
                <a16:creationId xmlns:a16="http://schemas.microsoft.com/office/drawing/2014/main" id="{2360D1D8-51B9-484D-BB7C-B169E9D86A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82" r="9778" b="5543"/>
          <a:stretch/>
        </p:blipFill>
        <p:spPr>
          <a:xfrm>
            <a:off x="10668000" y="5743262"/>
            <a:ext cx="1289707" cy="1066691"/>
          </a:xfrm>
          <a:prstGeom prst="rect">
            <a:avLst/>
          </a:prstGeom>
        </p:spPr>
      </p:pic>
      <p:pic>
        <p:nvPicPr>
          <p:cNvPr id="9" name="Picture 8">
            <a:extLst>
              <a:ext uri="{FF2B5EF4-FFF2-40B4-BE49-F238E27FC236}">
                <a16:creationId xmlns:a16="http://schemas.microsoft.com/office/drawing/2014/main" id="{0ED44AFD-7990-4FAB-90F8-2EBECE6D876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62331"/>
          <a:stretch/>
        </p:blipFill>
        <p:spPr>
          <a:xfrm>
            <a:off x="381002" y="5902750"/>
            <a:ext cx="1614344" cy="767077"/>
          </a:xfrm>
          <a:prstGeom prst="rect">
            <a:avLst/>
          </a:prstGeom>
          <a:solidFill>
            <a:schemeClr val="bg1"/>
          </a:solidFill>
        </p:spPr>
      </p:pic>
      <p:pic>
        <p:nvPicPr>
          <p:cNvPr id="4" name="Picture 3"/>
          <p:cNvPicPr>
            <a:picLocks noChangeAspect="1"/>
          </p:cNvPicPr>
          <p:nvPr userDrawn="1"/>
        </p:nvPicPr>
        <p:blipFill>
          <a:blip r:embed="rId4"/>
          <a:stretch>
            <a:fillRect/>
          </a:stretch>
        </p:blipFill>
        <p:spPr>
          <a:xfrm>
            <a:off x="8459696" y="0"/>
            <a:ext cx="3732303" cy="1122363"/>
          </a:xfrm>
          <a:prstGeom prst="rect">
            <a:avLst/>
          </a:prstGeom>
        </p:spPr>
      </p:pic>
    </p:spTree>
    <p:extLst>
      <p:ext uri="{BB962C8B-B14F-4D97-AF65-F5344CB8AC3E}">
        <p14:creationId xmlns:p14="http://schemas.microsoft.com/office/powerpoint/2010/main" val="81470743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7395" y="624046"/>
            <a:ext cx="9654746" cy="55396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87395" y="1318053"/>
            <a:ext cx="9745362" cy="437429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a:extLst>
              <a:ext uri="{FF2B5EF4-FFF2-40B4-BE49-F238E27FC236}">
                <a16:creationId xmlns:a16="http://schemas.microsoft.com/office/drawing/2014/main" id="{F864DA69-3464-488C-BFD4-5CB19DB6F94F}"/>
              </a:ext>
            </a:extLst>
          </p:cNvPr>
          <p:cNvCxnSpPr/>
          <p:nvPr userDrawn="1"/>
        </p:nvCxnSpPr>
        <p:spPr>
          <a:xfrm>
            <a:off x="1186249" y="1243915"/>
            <a:ext cx="9646508" cy="82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1491784" y="182564"/>
            <a:ext cx="5172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F7317-6F21-4062-ACB5-883694BB000A}" type="slidenum">
              <a:rPr lang="en-GB" sz="1600" smtClean="0"/>
              <a:pPr/>
              <a:t>‹#›</a:t>
            </a:fld>
            <a:endParaRPr lang="en-GB" dirty="0"/>
          </a:p>
        </p:txBody>
      </p:sp>
    </p:spTree>
    <p:extLst>
      <p:ext uri="{BB962C8B-B14F-4D97-AF65-F5344CB8AC3E}">
        <p14:creationId xmlns:p14="http://schemas.microsoft.com/office/powerpoint/2010/main" val="3425248230"/>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0389" y="2930643"/>
            <a:ext cx="9654746" cy="553967"/>
          </a:xfrm>
        </p:spPr>
        <p:txBody>
          <a:bodyPr/>
          <a:lstStyle/>
          <a:p>
            <a:r>
              <a:rPr lang="en-US" smtClean="0"/>
              <a:t>Click to edit Master title style</a:t>
            </a:r>
            <a:endParaRPr lang="en-US" dirty="0"/>
          </a:p>
        </p:txBody>
      </p:sp>
      <p:cxnSp>
        <p:nvCxnSpPr>
          <p:cNvPr id="10" name="Straight Connector 9">
            <a:extLst>
              <a:ext uri="{FF2B5EF4-FFF2-40B4-BE49-F238E27FC236}">
                <a16:creationId xmlns:a16="http://schemas.microsoft.com/office/drawing/2014/main" id="{F864DA69-3464-488C-BFD4-5CB19DB6F94F}"/>
              </a:ext>
            </a:extLst>
          </p:cNvPr>
          <p:cNvCxnSpPr/>
          <p:nvPr userDrawn="1"/>
        </p:nvCxnSpPr>
        <p:spPr>
          <a:xfrm>
            <a:off x="1260389" y="3501083"/>
            <a:ext cx="9646508" cy="823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1491784" y="182564"/>
            <a:ext cx="5172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F7317-6F21-4062-ACB5-883694BB000A}" type="slidenum">
              <a:rPr lang="en-GB" sz="1600" smtClean="0"/>
              <a:pPr/>
              <a:t>‹#›</a:t>
            </a:fld>
            <a:endParaRPr lang="en-GB" dirty="0"/>
          </a:p>
        </p:txBody>
      </p:sp>
    </p:spTree>
    <p:extLst>
      <p:ext uri="{BB962C8B-B14F-4D97-AF65-F5344CB8AC3E}">
        <p14:creationId xmlns:p14="http://schemas.microsoft.com/office/powerpoint/2010/main" val="368385299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416" y="88144"/>
            <a:ext cx="10958384" cy="55396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5417" y="755100"/>
            <a:ext cx="11351740" cy="55962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a:extLst>
              <a:ext uri="{FF2B5EF4-FFF2-40B4-BE49-F238E27FC236}">
                <a16:creationId xmlns:a16="http://schemas.microsoft.com/office/drawing/2014/main" id="{F864DA69-3464-488C-BFD4-5CB19DB6F94F}"/>
              </a:ext>
            </a:extLst>
          </p:cNvPr>
          <p:cNvCxnSpPr/>
          <p:nvPr userDrawn="1"/>
        </p:nvCxnSpPr>
        <p:spPr>
          <a:xfrm>
            <a:off x="395416" y="691539"/>
            <a:ext cx="1161360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Slide Number Placeholder 5"/>
          <p:cNvSpPr txBox="1">
            <a:spLocks/>
          </p:cNvSpPr>
          <p:nvPr userDrawn="1"/>
        </p:nvSpPr>
        <p:spPr>
          <a:xfrm>
            <a:off x="11491784" y="182564"/>
            <a:ext cx="5172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63F7317-6F21-4062-ACB5-883694BB000A}" type="slidenum">
              <a:rPr lang="en-GB" sz="1600" smtClean="0"/>
              <a:pPr/>
              <a:t>‹#›</a:t>
            </a:fld>
            <a:endParaRPr lang="en-GB" dirty="0"/>
          </a:p>
        </p:txBody>
      </p:sp>
    </p:spTree>
    <p:extLst>
      <p:ext uri="{BB962C8B-B14F-4D97-AF65-F5344CB8AC3E}">
        <p14:creationId xmlns:p14="http://schemas.microsoft.com/office/powerpoint/2010/main" val="190181283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r>
              <a:rPr lang="en-GB" smtClean="0"/>
              <a:t>Add a footer</a:t>
            </a:r>
            <a:endParaRPr lang="en-GB"/>
          </a:p>
        </p:txBody>
      </p:sp>
      <p:pic>
        <p:nvPicPr>
          <p:cNvPr id="7" name="Picture 6">
            <a:extLst>
              <a:ext uri="{FF2B5EF4-FFF2-40B4-BE49-F238E27FC236}">
                <a16:creationId xmlns:a16="http://schemas.microsoft.com/office/drawing/2014/main" id="{0ED44AFD-7990-4FAB-90F8-2EBECE6D8760}"/>
              </a:ext>
            </a:extLst>
          </p:cNvPr>
          <p:cNvPicPr>
            <a:picLocks noChangeAspect="1"/>
          </p:cNvPicPr>
          <p:nvPr/>
        </p:nvPicPr>
        <p:blipFill rotWithShape="1">
          <a:blip r:embed="rId2">
            <a:extLst>
              <a:ext uri="{28A0092B-C50C-407E-A947-70E740481C1C}">
                <a14:useLocalDpi xmlns:a14="http://schemas.microsoft.com/office/drawing/2010/main" val="0"/>
              </a:ext>
            </a:extLst>
          </a:blip>
          <a:srcRect l="1" r="62331"/>
          <a:stretch/>
        </p:blipFill>
        <p:spPr>
          <a:xfrm>
            <a:off x="381001" y="6176963"/>
            <a:ext cx="1467761" cy="492864"/>
          </a:xfrm>
          <a:prstGeom prst="rect">
            <a:avLst/>
          </a:prstGeom>
          <a:solidFill>
            <a:schemeClr val="bg1"/>
          </a:solidFill>
        </p:spPr>
      </p:pic>
      <p:pic>
        <p:nvPicPr>
          <p:cNvPr id="8" name="Picture 7">
            <a:extLst>
              <a:ext uri="{FF2B5EF4-FFF2-40B4-BE49-F238E27FC236}">
                <a16:creationId xmlns:a16="http://schemas.microsoft.com/office/drawing/2014/main" id="{2360D1D8-51B9-484D-BB7C-B169E9D86A8E}"/>
              </a:ext>
            </a:extLst>
          </p:cNvPr>
          <p:cNvPicPr>
            <a:picLocks noChangeAspect="1"/>
          </p:cNvPicPr>
          <p:nvPr/>
        </p:nvPicPr>
        <p:blipFill rotWithShape="1">
          <a:blip r:embed="rId3">
            <a:extLst>
              <a:ext uri="{28A0092B-C50C-407E-A947-70E740481C1C}">
                <a14:useLocalDpi xmlns:a14="http://schemas.microsoft.com/office/drawing/2010/main" val="0"/>
              </a:ext>
            </a:extLst>
          </a:blip>
          <a:srcRect l="7682" r="9778" b="5543"/>
          <a:stretch/>
        </p:blipFill>
        <p:spPr>
          <a:xfrm>
            <a:off x="10468542" y="5902750"/>
            <a:ext cx="1489165" cy="907203"/>
          </a:xfrm>
          <a:prstGeom prst="rect">
            <a:avLst/>
          </a:prstGeom>
        </p:spPr>
      </p:pic>
      <p:pic>
        <p:nvPicPr>
          <p:cNvPr id="10" name="Picture 9">
            <a:extLst>
              <a:ext uri="{FF2B5EF4-FFF2-40B4-BE49-F238E27FC236}">
                <a16:creationId xmlns:a16="http://schemas.microsoft.com/office/drawing/2014/main" id="{0ED44AFD-7990-4FAB-90F8-2EBECE6D87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62331"/>
          <a:stretch/>
        </p:blipFill>
        <p:spPr>
          <a:xfrm>
            <a:off x="381001" y="6176963"/>
            <a:ext cx="1467761" cy="492864"/>
          </a:xfrm>
          <a:prstGeom prst="rect">
            <a:avLst/>
          </a:prstGeom>
          <a:solidFill>
            <a:schemeClr val="bg1"/>
          </a:solidFill>
        </p:spPr>
      </p:pic>
      <p:pic>
        <p:nvPicPr>
          <p:cNvPr id="11" name="Picture 10">
            <a:extLst>
              <a:ext uri="{FF2B5EF4-FFF2-40B4-BE49-F238E27FC236}">
                <a16:creationId xmlns:a16="http://schemas.microsoft.com/office/drawing/2014/main" id="{2360D1D8-51B9-484D-BB7C-B169E9D86A8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82" r="9778" b="5543"/>
          <a:stretch/>
        </p:blipFill>
        <p:spPr>
          <a:xfrm>
            <a:off x="10468542" y="5902750"/>
            <a:ext cx="1489165" cy="907203"/>
          </a:xfrm>
          <a:prstGeom prst="rect">
            <a:avLst/>
          </a:prstGeom>
        </p:spPr>
      </p:pic>
      <p:pic>
        <p:nvPicPr>
          <p:cNvPr id="12" name="Picture 11">
            <a:extLst>
              <a:ext uri="{FF2B5EF4-FFF2-40B4-BE49-F238E27FC236}">
                <a16:creationId xmlns:a16="http://schemas.microsoft.com/office/drawing/2014/main" id="{73F6292E-404E-4B15-B627-A396B64338F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708" r="84250" b="14571"/>
          <a:stretch/>
        </p:blipFill>
        <p:spPr>
          <a:xfrm>
            <a:off x="10742958" y="82379"/>
            <a:ext cx="1350188" cy="859482"/>
          </a:xfrm>
          <a:prstGeom prst="rect">
            <a:avLst/>
          </a:prstGeom>
        </p:spPr>
      </p:pic>
    </p:spTree>
    <p:extLst>
      <p:ext uri="{BB962C8B-B14F-4D97-AF65-F5344CB8AC3E}">
        <p14:creationId xmlns:p14="http://schemas.microsoft.com/office/powerpoint/2010/main" val="40661526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58170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126223"/>
            <a:ext cx="10515600" cy="505074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48762" y="6356352"/>
            <a:ext cx="1857942"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r>
              <a:rPr lang="en-GB" smtClean="0"/>
              <a:t>Add a footer</a:t>
            </a:r>
            <a:endParaRPr lang="en-GB"/>
          </a:p>
        </p:txBody>
      </p:sp>
      <p:sp>
        <p:nvSpPr>
          <p:cNvPr id="6" name="Slide Number Placeholder 5"/>
          <p:cNvSpPr>
            <a:spLocks noGrp="1"/>
          </p:cNvSpPr>
          <p:nvPr>
            <p:ph type="sldNum" sz="quarter" idx="4"/>
          </p:nvPr>
        </p:nvSpPr>
        <p:spPr>
          <a:xfrm>
            <a:off x="11491784" y="365128"/>
            <a:ext cx="5172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563F7317-6F21-4062-ACB5-883694BB000A}" type="slidenum">
              <a:rPr lang="en-GB" smtClean="0"/>
              <a:t>‹#›</a:t>
            </a:fld>
            <a:endParaRPr lang="en-GB"/>
          </a:p>
        </p:txBody>
      </p:sp>
    </p:spTree>
    <p:extLst>
      <p:ext uri="{BB962C8B-B14F-4D97-AF65-F5344CB8AC3E}">
        <p14:creationId xmlns:p14="http://schemas.microsoft.com/office/powerpoint/2010/main" val="1797624340"/>
      </p:ext>
    </p:extLst>
  </p:cSld>
  <p:clrMap bg1="lt1" tx1="dk1" bg2="lt2" tx2="dk2" accent1="accent1" accent2="accent2" accent3="accent3" accent4="accent4" accent5="accent5" accent6="accent6" hlink="hlink" folHlink="folHlink"/>
  <p:sldLayoutIdLst>
    <p:sldLayoutId id="2147483690" r:id="rId1"/>
    <p:sldLayoutId id="2147483701" r:id="rId2"/>
    <p:sldLayoutId id="2147483702" r:id="rId3"/>
    <p:sldLayoutId id="2147483691" r:id="rId4"/>
    <p:sldLayoutId id="2147483692" r:id="rId5"/>
  </p:sldLayoutIdLst>
  <p:transition spd="med">
    <p:fade/>
  </p:transition>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kern="1200">
          <a:solidFill>
            <a:schemeClr val="tx1"/>
          </a:solidFill>
          <a:latin typeface="Sans Serif"/>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ns Serif"/>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ns Serif"/>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ns Serif"/>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 Serif"/>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ns Serif"/>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6">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CC883A-E25E-4692-90D4-1BD3E82D2DBA}"/>
              </a:ext>
            </a:extLst>
          </p:cNvPr>
          <p:cNvSpPr txBox="1">
            <a:spLocks noGrp="1"/>
          </p:cNvSpPr>
          <p:nvPr>
            <p:ph type="subTitle" idx="1"/>
          </p:nvPr>
        </p:nvSpPr>
        <p:spPr>
          <a:xfrm>
            <a:off x="967254" y="3945581"/>
            <a:ext cx="10249451" cy="1629809"/>
          </a:xfrm>
        </p:spPr>
        <p:txBody>
          <a:bodyPr>
            <a:normAutofit/>
          </a:bodyPr>
          <a:lstStyle/>
          <a:p>
            <a:pPr lvl="0" algn="l"/>
            <a:r>
              <a:rPr lang="en-US" sz="2000" dirty="0" smtClean="0">
                <a:latin typeface="Sans Serif"/>
              </a:rPr>
              <a:t>Shaji Mathew</a:t>
            </a:r>
            <a:r>
              <a:rPr lang="en-US" sz="2000" baseline="30000" dirty="0"/>
              <a:t>1</a:t>
            </a:r>
            <a:r>
              <a:rPr lang="en-US" sz="2000" dirty="0" smtClean="0">
                <a:latin typeface="Sans Serif"/>
              </a:rPr>
              <a:t>, Colin MacBeth</a:t>
            </a:r>
            <a:r>
              <a:rPr lang="en-US" sz="2000" baseline="30000" dirty="0" smtClean="0">
                <a:latin typeface="Sans Serif"/>
              </a:rPr>
              <a:t>1</a:t>
            </a:r>
            <a:r>
              <a:rPr lang="en-US" sz="2000" dirty="0" smtClean="0">
                <a:latin typeface="Sans Serif"/>
              </a:rPr>
              <a:t>, Maria-Daphne Mangriotis</a:t>
            </a:r>
            <a:r>
              <a:rPr lang="en-US" sz="2000" baseline="30000" dirty="0" smtClean="0">
                <a:latin typeface="Sans Serif"/>
              </a:rPr>
              <a:t>2</a:t>
            </a:r>
            <a:r>
              <a:rPr lang="en-US" sz="2000" dirty="0" smtClean="0"/>
              <a:t> &amp; Jenny Stevanovic</a:t>
            </a:r>
            <a:r>
              <a:rPr lang="en-US" sz="2000" baseline="30000" dirty="0" smtClean="0"/>
              <a:t>3</a:t>
            </a:r>
          </a:p>
          <a:p>
            <a:pPr lvl="0" algn="l"/>
            <a:r>
              <a:rPr lang="en-US" sz="1800" baseline="30000" dirty="0" smtClean="0"/>
              <a:t>1</a:t>
            </a:r>
            <a:r>
              <a:rPr lang="en-US" sz="1800" dirty="0" smtClean="0"/>
              <a:t> Heriot Watt University, United Kingdom</a:t>
            </a:r>
          </a:p>
          <a:p>
            <a:pPr lvl="0" algn="l"/>
            <a:r>
              <a:rPr lang="en-US" sz="1800" baseline="30000" dirty="0" smtClean="0"/>
              <a:t>2</a:t>
            </a:r>
            <a:r>
              <a:rPr lang="en-US" sz="1800" dirty="0" smtClean="0"/>
              <a:t> University of Edinburgh, United Kingdom</a:t>
            </a:r>
          </a:p>
          <a:p>
            <a:pPr lvl="0" algn="l"/>
            <a:r>
              <a:rPr lang="en-US" sz="1800" baseline="30000" dirty="0" smtClean="0"/>
              <a:t>3</a:t>
            </a:r>
            <a:r>
              <a:rPr lang="en-US" sz="1800" dirty="0" smtClean="0"/>
              <a:t> AWE </a:t>
            </a:r>
            <a:r>
              <a:rPr lang="en-US" sz="1800" dirty="0" err="1" smtClean="0"/>
              <a:t>Blacknest</a:t>
            </a:r>
            <a:r>
              <a:rPr lang="en-US" sz="1800" dirty="0" smtClean="0"/>
              <a:t>, Reading , United Kingdom</a:t>
            </a:r>
            <a:endParaRPr lang="en-US" sz="1800" baseline="30000" dirty="0"/>
          </a:p>
        </p:txBody>
      </p:sp>
      <p:sp>
        <p:nvSpPr>
          <p:cNvPr id="5" name="TextBox 7"/>
          <p:cNvSpPr txBox="1"/>
          <p:nvPr/>
        </p:nvSpPr>
        <p:spPr>
          <a:xfrm>
            <a:off x="3773452" y="5894834"/>
            <a:ext cx="490809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000" dirty="0" smtClean="0">
                <a:solidFill>
                  <a:srgbClr val="1E418F"/>
                </a:solidFill>
              </a:rPr>
              <a:t>EGU 2020 </a:t>
            </a:r>
          </a:p>
          <a:p>
            <a:pPr algn="ctr"/>
            <a:r>
              <a:rPr lang="en-GB" sz="2000" dirty="0" smtClean="0">
                <a:solidFill>
                  <a:srgbClr val="1E418F"/>
                </a:solidFill>
              </a:rPr>
              <a:t>4 – 8 May 2020</a:t>
            </a:r>
            <a:endParaRPr lang="en-GB" sz="2000" dirty="0">
              <a:solidFill>
                <a:srgbClr val="1E418F"/>
              </a:solidFill>
            </a:endParaRPr>
          </a:p>
        </p:txBody>
      </p:sp>
      <p:sp>
        <p:nvSpPr>
          <p:cNvPr id="7" name="Title 5"/>
          <p:cNvSpPr txBox="1">
            <a:spLocks/>
          </p:cNvSpPr>
          <p:nvPr/>
        </p:nvSpPr>
        <p:spPr>
          <a:xfrm>
            <a:off x="909145" y="2919235"/>
            <a:ext cx="9894797" cy="1413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ans Serif"/>
                <a:ea typeface="+mj-ea"/>
                <a:cs typeface="+mj-cs"/>
              </a:defRPr>
            </a:lvl1pPr>
          </a:lstStyle>
          <a:p>
            <a:pPr algn="l"/>
            <a:endParaRPr lang="en-GB" sz="2800" dirty="0">
              <a:latin typeface="Sans serif"/>
            </a:endParaRPr>
          </a:p>
        </p:txBody>
      </p:sp>
      <p:sp>
        <p:nvSpPr>
          <p:cNvPr id="4" name="Title 3"/>
          <p:cNvSpPr>
            <a:spLocks noGrp="1"/>
          </p:cNvSpPr>
          <p:nvPr>
            <p:ph type="ctrTitle"/>
          </p:nvPr>
        </p:nvSpPr>
        <p:spPr>
          <a:xfrm>
            <a:off x="825527" y="1416663"/>
            <a:ext cx="10803942" cy="2209474"/>
          </a:xfrm>
        </p:spPr>
        <p:txBody>
          <a:bodyPr>
            <a:noAutofit/>
          </a:bodyPr>
          <a:lstStyle/>
          <a:p>
            <a:pPr algn="l"/>
            <a:r>
              <a:rPr lang="en-GB" sz="3600" b="1" dirty="0">
                <a:solidFill>
                  <a:schemeClr val="accent1">
                    <a:lumMod val="75000"/>
                  </a:schemeClr>
                </a:solidFill>
                <a:latin typeface="Sans Serif"/>
              </a:rPr>
              <a:t>Detection of explosion-induced </a:t>
            </a:r>
            <a:r>
              <a:rPr lang="en-GB" sz="3600" b="1" dirty="0" smtClean="0">
                <a:solidFill>
                  <a:schemeClr val="accent1">
                    <a:lumMod val="75000"/>
                  </a:schemeClr>
                </a:solidFill>
                <a:latin typeface="Sans Serif"/>
              </a:rPr>
              <a:t>dynamic phenomena using time-lapse seismic surveying</a:t>
            </a:r>
            <a:endParaRPr lang="en-GB" sz="3600" dirty="0">
              <a:solidFill>
                <a:schemeClr val="accent1">
                  <a:lumMod val="75000"/>
                </a:schemeClr>
              </a:solidFill>
              <a:latin typeface="Sans Serif"/>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54" y="5429376"/>
            <a:ext cx="1052068" cy="3682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chemeClr val="accent1"/>
                </a:solidFill>
              </a:rPr>
              <a:t>Workflow for Machine Learning</a:t>
            </a:r>
          </a:p>
        </p:txBody>
      </p:sp>
      <p:pic>
        <p:nvPicPr>
          <p:cNvPr id="4" name="Content Placeholder 3"/>
          <p:cNvPicPr>
            <a:picLocks noGrp="1" noChangeAspect="1"/>
          </p:cNvPicPr>
          <p:nvPr>
            <p:ph idx="1"/>
          </p:nvPr>
        </p:nvPicPr>
        <p:blipFill>
          <a:blip r:embed="rId3"/>
          <a:stretch>
            <a:fillRect/>
          </a:stretch>
        </p:blipFill>
        <p:spPr>
          <a:xfrm>
            <a:off x="3955727" y="755650"/>
            <a:ext cx="4231333" cy="55959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290388722"/>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89703911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rPr>
              <a:t>Results: Regions of time-lapse change is highlighted</a:t>
            </a:r>
            <a:endParaRPr lang="en-GB" sz="2400" b="1" dirty="0">
              <a:solidFill>
                <a:schemeClr val="accent1"/>
              </a:solidFill>
            </a:endParaRPr>
          </a:p>
        </p:txBody>
      </p:sp>
      <p:pic>
        <p:nvPicPr>
          <p:cNvPr id="4" name="Content Placeholder 3"/>
          <p:cNvPicPr>
            <a:picLocks noGrp="1"/>
          </p:cNvPicPr>
          <p:nvPr>
            <p:ph idx="1"/>
          </p:nvPr>
        </p:nvPicPr>
        <p:blipFill>
          <a:blip r:embed="rId3"/>
          <a:srcRect/>
          <a:stretch>
            <a:fillRect/>
          </a:stretch>
        </p:blipFill>
        <p:spPr>
          <a:xfrm>
            <a:off x="1007389" y="755650"/>
            <a:ext cx="10616339" cy="55959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580982258"/>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
        <p:nvSpPr>
          <p:cNvPr id="6" name="TextBox 5"/>
          <p:cNvSpPr txBox="1"/>
          <p:nvPr/>
        </p:nvSpPr>
        <p:spPr>
          <a:xfrm>
            <a:off x="3487120" y="5951031"/>
            <a:ext cx="3316637" cy="461665"/>
          </a:xfrm>
          <a:prstGeom prst="rect">
            <a:avLst/>
          </a:prstGeom>
          <a:solidFill>
            <a:schemeClr val="accent2">
              <a:lumMod val="60000"/>
              <a:lumOff val="40000"/>
            </a:schemeClr>
          </a:solidFill>
        </p:spPr>
        <p:txBody>
          <a:bodyPr wrap="square" rtlCol="0">
            <a:spAutoFit/>
          </a:bodyPr>
          <a:lstStyle/>
          <a:p>
            <a:r>
              <a:rPr lang="en-GB" sz="2400" dirty="0" smtClean="0"/>
              <a:t>Potential zone of interest</a:t>
            </a:r>
            <a:endParaRPr lang="en-GB" sz="2400" dirty="0"/>
          </a:p>
        </p:txBody>
      </p:sp>
      <p:cxnSp>
        <p:nvCxnSpPr>
          <p:cNvPr id="7" name="Straight Arrow Connector 6"/>
          <p:cNvCxnSpPr/>
          <p:nvPr/>
        </p:nvCxnSpPr>
        <p:spPr>
          <a:xfrm flipH="1" flipV="1">
            <a:off x="5362417" y="3553619"/>
            <a:ext cx="278966" cy="239773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261600" y="755650"/>
            <a:ext cx="1676400" cy="5314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2627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rPr>
              <a:t>Results: 4D </a:t>
            </a:r>
            <a:r>
              <a:rPr lang="en-GB" sz="2400" b="1" dirty="0">
                <a:solidFill>
                  <a:schemeClr val="accent1"/>
                </a:solidFill>
              </a:rPr>
              <a:t>indicator</a:t>
            </a:r>
          </a:p>
        </p:txBody>
      </p:sp>
      <p:pic>
        <p:nvPicPr>
          <p:cNvPr id="4" name="Content Placeholder 7"/>
          <p:cNvPicPr>
            <a:picLocks noGrp="1"/>
          </p:cNvPicPr>
          <p:nvPr>
            <p:ph idx="1"/>
          </p:nvPr>
        </p:nvPicPr>
        <p:blipFill>
          <a:blip r:embed="rId3"/>
          <a:srcRect/>
          <a:stretch>
            <a:fillRect/>
          </a:stretch>
        </p:blipFill>
        <p:spPr>
          <a:xfrm>
            <a:off x="1224366" y="807133"/>
            <a:ext cx="10073898" cy="549297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83444920"/>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
        <p:nvSpPr>
          <p:cNvPr id="3" name="TextBox 2"/>
          <p:cNvSpPr txBox="1"/>
          <p:nvPr/>
        </p:nvSpPr>
        <p:spPr>
          <a:xfrm>
            <a:off x="3549111" y="5879397"/>
            <a:ext cx="3316637" cy="461665"/>
          </a:xfrm>
          <a:prstGeom prst="rect">
            <a:avLst/>
          </a:prstGeom>
          <a:solidFill>
            <a:srgbClr val="FFC000"/>
          </a:solidFill>
        </p:spPr>
        <p:txBody>
          <a:bodyPr wrap="square" rtlCol="0">
            <a:spAutoFit/>
          </a:bodyPr>
          <a:lstStyle/>
          <a:p>
            <a:r>
              <a:rPr lang="en-GB" sz="2400" dirty="0" smtClean="0"/>
              <a:t>Potential zone of interest</a:t>
            </a:r>
            <a:endParaRPr lang="en-GB" sz="2400" dirty="0"/>
          </a:p>
        </p:txBody>
      </p:sp>
      <p:cxnSp>
        <p:nvCxnSpPr>
          <p:cNvPr id="7" name="Straight Arrow Connector 6"/>
          <p:cNvCxnSpPr/>
          <p:nvPr/>
        </p:nvCxnSpPr>
        <p:spPr>
          <a:xfrm flipH="1" flipV="1">
            <a:off x="5548393" y="4014061"/>
            <a:ext cx="170482" cy="1865337"/>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6200000">
            <a:off x="10135486" y="3208024"/>
            <a:ext cx="1599232" cy="369332"/>
          </a:xfrm>
          <a:prstGeom prst="rect">
            <a:avLst/>
          </a:prstGeom>
          <a:noFill/>
        </p:spPr>
        <p:txBody>
          <a:bodyPr wrap="square" rtlCol="0">
            <a:spAutoFit/>
          </a:bodyPr>
          <a:lstStyle/>
          <a:p>
            <a:r>
              <a:rPr lang="en-GB" dirty="0" smtClean="0"/>
              <a:t>Probability</a:t>
            </a:r>
            <a:endParaRPr lang="en-GB" dirty="0"/>
          </a:p>
        </p:txBody>
      </p:sp>
      <p:sp>
        <p:nvSpPr>
          <p:cNvPr id="8" name="TextBox 7"/>
          <p:cNvSpPr txBox="1"/>
          <p:nvPr/>
        </p:nvSpPr>
        <p:spPr>
          <a:xfrm>
            <a:off x="10750436" y="881969"/>
            <a:ext cx="805786" cy="369332"/>
          </a:xfrm>
          <a:prstGeom prst="rect">
            <a:avLst/>
          </a:prstGeom>
          <a:noFill/>
        </p:spPr>
        <p:txBody>
          <a:bodyPr wrap="square" rtlCol="0">
            <a:spAutoFit/>
          </a:bodyPr>
          <a:lstStyle/>
          <a:p>
            <a:r>
              <a:rPr lang="en-GB" dirty="0" smtClean="0"/>
              <a:t>High</a:t>
            </a:r>
            <a:endParaRPr lang="en-GB" dirty="0"/>
          </a:p>
        </p:txBody>
      </p:sp>
      <p:sp>
        <p:nvSpPr>
          <p:cNvPr id="9" name="TextBox 8"/>
          <p:cNvSpPr txBox="1"/>
          <p:nvPr/>
        </p:nvSpPr>
        <p:spPr>
          <a:xfrm>
            <a:off x="10716875" y="5561441"/>
            <a:ext cx="805786" cy="369332"/>
          </a:xfrm>
          <a:prstGeom prst="rect">
            <a:avLst/>
          </a:prstGeom>
          <a:noFill/>
        </p:spPr>
        <p:txBody>
          <a:bodyPr wrap="square" rtlCol="0">
            <a:spAutoFit/>
          </a:bodyPr>
          <a:lstStyle/>
          <a:p>
            <a:r>
              <a:rPr lang="en-GB" dirty="0" smtClean="0"/>
              <a:t>Low</a:t>
            </a:r>
            <a:endParaRPr lang="en-GB" dirty="0"/>
          </a:p>
        </p:txBody>
      </p:sp>
    </p:spTree>
    <p:extLst>
      <p:ext uri="{BB962C8B-B14F-4D97-AF65-F5344CB8AC3E}">
        <p14:creationId xmlns:p14="http://schemas.microsoft.com/office/powerpoint/2010/main" val="345873358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chemeClr val="accent1"/>
                </a:solidFill>
                <a:latin typeface="Sans Serif"/>
              </a:rPr>
              <a:t>Summary</a:t>
            </a:r>
          </a:p>
        </p:txBody>
      </p:sp>
      <p:sp>
        <p:nvSpPr>
          <p:cNvPr id="3" name="Content Placeholder 2"/>
          <p:cNvSpPr>
            <a:spLocks noGrp="1"/>
          </p:cNvSpPr>
          <p:nvPr>
            <p:ph idx="1"/>
          </p:nvPr>
        </p:nvSpPr>
        <p:spPr/>
        <p:txBody>
          <a:bodyPr/>
          <a:lstStyle/>
          <a:p>
            <a:r>
              <a:rPr lang="en-GB" sz="2000" dirty="0" smtClean="0">
                <a:latin typeface="Sans Serif"/>
              </a:rPr>
              <a:t>Though the time-lapse signature due to underground explosion is prominent, its detection in the presence of heterogeneous background is very challenging.</a:t>
            </a:r>
          </a:p>
          <a:p>
            <a:endParaRPr lang="en-GB" sz="2000" dirty="0">
              <a:latin typeface="Sans Serif"/>
            </a:endParaRPr>
          </a:p>
          <a:p>
            <a:r>
              <a:rPr lang="en-GB" sz="2000" dirty="0" smtClean="0">
                <a:latin typeface="Sans Serif"/>
              </a:rPr>
              <a:t>The proposed workflow based on Self-Organizing Map highlights the regions of time-lapse in a seismic section.</a:t>
            </a:r>
          </a:p>
          <a:p>
            <a:endParaRPr lang="en-GB" sz="2000" dirty="0"/>
          </a:p>
          <a:p>
            <a:r>
              <a:rPr lang="en-GB" sz="2000" dirty="0" smtClean="0">
                <a:latin typeface="Sans Serif"/>
              </a:rPr>
              <a:t>In OSI, the 4D indicator map would highlight potential zone of interest.</a:t>
            </a:r>
          </a:p>
          <a:p>
            <a:endParaRPr lang="en-GB" sz="2000" dirty="0">
              <a:latin typeface="Sans Serif"/>
            </a:endParaRPr>
          </a:p>
          <a:p>
            <a:endParaRPr lang="en-GB" sz="2000" dirty="0" smtClean="0">
              <a:latin typeface="Sans Serif"/>
            </a:endParaRPr>
          </a:p>
          <a:p>
            <a:endParaRPr lang="en-GB" sz="2000" dirty="0">
              <a:latin typeface="Sans Serif"/>
            </a:endParaRPr>
          </a:p>
          <a:p>
            <a:endParaRPr lang="en-GB" sz="2000" dirty="0">
              <a:latin typeface="Sans Serif"/>
            </a:endParaRPr>
          </a:p>
          <a:p>
            <a:endParaRPr lang="en-GB" dirty="0">
              <a:latin typeface="Sans Serif"/>
            </a:endParaRPr>
          </a:p>
        </p:txBody>
      </p:sp>
      <p:graphicFrame>
        <p:nvGraphicFramePr>
          <p:cNvPr id="5" name="Table 4"/>
          <p:cNvGraphicFramePr>
            <a:graphicFrameLocks noGrp="1"/>
          </p:cNvGraphicFramePr>
          <p:nvPr>
            <p:extLst>
              <p:ext uri="{D42A27DB-BD31-4B8C-83A1-F6EECF244321}">
                <p14:modId xmlns:p14="http://schemas.microsoft.com/office/powerpoint/2010/main" val="1073098874"/>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31457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txBox="1">
            <a:spLocks/>
          </p:cNvSpPr>
          <p:nvPr/>
        </p:nvSpPr>
        <p:spPr>
          <a:xfrm>
            <a:off x="909145" y="2919235"/>
            <a:ext cx="9894797" cy="14138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Sans Serif"/>
                <a:ea typeface="+mj-ea"/>
                <a:cs typeface="+mj-cs"/>
              </a:defRPr>
            </a:lvl1pPr>
          </a:lstStyle>
          <a:p>
            <a:pPr algn="l"/>
            <a:endParaRPr lang="en-GB" sz="2800" dirty="0">
              <a:latin typeface="Sans serif"/>
            </a:endParaRPr>
          </a:p>
        </p:txBody>
      </p:sp>
      <p:sp>
        <p:nvSpPr>
          <p:cNvPr id="4" name="Title 3"/>
          <p:cNvSpPr>
            <a:spLocks noGrp="1"/>
          </p:cNvSpPr>
          <p:nvPr>
            <p:ph type="ctrTitle"/>
          </p:nvPr>
        </p:nvSpPr>
        <p:spPr>
          <a:xfrm>
            <a:off x="1097111" y="1457751"/>
            <a:ext cx="9706831" cy="2209474"/>
          </a:xfrm>
        </p:spPr>
        <p:txBody>
          <a:bodyPr>
            <a:noAutofit/>
          </a:bodyPr>
          <a:lstStyle/>
          <a:p>
            <a:r>
              <a:rPr lang="en-GB" b="1" dirty="0" smtClean="0">
                <a:solidFill>
                  <a:schemeClr val="accent1">
                    <a:lumMod val="75000"/>
                  </a:schemeClr>
                </a:solidFill>
                <a:latin typeface="Sans Serif"/>
              </a:rPr>
              <a:t>THANK YOU</a:t>
            </a:r>
            <a:endParaRPr lang="en-GB" dirty="0">
              <a:solidFill>
                <a:schemeClr val="accent1">
                  <a:lumMod val="75000"/>
                </a:schemeClr>
              </a:solidFill>
              <a:latin typeface="Sans Serif"/>
            </a:endParaRPr>
          </a:p>
        </p:txBody>
      </p:sp>
    </p:spTree>
    <p:extLst>
      <p:ext uri="{BB962C8B-B14F-4D97-AF65-F5344CB8AC3E}">
        <p14:creationId xmlns:p14="http://schemas.microsoft.com/office/powerpoint/2010/main" val="197237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solidFill>
                  <a:schemeClr val="accent1"/>
                </a:solidFill>
                <a:latin typeface="Sans Serif"/>
              </a:rPr>
              <a:t>Research Motivation</a:t>
            </a:r>
          </a:p>
        </p:txBody>
      </p:sp>
      <p:sp>
        <p:nvSpPr>
          <p:cNvPr id="3" name="Content Placeholder 2"/>
          <p:cNvSpPr>
            <a:spLocks noGrp="1"/>
          </p:cNvSpPr>
          <p:nvPr>
            <p:ph idx="1"/>
          </p:nvPr>
        </p:nvSpPr>
        <p:spPr>
          <a:xfrm>
            <a:off x="791270" y="789675"/>
            <a:ext cx="10515601" cy="761320"/>
          </a:xfrm>
        </p:spPr>
        <p:txBody>
          <a:bodyPr>
            <a:normAutofit/>
          </a:bodyPr>
          <a:lstStyle/>
          <a:p>
            <a:r>
              <a:rPr lang="en-GB" sz="2000" dirty="0" smtClean="0">
                <a:latin typeface="Sans Serif"/>
              </a:rPr>
              <a:t>The objective for this project is to detect subsurface changes induced by underground explosion using time lapse seismic monitoring. </a:t>
            </a:r>
            <a:endParaRPr lang="en-GB" sz="2000" dirty="0">
              <a:latin typeface="Sans Serif"/>
            </a:endParaRPr>
          </a:p>
          <a:p>
            <a:endParaRPr lang="en-GB" sz="2400" dirty="0" smtClean="0">
              <a:latin typeface="Sans Serif"/>
            </a:endParaRPr>
          </a:p>
          <a:p>
            <a:endParaRPr lang="en-GB" sz="2400" dirty="0" smtClean="0">
              <a:latin typeface="Sans Serif"/>
            </a:endParaRPr>
          </a:p>
          <a:p>
            <a:endParaRPr lang="en-GB" sz="2400" dirty="0">
              <a:latin typeface="Sans Serif"/>
            </a:endParaRPr>
          </a:p>
          <a:p>
            <a:endParaRPr lang="en-GB" sz="2400" dirty="0" smtClean="0">
              <a:latin typeface="Sans Serif"/>
            </a:endParaRPr>
          </a:p>
          <a:p>
            <a:endParaRPr lang="en-GB" sz="2400" dirty="0">
              <a:latin typeface="Sans Serif"/>
            </a:endParaRPr>
          </a:p>
          <a:p>
            <a:endParaRPr lang="en-GB" dirty="0">
              <a:latin typeface="Sans Serif"/>
            </a:endParaRPr>
          </a:p>
        </p:txBody>
      </p:sp>
      <p:sp>
        <p:nvSpPr>
          <p:cNvPr id="4" name="TextBox 3"/>
          <p:cNvSpPr txBox="1"/>
          <p:nvPr/>
        </p:nvSpPr>
        <p:spPr>
          <a:xfrm>
            <a:off x="1132084" y="5188275"/>
            <a:ext cx="3976084" cy="461665"/>
          </a:xfrm>
          <a:prstGeom prst="rect">
            <a:avLst/>
          </a:prstGeom>
          <a:noFill/>
        </p:spPr>
        <p:txBody>
          <a:bodyPr wrap="square" rtlCol="0">
            <a:spAutoFit/>
          </a:bodyPr>
          <a:lstStyle/>
          <a:p>
            <a:r>
              <a:rPr lang="en-GB" sz="1200" dirty="0" smtClean="0">
                <a:latin typeface="Sans Serif"/>
              </a:rPr>
              <a:t>Animation shows sequence of characteristic events following underground explosion</a:t>
            </a:r>
            <a:endParaRPr lang="en-GB" sz="1200" dirty="0">
              <a:latin typeface="Sans Serif"/>
            </a:endParaRPr>
          </a:p>
        </p:txBody>
      </p:sp>
      <p:pic>
        <p:nvPicPr>
          <p:cNvPr id="15" name="Picture 14"/>
          <p:cNvPicPr>
            <a:picLocks noChangeAspect="1"/>
          </p:cNvPicPr>
          <p:nvPr/>
        </p:nvPicPr>
        <p:blipFill>
          <a:blip r:embed="rId3"/>
          <a:stretch>
            <a:fillRect/>
          </a:stretch>
        </p:blipFill>
        <p:spPr>
          <a:xfrm>
            <a:off x="6096000" y="1493806"/>
            <a:ext cx="4399621" cy="4052021"/>
          </a:xfrm>
          <a:prstGeom prst="rect">
            <a:avLst/>
          </a:prstGeom>
        </p:spPr>
      </p:pic>
      <p:sp>
        <p:nvSpPr>
          <p:cNvPr id="7" name="Rectangle 6"/>
          <p:cNvSpPr/>
          <p:nvPr/>
        </p:nvSpPr>
        <p:spPr>
          <a:xfrm>
            <a:off x="6958628" y="5542218"/>
            <a:ext cx="2533066" cy="307777"/>
          </a:xfrm>
          <a:prstGeom prst="rect">
            <a:avLst/>
          </a:prstGeom>
        </p:spPr>
        <p:txBody>
          <a:bodyPr wrap="none">
            <a:spAutoFit/>
          </a:bodyPr>
          <a:lstStyle/>
          <a:p>
            <a:r>
              <a:rPr lang="en-GB" sz="1400" dirty="0">
                <a:latin typeface="Sans Serif"/>
              </a:rPr>
              <a:t>Characteristic static signature</a:t>
            </a:r>
          </a:p>
        </p:txBody>
      </p:sp>
      <p:sp>
        <p:nvSpPr>
          <p:cNvPr id="16" name="Rectangle 15"/>
          <p:cNvSpPr/>
          <p:nvPr/>
        </p:nvSpPr>
        <p:spPr>
          <a:xfrm>
            <a:off x="9252286" y="5880772"/>
            <a:ext cx="2095445" cy="307777"/>
          </a:xfrm>
          <a:prstGeom prst="rect">
            <a:avLst/>
          </a:prstGeom>
        </p:spPr>
        <p:txBody>
          <a:bodyPr wrap="none">
            <a:spAutoFit/>
          </a:bodyPr>
          <a:lstStyle/>
          <a:p>
            <a:pPr>
              <a:buClr>
                <a:srgbClr val="00314B"/>
              </a:buClr>
              <a:defRPr/>
            </a:pPr>
            <a:r>
              <a:rPr lang="en-US" sz="1400" i="1" kern="0" dirty="0" err="1">
                <a:latin typeface="Sans Serif"/>
              </a:rPr>
              <a:t>Adushkin</a:t>
            </a:r>
            <a:r>
              <a:rPr lang="en-US" sz="1400" i="1" kern="0" dirty="0">
                <a:latin typeface="Sans Serif"/>
              </a:rPr>
              <a:t> &amp; Leith (2001)</a:t>
            </a:r>
          </a:p>
        </p:txBody>
      </p:sp>
      <p:pic>
        <p:nvPicPr>
          <p:cNvPr id="12" name="Picture 11"/>
          <p:cNvPicPr>
            <a:picLocks noChangeAspect="1"/>
          </p:cNvPicPr>
          <p:nvPr/>
        </p:nvPicPr>
        <p:blipFill>
          <a:blip r:embed="rId4"/>
          <a:stretch>
            <a:fillRect/>
          </a:stretch>
        </p:blipFill>
        <p:spPr>
          <a:xfrm>
            <a:off x="290769" y="1550995"/>
            <a:ext cx="4010025" cy="3476625"/>
          </a:xfrm>
          <a:prstGeom prst="rect">
            <a:avLst/>
          </a:prstGeom>
        </p:spPr>
      </p:pic>
      <p:grpSp>
        <p:nvGrpSpPr>
          <p:cNvPr id="17" name="Group 16"/>
          <p:cNvGrpSpPr/>
          <p:nvPr/>
        </p:nvGrpSpPr>
        <p:grpSpPr>
          <a:xfrm>
            <a:off x="1297208" y="1824793"/>
            <a:ext cx="2893792" cy="3106435"/>
            <a:chOff x="5334000" y="1500187"/>
            <a:chExt cx="4762500" cy="4429125"/>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0" y="1500187"/>
              <a:ext cx="4762500" cy="4429125"/>
            </a:xfrm>
            <a:prstGeom prst="rect">
              <a:avLst/>
            </a:prstGeom>
            <a:ln w="76200">
              <a:solidFill>
                <a:schemeClr val="tx1"/>
              </a:solidFill>
            </a:ln>
          </p:spPr>
        </p:pic>
        <p:sp>
          <p:nvSpPr>
            <p:cNvPr id="19" name="Rectangle 18"/>
            <p:cNvSpPr/>
            <p:nvPr/>
          </p:nvSpPr>
          <p:spPr>
            <a:xfrm>
              <a:off x="5343525" y="5705475"/>
              <a:ext cx="752475" cy="209550"/>
            </a:xfrm>
            <a:prstGeom prst="rect">
              <a:avLst/>
            </a:prstGeom>
            <a:solidFill>
              <a:srgbClr val="FE7F3F"/>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3" name="Table 12"/>
          <p:cNvGraphicFramePr>
            <a:graphicFrameLocks noGrp="1"/>
          </p:cNvGraphicFramePr>
          <p:nvPr>
            <p:extLst>
              <p:ext uri="{D42A27DB-BD31-4B8C-83A1-F6EECF244321}">
                <p14:modId xmlns:p14="http://schemas.microsoft.com/office/powerpoint/2010/main" val="181219858"/>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764898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latin typeface="Sans Serif"/>
              </a:rPr>
              <a:t>Dynamic Phenomena: </a:t>
            </a:r>
            <a:r>
              <a:rPr lang="en-GB" sz="2400" b="1" dirty="0">
                <a:solidFill>
                  <a:schemeClr val="accent1"/>
                </a:solidFill>
                <a:latin typeface="Sans Serif"/>
              </a:rPr>
              <a:t>Changes in groundwater level</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856" y="1281169"/>
            <a:ext cx="5727549" cy="4295662"/>
          </a:xfrm>
        </p:spPr>
      </p:pic>
      <p:sp>
        <p:nvSpPr>
          <p:cNvPr id="6" name="TextBox 5"/>
          <p:cNvSpPr txBox="1"/>
          <p:nvPr/>
        </p:nvSpPr>
        <p:spPr>
          <a:xfrm>
            <a:off x="2449285" y="5407554"/>
            <a:ext cx="1600201" cy="338554"/>
          </a:xfrm>
          <a:prstGeom prst="rect">
            <a:avLst/>
          </a:prstGeom>
          <a:noFill/>
        </p:spPr>
        <p:txBody>
          <a:bodyPr wrap="square" rtlCol="0">
            <a:spAutoFit/>
          </a:bodyPr>
          <a:lstStyle/>
          <a:p>
            <a:r>
              <a:rPr lang="en-GB" sz="1600" dirty="0" smtClean="0"/>
              <a:t>Distance (m)</a:t>
            </a:r>
            <a:endParaRPr lang="en-GB" sz="1600" dirty="0"/>
          </a:p>
        </p:txBody>
      </p:sp>
      <p:sp>
        <p:nvSpPr>
          <p:cNvPr id="7" name="TextBox 6"/>
          <p:cNvSpPr txBox="1"/>
          <p:nvPr/>
        </p:nvSpPr>
        <p:spPr>
          <a:xfrm rot="16200000">
            <a:off x="-404684" y="3103220"/>
            <a:ext cx="1600201" cy="338554"/>
          </a:xfrm>
          <a:prstGeom prst="rect">
            <a:avLst/>
          </a:prstGeom>
          <a:noFill/>
        </p:spPr>
        <p:txBody>
          <a:bodyPr wrap="square" rtlCol="0">
            <a:spAutoFit/>
          </a:bodyPr>
          <a:lstStyle/>
          <a:p>
            <a:r>
              <a:rPr lang="en-GB" sz="1600" dirty="0" smtClean="0"/>
              <a:t>Depth (m)</a:t>
            </a:r>
            <a:endParaRPr lang="en-GB" sz="1600" dirty="0"/>
          </a:p>
        </p:txBody>
      </p:sp>
      <p:sp>
        <p:nvSpPr>
          <p:cNvPr id="8" name="Rectangle 7"/>
          <p:cNvSpPr/>
          <p:nvPr/>
        </p:nvSpPr>
        <p:spPr>
          <a:xfrm>
            <a:off x="9234401" y="5840309"/>
            <a:ext cx="1930337" cy="338554"/>
          </a:xfrm>
          <a:prstGeom prst="rect">
            <a:avLst/>
          </a:prstGeom>
        </p:spPr>
        <p:txBody>
          <a:bodyPr wrap="none">
            <a:spAutoFit/>
          </a:bodyPr>
          <a:lstStyle/>
          <a:p>
            <a:pPr>
              <a:buClr>
                <a:srgbClr val="00314B"/>
              </a:buClr>
              <a:defRPr/>
            </a:pPr>
            <a:r>
              <a:rPr lang="en-US" sz="1600" i="1" kern="0" dirty="0" err="1" smtClean="0">
                <a:latin typeface="Calibri" panose="020F0502020204030204" pitchFamily="34" charset="0"/>
              </a:rPr>
              <a:t>Laczniak</a:t>
            </a:r>
            <a:r>
              <a:rPr lang="en-US" sz="1600" i="1" kern="0" dirty="0" smtClean="0">
                <a:latin typeface="Calibri" panose="020F0502020204030204" pitchFamily="34" charset="0"/>
              </a:rPr>
              <a:t> et al. (1996)</a:t>
            </a:r>
            <a:endParaRPr lang="en-US" sz="1600" i="1" kern="0" dirty="0">
              <a:latin typeface="Calibri" panose="020F0502020204030204" pitchFamily="34" charset="0"/>
            </a:endParaRPr>
          </a:p>
        </p:txBody>
      </p:sp>
      <p:grpSp>
        <p:nvGrpSpPr>
          <p:cNvPr id="9" name="Group 8"/>
          <p:cNvGrpSpPr/>
          <p:nvPr/>
        </p:nvGrpSpPr>
        <p:grpSpPr>
          <a:xfrm>
            <a:off x="5671458" y="856443"/>
            <a:ext cx="6095999" cy="4962525"/>
            <a:chOff x="0" y="1181100"/>
            <a:chExt cx="6095999" cy="4962525"/>
          </a:xfrm>
        </p:grpSpPr>
        <p:sp>
          <p:nvSpPr>
            <p:cNvPr id="10" name="Rectangle 9"/>
            <p:cNvSpPr/>
            <p:nvPr/>
          </p:nvSpPr>
          <p:spPr>
            <a:xfrm>
              <a:off x="0" y="1181100"/>
              <a:ext cx="6095999" cy="496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a:stretch>
              <a:fillRect/>
            </a:stretch>
          </p:blipFill>
          <p:spPr>
            <a:xfrm>
              <a:off x="683516" y="1522998"/>
              <a:ext cx="5066215" cy="4487045"/>
            </a:xfrm>
            <a:prstGeom prst="rect">
              <a:avLst/>
            </a:prstGeom>
            <a:ln>
              <a:solidFill>
                <a:schemeClr val="bg1"/>
              </a:solidFill>
            </a:ln>
          </p:spPr>
        </p:pic>
      </p:grpSp>
      <p:sp>
        <p:nvSpPr>
          <p:cNvPr id="3" name="Rectangle 2"/>
          <p:cNvSpPr/>
          <p:nvPr/>
        </p:nvSpPr>
        <p:spPr>
          <a:xfrm>
            <a:off x="108856" y="5407554"/>
            <a:ext cx="763980" cy="277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3" name="Table 12"/>
          <p:cNvGraphicFramePr>
            <a:graphicFrameLocks noGrp="1"/>
          </p:cNvGraphicFramePr>
          <p:nvPr>
            <p:extLst>
              <p:ext uri="{D42A27DB-BD31-4B8C-83A1-F6EECF244321}">
                <p14:modId xmlns:p14="http://schemas.microsoft.com/office/powerpoint/2010/main" val="181219858"/>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1630977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1509" y="785146"/>
            <a:ext cx="7566441" cy="5562672"/>
          </a:xfrm>
        </p:spPr>
      </p:pic>
      <p:sp>
        <p:nvSpPr>
          <p:cNvPr id="2" name="Title 1"/>
          <p:cNvSpPr>
            <a:spLocks noGrp="1"/>
          </p:cNvSpPr>
          <p:nvPr>
            <p:ph type="title"/>
          </p:nvPr>
        </p:nvSpPr>
        <p:spPr/>
        <p:txBody>
          <a:bodyPr>
            <a:normAutofit/>
          </a:bodyPr>
          <a:lstStyle/>
          <a:p>
            <a:r>
              <a:rPr lang="en-GB" sz="2400" b="1" dirty="0">
                <a:solidFill>
                  <a:schemeClr val="accent1"/>
                </a:solidFill>
                <a:latin typeface="Sans Serif"/>
              </a:rPr>
              <a:t>Dynamic Phenomena: Cheshire Test</a:t>
            </a:r>
          </a:p>
        </p:txBody>
      </p:sp>
      <p:grpSp>
        <p:nvGrpSpPr>
          <p:cNvPr id="18" name="Group 17"/>
          <p:cNvGrpSpPr/>
          <p:nvPr/>
        </p:nvGrpSpPr>
        <p:grpSpPr>
          <a:xfrm>
            <a:off x="2390872" y="856665"/>
            <a:ext cx="6766152" cy="5596281"/>
            <a:chOff x="4277573" y="898906"/>
            <a:chExt cx="6766152" cy="5596281"/>
          </a:xfrm>
        </p:grpSpPr>
        <p:pic>
          <p:nvPicPr>
            <p:cNvPr id="12" name="Picture 11"/>
            <p:cNvPicPr>
              <a:picLocks noChangeAspect="1"/>
            </p:cNvPicPr>
            <p:nvPr/>
          </p:nvPicPr>
          <p:blipFill>
            <a:blip r:embed="rId4"/>
            <a:stretch>
              <a:fillRect/>
            </a:stretch>
          </p:blipFill>
          <p:spPr>
            <a:xfrm>
              <a:off x="4277573" y="5812233"/>
              <a:ext cx="6766152" cy="682954"/>
            </a:xfrm>
            <a:prstGeom prst="rect">
              <a:avLst/>
            </a:prstGeom>
          </p:spPr>
        </p:pic>
        <p:sp>
          <p:nvSpPr>
            <p:cNvPr id="14" name="TextBox 13"/>
            <p:cNvSpPr txBox="1"/>
            <p:nvPr/>
          </p:nvSpPr>
          <p:spPr>
            <a:xfrm>
              <a:off x="4535665" y="904401"/>
              <a:ext cx="1114021" cy="369332"/>
            </a:xfrm>
            <a:prstGeom prst="rect">
              <a:avLst/>
            </a:prstGeom>
            <a:noFill/>
          </p:spPr>
          <p:txBody>
            <a:bodyPr wrap="square" rtlCol="0">
              <a:spAutoFit/>
            </a:bodyPr>
            <a:lstStyle/>
            <a:p>
              <a:r>
                <a:rPr lang="en-GB" b="1" dirty="0" smtClean="0"/>
                <a:t>Pressure</a:t>
              </a:r>
              <a:endParaRPr lang="en-GB" b="1" dirty="0"/>
            </a:p>
          </p:txBody>
        </p:sp>
        <p:sp>
          <p:nvSpPr>
            <p:cNvPr id="15" name="TextBox 14"/>
            <p:cNvSpPr txBox="1"/>
            <p:nvPr/>
          </p:nvSpPr>
          <p:spPr>
            <a:xfrm>
              <a:off x="7072036" y="898906"/>
              <a:ext cx="1211993" cy="369332"/>
            </a:xfrm>
            <a:prstGeom prst="rect">
              <a:avLst/>
            </a:prstGeom>
            <a:noFill/>
          </p:spPr>
          <p:txBody>
            <a:bodyPr wrap="square" rtlCol="0">
              <a:spAutoFit/>
            </a:bodyPr>
            <a:lstStyle/>
            <a:p>
              <a:r>
                <a:rPr lang="en-GB" b="1" dirty="0" smtClean="0"/>
                <a:t>Saturation</a:t>
              </a:r>
              <a:endParaRPr lang="en-GB" b="1" dirty="0"/>
            </a:p>
          </p:txBody>
        </p:sp>
        <p:sp>
          <p:nvSpPr>
            <p:cNvPr id="16" name="TextBox 15"/>
            <p:cNvSpPr txBox="1"/>
            <p:nvPr/>
          </p:nvSpPr>
          <p:spPr>
            <a:xfrm>
              <a:off x="9176658" y="898906"/>
              <a:ext cx="1509436" cy="369332"/>
            </a:xfrm>
            <a:prstGeom prst="rect">
              <a:avLst/>
            </a:prstGeom>
            <a:noFill/>
          </p:spPr>
          <p:txBody>
            <a:bodyPr wrap="square" rtlCol="0">
              <a:spAutoFit/>
            </a:bodyPr>
            <a:lstStyle/>
            <a:p>
              <a:r>
                <a:rPr lang="en-GB" b="1" dirty="0" smtClean="0"/>
                <a:t>Temperature </a:t>
              </a:r>
              <a:endParaRPr lang="en-GB" b="1" dirty="0"/>
            </a:p>
          </p:txBody>
        </p:sp>
      </p:grpSp>
      <p:sp>
        <p:nvSpPr>
          <p:cNvPr id="17" name="Rectangle 16"/>
          <p:cNvSpPr/>
          <p:nvPr/>
        </p:nvSpPr>
        <p:spPr>
          <a:xfrm>
            <a:off x="10521681" y="6185911"/>
            <a:ext cx="1664238" cy="338554"/>
          </a:xfrm>
          <a:prstGeom prst="rect">
            <a:avLst/>
          </a:prstGeom>
          <a:solidFill>
            <a:schemeClr val="bg1"/>
          </a:solidFill>
        </p:spPr>
        <p:txBody>
          <a:bodyPr wrap="none">
            <a:spAutoFit/>
          </a:bodyPr>
          <a:lstStyle/>
          <a:p>
            <a:pPr>
              <a:buClr>
                <a:srgbClr val="00314B"/>
              </a:buClr>
              <a:defRPr/>
            </a:pPr>
            <a:r>
              <a:rPr lang="en-US" sz="1600" i="1" kern="0" dirty="0" smtClean="0">
                <a:latin typeface="Calibri" panose="020F0502020204030204" pitchFamily="34" charset="0"/>
              </a:rPr>
              <a:t>Carle et al. (2003)</a:t>
            </a:r>
            <a:endParaRPr lang="en-US" sz="1600" i="1" kern="0" dirty="0">
              <a:latin typeface="Calibri" panose="020F050202020403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81219858"/>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3033591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GB" sz="2400" b="1" dirty="0">
              <a:solidFill>
                <a:schemeClr val="accent1"/>
              </a:solidFill>
              <a:latin typeface="Sans Serif"/>
            </a:endParaRPr>
          </a:p>
        </p:txBody>
      </p:sp>
      <p:sp>
        <p:nvSpPr>
          <p:cNvPr id="3" name="Content Placeholder 2"/>
          <p:cNvSpPr>
            <a:spLocks noGrp="1"/>
          </p:cNvSpPr>
          <p:nvPr>
            <p:ph idx="1"/>
          </p:nvPr>
        </p:nvSpPr>
        <p:spPr>
          <a:xfrm>
            <a:off x="417408" y="785151"/>
            <a:ext cx="11351740" cy="5596273"/>
          </a:xfrm>
        </p:spPr>
        <p:txBody>
          <a:bodyPr/>
          <a:lstStyle/>
          <a:p>
            <a:r>
              <a:rPr lang="en-GB" dirty="0"/>
              <a:t>Dynamic phenomena due to redistribution </a:t>
            </a:r>
            <a:r>
              <a:rPr lang="en-GB" dirty="0" smtClean="0"/>
              <a:t>of stress</a:t>
            </a:r>
            <a:r>
              <a:rPr lang="en-GB" dirty="0"/>
              <a:t>, temperature and saturation is observable for a prolonged period, even up to several decades. </a:t>
            </a:r>
          </a:p>
          <a:p>
            <a:endParaRPr lang="en-GB" dirty="0"/>
          </a:p>
          <a:p>
            <a:r>
              <a:rPr lang="en-GB" dirty="0"/>
              <a:t>This causes changes in rock properties, which could be detectable as changes in amplitude or time-shift, if seismic monitoring is carried out over the same area with same acquisition parameters.</a:t>
            </a:r>
          </a:p>
          <a:p>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81219858"/>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3790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solidFill>
              </a:rPr>
              <a:t>Time-lapse(4D) </a:t>
            </a:r>
            <a:r>
              <a:rPr lang="en-GB" sz="2400" b="1" dirty="0">
                <a:solidFill>
                  <a:schemeClr val="accent1"/>
                </a:solidFill>
              </a:rPr>
              <a:t>seismic</a:t>
            </a:r>
          </a:p>
        </p:txBody>
      </p:sp>
      <p:sp>
        <p:nvSpPr>
          <p:cNvPr id="4" name="Content Placeholder 2"/>
          <p:cNvSpPr>
            <a:spLocks noGrp="1"/>
          </p:cNvSpPr>
          <p:nvPr>
            <p:ph idx="1"/>
          </p:nvPr>
        </p:nvSpPr>
        <p:spPr/>
        <p:txBody>
          <a:bodyPr>
            <a:normAutofit/>
          </a:bodyPr>
          <a:lstStyle/>
          <a:p>
            <a:r>
              <a:rPr lang="en-GB" sz="2000" dirty="0" smtClean="0"/>
              <a:t>Time lapse seismic is used as surveillance tool for reservoir and asset management in oil and gas industry for last few decades.</a:t>
            </a:r>
          </a:p>
          <a:p>
            <a:r>
              <a:rPr lang="en-GB" sz="2000" dirty="0" smtClean="0"/>
              <a:t>The key to seismic surveillance is the concept of differential imaging using time-lapse measurements.</a:t>
            </a:r>
          </a:p>
          <a:p>
            <a:endParaRPr lang="en-GB" dirty="0"/>
          </a:p>
          <a:p>
            <a:endParaRPr lang="en-GB" dirty="0"/>
          </a:p>
        </p:txBody>
      </p:sp>
      <p:pic>
        <p:nvPicPr>
          <p:cNvPr id="5" name="Picture 4"/>
          <p:cNvPicPr>
            <a:picLocks noChangeAspect="1"/>
          </p:cNvPicPr>
          <p:nvPr/>
        </p:nvPicPr>
        <p:blipFill rotWithShape="1">
          <a:blip r:embed="rId2"/>
          <a:srcRect b="13337"/>
          <a:stretch/>
        </p:blipFill>
        <p:spPr>
          <a:xfrm>
            <a:off x="1747518" y="2663418"/>
            <a:ext cx="4143375" cy="2773555"/>
          </a:xfrm>
          <a:prstGeom prst="rect">
            <a:avLst/>
          </a:prstGeom>
        </p:spPr>
      </p:pic>
      <p:pic>
        <p:nvPicPr>
          <p:cNvPr id="6" name="Picture 5"/>
          <p:cNvPicPr>
            <a:picLocks noChangeAspect="1"/>
          </p:cNvPicPr>
          <p:nvPr/>
        </p:nvPicPr>
        <p:blipFill>
          <a:blip r:embed="rId3"/>
          <a:stretch>
            <a:fillRect/>
          </a:stretch>
        </p:blipFill>
        <p:spPr>
          <a:xfrm>
            <a:off x="6463588" y="2454765"/>
            <a:ext cx="5195698" cy="349584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549434236"/>
              </p:ext>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236800766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b="1" dirty="0">
                <a:solidFill>
                  <a:schemeClr val="accent1"/>
                </a:solidFill>
                <a:latin typeface="Sans Serif"/>
              </a:rPr>
              <a:t>Factors affecting Land 4D repeatability</a:t>
            </a:r>
          </a:p>
        </p:txBody>
      </p:sp>
      <p:graphicFrame>
        <p:nvGraphicFramePr>
          <p:cNvPr id="4" name="Content Placeholder 3"/>
          <p:cNvGraphicFramePr>
            <a:graphicFrameLocks/>
          </p:cNvGraphicFramePr>
          <p:nvPr>
            <p:extLst/>
          </p:nvPr>
        </p:nvGraphicFramePr>
        <p:xfrm>
          <a:off x="1412074" y="1370091"/>
          <a:ext cx="7130835" cy="3243474"/>
        </p:xfrm>
        <a:graphic>
          <a:graphicData uri="http://schemas.openxmlformats.org/drawingml/2006/table">
            <a:tbl>
              <a:tblPr firstRow="1" firstCol="1" bandRow="1">
                <a:tableStyleId>{5C22544A-7EE6-4342-B048-85BDC9FD1C3A}</a:tableStyleId>
              </a:tblPr>
              <a:tblGrid>
                <a:gridCol w="2851602">
                  <a:extLst>
                    <a:ext uri="{9D8B030D-6E8A-4147-A177-3AD203B41FA5}">
                      <a16:colId xmlns:a16="http://schemas.microsoft.com/office/drawing/2014/main" val="3167980400"/>
                    </a:ext>
                  </a:extLst>
                </a:gridCol>
                <a:gridCol w="2462664">
                  <a:extLst>
                    <a:ext uri="{9D8B030D-6E8A-4147-A177-3AD203B41FA5}">
                      <a16:colId xmlns:a16="http://schemas.microsoft.com/office/drawing/2014/main" val="530028359"/>
                    </a:ext>
                  </a:extLst>
                </a:gridCol>
                <a:gridCol w="1816569">
                  <a:extLst>
                    <a:ext uri="{9D8B030D-6E8A-4147-A177-3AD203B41FA5}">
                      <a16:colId xmlns:a16="http://schemas.microsoft.com/office/drawing/2014/main" val="723818268"/>
                    </a:ext>
                  </a:extLst>
                </a:gridCol>
              </a:tblGrid>
              <a:tr h="444978">
                <a:tc>
                  <a:txBody>
                    <a:bodyPr/>
                    <a:lstStyle/>
                    <a:p>
                      <a:pPr>
                        <a:lnSpc>
                          <a:spcPct val="107000"/>
                        </a:lnSpc>
                        <a:spcAft>
                          <a:spcPts val="0"/>
                        </a:spcAft>
                      </a:pPr>
                      <a:r>
                        <a:rPr lang="en-US" sz="1200" dirty="0">
                          <a:effectLst/>
                        </a:rPr>
                        <a:t>Categories</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US" sz="1200">
                          <a:effectLst/>
                        </a:rPr>
                        <a:t>Factors likely to affect repeatability</a:t>
                      </a:r>
                      <a:endParaRPr lang="en-GB" sz="120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n-US" sz="1200" dirty="0" smtClean="0">
                          <a:effectLst/>
                        </a:rPr>
                        <a:t>Impact factor</a:t>
                      </a:r>
                      <a:endParaRPr lang="en-GB" sz="12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598832504"/>
                  </a:ext>
                </a:extLst>
              </a:tr>
              <a:tr h="1414327">
                <a:tc>
                  <a:txBody>
                    <a:bodyPr/>
                    <a:lstStyle/>
                    <a:p>
                      <a:pPr>
                        <a:lnSpc>
                          <a:spcPct val="107000"/>
                        </a:lnSpc>
                        <a:spcAft>
                          <a:spcPts val="0"/>
                        </a:spcAft>
                      </a:pPr>
                      <a:r>
                        <a:rPr lang="en-US" sz="1200" dirty="0">
                          <a:effectLst/>
                        </a:rPr>
                        <a:t>Near-surface conditions</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US" sz="1200" dirty="0" smtClean="0">
                          <a:effectLst/>
                        </a:rPr>
                        <a:t>Saturation</a:t>
                      </a:r>
                      <a:r>
                        <a:rPr lang="en-US" sz="1200" baseline="0" dirty="0" smtClean="0">
                          <a:effectLst/>
                        </a:rPr>
                        <a:t> Changes,</a:t>
                      </a:r>
                    </a:p>
                    <a:p>
                      <a:pPr>
                        <a:lnSpc>
                          <a:spcPct val="107000"/>
                        </a:lnSpc>
                        <a:spcAft>
                          <a:spcPts val="0"/>
                        </a:spcAft>
                      </a:pPr>
                      <a:r>
                        <a:rPr lang="en-US" sz="1200" baseline="0" dirty="0" smtClean="0">
                          <a:effectLst/>
                        </a:rPr>
                        <a:t>Temperature,</a:t>
                      </a:r>
                      <a:endParaRPr lang="en-US" sz="1200" dirty="0" smtClean="0">
                        <a:effectLst/>
                      </a:endParaRPr>
                    </a:p>
                    <a:p>
                      <a:pPr>
                        <a:lnSpc>
                          <a:spcPct val="107000"/>
                        </a:lnSpc>
                        <a:spcAft>
                          <a:spcPts val="0"/>
                        </a:spcAft>
                      </a:pPr>
                      <a:r>
                        <a:rPr lang="en-US" sz="1200" dirty="0" smtClean="0">
                          <a:effectLst/>
                        </a:rPr>
                        <a:t>Variations </a:t>
                      </a:r>
                      <a:r>
                        <a:rPr lang="en-US" sz="1200" dirty="0">
                          <a:effectLst/>
                        </a:rPr>
                        <a:t>in </a:t>
                      </a:r>
                      <a:r>
                        <a:rPr lang="en-US" sz="1200" dirty="0" smtClean="0">
                          <a:effectLst/>
                        </a:rPr>
                        <a:t>statics,</a:t>
                      </a:r>
                      <a:endParaRPr lang="en-GB" sz="1200" dirty="0">
                        <a:effectLst/>
                      </a:endParaRPr>
                    </a:p>
                    <a:p>
                      <a:pPr>
                        <a:lnSpc>
                          <a:spcPct val="107000"/>
                        </a:lnSpc>
                        <a:spcAft>
                          <a:spcPts val="0"/>
                        </a:spcAft>
                      </a:pPr>
                      <a:r>
                        <a:rPr lang="en-US" sz="1200" dirty="0">
                          <a:effectLst/>
                        </a:rPr>
                        <a:t>Receiver </a:t>
                      </a:r>
                      <a:r>
                        <a:rPr lang="en-US" sz="1200" dirty="0" smtClean="0">
                          <a:effectLst/>
                        </a:rPr>
                        <a:t>coupling, </a:t>
                      </a:r>
                    </a:p>
                    <a:p>
                      <a:pPr>
                        <a:lnSpc>
                          <a:spcPct val="107000"/>
                        </a:lnSpc>
                        <a:spcAft>
                          <a:spcPts val="0"/>
                        </a:spcAft>
                      </a:pPr>
                      <a:r>
                        <a:rPr lang="en-US" sz="1200" dirty="0" smtClean="0">
                          <a:effectLst/>
                          <a:latin typeface="Arial" panose="020B0604020202020204" pitchFamily="34" charset="0"/>
                          <a:ea typeface="Calibri" panose="020F0502020204030204" pitchFamily="34" charset="0"/>
                        </a:rPr>
                        <a:t>Industrial</a:t>
                      </a:r>
                      <a:r>
                        <a:rPr lang="en-US" sz="1200" baseline="0" dirty="0" smtClean="0">
                          <a:effectLst/>
                          <a:latin typeface="Arial" panose="020B0604020202020204" pitchFamily="34" charset="0"/>
                          <a:ea typeface="Calibri" panose="020F0502020204030204" pitchFamily="34" charset="0"/>
                        </a:rPr>
                        <a:t>/agricultural activity</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US" sz="1100" u="none" strike="noStrike" dirty="0">
                          <a:effectLst/>
                        </a:rPr>
                        <a:t> </a:t>
                      </a:r>
                      <a:endParaRPr lang="en-GB" sz="1000" dirty="0">
                        <a:effectLst/>
                        <a:latin typeface="Arial" panose="020B0604020202020204" pitchFamily="34" charset="0"/>
                        <a:ea typeface="Calibri" panose="020F0502020204030204" pitchFamily="34" charset="0"/>
                      </a:endParaRPr>
                    </a:p>
                  </a:txBody>
                  <a:tcPr marL="68580" marR="68580" marT="0" marB="0">
                    <a:solidFill>
                      <a:srgbClr val="FF0000"/>
                    </a:solidFill>
                  </a:tcPr>
                </a:tc>
                <a:extLst>
                  <a:ext uri="{0D108BD9-81ED-4DB2-BD59-A6C34878D82A}">
                    <a16:rowId xmlns:a16="http://schemas.microsoft.com/office/drawing/2014/main" val="2106705022"/>
                  </a:ext>
                </a:extLst>
              </a:tr>
              <a:tr h="766552">
                <a:tc>
                  <a:txBody>
                    <a:bodyPr/>
                    <a:lstStyle/>
                    <a:p>
                      <a:pPr>
                        <a:lnSpc>
                          <a:spcPct val="107000"/>
                        </a:lnSpc>
                        <a:spcAft>
                          <a:spcPts val="0"/>
                        </a:spcAft>
                      </a:pPr>
                      <a:r>
                        <a:rPr lang="en-US" sz="1200" dirty="0" smtClean="0">
                          <a:effectLst/>
                        </a:rPr>
                        <a:t>Source (coupling and type)</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200" dirty="0" smtClean="0">
                          <a:effectLst/>
                          <a:latin typeface="+mn-lt"/>
                          <a:ea typeface="+mn-ea"/>
                        </a:rPr>
                        <a:t>Coupling and various source type such as </a:t>
                      </a:r>
                      <a:r>
                        <a:rPr lang="en-GB" sz="1200" dirty="0" err="1" smtClean="0">
                          <a:effectLst/>
                          <a:latin typeface="+mn-lt"/>
                          <a:ea typeface="+mn-ea"/>
                        </a:rPr>
                        <a:t>Vibroseis</a:t>
                      </a:r>
                      <a:r>
                        <a:rPr lang="en-GB" sz="1200" dirty="0" smtClean="0">
                          <a:effectLst/>
                          <a:latin typeface="+mn-lt"/>
                          <a:ea typeface="+mn-ea"/>
                        </a:rPr>
                        <a:t>,</a:t>
                      </a:r>
                      <a:r>
                        <a:rPr lang="en-GB" sz="1200" baseline="0" dirty="0" smtClean="0">
                          <a:effectLst/>
                          <a:latin typeface="+mn-lt"/>
                          <a:ea typeface="+mn-ea"/>
                        </a:rPr>
                        <a:t> Weight drop, Piezo electric,</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Aft>
                          <a:spcPts val="0"/>
                        </a:spcAft>
                      </a:pPr>
                      <a:r>
                        <a:rPr lang="en-US" sz="1100" u="none" strike="noStrike" dirty="0">
                          <a:effectLst/>
                        </a:rPr>
                        <a:t> </a:t>
                      </a:r>
                      <a:endParaRPr lang="en-GB" sz="1000" dirty="0">
                        <a:effectLst/>
                        <a:latin typeface="Arial" panose="020B0604020202020204" pitchFamily="34" charset="0"/>
                        <a:ea typeface="Calibri" panose="020F0502020204030204" pitchFamily="34" charset="0"/>
                      </a:endParaRPr>
                    </a:p>
                  </a:txBody>
                  <a:tcPr marL="68580" marR="68580" marT="0" marB="0">
                    <a:solidFill>
                      <a:srgbClr val="58EE66"/>
                    </a:solidFill>
                  </a:tcPr>
                </a:tc>
                <a:extLst>
                  <a:ext uri="{0D108BD9-81ED-4DB2-BD59-A6C34878D82A}">
                    <a16:rowId xmlns:a16="http://schemas.microsoft.com/office/drawing/2014/main" val="3411813560"/>
                  </a:ext>
                </a:extLst>
              </a:tr>
              <a:tr h="617617">
                <a:tc>
                  <a:txBody>
                    <a:bodyPr/>
                    <a:lstStyle/>
                    <a:p>
                      <a:pPr>
                        <a:lnSpc>
                          <a:spcPct val="107000"/>
                        </a:lnSpc>
                        <a:spcAft>
                          <a:spcPts val="0"/>
                        </a:spcAft>
                      </a:pPr>
                      <a:r>
                        <a:rPr lang="en-US" sz="1200" dirty="0">
                          <a:effectLst/>
                        </a:rPr>
                        <a:t>Acquisition geometry differences</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US" sz="1200" dirty="0">
                          <a:effectLst/>
                        </a:rPr>
                        <a:t>Source – Receiver spacing</a:t>
                      </a:r>
                      <a:endParaRPr lang="en-GB" sz="1200" dirty="0">
                        <a:effectLst/>
                      </a:endParaRPr>
                    </a:p>
                    <a:p>
                      <a:pPr>
                        <a:lnSpc>
                          <a:spcPct val="107000"/>
                        </a:lnSpc>
                        <a:spcAft>
                          <a:spcPts val="0"/>
                        </a:spcAft>
                      </a:pPr>
                      <a:r>
                        <a:rPr lang="en-US" sz="1200" dirty="0">
                          <a:effectLst/>
                        </a:rPr>
                        <a:t>Source – Receiver depth</a:t>
                      </a:r>
                      <a:endParaRPr lang="en-GB" sz="1200" dirty="0">
                        <a:effectLst/>
                        <a:latin typeface="Arial" panose="020B0604020202020204" pitchFamily="34" charset="0"/>
                        <a:ea typeface="Calibri" panose="020F0502020204030204" pitchFamily="34" charset="0"/>
                      </a:endParaRPr>
                    </a:p>
                  </a:txBody>
                  <a:tcPr marL="68580" marR="68580" marT="0" marB="0"/>
                </a:tc>
                <a:tc>
                  <a:txBody>
                    <a:bodyPr/>
                    <a:lstStyle/>
                    <a:p>
                      <a:pPr algn="ctr">
                        <a:lnSpc>
                          <a:spcPct val="107000"/>
                        </a:lnSpc>
                        <a:spcAft>
                          <a:spcPts val="0"/>
                        </a:spcAft>
                      </a:pPr>
                      <a:endParaRPr lang="en-GB" sz="1000" dirty="0">
                        <a:effectLst/>
                        <a:latin typeface="Arial" panose="020B0604020202020204" pitchFamily="34" charset="0"/>
                        <a:ea typeface="Calibri" panose="020F0502020204030204" pitchFamily="34" charset="0"/>
                      </a:endParaRPr>
                    </a:p>
                  </a:txBody>
                  <a:tcPr marL="68580" marR="68580" marT="0" marB="0">
                    <a:solidFill>
                      <a:srgbClr val="0E5AD6"/>
                    </a:solidFill>
                  </a:tcPr>
                </a:tc>
                <a:extLst>
                  <a:ext uri="{0D108BD9-81ED-4DB2-BD59-A6C34878D82A}">
                    <a16:rowId xmlns:a16="http://schemas.microsoft.com/office/drawing/2014/main" val="796430174"/>
                  </a:ext>
                </a:extLst>
              </a:tr>
            </a:tbl>
          </a:graphicData>
        </a:graphic>
      </p:graphicFrame>
      <p:pic>
        <p:nvPicPr>
          <p:cNvPr id="5"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79356" t="6195" b="19735"/>
          <a:stretch/>
        </p:blipFill>
        <p:spPr bwMode="auto">
          <a:xfrm>
            <a:off x="8542910" y="1141418"/>
            <a:ext cx="1776381" cy="252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079180" y="5453865"/>
            <a:ext cx="3389050" cy="338554"/>
          </a:xfrm>
          <a:prstGeom prst="rect">
            <a:avLst/>
          </a:prstGeom>
          <a:noFill/>
        </p:spPr>
        <p:txBody>
          <a:bodyPr wrap="square" rtlCol="0">
            <a:spAutoFit/>
          </a:bodyPr>
          <a:lstStyle/>
          <a:p>
            <a:pPr>
              <a:buClr>
                <a:srgbClr val="00314B"/>
              </a:buClr>
              <a:defRPr/>
            </a:pPr>
            <a:r>
              <a:rPr lang="en-GB" sz="1600" i="1" kern="0" dirty="0" err="1">
                <a:latin typeface="Calibri" panose="020F0502020204030204" pitchFamily="34" charset="0"/>
              </a:rPr>
              <a:t>Urosevic</a:t>
            </a:r>
            <a:r>
              <a:rPr lang="en-GB" sz="1600" i="1" kern="0" dirty="0">
                <a:latin typeface="Calibri" panose="020F0502020204030204" pitchFamily="34" charset="0"/>
              </a:rPr>
              <a:t> et al. </a:t>
            </a:r>
            <a:r>
              <a:rPr lang="en-GB" sz="1600" i="1" kern="0" dirty="0" smtClean="0">
                <a:latin typeface="Calibri" panose="020F0502020204030204" pitchFamily="34" charset="0"/>
              </a:rPr>
              <a:t>( 2007)</a:t>
            </a:r>
            <a:endParaRPr lang="en-GB" sz="1600" i="1" kern="0" dirty="0">
              <a:latin typeface="Calibri" panose="020F0502020204030204" pitchFamily="34" charset="0"/>
            </a:endParaRPr>
          </a:p>
        </p:txBody>
      </p:sp>
      <p:graphicFrame>
        <p:nvGraphicFramePr>
          <p:cNvPr id="7" name="Table 6"/>
          <p:cNvGraphicFramePr>
            <a:graphicFrameLocks noGrp="1"/>
          </p:cNvGraphicFramePr>
          <p:nvPr>
            <p:extLst/>
          </p:nvPr>
        </p:nvGraphicFramePr>
        <p:xfrm>
          <a:off x="0" y="6539963"/>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1390198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solidFill>
                  <a:srgbClr val="4472C4"/>
                </a:solidFill>
              </a:rPr>
              <a:t>Velocity model with near surface variation</a:t>
            </a:r>
            <a:endParaRPr lang="en-GB" dirty="0"/>
          </a:p>
        </p:txBody>
      </p:sp>
      <p:pic>
        <p:nvPicPr>
          <p:cNvPr id="17" name="Picture 16"/>
          <p:cNvPicPr>
            <a:picLocks noChangeAspect="1"/>
          </p:cNvPicPr>
          <p:nvPr/>
        </p:nvPicPr>
        <p:blipFill>
          <a:blip r:embed="rId3"/>
          <a:stretch>
            <a:fillRect/>
          </a:stretch>
        </p:blipFill>
        <p:spPr>
          <a:xfrm>
            <a:off x="6452858" y="2382875"/>
            <a:ext cx="5523455" cy="2005758"/>
          </a:xfrm>
          <a:prstGeom prst="rect">
            <a:avLst/>
          </a:prstGeom>
        </p:spPr>
      </p:pic>
      <p:pic>
        <p:nvPicPr>
          <p:cNvPr id="18" name="Picture 17"/>
          <p:cNvPicPr>
            <a:picLocks noChangeAspect="1"/>
          </p:cNvPicPr>
          <p:nvPr/>
        </p:nvPicPr>
        <p:blipFill>
          <a:blip r:embed="rId4"/>
          <a:stretch>
            <a:fillRect/>
          </a:stretch>
        </p:blipFill>
        <p:spPr>
          <a:xfrm>
            <a:off x="169932" y="1313985"/>
            <a:ext cx="6188557" cy="41435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014167813"/>
              </p:ext>
            </p:extLst>
          </p:nvPr>
        </p:nvGraphicFramePr>
        <p:xfrm>
          <a:off x="0" y="6524465"/>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
        <p:nvSpPr>
          <p:cNvPr id="7" name="TextBox 6"/>
          <p:cNvSpPr txBox="1"/>
          <p:nvPr/>
        </p:nvSpPr>
        <p:spPr>
          <a:xfrm>
            <a:off x="7251700" y="1995395"/>
            <a:ext cx="4274503" cy="369332"/>
          </a:xfrm>
          <a:prstGeom prst="rect">
            <a:avLst/>
          </a:prstGeom>
          <a:noFill/>
        </p:spPr>
        <p:txBody>
          <a:bodyPr wrap="none" rtlCol="0">
            <a:spAutoFit/>
          </a:bodyPr>
          <a:lstStyle/>
          <a:p>
            <a:r>
              <a:rPr lang="en-GB" dirty="0" smtClean="0"/>
              <a:t>Near surface velocity variation in the model</a:t>
            </a:r>
            <a:endParaRPr lang="en-GB" dirty="0"/>
          </a:p>
        </p:txBody>
      </p:sp>
    </p:spTree>
    <p:extLst>
      <p:ext uri="{BB962C8B-B14F-4D97-AF65-F5344CB8AC3E}">
        <p14:creationId xmlns:p14="http://schemas.microsoft.com/office/powerpoint/2010/main" val="162021297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a:solidFill>
                  <a:srgbClr val="4472C4"/>
                </a:solidFill>
              </a:rPr>
              <a:t>Difficult to detect </a:t>
            </a:r>
            <a:r>
              <a:rPr lang="en-GB" sz="2400" b="1" dirty="0" smtClean="0">
                <a:solidFill>
                  <a:srgbClr val="4472C4"/>
                </a:solidFill>
              </a:rPr>
              <a:t>4D signature due to near-</a:t>
            </a:r>
            <a:r>
              <a:rPr lang="en-GB" sz="2400" b="1" dirty="0">
                <a:solidFill>
                  <a:srgbClr val="4472C4"/>
                </a:solidFill>
              </a:rPr>
              <a:t> </a:t>
            </a:r>
            <a:r>
              <a:rPr lang="en-GB" sz="2400" b="1" dirty="0" smtClean="0">
                <a:solidFill>
                  <a:srgbClr val="4472C4"/>
                </a:solidFill>
              </a:rPr>
              <a:t>surface changes</a:t>
            </a:r>
            <a:endParaRPr lang="en-GB"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204"/>
          <a:stretch/>
        </p:blipFill>
        <p:spPr>
          <a:xfrm>
            <a:off x="61993" y="867906"/>
            <a:ext cx="12086608" cy="4541002"/>
          </a:xfrm>
          <a:prstGeom prst="rect">
            <a:avLst/>
          </a:prstGeom>
          <a:ln>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4111671289"/>
              </p:ext>
            </p:extLst>
          </p:nvPr>
        </p:nvGraphicFramePr>
        <p:xfrm>
          <a:off x="0" y="6524465"/>
          <a:ext cx="12186556" cy="324000"/>
        </p:xfrm>
        <a:graphic>
          <a:graphicData uri="http://schemas.openxmlformats.org/drawingml/2006/table">
            <a:tbl>
              <a:tblPr firstRow="1" bandRow="1">
                <a:tableStyleId>{5C22544A-7EE6-4342-B048-85BDC9FD1C3A}</a:tableStyleId>
              </a:tblPr>
              <a:tblGrid>
                <a:gridCol w="3046639">
                  <a:extLst>
                    <a:ext uri="{9D8B030D-6E8A-4147-A177-3AD203B41FA5}">
                      <a16:colId xmlns:a16="http://schemas.microsoft.com/office/drawing/2014/main" val="1800781224"/>
                    </a:ext>
                  </a:extLst>
                </a:gridCol>
                <a:gridCol w="3046639">
                  <a:extLst>
                    <a:ext uri="{9D8B030D-6E8A-4147-A177-3AD203B41FA5}">
                      <a16:colId xmlns:a16="http://schemas.microsoft.com/office/drawing/2014/main" val="2284727358"/>
                    </a:ext>
                  </a:extLst>
                </a:gridCol>
                <a:gridCol w="3046639">
                  <a:extLst>
                    <a:ext uri="{9D8B030D-6E8A-4147-A177-3AD203B41FA5}">
                      <a16:colId xmlns:a16="http://schemas.microsoft.com/office/drawing/2014/main" val="1662408494"/>
                    </a:ext>
                  </a:extLst>
                </a:gridCol>
                <a:gridCol w="3046639">
                  <a:extLst>
                    <a:ext uri="{9D8B030D-6E8A-4147-A177-3AD203B41FA5}">
                      <a16:colId xmlns:a16="http://schemas.microsoft.com/office/drawing/2014/main" val="3738633799"/>
                    </a:ext>
                  </a:extLst>
                </a:gridCol>
              </a:tblGrid>
              <a:tr h="324000">
                <a:tc>
                  <a:txBody>
                    <a:bodyPr/>
                    <a:lstStyle/>
                    <a:p>
                      <a:pPr algn="ctr"/>
                      <a:r>
                        <a:rPr lang="en-GB" sz="1400" dirty="0" smtClean="0"/>
                        <a:t>Objective</a:t>
                      </a:r>
                      <a:endParaRPr lang="en-GB" sz="1400" dirty="0"/>
                    </a:p>
                  </a:txBody>
                  <a:tcPr>
                    <a:lnL w="12701" cap="flat" cmpd="sng" algn="ctr">
                      <a:noFill/>
                      <a:prstDash val="solid"/>
                      <a:round/>
                      <a:headEnd type="none" w="med" len="med"/>
                      <a:tailEnd type="none" w="med" len="me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4D Signature</a:t>
                      </a:r>
                      <a:r>
                        <a:rPr lang="en-GB" sz="1400" baseline="0" dirty="0" smtClean="0"/>
                        <a:t> &amp; Repeatability</a:t>
                      </a:r>
                      <a:endParaRPr lang="en-GB" sz="1400"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lgn="ctr"/>
                      <a:r>
                        <a:rPr lang="en-GB" sz="1400" dirty="0" smtClean="0"/>
                        <a:t>Application of Machine Learning</a:t>
                      </a:r>
                      <a:endParaRPr lang="en-GB" dirty="0"/>
                    </a:p>
                  </a:txBody>
                  <a:tcPr>
                    <a:lnL w="12700" cmpd="sng">
                      <a:noFill/>
                      <a:prstDash val="solid"/>
                    </a:lnL>
                    <a:lnR w="12700" cmpd="sng">
                      <a:noFill/>
                      <a:prstDash val="soli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1400" dirty="0" smtClean="0"/>
                        <a:t>Summary</a:t>
                      </a:r>
                      <a:endParaRPr lang="en-GB" dirty="0"/>
                    </a:p>
                  </a:txBody>
                  <a:tcPr>
                    <a:lnL w="12700" cmpd="sng">
                      <a:noFill/>
                      <a:prstDash val="solid"/>
                    </a:lnL>
                    <a:lnR w="12701" cap="flat" cmpd="sng" algn="ctr">
                      <a:noFill/>
                      <a:prstDash val="solid"/>
                      <a:round/>
                      <a:headEnd type="none" w="med" len="med"/>
                      <a:tailEnd type="none" w="med" len="med"/>
                    </a:lnR>
                    <a:lnT w="12701" cap="flat" cmpd="sng" algn="ctr">
                      <a:noFill/>
                      <a:prstDash val="solid"/>
                      <a:round/>
                      <a:headEnd type="none" w="med" len="med"/>
                      <a:tailEnd type="none" w="med" len="med"/>
                    </a:lnT>
                    <a:lnB w="38103"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416542705"/>
                  </a:ext>
                </a:extLst>
              </a:tr>
            </a:tbl>
          </a:graphicData>
        </a:graphic>
      </p:graphicFrame>
    </p:spTree>
    <p:extLst>
      <p:ext uri="{BB962C8B-B14F-4D97-AF65-F5344CB8AC3E}">
        <p14:creationId xmlns:p14="http://schemas.microsoft.com/office/powerpoint/2010/main" val="307256608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W_AWE_PPT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W_AWE_PPT1" id="{3DD51297-4A3A-47F0-856E-B2CA36B36EAD}" vid="{7A98BFEC-3EBF-4CDE-B978-6E54058445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121314</TotalTime>
  <Words>1007</Words>
  <Application>Microsoft Office PowerPoint</Application>
  <PresentationFormat>Widescreen</PresentationFormat>
  <Paragraphs>137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Sans Serif</vt:lpstr>
      <vt:lpstr>Sans Serif</vt:lpstr>
      <vt:lpstr>HW_AWE_PPT1</vt:lpstr>
      <vt:lpstr>Detection of explosion-induced dynamic phenomena using time-lapse seismic surveying</vt:lpstr>
      <vt:lpstr>Research Motivation</vt:lpstr>
      <vt:lpstr>Dynamic Phenomena: Changes in groundwater level</vt:lpstr>
      <vt:lpstr>Dynamic Phenomena: Cheshire Test</vt:lpstr>
      <vt:lpstr>PowerPoint Presentation</vt:lpstr>
      <vt:lpstr>Time-lapse(4D) seismic</vt:lpstr>
      <vt:lpstr>Factors affecting Land 4D repeatability</vt:lpstr>
      <vt:lpstr>Velocity model with near surface variation</vt:lpstr>
      <vt:lpstr>Difficult to detect 4D signature due to near- surface changes</vt:lpstr>
      <vt:lpstr>Workflow for Machine Learning</vt:lpstr>
      <vt:lpstr>Results: Regions of time-lapse change is highlighted</vt:lpstr>
      <vt:lpstr>Results: 4D indicator</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4D Seismic Monitoring to On-Site Inspection activities</dc:title>
  <dc:creator>Shaji</dc:creator>
  <cp:lastModifiedBy>Shaji Mathew</cp:lastModifiedBy>
  <cp:revision>745</cp:revision>
  <cp:lastPrinted>2019-05-29T16:46:36Z</cp:lastPrinted>
  <dcterms:created xsi:type="dcterms:W3CDTF">2017-11-04T22:00:10Z</dcterms:created>
  <dcterms:modified xsi:type="dcterms:W3CDTF">2020-05-03T22:38:18Z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