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17"/>
  </p:notesMasterIdLst>
  <p:handoutMasterIdLst>
    <p:handoutMasterId r:id="rId18"/>
  </p:handoutMasterIdLst>
  <p:sldIdLst>
    <p:sldId id="261" r:id="rId2"/>
    <p:sldId id="290" r:id="rId3"/>
    <p:sldId id="267" r:id="rId4"/>
    <p:sldId id="288" r:id="rId5"/>
    <p:sldId id="289" r:id="rId6"/>
    <p:sldId id="270" r:id="rId7"/>
    <p:sldId id="272" r:id="rId8"/>
    <p:sldId id="296" r:id="rId9"/>
    <p:sldId id="297" r:id="rId10"/>
    <p:sldId id="274" r:id="rId11"/>
    <p:sldId id="284" r:id="rId12"/>
    <p:sldId id="311" r:id="rId13"/>
    <p:sldId id="312" r:id="rId14"/>
    <p:sldId id="313" r:id="rId15"/>
    <p:sldId id="28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orient="horz" pos="3975">
          <p15:clr>
            <a:srgbClr val="A4A3A4"/>
          </p15:clr>
        </p15:guide>
        <p15:guide id="3" orient="horz" pos="935">
          <p15:clr>
            <a:srgbClr val="A4A3A4"/>
          </p15:clr>
        </p15:guide>
        <p15:guide id="4" orient="horz" pos="390">
          <p15:clr>
            <a:srgbClr val="A4A3A4"/>
          </p15:clr>
        </p15:guide>
        <p15:guide id="5" pos="368">
          <p15:clr>
            <a:srgbClr val="A4A3A4"/>
          </p15:clr>
        </p15:guide>
        <p15:guide id="6" pos="5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A31D20"/>
    <a:srgbClr val="FFFFFF"/>
    <a:srgbClr val="000000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41" autoAdjust="0"/>
    <p:restoredTop sz="94630" autoAdjust="0"/>
  </p:normalViewPr>
  <p:slideViewPr>
    <p:cSldViewPr snapToGrid="0" snapToObjects="1" showGuides="1">
      <p:cViewPr varScale="1">
        <p:scale>
          <a:sx n="65" d="100"/>
          <a:sy n="65" d="100"/>
        </p:scale>
        <p:origin x="804" y="32"/>
      </p:cViewPr>
      <p:guideLst>
        <p:guide orient="horz" pos="1030"/>
        <p:guide orient="horz" pos="3975"/>
        <p:guide orient="horz" pos="935"/>
        <p:guide orient="horz" pos="390"/>
        <p:guide pos="368"/>
        <p:guide pos="53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01/05/2020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01/05/2020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17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Et </a:t>
            </a:r>
            <a:r>
              <a:rPr lang="en-GB" dirty="0" err="1" smtClean="0"/>
              <a:t>oprids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de </a:t>
            </a:r>
            <a:r>
              <a:rPr lang="en-GB" dirty="0" err="1" smtClean="0"/>
              <a:t>største</a:t>
            </a:r>
            <a:r>
              <a:rPr lang="en-GB" dirty="0" smtClean="0"/>
              <a:t> knowledge</a:t>
            </a:r>
            <a:r>
              <a:rPr lang="en-GB" baseline="0" dirty="0" smtClean="0"/>
              <a:t> gaps, </a:t>
            </a:r>
            <a:r>
              <a:rPr lang="en-GB" baseline="0" dirty="0" err="1" smtClean="0"/>
              <a:t>hvor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forsøgt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sammenskrive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dem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allerede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givet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err="1" smtClean="0"/>
              <a:t>Jeg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håber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selvfølgelig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dette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 give </a:t>
            </a:r>
            <a:r>
              <a:rPr lang="en-GB" baseline="0" dirty="0" err="1" smtClean="0"/>
              <a:t>anledning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diskussion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14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990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821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90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4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7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87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58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254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92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58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 2 og 3 </a:t>
            </a:r>
            <a:r>
              <a:rPr lang="en-GB" dirty="0" err="1" smtClean="0"/>
              <a:t>er</a:t>
            </a:r>
            <a:r>
              <a:rPr lang="en-GB" baseline="0" dirty="0" smtClean="0"/>
              <a:t> intro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viden</a:t>
            </a:r>
            <a:r>
              <a:rPr lang="en-GB" baseline="0" dirty="0" smtClean="0"/>
              <a:t> I grove </a:t>
            </a:r>
            <a:r>
              <a:rPr lang="en-GB" baseline="0" dirty="0" err="1" smtClean="0"/>
              <a:t>træk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Hovedpointen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, at </a:t>
            </a:r>
            <a:r>
              <a:rPr lang="en-GB" baseline="0" dirty="0" err="1" smtClean="0"/>
              <a:t>få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understreget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overfor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tilhørerne</a:t>
            </a:r>
            <a:r>
              <a:rPr lang="en-GB" baseline="0" dirty="0" smtClean="0"/>
              <a:t> at CH4 under </a:t>
            </a:r>
            <a:r>
              <a:rPr lang="en-GB" baseline="0" dirty="0" err="1" smtClean="0"/>
              <a:t>isen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velkendt</a:t>
            </a:r>
            <a:r>
              <a:rPr lang="en-GB" baseline="0" dirty="0" smtClean="0"/>
              <a:t>, men der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beskrivelser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størrelsesordner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emissioner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eller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mekanismer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frigivelse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denne</a:t>
            </a:r>
            <a:r>
              <a:rPr lang="en-GB" baseline="0" dirty="0" smtClean="0"/>
              <a:t> CH4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atmosfæren</a:t>
            </a:r>
            <a:r>
              <a:rPr lang="en-GB" baseline="0" dirty="0" smtClean="0"/>
              <a:t>. Vi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vist</a:t>
            </a:r>
            <a:r>
              <a:rPr lang="en-GB" baseline="0" dirty="0" smtClean="0"/>
              <a:t> at der </a:t>
            </a:r>
            <a:r>
              <a:rPr lang="en-GB" baseline="0" dirty="0" err="1" smtClean="0"/>
              <a:t>kommer</a:t>
            </a:r>
            <a:r>
              <a:rPr lang="en-GB" baseline="0" dirty="0" smtClean="0"/>
              <a:t> CH4 </a:t>
            </a:r>
            <a:r>
              <a:rPr lang="en-GB" baseline="0" dirty="0" err="1" smtClean="0"/>
              <a:t>ud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smeltevandsløb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150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255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69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://image.ku.dk/lightbox/211/13407586855728741badb20/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6"/>
            <a:ext cx="4469607" cy="547403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5F63992-81DD-4E59-90FA-74361159722F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4053600"/>
            <a:ext cx="3564334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7375" y="3007286"/>
            <a:ext cx="3564334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3564334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7376" y="1635125"/>
            <a:ext cx="7967662" cy="4667250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6" y="619125"/>
            <a:ext cx="7967663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F889-A811-4C65-BC10-FC6818A20D47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2728" y="4903567"/>
            <a:ext cx="446127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FF43-DB95-4864-B236-B0B6E8F4F2A0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446127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B226-DDC5-405C-8EA3-5453C1E8EB5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E65C-360B-4039-AB89-06F19BC315A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4682728" y="2036763"/>
            <a:ext cx="446127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tabLst/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2"/>
            <a:ext cx="9144000" cy="6523149"/>
          </a:xfrm>
          <a:blipFill>
            <a:blip r:embed="rId2"/>
            <a:stretch>
              <a:fillRect/>
            </a:stretch>
          </a:blipFill>
        </p:spPr>
        <p:txBody>
          <a:bodyPr lIns="4932000" tIns="360000" rIns="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A19FB-3072-4077-AA42-D28791A679DA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446127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BC56-A7A8-4003-BEB7-E47F01DF87DF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4" y="622301"/>
            <a:ext cx="7967663" cy="5681002"/>
          </a:xfrm>
          <a:noFill/>
        </p:spPr>
        <p:txBody>
          <a:bodyPr lIns="0" tIns="0" rIns="0" bIns="0"/>
          <a:lstStyle>
            <a:lvl1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56070" y="612884"/>
            <a:ext cx="875714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5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F94A-E0B8-4DFD-A908-EFEAB82AF80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633538"/>
            <a:ext cx="7967663" cy="4110037"/>
          </a:xfrm>
          <a:noFill/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5934971"/>
            <a:ext cx="7967663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3E39-AF6B-40E3-8BF3-7E834A04E609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633538"/>
            <a:ext cx="3868583" cy="4669764"/>
          </a:xfrm>
          <a:noFill/>
        </p:spPr>
        <p:txBody>
          <a:bodyPr lIns="0" tIns="0" rIns="0" bIns="0"/>
          <a:lstStyle>
            <a:lvl1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4678760" y="1633538"/>
            <a:ext cx="3876278" cy="4669764"/>
          </a:xfr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7377" y="622300"/>
            <a:ext cx="7967662" cy="849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C2F4-462D-4BD4-9025-86FD7D8AF145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7375" y="1633537"/>
            <a:ext cx="7967663" cy="4668837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5" y="619125"/>
            <a:ext cx="7967663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C015-C244-4BA1-A831-6C8E63A96CC2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BAEE1E-B5FD-4740-ACDA-6CAFC8D24650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4469607" cy="3895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4" y="4042705"/>
            <a:ext cx="3563425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3" y="2610941"/>
            <a:ext cx="3563426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4858-3149-45CE-A7BF-0594A400CFEA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2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 userDrawn="1"/>
        </p:nvSpPr>
        <p:spPr>
          <a:xfrm>
            <a:off x="587376" y="619126"/>
            <a:ext cx="7967662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8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2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572" y="1960079"/>
            <a:ext cx="7667240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480584" y="340162"/>
            <a:ext cx="1369776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75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75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 sz="1350"/>
          </a:p>
          <a:p>
            <a:pPr algn="r">
              <a:lnSpc>
                <a:spcPct val="100000"/>
              </a:lnSpc>
            </a:pPr>
            <a:r>
              <a:rPr lang="en-GB" sz="75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 sz="1350"/>
          </a:p>
          <a:p>
            <a:pPr algn="r">
              <a:lnSpc>
                <a:spcPct val="100000"/>
              </a:lnSpc>
            </a:pPr>
            <a:r>
              <a:rPr lang="en-GB" sz="75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3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58301" y="6581497"/>
            <a:ext cx="189049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01/05/2020</a:t>
            </a:fld>
            <a:r>
              <a:rPr lang="en-GB" dirty="0"/>
              <a:t>07/01/2019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260" y="6303303"/>
            <a:ext cx="960307" cy="50657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237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© Authors. All rights reserved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4006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603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4682728" y="691816"/>
            <a:ext cx="4461272" cy="547403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164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EC0A1D8-3ABB-4543-BDE4-494CA30745CE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164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164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055748" y="4053600"/>
            <a:ext cx="349929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055747" y="3007286"/>
            <a:ext cx="3499291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055747" y="1020200"/>
            <a:ext cx="3511991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28DFFFC-8FEB-49C6-9D0D-E0BD92A86F5F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4682728" y="2271092"/>
            <a:ext cx="4461272" cy="3895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054401" y="4053600"/>
            <a:ext cx="3500638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054401" y="2610941"/>
            <a:ext cx="3513337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1"/>
          <a:stretch/>
        </p:blipFill>
        <p:spPr>
          <a:xfrm>
            <a:off x="-763323" y="0"/>
            <a:ext cx="9907323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A633E42-BD66-4E16-AB4B-D4F73B67BBBB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691816"/>
            <a:ext cx="4469607" cy="547403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7375" y="3007286"/>
            <a:ext cx="3564334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4053600"/>
            <a:ext cx="3564334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3564334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055" y="108918"/>
            <a:ext cx="960307" cy="50657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949474" y="6583399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© Authors. All rights reserved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1"/>
          <a:stretch/>
        </p:blipFill>
        <p:spPr>
          <a:xfrm>
            <a:off x="-763323" y="0"/>
            <a:ext cx="9907323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7746833" y="-385200"/>
            <a:ext cx="61123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0A47663-4FC2-4F88-9BD5-092FD898EE9B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427371" y="-385200"/>
            <a:ext cx="523587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441657" y="-385200"/>
            <a:ext cx="28631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4469607" cy="3895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4" y="4053600"/>
            <a:ext cx="356342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3" y="2610941"/>
            <a:ext cx="3563426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055" y="108918"/>
            <a:ext cx="960307" cy="50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5" y="619125"/>
            <a:ext cx="7967664" cy="8651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7375" y="1635125"/>
            <a:ext cx="7967663" cy="4668178"/>
          </a:xfrm>
        </p:spPr>
        <p:txBody>
          <a:bodyPr vert="horz" lIns="0" tIns="0" rIns="0" bIns="0" rtlCol="0">
            <a:noAutofit/>
          </a:bodyPr>
          <a:lstStyle>
            <a:lvl1pPr>
              <a:defRPr lang="da-DK" baseline="0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260" y="6303303"/>
            <a:ext cx="960307" cy="5065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90237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© Authors. All rights reserved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6" y="619125"/>
            <a:ext cx="7967662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7376" y="1633539"/>
            <a:ext cx="3873247" cy="4668836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4678759" y="1635125"/>
            <a:ext cx="3876280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9"/>
          <p:cNvSpPr>
            <a:spLocks noGrp="1"/>
          </p:cNvSpPr>
          <p:nvPr>
            <p:ph type="pic" sz="quarter" idx="15" hasCustomPrompt="1"/>
          </p:nvPr>
        </p:nvSpPr>
        <p:spPr>
          <a:xfrm>
            <a:off x="4682729" y="1635125"/>
            <a:ext cx="3872309" cy="466725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7377" y="619125"/>
            <a:ext cx="7967662" cy="86518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7376" y="1635125"/>
            <a:ext cx="3882486" cy="4667251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E670-9FB7-4315-84DE-52FB48770D82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7375" y="619125"/>
            <a:ext cx="7967663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text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7375" y="1635125"/>
            <a:ext cx="7967663" cy="46681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4"/>
            <a:endParaRPr lang="en-GB" dirty="0"/>
          </a:p>
          <a:p>
            <a:pPr marL="402431" marR="0" lvl="1" indent="-19883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/>
          </a:p>
        </p:txBody>
      </p:sp>
      <p:sp>
        <p:nvSpPr>
          <p:cNvPr id="7" name="Rectangle 19"/>
          <p:cNvSpPr/>
          <p:nvPr/>
        </p:nvSpPr>
        <p:spPr>
          <a:xfrm>
            <a:off x="0" y="3"/>
            <a:ext cx="9144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984558" y="85746"/>
            <a:ext cx="4168170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177914" y="85746"/>
            <a:ext cx="377124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272722" y="85746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8B939E7-E8BE-4EDC-A4C7-4CF4D90B066E}" type="datetime1">
              <a:rPr lang="en-GB" smtClean="0"/>
              <a:t>01/05/2020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  <p:sldLayoutId id="2147483690" r:id="rId23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spc="45" baseline="0">
          <a:solidFill>
            <a:schemeClr val="tx1"/>
          </a:solidFill>
          <a:latin typeface="+mn-lt"/>
          <a:ea typeface="+mn-ea"/>
          <a:cs typeface="+mn-cs"/>
        </a:defRPr>
      </a:lvl1pPr>
      <a:lvl2pPr marL="535781" marR="0" indent="-264319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71463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 spc="45" baseline="0">
          <a:solidFill>
            <a:schemeClr val="tx1"/>
          </a:solidFill>
          <a:latin typeface="+mn-lt"/>
          <a:ea typeface="+mn-ea"/>
          <a:cs typeface="+mn-cs"/>
        </a:defRPr>
      </a:lvl5pPr>
      <a:lvl6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5389" userDrawn="1">
          <p15:clr>
            <a:srgbClr val="F26B43"/>
          </p15:clr>
        </p15:guide>
        <p15:guide id="3" orient="horz" pos="1029" userDrawn="1">
          <p15:clr>
            <a:srgbClr val="F26B43"/>
          </p15:clr>
        </p15:guide>
        <p15:guide id="4" orient="horz" pos="3970" userDrawn="1">
          <p15:clr>
            <a:srgbClr val="F26B43"/>
          </p15:clr>
        </p15:guide>
        <p15:guide id="5" pos="5397" userDrawn="1">
          <p15:clr>
            <a:srgbClr val="F26B43"/>
          </p15:clr>
        </p15:guide>
        <p15:guide id="6" orient="horz" pos="392" userDrawn="1">
          <p15:clr>
            <a:srgbClr val="F26B43"/>
          </p15:clr>
        </p15:guide>
        <p15:guide id="7" orient="horz" pos="9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87375" y="1020200"/>
            <a:ext cx="3564334" cy="1763813"/>
          </a:xfrm>
        </p:spPr>
        <p:txBody>
          <a:bodyPr/>
          <a:lstStyle/>
          <a:p>
            <a:r>
              <a:rPr lang="en-US" sz="2400" dirty="0" smtClean="0"/>
              <a:t>Revealing the unknown subglacial carbon turnover processes using high frequency gas measurements and stable isotopes</a:t>
            </a:r>
            <a:endParaRPr lang="en-GB" sz="2400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287D-C1BA-47FB-9104-667BFDE3E3EE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60799"/>
            <a:ext cx="9144000" cy="2997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27416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Greenland Ice Sheet 2016</a:t>
            </a:r>
          </a:p>
          <a:p>
            <a:r>
              <a:rPr lang="en-GB" sz="1600" dirty="0" err="1" smtClean="0">
                <a:solidFill>
                  <a:schemeClr val="bg1"/>
                </a:solidFill>
              </a:rPr>
              <a:t>Kangerlussuaq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819" y="3819654"/>
            <a:ext cx="2920181" cy="292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276" y="811753"/>
            <a:ext cx="1262686" cy="4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716" y="1326932"/>
            <a:ext cx="117580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762" y="2148621"/>
            <a:ext cx="1285714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08" y="3260489"/>
            <a:ext cx="1276823" cy="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27743" y="737064"/>
            <a:ext cx="3564334" cy="200580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sz="1600" b="1" dirty="0" smtClean="0"/>
              <a:t>Jesper Riis Christiansen</a:t>
            </a:r>
            <a:endParaRPr lang="en-GB" sz="1600" b="1" baseline="30000" dirty="0" smtClean="0"/>
          </a:p>
          <a:p>
            <a:pPr>
              <a:lnSpc>
                <a:spcPct val="200000"/>
              </a:lnSpc>
            </a:pPr>
            <a:r>
              <a:rPr lang="en-GB" sz="1600" dirty="0" smtClean="0"/>
              <a:t>Celia Sapart</a:t>
            </a:r>
            <a:endParaRPr lang="en-GB" sz="1600" baseline="30000" dirty="0" smtClean="0"/>
          </a:p>
          <a:p>
            <a:pPr>
              <a:lnSpc>
                <a:spcPct val="200000"/>
              </a:lnSpc>
            </a:pPr>
            <a:r>
              <a:rPr lang="en-GB" sz="1600" dirty="0" smtClean="0"/>
              <a:t>Carina van der Veen </a:t>
            </a:r>
          </a:p>
          <a:p>
            <a:pPr>
              <a:lnSpc>
                <a:spcPct val="200000"/>
              </a:lnSpc>
            </a:pPr>
            <a:r>
              <a:rPr lang="en-GB" sz="1600" dirty="0" smtClean="0"/>
              <a:t>Thomas </a:t>
            </a:r>
            <a:r>
              <a:rPr lang="en-GB" sz="1600" dirty="0" err="1" smtClean="0"/>
              <a:t>Röckmann</a:t>
            </a:r>
            <a:endParaRPr lang="en-GB" sz="1600" baseline="30000" dirty="0" smtClean="0"/>
          </a:p>
          <a:p>
            <a:pPr>
              <a:lnSpc>
                <a:spcPct val="200000"/>
              </a:lnSpc>
            </a:pPr>
            <a:r>
              <a:rPr lang="en-GB" sz="1600" dirty="0" smtClean="0"/>
              <a:t>Elena Popa</a:t>
            </a:r>
            <a:endParaRPr lang="en-GB" sz="1600" baseline="30000" dirty="0" smtClean="0"/>
          </a:p>
          <a:p>
            <a:pPr>
              <a:lnSpc>
                <a:spcPct val="200000"/>
              </a:lnSpc>
            </a:pPr>
            <a:r>
              <a:rPr lang="en-GB" sz="1600" b="1" dirty="0" smtClean="0"/>
              <a:t>Christian </a:t>
            </a:r>
            <a:r>
              <a:rPr lang="en-GB" sz="1600" b="1" dirty="0"/>
              <a:t>Juncher </a:t>
            </a:r>
            <a:r>
              <a:rPr lang="en-GB" sz="1600" b="1" dirty="0" smtClean="0"/>
              <a:t>Jørgensen</a:t>
            </a:r>
            <a:endParaRPr lang="en-GB" sz="1600" b="1" baseline="30000" dirty="0"/>
          </a:p>
          <a:p>
            <a:pPr>
              <a:lnSpc>
                <a:spcPct val="200000"/>
              </a:lnSpc>
            </a:pP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0" y="6590237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© Authors. All rights reserved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" y="619125"/>
            <a:ext cx="8869679" cy="865188"/>
          </a:xfrm>
        </p:spPr>
        <p:txBody>
          <a:bodyPr/>
          <a:lstStyle/>
          <a:p>
            <a:r>
              <a:rPr lang="en-GB" i="1" dirty="0" smtClean="0"/>
              <a:t>A </a:t>
            </a:r>
            <a:r>
              <a:rPr lang="en-GB" i="1" dirty="0"/>
              <a:t>common, yet unknown, cryosphere-atmosphere interaction? </a:t>
            </a:r>
            <a:r>
              <a:rPr lang="en-GB" i="1" dirty="0" smtClean="0"/>
              <a:t> What we do not know...</a:t>
            </a:r>
            <a:endParaRPr lang="en-GB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60799"/>
            <a:ext cx="9144000" cy="29972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635125"/>
            <a:ext cx="8869679" cy="466817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Is this an important source of CH</a:t>
            </a:r>
            <a:r>
              <a:rPr lang="en-GB" b="1" baseline="-25000" dirty="0" smtClean="0"/>
              <a:t>4</a:t>
            </a:r>
            <a:r>
              <a:rPr lang="en-GB" b="1" dirty="0" smtClean="0"/>
              <a:t> to the atmosphere?</a:t>
            </a:r>
          </a:p>
          <a:p>
            <a:r>
              <a:rPr lang="en-GB" i="1" dirty="0" smtClean="0"/>
              <a:t>Duration and spatial distribution along glacier margins</a:t>
            </a:r>
          </a:p>
          <a:p>
            <a:pPr marL="0" indent="0">
              <a:buNone/>
            </a:pPr>
            <a:r>
              <a:rPr lang="en-GB" b="1" dirty="0" smtClean="0"/>
              <a:t>Where does the subglacial methane originate from? </a:t>
            </a:r>
          </a:p>
          <a:p>
            <a:r>
              <a:rPr lang="en-GB" sz="2400" i="1" dirty="0" smtClean="0"/>
              <a:t>Biogenic, thermogenic, clathrates or all</a:t>
            </a:r>
          </a:p>
          <a:p>
            <a:r>
              <a:rPr lang="en-GB" sz="2400" i="1" dirty="0" smtClean="0"/>
              <a:t>Marginal or deep subglacial sources</a:t>
            </a:r>
            <a:endParaRPr lang="en-GB" i="1" dirty="0"/>
          </a:p>
          <a:p>
            <a:pPr marL="0" indent="0">
              <a:buNone/>
            </a:pPr>
            <a:r>
              <a:rPr lang="en-GB" b="1" dirty="0" smtClean="0"/>
              <a:t>How is the CH</a:t>
            </a:r>
            <a:r>
              <a:rPr lang="en-GB" b="1" baseline="-25000" dirty="0" smtClean="0"/>
              <a:t>4</a:t>
            </a:r>
            <a:r>
              <a:rPr lang="en-GB" b="1" dirty="0" smtClean="0"/>
              <a:t> emission related to supraglacial processes?</a:t>
            </a:r>
          </a:p>
          <a:p>
            <a:r>
              <a:rPr lang="en-GB" i="1" dirty="0" smtClean="0"/>
              <a:t>Climatological drivers, surface melt</a:t>
            </a:r>
          </a:p>
          <a:p>
            <a:endParaRPr lang="en-GB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2633" y="6097869"/>
            <a:ext cx="4927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work in 2018 &amp; 2019</a:t>
            </a:r>
            <a:endParaRPr lang="en-GB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0237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© Authors. All rights reserved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we need to know the origin of this CH</a:t>
            </a:r>
            <a:r>
              <a:rPr lang="en-GB" baseline="-25000" dirty="0" smtClean="0"/>
              <a:t>4</a:t>
            </a:r>
            <a:r>
              <a:rPr lang="en-GB" dirty="0" smtClean="0"/>
              <a:t>? </a:t>
            </a:r>
            <a:r>
              <a:rPr lang="en-GB" sz="2800" i="1" dirty="0" smtClean="0"/>
              <a:t>It’s importance as a climate amplifier in a warming cryosphere</a:t>
            </a:r>
            <a:endParaRPr lang="en-GB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441960" y="3299831"/>
            <a:ext cx="25527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Microbial source of CH</a:t>
            </a:r>
            <a:r>
              <a:rPr lang="en-GB" baseline="-25000" dirty="0" smtClean="0"/>
              <a:t>4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degradation of organic C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1560230" y="4659700"/>
            <a:ext cx="25527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In situ production of buried carbon </a:t>
            </a:r>
            <a:r>
              <a:rPr lang="en-GB" sz="1600" dirty="0"/>
              <a:t>in </a:t>
            </a:r>
            <a:r>
              <a:rPr lang="en-GB" sz="1600" dirty="0" smtClean="0"/>
              <a:t>“</a:t>
            </a:r>
            <a:r>
              <a:rPr lang="en-GB" sz="1600" dirty="0"/>
              <a:t>young” sediments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60230" y="2091620"/>
            <a:ext cx="25527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Release from CH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 hydrates </a:t>
            </a:r>
            <a:endParaRPr lang="en-GB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378310" y="2091620"/>
            <a:ext cx="25527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Destabilization due to thinning of ice sheet</a:t>
            </a:r>
            <a:endParaRPr lang="en-GB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4378310" y="4659700"/>
            <a:ext cx="25527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Microbial activity constrained by available carbon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95433" y="2071766"/>
            <a:ext cx="1670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Magneto" panose="04030805050802020D02" pitchFamily="82" charset="0"/>
              </a:rPr>
              <a:t>Rapid </a:t>
            </a:r>
          </a:p>
          <a:p>
            <a:r>
              <a:rPr lang="en-GB" sz="2800" dirty="0" smtClean="0">
                <a:latin typeface="Magneto" panose="04030805050802020D02" pitchFamily="82" charset="0"/>
              </a:rPr>
              <a:t>release</a:t>
            </a:r>
            <a:endParaRPr lang="en-GB" sz="2800" dirty="0">
              <a:latin typeface="Magneto" panose="04030805050802020D02" pitchFamily="8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999231" y="2308066"/>
            <a:ext cx="540000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3999231" y="4874584"/>
            <a:ext cx="540000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rot="2700000">
            <a:off x="1753508" y="4294905"/>
            <a:ext cx="540000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8900000" flipV="1">
            <a:off x="1753508" y="2762210"/>
            <a:ext cx="540000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943763" y="3115165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Augmented with global warming?</a:t>
            </a:r>
            <a:endParaRPr lang="en-GB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46868" y="6085410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Business as usual</a:t>
            </a:r>
            <a:endParaRPr lang="en-GB" i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25" y="4047807"/>
            <a:ext cx="2238638" cy="213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6397" y="3570189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Isotopic composition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0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3" grpId="0" animBg="1"/>
      <p:bldP spid="15" grpId="0" animBg="1"/>
      <p:bldP spid="16" grpId="0" animBg="1"/>
      <p:bldP spid="17" grpId="0" animBg="1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Concluding</a:t>
            </a:r>
            <a:r>
              <a:rPr lang="da-DK" dirty="0"/>
              <a:t>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75" y="1635125"/>
            <a:ext cx="8319119" cy="4668178"/>
          </a:xfrm>
        </p:spPr>
        <p:txBody>
          <a:bodyPr/>
          <a:lstStyle/>
          <a:p>
            <a:pPr>
              <a:buNone/>
            </a:pPr>
            <a:r>
              <a:rPr lang="da-DK" sz="2800" u="sng" dirty="0" err="1"/>
              <a:t>Larger</a:t>
            </a:r>
            <a:r>
              <a:rPr lang="da-DK" sz="2800" u="sng" dirty="0"/>
              <a:t> </a:t>
            </a:r>
            <a:r>
              <a:rPr lang="da-DK" sz="2800" u="sng" dirty="0" err="1"/>
              <a:t>scope</a:t>
            </a:r>
            <a:endParaRPr lang="da-DK" sz="1800" u="sng" dirty="0"/>
          </a:p>
          <a:p>
            <a:pPr marL="342991" indent="-342991">
              <a:buFont typeface="+mj-lt"/>
              <a:buAutoNum type="arabicPeriod"/>
            </a:pPr>
            <a:r>
              <a:rPr lang="da-DK" dirty="0" err="1"/>
              <a:t>Discovery</a:t>
            </a:r>
            <a:r>
              <a:rPr lang="da-DK" dirty="0"/>
              <a:t> of an </a:t>
            </a:r>
            <a:r>
              <a:rPr lang="da-DK" b="1" dirty="0" err="1"/>
              <a:t>unknown</a:t>
            </a:r>
            <a:r>
              <a:rPr lang="da-DK" b="1" dirty="0"/>
              <a:t> emission </a:t>
            </a:r>
            <a:r>
              <a:rPr lang="da-DK" b="1" dirty="0" err="1"/>
              <a:t>pathway</a:t>
            </a:r>
            <a:r>
              <a:rPr lang="da-DK" dirty="0"/>
              <a:t> of CH</a:t>
            </a:r>
            <a:r>
              <a:rPr lang="da-DK" baseline="-25000" dirty="0"/>
              <a:t>4</a:t>
            </a:r>
            <a:r>
              <a:rPr lang="da-DK" dirty="0"/>
              <a:t> to the </a:t>
            </a:r>
            <a:r>
              <a:rPr lang="da-DK" dirty="0" err="1"/>
              <a:t>atmosphere</a:t>
            </a:r>
            <a:endParaRPr lang="da-DK" dirty="0"/>
          </a:p>
          <a:p>
            <a:pPr marL="342991" indent="-342991">
              <a:buFont typeface="+mj-lt"/>
              <a:buAutoNum type="arabicPeriod"/>
            </a:pPr>
            <a:r>
              <a:rPr lang="da-DK" dirty="0" err="1" smtClean="0"/>
              <a:t>Ice</a:t>
            </a:r>
            <a:r>
              <a:rPr lang="da-DK" dirty="0" smtClean="0"/>
              <a:t> </a:t>
            </a:r>
            <a:r>
              <a:rPr lang="da-DK" dirty="0" err="1"/>
              <a:t>sheets</a:t>
            </a:r>
            <a:r>
              <a:rPr lang="da-DK" dirty="0"/>
              <a:t> </a:t>
            </a:r>
            <a:r>
              <a:rPr lang="da-DK" dirty="0" err="1"/>
              <a:t>overlie</a:t>
            </a:r>
            <a:r>
              <a:rPr lang="da-DK" dirty="0"/>
              <a:t> </a:t>
            </a:r>
            <a:r>
              <a:rPr lang="da-DK" dirty="0" err="1"/>
              <a:t>extensive</a:t>
            </a:r>
            <a:r>
              <a:rPr lang="da-DK" dirty="0"/>
              <a:t> </a:t>
            </a:r>
            <a:r>
              <a:rPr lang="da-DK" b="1" dirty="0" err="1"/>
              <a:t>biologically</a:t>
            </a:r>
            <a:r>
              <a:rPr lang="da-DK" b="1" dirty="0"/>
              <a:t> </a:t>
            </a:r>
            <a:r>
              <a:rPr lang="da-DK" b="1" dirty="0" err="1"/>
              <a:t>active</a:t>
            </a:r>
            <a:r>
              <a:rPr lang="da-DK" b="1" dirty="0"/>
              <a:t> </a:t>
            </a:r>
            <a:r>
              <a:rPr lang="da-DK" b="1" dirty="0" err="1"/>
              <a:t>wetlands</a:t>
            </a:r>
            <a:endParaRPr lang="da-DK" b="1" dirty="0"/>
          </a:p>
          <a:p>
            <a:pPr marL="342991" indent="-342991">
              <a:buFont typeface="+mj-lt"/>
              <a:buAutoNum type="arabicPeriod"/>
            </a:pPr>
            <a:r>
              <a:rPr lang="da-DK" dirty="0"/>
              <a:t>CH</a:t>
            </a:r>
            <a:r>
              <a:rPr lang="da-DK" baseline="-25000" dirty="0"/>
              <a:t>4</a:t>
            </a:r>
            <a:r>
              <a:rPr lang="da-DK" dirty="0"/>
              <a:t> from the subglacial domain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 smtClean="0"/>
              <a:t>probably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/>
              <a:t>included</a:t>
            </a:r>
            <a:r>
              <a:rPr lang="da-DK" dirty="0"/>
              <a:t> in the </a:t>
            </a:r>
            <a:r>
              <a:rPr lang="da-DK" b="1" dirty="0" err="1"/>
              <a:t>Arctic</a:t>
            </a:r>
            <a:r>
              <a:rPr lang="da-DK" b="1" dirty="0"/>
              <a:t> </a:t>
            </a:r>
            <a:r>
              <a:rPr lang="da-DK" b="1" dirty="0" err="1"/>
              <a:t>carbon</a:t>
            </a:r>
            <a:r>
              <a:rPr lang="da-DK" b="1" dirty="0"/>
              <a:t> budget</a:t>
            </a:r>
          </a:p>
          <a:p>
            <a:pPr marL="0" indent="0">
              <a:buNone/>
            </a:pPr>
            <a:endParaRPr lang="en-US" dirty="0"/>
          </a:p>
          <a:p>
            <a:pPr marL="342991" indent="-342991">
              <a:buFont typeface="+mj-lt"/>
              <a:buAutoNum type="arabicPeriod"/>
            </a:pP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8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Concluding</a:t>
            </a:r>
            <a:r>
              <a:rPr lang="da-DK" dirty="0"/>
              <a:t>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a-DK" sz="2800" u="sng" dirty="0"/>
              <a:t>Scientific </a:t>
            </a:r>
            <a:r>
              <a:rPr lang="da-DK" sz="2800" u="sng" dirty="0" err="1"/>
              <a:t>findings</a:t>
            </a:r>
            <a:r>
              <a:rPr lang="da-DK" sz="2800" u="sng" dirty="0"/>
              <a:t> and </a:t>
            </a:r>
            <a:r>
              <a:rPr lang="da-DK" sz="2800" u="sng" dirty="0" err="1"/>
              <a:t>challenges</a:t>
            </a:r>
            <a:endParaRPr lang="da-DK" sz="2800" u="sng" dirty="0"/>
          </a:p>
          <a:p>
            <a:pPr marL="342991" indent="-342991">
              <a:buFont typeface="+mj-lt"/>
              <a:buAutoNum type="arabicPeriod"/>
            </a:pPr>
            <a:r>
              <a:rPr lang="da-DK" dirty="0"/>
              <a:t>CH</a:t>
            </a:r>
            <a:r>
              <a:rPr lang="da-DK" baseline="-25000" dirty="0"/>
              <a:t>4</a:t>
            </a:r>
            <a:r>
              <a:rPr lang="da-DK" dirty="0"/>
              <a:t> is </a:t>
            </a:r>
            <a:r>
              <a:rPr lang="da-DK" dirty="0" err="1"/>
              <a:t>likely</a:t>
            </a:r>
            <a:r>
              <a:rPr lang="da-DK" dirty="0"/>
              <a:t> </a:t>
            </a:r>
            <a:r>
              <a:rPr lang="da-DK" b="1" dirty="0" err="1"/>
              <a:t>microbially</a:t>
            </a:r>
            <a:r>
              <a:rPr lang="da-DK" b="1" dirty="0"/>
              <a:t> </a:t>
            </a:r>
            <a:r>
              <a:rPr lang="da-DK" b="1" dirty="0" err="1"/>
              <a:t>produced</a:t>
            </a:r>
            <a:endParaRPr lang="da-DK" b="1" dirty="0"/>
          </a:p>
          <a:p>
            <a:pPr marL="342991" indent="-342991">
              <a:buFont typeface="+mj-lt"/>
              <a:buAutoNum type="arabicPeriod"/>
            </a:pPr>
            <a:r>
              <a:rPr lang="da-DK" b="1" dirty="0"/>
              <a:t>Subglacial </a:t>
            </a:r>
            <a:r>
              <a:rPr lang="da-DK" b="1" dirty="0" err="1"/>
              <a:t>meltwater</a:t>
            </a:r>
            <a:r>
              <a:rPr lang="da-DK" dirty="0"/>
              <a:t> </a:t>
            </a:r>
            <a:r>
              <a:rPr lang="da-DK" dirty="0" err="1"/>
              <a:t>appears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the </a:t>
            </a:r>
            <a:r>
              <a:rPr lang="da-DK" b="1" dirty="0" err="1"/>
              <a:t>main</a:t>
            </a:r>
            <a:r>
              <a:rPr lang="da-DK" b="1" dirty="0"/>
              <a:t> regulator</a:t>
            </a:r>
            <a:r>
              <a:rPr lang="da-DK" dirty="0"/>
              <a:t> of CH</a:t>
            </a:r>
            <a:r>
              <a:rPr lang="da-DK" baseline="-25000" dirty="0"/>
              <a:t>4</a:t>
            </a:r>
            <a:r>
              <a:rPr lang="da-DK" dirty="0"/>
              <a:t> emissions</a:t>
            </a:r>
          </a:p>
          <a:p>
            <a:pPr marL="342991" indent="-342991">
              <a:buFont typeface="+mj-lt"/>
              <a:buAutoNum type="arabicPeriod"/>
            </a:pPr>
            <a:r>
              <a:rPr lang="da-DK" dirty="0"/>
              <a:t>Future </a:t>
            </a:r>
            <a:r>
              <a:rPr lang="da-DK" b="1" dirty="0" err="1"/>
              <a:t>changes</a:t>
            </a:r>
            <a:r>
              <a:rPr lang="da-DK" b="1" dirty="0"/>
              <a:t> in </a:t>
            </a:r>
            <a:r>
              <a:rPr lang="da-DK" b="1" dirty="0" err="1"/>
              <a:t>surface</a:t>
            </a:r>
            <a:r>
              <a:rPr lang="da-DK" b="1" dirty="0"/>
              <a:t> </a:t>
            </a:r>
            <a:r>
              <a:rPr lang="da-DK" b="1" dirty="0" err="1"/>
              <a:t>melt</a:t>
            </a:r>
            <a:r>
              <a:rPr lang="da-DK" b="1" dirty="0"/>
              <a:t>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influence</a:t>
            </a:r>
            <a:r>
              <a:rPr lang="da-DK" dirty="0"/>
              <a:t> net </a:t>
            </a:r>
            <a:r>
              <a:rPr lang="da-DK" dirty="0" err="1"/>
              <a:t>annual</a:t>
            </a:r>
            <a:r>
              <a:rPr lang="da-DK" dirty="0"/>
              <a:t> CH</a:t>
            </a:r>
            <a:r>
              <a:rPr lang="da-DK" baseline="-25000" dirty="0"/>
              <a:t>4</a:t>
            </a:r>
            <a:r>
              <a:rPr lang="da-DK" dirty="0"/>
              <a:t> emissions</a:t>
            </a:r>
          </a:p>
          <a:p>
            <a:pPr marL="342991" indent="-342991">
              <a:buFont typeface="+mj-lt"/>
              <a:buAutoNum type="arabicPeriod"/>
            </a:pPr>
            <a:r>
              <a:rPr lang="da-DK" dirty="0"/>
              <a:t>More studies </a:t>
            </a:r>
            <a:r>
              <a:rPr lang="da-DK" dirty="0" err="1"/>
              <a:t>needed</a:t>
            </a:r>
            <a:r>
              <a:rPr lang="da-DK" dirty="0"/>
              <a:t> to understand the </a:t>
            </a:r>
            <a:r>
              <a:rPr lang="da-DK" b="1" dirty="0"/>
              <a:t>relative and </a:t>
            </a:r>
            <a:r>
              <a:rPr lang="da-DK" b="1" dirty="0" err="1"/>
              <a:t>absolute</a:t>
            </a:r>
            <a:r>
              <a:rPr lang="da-DK" b="1" dirty="0"/>
              <a:t> </a:t>
            </a:r>
            <a:r>
              <a:rPr lang="da-DK" b="1" dirty="0" err="1"/>
              <a:t>climatic</a:t>
            </a:r>
            <a:r>
              <a:rPr lang="da-DK" b="1" dirty="0"/>
              <a:t> </a:t>
            </a:r>
            <a:r>
              <a:rPr lang="da-DK" b="1" dirty="0" err="1"/>
              <a:t>importance</a:t>
            </a:r>
            <a:r>
              <a:rPr lang="da-DK" dirty="0"/>
              <a:t>:</a:t>
            </a:r>
          </a:p>
          <a:p>
            <a:pPr marL="581330" lvl="1" indent="-257244">
              <a:buFont typeface="Wingdings" panose="05000000000000000000" pitchFamily="2" charset="2"/>
              <a:buChar char="è"/>
            </a:pPr>
            <a:r>
              <a:rPr lang="da-DK" u="sng" dirty="0" err="1">
                <a:sym typeface="Wingdings" panose="05000000000000000000" pitchFamily="2" charset="2"/>
              </a:rPr>
              <a:t>Process</a:t>
            </a:r>
            <a:r>
              <a:rPr lang="da-DK" u="sng" dirty="0">
                <a:sym typeface="Wingdings" panose="05000000000000000000" pitchFamily="2" charset="2"/>
              </a:rPr>
              <a:t> </a:t>
            </a:r>
            <a:r>
              <a:rPr lang="da-DK" u="sng" dirty="0" err="1">
                <a:sym typeface="Wingdings" panose="05000000000000000000" pitchFamily="2" charset="2"/>
              </a:rPr>
              <a:t>understanding</a:t>
            </a:r>
            <a:r>
              <a:rPr lang="da-DK" dirty="0">
                <a:sym typeface="Wingdings" panose="05000000000000000000" pitchFamily="2" charset="2"/>
              </a:rPr>
              <a:t>: Full </a:t>
            </a:r>
            <a:r>
              <a:rPr lang="da-DK" dirty="0" err="1">
                <a:sym typeface="Wingdings" panose="05000000000000000000" pitchFamily="2" charset="2"/>
              </a:rPr>
              <a:t>season</a:t>
            </a:r>
            <a:r>
              <a:rPr lang="da-DK" dirty="0">
                <a:sym typeface="Wingdings" panose="05000000000000000000" pitchFamily="2" charset="2"/>
              </a:rPr>
              <a:t> </a:t>
            </a:r>
            <a:r>
              <a:rPr lang="da-DK" b="1" dirty="0" err="1">
                <a:sym typeface="Wingdings" panose="05000000000000000000" pitchFamily="2" charset="2"/>
              </a:rPr>
              <a:t>continuous</a:t>
            </a:r>
            <a:r>
              <a:rPr lang="da-DK" b="1" dirty="0">
                <a:sym typeface="Wingdings" panose="05000000000000000000" pitchFamily="2" charset="2"/>
              </a:rPr>
              <a:t> </a:t>
            </a:r>
            <a:r>
              <a:rPr lang="da-DK" b="1" dirty="0" err="1">
                <a:sym typeface="Wingdings" panose="05000000000000000000" pitchFamily="2" charset="2"/>
              </a:rPr>
              <a:t>monitoring</a:t>
            </a:r>
            <a:r>
              <a:rPr lang="da-DK" dirty="0">
                <a:sym typeface="Wingdings" panose="05000000000000000000" pitchFamily="2" charset="2"/>
              </a:rPr>
              <a:t> at </a:t>
            </a:r>
            <a:r>
              <a:rPr lang="da-DK" dirty="0" err="1">
                <a:sym typeface="Wingdings" panose="05000000000000000000" pitchFamily="2" charset="2"/>
              </a:rPr>
              <a:t>known</a:t>
            </a:r>
            <a:r>
              <a:rPr lang="da-DK" dirty="0">
                <a:sym typeface="Wingdings" panose="05000000000000000000" pitchFamily="2" charset="2"/>
              </a:rPr>
              <a:t> point source</a:t>
            </a:r>
          </a:p>
          <a:p>
            <a:pPr marL="581330" lvl="1" indent="-257244">
              <a:buFont typeface="Wingdings" panose="05000000000000000000" pitchFamily="2" charset="2"/>
              <a:buChar char="è"/>
            </a:pPr>
            <a:r>
              <a:rPr lang="da-DK" u="sng" dirty="0" err="1"/>
              <a:t>Spatial</a:t>
            </a:r>
            <a:r>
              <a:rPr lang="da-DK" u="sng" dirty="0"/>
              <a:t> </a:t>
            </a:r>
            <a:r>
              <a:rPr lang="da-DK" u="sng" dirty="0" err="1"/>
              <a:t>understanding</a:t>
            </a:r>
            <a:r>
              <a:rPr lang="da-DK" dirty="0"/>
              <a:t>: </a:t>
            </a:r>
            <a:r>
              <a:rPr lang="da-DK" dirty="0" err="1"/>
              <a:t>Expanded</a:t>
            </a:r>
            <a:r>
              <a:rPr lang="da-DK" dirty="0"/>
              <a:t> </a:t>
            </a:r>
            <a:r>
              <a:rPr lang="da-DK" dirty="0" err="1"/>
              <a:t>geographical</a:t>
            </a:r>
            <a:r>
              <a:rPr lang="da-DK" dirty="0"/>
              <a:t> </a:t>
            </a:r>
            <a:r>
              <a:rPr lang="da-DK" dirty="0" err="1"/>
              <a:t>survey</a:t>
            </a:r>
            <a:r>
              <a:rPr lang="da-DK" dirty="0"/>
              <a:t> &amp; sampling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Options for collaboration in 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challenge (a big one): Continuous monitoring of isotope composition of subglacial CH</a:t>
            </a:r>
            <a:r>
              <a:rPr lang="en-GB" baseline="-25000" dirty="0" smtClean="0"/>
              <a:t>4</a:t>
            </a:r>
            <a:r>
              <a:rPr lang="en-GB" dirty="0" smtClean="0"/>
              <a:t> and CO</a:t>
            </a:r>
            <a:r>
              <a:rPr lang="en-GB" baseline="-25000" dirty="0" smtClean="0"/>
              <a:t>2</a:t>
            </a:r>
            <a:r>
              <a:rPr lang="en-GB" dirty="0" smtClean="0"/>
              <a:t> at the Greenland Ice Sheet in 2021-2023</a:t>
            </a:r>
          </a:p>
          <a:p>
            <a:pPr marL="0" indent="0">
              <a:buNone/>
            </a:pPr>
            <a:r>
              <a:rPr lang="en-GB" dirty="0" smtClean="0"/>
              <a:t>Three questions to you...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Do you or your lab have an isotope analyser for CH</a:t>
            </a:r>
            <a:r>
              <a:rPr lang="en-GB" baseline="-25000" dirty="0" smtClean="0"/>
              <a:t>4</a:t>
            </a:r>
            <a:r>
              <a:rPr lang="en-GB" dirty="0" smtClean="0"/>
              <a:t> and/or CO</a:t>
            </a:r>
            <a:r>
              <a:rPr lang="en-GB" baseline="-25000" dirty="0" smtClean="0"/>
              <a:t>2</a:t>
            </a:r>
            <a:r>
              <a:rPr lang="en-GB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Would you dare to take it to Greenland and do measurements that have never been done before?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...and collaborate with us in a potentially </a:t>
            </a:r>
            <a:r>
              <a:rPr lang="en-GB" dirty="0" err="1" smtClean="0"/>
              <a:t>groundbreaking</a:t>
            </a:r>
            <a:r>
              <a:rPr lang="en-GB" dirty="0" smtClean="0"/>
              <a:t> research project on subglacial carbon cycling?</a:t>
            </a:r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76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Thanks</a:t>
            </a:r>
            <a:r>
              <a:rPr lang="da-DK" dirty="0"/>
              <a:t> for </a:t>
            </a:r>
            <a:r>
              <a:rPr lang="da-DK" dirty="0" err="1" smtClean="0"/>
              <a:t>your</a:t>
            </a:r>
            <a:r>
              <a:rPr lang="da-DK" dirty="0" smtClean="0"/>
              <a:t>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Do not hesitate to contact us!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pic>
        <p:nvPicPr>
          <p:cNvPr id="6" name="Billed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1"/>
          <a:stretch/>
        </p:blipFill>
        <p:spPr>
          <a:xfrm>
            <a:off x="0" y="2136710"/>
            <a:ext cx="9191007" cy="4721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585" y="366477"/>
            <a:ext cx="3181979" cy="2386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11459" y="2329204"/>
            <a:ext cx="1485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jrc@ign.ku.dk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000" y="2198399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cjj@bios.au.dk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Scientific &amp; Climatic background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58435" y="1410829"/>
            <a:ext cx="7667240" cy="2953882"/>
          </a:xfrm>
        </p:spPr>
        <p:txBody>
          <a:bodyPr/>
          <a:lstStyle/>
          <a:p>
            <a:r>
              <a:rPr lang="en-GB" sz="2401" dirty="0"/>
              <a:t>Concern about short/long term stability of GHG-reserves in the Arctic in a warming climate</a:t>
            </a:r>
          </a:p>
          <a:p>
            <a:endParaRPr lang="en-GB" sz="2401" dirty="0"/>
          </a:p>
          <a:p>
            <a:r>
              <a:rPr lang="en-GB" dirty="0" smtClean="0">
                <a:sym typeface="Wingdings" panose="05000000000000000000" pitchFamily="2" charset="2"/>
              </a:rPr>
              <a:t> Mobilization of p</a:t>
            </a:r>
            <a:r>
              <a:rPr lang="en-GB" dirty="0" smtClean="0"/>
              <a:t>ermafrost carbon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 Destabilization of marine gas hydrates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 Increased emissions from Arctic wetlands</a:t>
            </a:r>
          </a:p>
          <a:p>
            <a:endParaRPr lang="en-GB" dirty="0" smtClean="0">
              <a:sym typeface="Wingdings" panose="05000000000000000000" pitchFamily="2" charset="2"/>
            </a:endParaRPr>
          </a:p>
          <a:p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sz="1800" b="1" dirty="0">
                <a:sym typeface="Wingdings" panose="05000000000000000000" pitchFamily="2" charset="2"/>
              </a:rPr>
              <a:t>Initiation of a positive feedback loop</a:t>
            </a:r>
            <a:endParaRPr lang="en-GB" sz="1800" b="1" dirty="0"/>
          </a:p>
          <a:p>
            <a:endParaRPr lang="en-US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653" y="4241682"/>
            <a:ext cx="3835425" cy="2517431"/>
          </a:xfrm>
          <a:prstGeom prst="rect">
            <a:avLst/>
          </a:prstGeom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7272722" y="85746"/>
            <a:ext cx="814976" cy="176797"/>
          </a:xfrm>
        </p:spPr>
        <p:txBody>
          <a:bodyPr/>
          <a:lstStyle/>
          <a:p>
            <a:fld id="{D47CA900-C54E-46DA-9750-FC525BA50C3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7914" y="85746"/>
            <a:ext cx="377124" cy="176797"/>
          </a:xfrm>
        </p:spPr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0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900-C54E-46DA-9750-FC525BA50C3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37656" y="55371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ice front</a:t>
            </a:r>
          </a:p>
          <a:p>
            <a:r>
              <a:rPr lang="en-GB" dirty="0" smtClean="0"/>
              <a:t>Caves and cracks</a:t>
            </a:r>
          </a:p>
          <a:p>
            <a:r>
              <a:rPr lang="en-GB" dirty="0" smtClean="0"/>
              <a:t>Meltwater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878638" y="4016290"/>
            <a:ext cx="1409094" cy="116892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06921" y="112315"/>
            <a:ext cx="2922177" cy="55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in 2016...</a:t>
            </a:r>
            <a:endParaRPr lang="en-GB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590237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© Authors. All rights reserved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0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pic>
        <p:nvPicPr>
          <p:cNvPr id="1026" name="Picture 2" descr="H:\Billeder\Grønland Jord med sug\Pics 2016\CJJ iPhone\IMG_42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582" y="-248400"/>
            <a:ext cx="54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3018" y="136781"/>
            <a:ext cx="48445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Subglacial wind with CH</a:t>
            </a:r>
            <a:r>
              <a:rPr lang="en-GB" sz="3000" b="1" baseline="-2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GB" sz="3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3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4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Subglacial wind!</a:t>
            </a:r>
            <a:r>
              <a:rPr lang="en-GB" dirty="0"/>
              <a:t> </a:t>
            </a:r>
            <a:r>
              <a:rPr lang="en-GB" dirty="0" smtClean="0"/>
              <a:t>(movie)</a:t>
            </a:r>
            <a:br>
              <a:rPr lang="en-GB" dirty="0" smtClean="0"/>
            </a:br>
            <a:r>
              <a:rPr lang="en-GB" sz="2000" i="1" dirty="0" smtClean="0"/>
              <a:t>Detected with a “homemade” wind sensor...</a:t>
            </a:r>
            <a:endParaRPr lang="en-GB" i="1" dirty="0"/>
          </a:p>
        </p:txBody>
      </p:sp>
      <p:pic>
        <p:nvPicPr>
          <p:cNvPr id="7" name="MVI_687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375" y="1728788"/>
            <a:ext cx="7967663" cy="44815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50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900-C54E-46DA-9750-FC525BA50C3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12259" y="1127768"/>
            <a:ext cx="5964140" cy="5763669"/>
            <a:chOff x="987266" y="161924"/>
            <a:chExt cx="7169468" cy="6909435"/>
          </a:xfrm>
        </p:grpSpPr>
        <p:grpSp>
          <p:nvGrpSpPr>
            <p:cNvPr id="14" name="Group 13"/>
            <p:cNvGrpSpPr/>
            <p:nvPr/>
          </p:nvGrpSpPr>
          <p:grpSpPr>
            <a:xfrm>
              <a:off x="987266" y="161924"/>
              <a:ext cx="7169468" cy="6909435"/>
              <a:chOff x="918230" y="161924"/>
              <a:chExt cx="7169468" cy="690943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18230" y="161924"/>
                <a:ext cx="7169468" cy="69094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830" y="295067"/>
                <a:ext cx="6712268" cy="66670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7" name="Straight Connector 16"/>
            <p:cNvCxnSpPr/>
            <p:nvPr/>
          </p:nvCxnSpPr>
          <p:spPr>
            <a:xfrm>
              <a:off x="1935480" y="2590800"/>
              <a:ext cx="217932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86722" y="2590800"/>
              <a:ext cx="217932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935480" y="6248400"/>
              <a:ext cx="217932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86722" y="6248400"/>
              <a:ext cx="217932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 flipH="1">
            <a:off x="251403" y="192538"/>
            <a:ext cx="488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Significantly elevated CH</a:t>
            </a:r>
            <a:r>
              <a:rPr lang="en-GB" baseline="-25000" dirty="0" smtClean="0"/>
              <a:t>4</a:t>
            </a:r>
            <a:r>
              <a:rPr lang="en-GB" dirty="0" smtClean="0"/>
              <a:t> </a:t>
            </a:r>
            <a:r>
              <a:rPr lang="en-GB" dirty="0" err="1" smtClean="0"/>
              <a:t>concetrations</a:t>
            </a:r>
            <a:r>
              <a:rPr lang="en-GB" dirty="0" smtClean="0"/>
              <a:t> in subglacial air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>
                <a:sym typeface="Wingdings" panose="05000000000000000000" pitchFamily="2" charset="2"/>
              </a:rPr>
              <a:t>emission </a:t>
            </a:r>
            <a:r>
              <a:rPr lang="en-GB" dirty="0" smtClean="0">
                <a:sym typeface="Wingdings" panose="05000000000000000000" pitchFamily="2" charset="2"/>
              </a:rPr>
              <a:t>to the atmosphere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0" y="6590237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© Authors. All rights reserved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Cycling of CH</a:t>
            </a:r>
            <a:r>
              <a:rPr lang="en-GB" baseline="-25000" dirty="0" smtClean="0"/>
              <a:t>4</a:t>
            </a:r>
            <a:r>
              <a:rPr lang="en-GB" dirty="0" smtClean="0"/>
              <a:t> below glaciers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75" y="1427731"/>
            <a:ext cx="7967663" cy="4668178"/>
          </a:xfrm>
        </p:spPr>
        <p:txBody>
          <a:bodyPr/>
          <a:lstStyle/>
          <a:p>
            <a:r>
              <a:rPr lang="en-GB" b="1" dirty="0" smtClean="0"/>
              <a:t>Biotic CH</a:t>
            </a:r>
            <a:r>
              <a:rPr lang="en-GB" b="1" baseline="-25000" dirty="0" smtClean="0"/>
              <a:t>4</a:t>
            </a:r>
            <a:r>
              <a:rPr lang="en-GB" b="1" dirty="0" smtClean="0"/>
              <a:t> production from organic carbon below glaciers</a:t>
            </a:r>
            <a:r>
              <a:rPr lang="en-GB" dirty="0" smtClean="0"/>
              <a:t> </a:t>
            </a:r>
            <a:r>
              <a:rPr lang="en-GB" sz="1600" dirty="0" smtClean="0"/>
              <a:t>(e.g. </a:t>
            </a:r>
            <a:r>
              <a:rPr lang="en-US" sz="1600" dirty="0" smtClean="0"/>
              <a:t>Boyd et al. (2010) </a:t>
            </a:r>
            <a:r>
              <a:rPr lang="en-US" sz="1600" i="1" dirty="0" smtClean="0"/>
              <a:t>Environ. </a:t>
            </a:r>
            <a:r>
              <a:rPr lang="en-US" sz="1600" i="1" dirty="0" err="1" smtClean="0"/>
              <a:t>Microbiol</a:t>
            </a:r>
            <a:r>
              <a:rPr lang="en-US" sz="1600" i="1" dirty="0" smtClean="0"/>
              <a:t>. Rep.</a:t>
            </a:r>
            <a:r>
              <a:rPr lang="en-US" sz="1600" dirty="0" smtClean="0"/>
              <a:t> 2; </a:t>
            </a:r>
            <a:r>
              <a:rPr lang="en-US" sz="1600" i="1" dirty="0" smtClean="0"/>
              <a:t>Stibal</a:t>
            </a:r>
            <a:r>
              <a:rPr lang="en-US" sz="1600" dirty="0" smtClean="0"/>
              <a:t> </a:t>
            </a:r>
            <a:r>
              <a:rPr lang="en-US" sz="1600" i="1" dirty="0"/>
              <a:t>et al.</a:t>
            </a:r>
            <a:r>
              <a:rPr lang="en-US" sz="1600" dirty="0"/>
              <a:t> </a:t>
            </a:r>
            <a:r>
              <a:rPr lang="en-US" sz="1600" i="1" dirty="0" smtClean="0"/>
              <a:t>(2012)</a:t>
            </a:r>
            <a:r>
              <a:rPr lang="en-US" sz="1600" dirty="0" smtClean="0"/>
              <a:t> </a:t>
            </a:r>
            <a:r>
              <a:rPr lang="en-US" sz="1600" i="1" dirty="0" smtClean="0"/>
              <a:t>Glob. Chang. Biol.</a:t>
            </a:r>
            <a:r>
              <a:rPr lang="en-US" sz="1600" dirty="0" smtClean="0"/>
              <a:t> 18)</a:t>
            </a:r>
            <a:endParaRPr lang="en-US" dirty="0"/>
          </a:p>
          <a:p>
            <a:r>
              <a:rPr lang="en-GB" b="1" dirty="0" err="1" smtClean="0"/>
              <a:t>Methanotrophy</a:t>
            </a:r>
            <a:r>
              <a:rPr lang="en-GB" b="1" dirty="0" smtClean="0"/>
              <a:t> of biotic subglacial CH</a:t>
            </a:r>
            <a:r>
              <a:rPr lang="en-GB" b="1" baseline="-25000" dirty="0" smtClean="0"/>
              <a:t>4</a:t>
            </a:r>
            <a:r>
              <a:rPr lang="en-GB" dirty="0" smtClean="0"/>
              <a:t> </a:t>
            </a:r>
            <a:r>
              <a:rPr lang="en-GB" sz="1600" dirty="0" smtClean="0"/>
              <a:t>(e.g. </a:t>
            </a:r>
            <a:r>
              <a:rPr lang="en-US" sz="1600" dirty="0" err="1" smtClean="0"/>
              <a:t>Dieser</a:t>
            </a:r>
            <a:r>
              <a:rPr lang="en-US" sz="1600" dirty="0" smtClean="0"/>
              <a:t> </a:t>
            </a:r>
            <a:r>
              <a:rPr lang="en-US" sz="1600" i="1" dirty="0"/>
              <a:t>et al</a:t>
            </a:r>
            <a:r>
              <a:rPr lang="en-US" sz="1600" i="1" dirty="0" smtClean="0"/>
              <a:t>. (2014)</a:t>
            </a:r>
            <a:r>
              <a:rPr lang="en-US" sz="1600" dirty="0" smtClean="0"/>
              <a:t> </a:t>
            </a:r>
            <a:r>
              <a:rPr lang="en-US" sz="1600" i="1" dirty="0" smtClean="0"/>
              <a:t>ISME J.</a:t>
            </a:r>
            <a:r>
              <a:rPr lang="en-US" sz="1600" dirty="0" smtClean="0"/>
              <a:t> 8; Michaud </a:t>
            </a:r>
            <a:r>
              <a:rPr lang="en-US" sz="1600" i="1" dirty="0"/>
              <a:t>et al</a:t>
            </a:r>
            <a:r>
              <a:rPr lang="en-US" sz="1600" i="1" dirty="0" smtClean="0"/>
              <a:t>. (2017)</a:t>
            </a:r>
            <a:r>
              <a:rPr lang="en-US" sz="1600" dirty="0" smtClean="0"/>
              <a:t> </a:t>
            </a:r>
            <a:r>
              <a:rPr lang="en-US" sz="1600" i="1" dirty="0" smtClean="0"/>
              <a:t>Nat</a:t>
            </a:r>
            <a:r>
              <a:rPr lang="en-US" sz="1600" i="1" dirty="0"/>
              <a:t>. Geosci.</a:t>
            </a:r>
            <a:r>
              <a:rPr lang="en-US" sz="1600" dirty="0"/>
              <a:t> </a:t>
            </a:r>
            <a:r>
              <a:rPr lang="en-US" sz="1600" dirty="0" smtClean="0"/>
              <a:t>10)</a:t>
            </a:r>
            <a:endParaRPr lang="en-US" sz="1800" dirty="0" smtClean="0"/>
          </a:p>
          <a:p>
            <a:r>
              <a:rPr lang="en-US" b="1" dirty="0"/>
              <a:t>Dissolved subglacial CH</a:t>
            </a:r>
            <a:r>
              <a:rPr lang="en-US" b="1" baseline="-25000" dirty="0"/>
              <a:t>4</a:t>
            </a:r>
            <a:r>
              <a:rPr lang="en-US" b="1" dirty="0"/>
              <a:t> found at center of Greenland Ice sheet</a:t>
            </a:r>
            <a:r>
              <a:rPr lang="en-US" sz="1600" dirty="0"/>
              <a:t> </a:t>
            </a:r>
            <a:r>
              <a:rPr lang="en-US" sz="2000" i="1" dirty="0"/>
              <a:t>(</a:t>
            </a:r>
            <a:r>
              <a:rPr lang="en-US" sz="1600" i="1" dirty="0" err="1"/>
              <a:t>Christner</a:t>
            </a:r>
            <a:r>
              <a:rPr lang="en-US" sz="1600" i="1" dirty="0"/>
              <a:t> et al. (2012)</a:t>
            </a:r>
            <a:r>
              <a:rPr lang="en-US" sz="1600" dirty="0"/>
              <a:t> </a:t>
            </a:r>
            <a:r>
              <a:rPr lang="en-US" sz="1600" i="1" dirty="0" smtClean="0"/>
              <a:t>Polar </a:t>
            </a:r>
            <a:r>
              <a:rPr lang="en-US" sz="1600" i="1" dirty="0"/>
              <a:t>Biol.</a:t>
            </a:r>
            <a:r>
              <a:rPr lang="en-US" sz="1600" dirty="0"/>
              <a:t> 35) </a:t>
            </a:r>
            <a:endParaRPr lang="en-US" sz="3200" dirty="0"/>
          </a:p>
          <a:p>
            <a:r>
              <a:rPr lang="en-US" b="1" dirty="0" smtClean="0"/>
              <a:t>CH</a:t>
            </a:r>
            <a:r>
              <a:rPr lang="en-US" b="1" baseline="-25000" dirty="0" smtClean="0"/>
              <a:t>4</a:t>
            </a:r>
            <a:r>
              <a:rPr lang="en-US" b="1" dirty="0" smtClean="0"/>
              <a:t> hydrates can accumulate below glaciers </a:t>
            </a:r>
            <a:r>
              <a:rPr lang="en-US" sz="1600" dirty="0" smtClean="0"/>
              <a:t>(e.g. </a:t>
            </a:r>
            <a:r>
              <a:rPr lang="en-US" sz="1600" i="1" dirty="0" err="1" smtClean="0"/>
              <a:t>Wadham</a:t>
            </a:r>
            <a:r>
              <a:rPr lang="en-US" sz="1600" i="1" dirty="0" smtClean="0"/>
              <a:t> et al. (2012) </a:t>
            </a:r>
            <a:r>
              <a:rPr lang="en-US" sz="1600" i="1" dirty="0" err="1" smtClean="0"/>
              <a:t>Nature</a:t>
            </a:r>
            <a:r>
              <a:rPr lang="en-US" sz="1600" dirty="0" err="1" smtClean="0"/>
              <a:t>,</a:t>
            </a:r>
            <a:r>
              <a:rPr lang="en-US" sz="1600" i="1" dirty="0" err="1" smtClean="0"/>
              <a:t>Winsborrow</a:t>
            </a:r>
            <a:r>
              <a:rPr lang="en-US" sz="1600" i="1" dirty="0" smtClean="0"/>
              <a:t> </a:t>
            </a:r>
            <a:r>
              <a:rPr lang="en-US" sz="1600" i="1" dirty="0"/>
              <a:t>et al.</a:t>
            </a:r>
            <a:r>
              <a:rPr lang="en-US" sz="1600" dirty="0"/>
              <a:t> </a:t>
            </a:r>
            <a:r>
              <a:rPr lang="en-US" sz="1600" i="1" dirty="0" smtClean="0"/>
              <a:t>(2016) Nat</a:t>
            </a:r>
            <a:r>
              <a:rPr lang="en-US" sz="1600" i="1" dirty="0"/>
              <a:t>. Geosci.</a:t>
            </a:r>
            <a:r>
              <a:rPr lang="en-US" sz="1600" dirty="0"/>
              <a:t> </a:t>
            </a:r>
            <a:r>
              <a:rPr lang="en-US" sz="1600" dirty="0" smtClean="0"/>
              <a:t>9)</a:t>
            </a:r>
          </a:p>
          <a:p>
            <a:r>
              <a:rPr lang="en-GB" b="1" dirty="0">
                <a:solidFill>
                  <a:srgbClr val="0070C0"/>
                </a:solidFill>
              </a:rPr>
              <a:t>Indicating potentially globally important coupling between subglacial and atmospheric C </a:t>
            </a:r>
            <a:r>
              <a:rPr lang="en-GB" b="1" dirty="0" smtClean="0">
                <a:solidFill>
                  <a:srgbClr val="0070C0"/>
                </a:solidFill>
              </a:rPr>
              <a:t>cycle...</a:t>
            </a:r>
            <a:endParaRPr lang="en-GB" b="1" dirty="0">
              <a:solidFill>
                <a:srgbClr val="0070C0"/>
              </a:solidFill>
            </a:endParaRPr>
          </a:p>
          <a:p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7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001" dirty="0"/>
              <a:t>CH</a:t>
            </a:r>
            <a:r>
              <a:rPr lang="da-DK" sz="3001" baseline="-25000" dirty="0"/>
              <a:t>4</a:t>
            </a:r>
            <a:r>
              <a:rPr lang="da-DK" sz="3001" dirty="0"/>
              <a:t> Emission from the </a:t>
            </a:r>
            <a:r>
              <a:rPr lang="da-DK" sz="3001" dirty="0" smtClean="0"/>
              <a:t>Greenland </a:t>
            </a:r>
            <a:r>
              <a:rPr lang="da-DK" sz="3001" dirty="0" err="1" smtClean="0"/>
              <a:t>Ice</a:t>
            </a:r>
            <a:r>
              <a:rPr lang="da-DK" sz="3001" dirty="0" smtClean="0"/>
              <a:t> </a:t>
            </a:r>
            <a:r>
              <a:rPr lang="da-DK" sz="3001" dirty="0" err="1" smtClean="0"/>
              <a:t>Sheet</a:t>
            </a:r>
            <a:endParaRPr lang="en-US" sz="3001" dirty="0"/>
          </a:p>
        </p:txBody>
      </p:sp>
      <p:grpSp>
        <p:nvGrpSpPr>
          <p:cNvPr id="13" name="Gruppe 12"/>
          <p:cNvGrpSpPr/>
          <p:nvPr/>
        </p:nvGrpSpPr>
        <p:grpSpPr>
          <a:xfrm>
            <a:off x="4533891" y="1079391"/>
            <a:ext cx="4610308" cy="2971104"/>
            <a:chOff x="6285639" y="1844824"/>
            <a:chExt cx="5540616" cy="3600400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5639" y="1844824"/>
              <a:ext cx="5540616" cy="3600400"/>
            </a:xfrm>
            <a:prstGeom prst="rect">
              <a:avLst/>
            </a:prstGeom>
          </p:spPr>
        </p:pic>
        <p:sp>
          <p:nvSpPr>
            <p:cNvPr id="11" name="Rektangel 10"/>
            <p:cNvSpPr/>
            <p:nvPr/>
          </p:nvSpPr>
          <p:spPr bwMode="auto">
            <a:xfrm>
              <a:off x="8099627" y="3438525"/>
              <a:ext cx="936104" cy="144016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98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0756" y="1988840"/>
              <a:ext cx="2537411" cy="18935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67474" y="4352330"/>
            <a:ext cx="8419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/>
                </a:solidFill>
              </a:rPr>
              <a:t>CH</a:t>
            </a:r>
            <a:r>
              <a:rPr lang="en-GB" sz="2400" b="1" baseline="-25000" dirty="0">
                <a:solidFill>
                  <a:schemeClr val="accent1"/>
                </a:solidFill>
              </a:rPr>
              <a:t>4</a:t>
            </a:r>
            <a:r>
              <a:rPr lang="en-GB" sz="2400" b="1" dirty="0">
                <a:solidFill>
                  <a:schemeClr val="accent1"/>
                </a:solidFill>
              </a:rPr>
              <a:t> export in meltwater and air from below the ice </a:t>
            </a:r>
            <a:r>
              <a:rPr lang="en-GB" sz="2400" i="1" dirty="0"/>
              <a:t>(</a:t>
            </a:r>
            <a:r>
              <a:rPr lang="en-GB" sz="2400" i="1" dirty="0" err="1"/>
              <a:t>Lamarche</a:t>
            </a:r>
            <a:r>
              <a:rPr lang="en-GB" sz="2400" i="1" dirty="0"/>
              <a:t>-Gagnon et al. (2019) Nature, Burns et al. (2018) Sci. Rep., Christiansen &amp; Jørgensen (2018) Sci. Rep</a:t>
            </a:r>
            <a:r>
              <a:rPr lang="en-GB" sz="2400" i="1" dirty="0" smtClean="0"/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Large CH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4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emissions from </a:t>
            </a:r>
            <a:r>
              <a:rPr lang="en-US" sz="2400" b="1" dirty="0" smtClean="0">
                <a:solidFill>
                  <a:srgbClr val="0070C0"/>
                </a:solidFill>
              </a:rPr>
              <a:t>an unknown and </a:t>
            </a:r>
            <a:r>
              <a:rPr lang="en-US" sz="2400" b="1" dirty="0">
                <a:solidFill>
                  <a:srgbClr val="0070C0"/>
                </a:solidFill>
              </a:rPr>
              <a:t>unaccounted source</a:t>
            </a:r>
            <a:endParaRPr lang="en-GB" sz="2400" b="1" i="1" dirty="0">
              <a:solidFill>
                <a:srgbClr val="0070C0"/>
              </a:solidFill>
            </a:endParaRPr>
          </a:p>
        </p:txBody>
      </p:sp>
      <p:grpSp>
        <p:nvGrpSpPr>
          <p:cNvPr id="17" name="Gruppe 13"/>
          <p:cNvGrpSpPr/>
          <p:nvPr/>
        </p:nvGrpSpPr>
        <p:grpSpPr>
          <a:xfrm>
            <a:off x="88335" y="1190375"/>
            <a:ext cx="4380166" cy="2911682"/>
            <a:chOff x="765820" y="1988840"/>
            <a:chExt cx="5264034" cy="3528392"/>
          </a:xfrm>
        </p:grpSpPr>
        <p:pic>
          <p:nvPicPr>
            <p:cNvPr id="18" name="Billed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20" y="1988840"/>
              <a:ext cx="5264034" cy="3528392"/>
            </a:xfrm>
            <a:prstGeom prst="rect">
              <a:avLst/>
            </a:prstGeom>
          </p:spPr>
        </p:pic>
        <p:sp>
          <p:nvSpPr>
            <p:cNvPr id="19" name="Rektangel 8"/>
            <p:cNvSpPr/>
            <p:nvPr/>
          </p:nvSpPr>
          <p:spPr bwMode="auto">
            <a:xfrm>
              <a:off x="2143497" y="4456162"/>
              <a:ext cx="936104" cy="144016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98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  <p:sp>
          <p:nvSpPr>
            <p:cNvPr id="20" name="Rektangel 9"/>
            <p:cNvSpPr/>
            <p:nvPr/>
          </p:nvSpPr>
          <p:spPr bwMode="auto">
            <a:xfrm>
              <a:off x="3296088" y="4456162"/>
              <a:ext cx="1161190" cy="144016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98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</p:grp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7272722" y="85746"/>
            <a:ext cx="814976" cy="176797"/>
          </a:xfrm>
        </p:spPr>
        <p:txBody>
          <a:bodyPr/>
          <a:lstStyle/>
          <a:p>
            <a:fld id="{D47CA900-C54E-46DA-9750-FC525BA50C3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7914" y="85746"/>
            <a:ext cx="377124" cy="176797"/>
          </a:xfrm>
        </p:spPr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5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001" dirty="0" err="1" smtClean="0"/>
              <a:t>Identical</a:t>
            </a:r>
            <a:r>
              <a:rPr lang="da-DK" sz="3001" dirty="0" smtClean="0"/>
              <a:t> </a:t>
            </a:r>
            <a:r>
              <a:rPr lang="da-DK" sz="3001" dirty="0" err="1" smtClean="0"/>
              <a:t>phenomena</a:t>
            </a:r>
            <a:r>
              <a:rPr lang="da-DK" sz="3001" dirty="0" smtClean="0"/>
              <a:t> in </a:t>
            </a:r>
            <a:r>
              <a:rPr lang="da-DK" sz="3001" dirty="0" err="1" smtClean="0"/>
              <a:t>Iceland</a:t>
            </a:r>
            <a:endParaRPr lang="en-US" sz="3001" dirty="0"/>
          </a:p>
        </p:txBody>
      </p:sp>
      <p:grpSp>
        <p:nvGrpSpPr>
          <p:cNvPr id="14" name="Gruppe 13"/>
          <p:cNvGrpSpPr/>
          <p:nvPr/>
        </p:nvGrpSpPr>
        <p:grpSpPr>
          <a:xfrm>
            <a:off x="88335" y="1190375"/>
            <a:ext cx="4380166" cy="2911682"/>
            <a:chOff x="765820" y="1988840"/>
            <a:chExt cx="5264034" cy="3528392"/>
          </a:xfrm>
        </p:grpSpPr>
        <p:pic>
          <p:nvPicPr>
            <p:cNvPr id="8" name="Billed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20" y="1988840"/>
              <a:ext cx="5264034" cy="3528392"/>
            </a:xfrm>
            <a:prstGeom prst="rect">
              <a:avLst/>
            </a:prstGeom>
          </p:spPr>
        </p:pic>
        <p:sp>
          <p:nvSpPr>
            <p:cNvPr id="9" name="Rektangel 8"/>
            <p:cNvSpPr/>
            <p:nvPr/>
          </p:nvSpPr>
          <p:spPr bwMode="auto">
            <a:xfrm>
              <a:off x="2143497" y="4456162"/>
              <a:ext cx="936104" cy="144016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98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  <p:sp>
          <p:nvSpPr>
            <p:cNvPr id="10" name="Rektangel 9"/>
            <p:cNvSpPr/>
            <p:nvPr/>
          </p:nvSpPr>
          <p:spPr bwMode="auto">
            <a:xfrm>
              <a:off x="3296088" y="4456162"/>
              <a:ext cx="1161190" cy="144016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98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</p:grpSp>
      <p:grpSp>
        <p:nvGrpSpPr>
          <p:cNvPr id="13" name="Gruppe 12"/>
          <p:cNvGrpSpPr/>
          <p:nvPr/>
        </p:nvGrpSpPr>
        <p:grpSpPr>
          <a:xfrm>
            <a:off x="4533891" y="1079391"/>
            <a:ext cx="4610308" cy="2971104"/>
            <a:chOff x="6285639" y="1844824"/>
            <a:chExt cx="5540616" cy="3600400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5639" y="1844824"/>
              <a:ext cx="5540616" cy="3600400"/>
            </a:xfrm>
            <a:prstGeom prst="rect">
              <a:avLst/>
            </a:prstGeom>
          </p:spPr>
        </p:pic>
        <p:sp>
          <p:nvSpPr>
            <p:cNvPr id="11" name="Rektangel 10"/>
            <p:cNvSpPr/>
            <p:nvPr/>
          </p:nvSpPr>
          <p:spPr bwMode="auto">
            <a:xfrm>
              <a:off x="8099627" y="3438525"/>
              <a:ext cx="936104" cy="144016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98" tIns="34299" rIns="68598" bIns="3429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98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200" dirty="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0756" y="1988840"/>
              <a:ext cx="2537411" cy="189359"/>
            </a:xfrm>
            <a:prstGeom prst="rect">
              <a:avLst/>
            </a:prstGeom>
          </p:spPr>
        </p:pic>
      </p:grpSp>
      <p:pic>
        <p:nvPicPr>
          <p:cNvPr id="15" name="Billed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499" y="3951156"/>
            <a:ext cx="3843468" cy="2637537"/>
          </a:xfrm>
          <a:prstGeom prst="rect">
            <a:avLst/>
          </a:prstGeom>
        </p:spPr>
      </p:pic>
      <p:pic>
        <p:nvPicPr>
          <p:cNvPr id="16" name="Billed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5" y="3922676"/>
            <a:ext cx="5011934" cy="2954989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>
          <a:xfrm>
            <a:off x="7272722" y="85746"/>
            <a:ext cx="814976" cy="176797"/>
          </a:xfrm>
        </p:spPr>
        <p:txBody>
          <a:bodyPr/>
          <a:lstStyle/>
          <a:p>
            <a:fld id="{D47CA900-C54E-46DA-9750-FC525BA50C3D}" type="datetime1">
              <a:rPr lang="en-GB" smtClean="0"/>
              <a:t>01/05/2020</a:t>
            </a:fld>
            <a:endParaRPr lang="en-GB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7914" y="85746"/>
            <a:ext cx="377124" cy="176797"/>
          </a:xfrm>
        </p:spPr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9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4902238"/>
</p:tagLst>
</file>

<file path=ppt/theme/theme1.xml><?xml version="1.0" encoding="utf-8"?>
<a:theme xmlns:a="http://schemas.openxmlformats.org/drawingml/2006/main" name="blank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DB7B131B-F412-4BAE-AE1D-3A4103C1EEF1}" vid="{8B4C960F-A1A8-49D8-98E4-5B9C62CAD7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821</Words>
  <Application>Microsoft Office PowerPoint</Application>
  <PresentationFormat>On-screen Show (4:3)</PresentationFormat>
  <Paragraphs>132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AU Passata</vt:lpstr>
      <vt:lpstr>Calibri</vt:lpstr>
      <vt:lpstr>Magneto</vt:lpstr>
      <vt:lpstr>Microsoft New Tai Lue</vt:lpstr>
      <vt:lpstr>Times New Roman</vt:lpstr>
      <vt:lpstr>Wingdings</vt:lpstr>
      <vt:lpstr>blank</vt:lpstr>
      <vt:lpstr>PowerPoint Presentation</vt:lpstr>
      <vt:lpstr>Scientific &amp; Climatic background</vt:lpstr>
      <vt:lpstr>PowerPoint Presentation</vt:lpstr>
      <vt:lpstr>PowerPoint Presentation</vt:lpstr>
      <vt:lpstr>Subglacial wind! (movie) Detected with a “homemade” wind sensor...</vt:lpstr>
      <vt:lpstr>PowerPoint Presentation</vt:lpstr>
      <vt:lpstr>Cycling of CH4 below glaciers</vt:lpstr>
      <vt:lpstr>CH4 Emission from the Greenland Ice Sheet</vt:lpstr>
      <vt:lpstr>Identical phenomena in Iceland</vt:lpstr>
      <vt:lpstr>A common, yet unknown, cryosphere-atmosphere interaction?  What we do not know...</vt:lpstr>
      <vt:lpstr>Why do we need to know the origin of this CH4? It’s importance as a climate amplifier in a warming cryosphere</vt:lpstr>
      <vt:lpstr>Concluding summary</vt:lpstr>
      <vt:lpstr>Concluding summary</vt:lpstr>
      <vt:lpstr>Options for collaboration in the future</vt:lpstr>
      <vt:lpstr>Thanks for your attention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2019-03-20T15:33:47Z</dcterms:created>
  <dcterms:modified xsi:type="dcterms:W3CDTF">2020-05-01T08:38:27Z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SD_DocumentLanguage">
    <vt:lpwstr>en-GB</vt:lpwstr>
  </property>
</Properties>
</file>