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15" r:id="rId3"/>
    <p:sldId id="257" r:id="rId4"/>
    <p:sldId id="339" r:id="rId5"/>
    <p:sldId id="309" r:id="rId6"/>
    <p:sldId id="328" r:id="rId7"/>
    <p:sldId id="337" r:id="rId8"/>
    <p:sldId id="332" r:id="rId9"/>
    <p:sldId id="330" r:id="rId10"/>
    <p:sldId id="329" r:id="rId11"/>
    <p:sldId id="340" r:id="rId12"/>
    <p:sldId id="335" r:id="rId13"/>
    <p:sldId id="334" r:id="rId14"/>
    <p:sldId id="34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imin Jiang" initials="WJ" lastIdx="1" clrIdx="0">
    <p:extLst>
      <p:ext uri="{19B8F6BF-5375-455C-9EA6-DF929625EA0E}">
        <p15:presenceInfo xmlns:p15="http://schemas.microsoft.com/office/powerpoint/2012/main" userId="S::weimin.jiang@etu.upmc.fr::0ed47c60-c154-4dde-968b-ddb0720c79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55F0"/>
    <a:srgbClr val="14D007"/>
    <a:srgbClr val="0FD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EC4D99-96DE-6C40-AA83-72CA3A386986}" v="70" dt="2020-05-03T16:19:33.861"/>
    <p1510:client id="{B73F9462-482D-5A41-96A7-239F51F023C1}" v="1" dt="2020-05-04T13:03:18.6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3"/>
    <p:restoredTop sz="72041"/>
  </p:normalViewPr>
  <p:slideViewPr>
    <p:cSldViewPr snapToGrid="0">
      <p:cViewPr varScale="1">
        <p:scale>
          <a:sx n="90" d="100"/>
          <a:sy n="90" d="100"/>
        </p:scale>
        <p:origin x="222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min Jiang" userId="0ed47c60-c154-4dde-968b-ddb0720c7981" providerId="ADAL" clId="{B73F9462-482D-5A41-96A7-239F51F023C1}"/>
    <pc:docChg chg="custSel addSld delSld modSld">
      <pc:chgData name="Weimin Jiang" userId="0ed47c60-c154-4dde-968b-ddb0720c7981" providerId="ADAL" clId="{B73F9462-482D-5A41-96A7-239F51F023C1}" dt="2020-05-04T13:05:17.401" v="51" actId="20577"/>
      <pc:docMkLst>
        <pc:docMk/>
      </pc:docMkLst>
      <pc:sldChg chg="modSp">
        <pc:chgData name="Weimin Jiang" userId="0ed47c60-c154-4dde-968b-ddb0720c7981" providerId="ADAL" clId="{B73F9462-482D-5A41-96A7-239F51F023C1}" dt="2020-05-04T13:05:17.401" v="51" actId="20577"/>
        <pc:sldMkLst>
          <pc:docMk/>
          <pc:sldMk cId="771707536" sldId="315"/>
        </pc:sldMkLst>
        <pc:spChg chg="mod">
          <ac:chgData name="Weimin Jiang" userId="0ed47c60-c154-4dde-968b-ddb0720c7981" providerId="ADAL" clId="{B73F9462-482D-5A41-96A7-239F51F023C1}" dt="2020-05-04T13:05:17.401" v="51" actId="20577"/>
          <ac:spMkLst>
            <pc:docMk/>
            <pc:sldMk cId="771707536" sldId="315"/>
            <ac:spMk id="8" creationId="{0649E12C-B9F8-5A44-A2C1-26272BA53403}"/>
          </ac:spMkLst>
        </pc:spChg>
      </pc:sldChg>
      <pc:sldChg chg="del">
        <pc:chgData name="Weimin Jiang" userId="0ed47c60-c154-4dde-968b-ddb0720c7981" providerId="ADAL" clId="{B73F9462-482D-5A41-96A7-239F51F023C1}" dt="2020-05-04T13:03:15.138" v="0" actId="2696"/>
        <pc:sldMkLst>
          <pc:docMk/>
          <pc:sldMk cId="468061045" sldId="341"/>
        </pc:sldMkLst>
      </pc:sldChg>
      <pc:sldChg chg="add">
        <pc:chgData name="Weimin Jiang" userId="0ed47c60-c154-4dde-968b-ddb0720c7981" providerId="ADAL" clId="{B73F9462-482D-5A41-96A7-239F51F023C1}" dt="2020-05-04T13:03:18.645" v="1"/>
        <pc:sldMkLst>
          <pc:docMk/>
          <pc:sldMk cId="2142434819" sldId="3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16826-07CC-DC48-9A50-28742108142F}" type="datetimeFigureOut">
              <a:rPr lang="en-US" smtClean="0"/>
              <a:t>5/3/20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9A0A3-9570-C74A-A0E0-6966D02E9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44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A0A3-9570-C74A-A0E0-6966D02E9D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77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panel: freshwater transport calculated with mean salinity and currents anomalies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panel: freshwater transport calculated with salinity anomalies and mean current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Surface term (dashed black line) should be reversed. </a:t>
            </a: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A0A3-9570-C74A-A0E0-6966D02E9D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60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Salinity (in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meridional velocity (in cm/s) at Barents cross-section. Left panel is climatology and the right one is regression at lag 0 when freshwater transport anomaly at Barents is maximum.</a:t>
            </a:r>
          </a:p>
          <a:p>
            <a:br>
              <a:rPr lang="en-US" dirty="0"/>
            </a:b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A0A3-9570-C74A-A0E0-6966D02E9D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Salinity (in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meridional velocity (in cm/s) at Davis cross-section. Left panel is climatology and the right one is regression at lag -40 when freshwater transport anomaly at Davis is maximum.</a:t>
            </a: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A0A3-9570-C74A-A0E0-6966D02E9D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63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Salinity (in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meridional velocity (in cm/s) at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cross-section. Left panel is climatology and the right one is regression at lag 0 when freshwater transport anomaly at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maximum.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A0A3-9570-C74A-A0E0-6966D02E9D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80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A0A3-9570-C74A-A0E0-6966D02E9D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38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FF0000"/>
                    </a:solidFill>
                  </a:rPr>
                  <a:t>Data: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Our study is based on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 1200-year pre-industrial (1850</a:t>
                </a:r>
                <a:r>
                  <a:rPr lang="en-US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- 3049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control simulation of the IPSL-CM6 (Coupled Model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Intercomparison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Project, Phase 6)-LR (which uses a relatively low resolution of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2.5°×1.5°</m:t>
                    </m:r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for the horizontal atmosphere and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1°</m:t>
                    </m:r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for the ocean) atmosphere-ocean coupled model</a:t>
                </a:r>
                <a:r>
                  <a:rPr lang="en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indent="0">
                  <a:buFontTx/>
                  <a:buNone/>
                </a:pPr>
                <a:r>
                  <a:rPr lang="en-US" dirty="0"/>
                  <a:t>Method: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We use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classical Empirical Orthogonal Function (EOF) Analysis </a:t>
                </a:r>
                <a:r>
                  <a:rPr lang="en-US" dirty="0"/>
                  <a:t>and novel Low Frequency Analysis (Wills et al., 2018) to study the 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temporal and spatial patterns of AMOC </a:t>
                </a:r>
                <a:r>
                  <a:rPr lang="en-US" sz="1200" b="0" i="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streamfunction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from </a:t>
                </a:r>
                <a14:m>
                  <m:oMath xmlns:m="http://schemas.openxmlformats.org/officeDocument/2006/math">
                    <m:r>
                      <a:rPr lang="en-US" sz="1200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30°</m:t>
                    </m:r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S to </a:t>
                </a:r>
                <a14:m>
                  <m:oMath xmlns:m="http://schemas.openxmlformats.org/officeDocument/2006/math">
                    <m:r>
                      <a:rPr lang="en-US" sz="1200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80°</m:t>
                    </m:r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N</a:t>
                </a:r>
                <a:r>
                  <a:rPr lang="en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  <a:r>
                  <a:rPr lang="en-CN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 First 8 EOFs explain 74% of the total variance.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We use a Butterworth lowpass filter with a cutoff period of 20 years to those</a:t>
                </a:r>
                <a:r>
                  <a:rPr lang="en-US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first 8 EOFs and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find the pattern (Fig.1</a:t>
                </a:r>
                <a:r>
                  <a:rPr lang="en-US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which explains the largest portion of</a:t>
                </a:r>
                <a:r>
                  <a:rPr lang="en-US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low frequency variance.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Figures: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EOF1: first mode of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Empirical Orthogonal Function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LFP1:  first mode of </a:t>
                </a:r>
                <a:r>
                  <a:rPr lang="en-US" dirty="0"/>
                  <a:t>Low Frequency Analysis (Wills et al., 2018)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Timeseries: PC1 (corresponding to EOF1) and LFC1 (corresponding to LFP1)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>
                  <a:buFontTx/>
                  <a:buNone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  <a:endParaRPr lang="en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228600" indent="-228600"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lang="en-US" dirty="0"/>
                  <a:t>Analysis is based on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 1200-year pre-industrial (1850</a:t>
                </a:r>
                <a:r>
                  <a:rPr lang="en-US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- 3049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control simulation of the IPSL-CM6 (Coupled Model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Intercomparison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Project, Phase 6)-LR (which uses a relatively low resolution of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2.5°×1.5°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for the horizontal atmosphere and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1°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for the ocean) atmosphere-ocean coupled model</a:t>
                </a:r>
                <a:r>
                  <a:rPr lang="en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pPr marL="228600" indent="-228600">
                  <a:buAutoNum type="arabicPeriod"/>
                </a:pPr>
                <a:endParaRPr lang="en-US" dirty="0"/>
              </a:p>
              <a:p>
                <a:pPr marL="228600" indent="-228600">
                  <a:buAutoNum type="arabicPeriod"/>
                </a:pPr>
                <a:r>
                  <a:rPr lang="en-US" dirty="0"/>
                  <a:t>Using classical EOF and novel low frequency analysis 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A0A3-9570-C74A-A0E0-6966D02E9D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34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Fig. a: climatological mean mixed layer depth. We choose two convective sites at Nordic seas and Labrador Sea and regress mixed layer depth at those two sites onto AMOC LFC1.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Fig. b: regressed mixed layer depth at two convective sites (labelled in </a:t>
                </a:r>
                <a:r>
                  <a:rPr lang="en-GB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Fig.a</a:t>
                </a: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with lags (AMOC leads when lag is positive)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Fig. c, d: regressed density at lag -10 int Nordic seas and Labrador Sea, respectively. Black lines are density anomalies, red lines are density anomalies caused by changes of salinity and blue lines by changes of temperature.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>
                  <a:buFontTx/>
                  <a:buNone/>
                </a:pPr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  <a:endParaRPr lang="en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228600" indent="-228600"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lang="en-US" dirty="0"/>
                  <a:t>Analysis is based on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 1200-year pre-industrial (1850</a:t>
                </a:r>
                <a:r>
                  <a:rPr lang="en-US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- 3049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control simulation of the IPSL-CM6 (Coupled Model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Intercomparison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Project, Phase 6)-LR (which uses a relatively low resolution of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2.5°×1.5°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for the horizontal atmosphere and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1°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for the ocean) atmosphere-ocean coupled model</a:t>
                </a:r>
                <a:r>
                  <a:rPr lang="en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</a:p>
              <a:p>
                <a:pPr marL="228600" indent="-228600">
                  <a:buAutoNum type="arabicPeriod"/>
                </a:pPr>
                <a:endParaRPr lang="en-US" dirty="0"/>
              </a:p>
              <a:p>
                <a:pPr marL="228600" indent="-228600">
                  <a:buAutoNum type="arabicPeriod"/>
                </a:pPr>
                <a:r>
                  <a:rPr lang="en-US" dirty="0"/>
                  <a:t>Using classical EOF and novel low frequency analysis 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A0A3-9570-C74A-A0E0-6966D02E9D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17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Regressed temperature, salinity and density from surface to 155m deep at lag 0, respectively.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A0A3-9570-C74A-A0E0-6966D02E9D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66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Regression of zonally mean salinity over the Atlantic basin at top 150m. Variance concentrates on the northern hemisphere. There is no significant oscillation from Southern Ocean.</a:t>
            </a:r>
          </a:p>
          <a:p>
            <a:endParaRPr lang="en-CN" dirty="0"/>
          </a:p>
          <a:p>
            <a:r>
              <a:rPr lang="en-CN" dirty="0"/>
              <a:t>We also checked the influences of sea level pressure and wind stress. We did not find any significant signals.</a:t>
            </a:r>
          </a:p>
          <a:p>
            <a:endParaRPr lang="en-CN" dirty="0"/>
          </a:p>
          <a:p>
            <a:r>
              <a:rPr lang="en-CN" dirty="0"/>
              <a:t>Centennial variability in the Arctic and high-latitude North Atlantic is mainly driven by salinty.</a:t>
            </a:r>
          </a:p>
          <a:p>
            <a:endParaRPr lang="en-CN" dirty="0"/>
          </a:p>
          <a:p>
            <a:endParaRPr lang="en-CN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A0A3-9570-C74A-A0E0-6966D02E9D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33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N" dirty="0"/>
              <a:t>Left panel: climatological mean 0-150m salinity and currents in the Arctic</a:t>
            </a:r>
          </a:p>
          <a:p>
            <a:r>
              <a:rPr lang="en-CN" dirty="0"/>
              <a:t>Right panel: regressed 0-150m salinity and currents at lag -30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A0A3-9570-C74A-A0E0-6966D02E9D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29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N" dirty="0"/>
              <a:t>Regressed 0-150m salinity and currents at lag 0 and 20</a:t>
            </a: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A0A3-9570-C74A-A0E0-6966D02E9D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panel: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N" dirty="0"/>
              <a:t>Right panel: regressed 0-150m salinity and currents at lag 40. Black lines indicate the positions of cross-sections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N" dirty="0"/>
              <a:t>Right panel:</a:t>
            </a:r>
          </a:p>
          <a:p>
            <a:r>
              <a:rPr lang="en-US" dirty="0"/>
              <a:t>Regressed freshwater transport with lags at each section. The solid black line is the sum of four sections and dashed black line is freshwater flux through surface.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CN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9A0A3-9570-C74A-A0E0-6966D02E9D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0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73172-BF42-E648-B5ED-D606D6A25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ED0E51-3CCB-7744-88F7-2CFD9AF07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E808F-76D8-2B4E-8CAC-A5EEB6092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E792-290F-2D48-AA54-878860D8352B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6FF94-534B-614A-BC9F-12C4E5204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22BDB-B076-4A4A-9C13-503B73981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49F9-FC8F-E946-ABD6-4368ED417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65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DFEE-5E10-F745-BC4A-4B33025BC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E66F5F-00FF-5648-913A-064E39D33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368EA-A990-0E4C-8BAA-CB4C77F1B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E792-290F-2D48-AA54-878860D8352B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9C702-55A7-994C-BA30-C7395968B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F766C-0447-454B-86A5-7CB2D364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49F9-FC8F-E946-ABD6-4368ED417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9DA280-34D5-ED46-A17D-1A168A21C7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B57731-DE61-1347-B001-B7462D049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4A33E-A103-D74B-BB04-82D508AA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E792-290F-2D48-AA54-878860D8352B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9A6AE-04F2-164A-94DE-8C7BE99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4ED92-E623-F24D-9B18-DF309528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49F9-FC8F-E946-ABD6-4368ED417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3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00C1-4E81-FF47-B81C-9AAF0F947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A6012-F48D-1948-A798-FD6E10BFD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2939D-3627-234F-8888-F2B3C8053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E792-290F-2D48-AA54-878860D8352B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845D7-16BA-5942-B102-99B20EB7F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2B51D-E504-1247-AE92-E307A7C9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49F9-FC8F-E946-ABD6-4368ED417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2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0543F-1D5D-214D-BF97-3720E1F3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0F214-2CCF-4F4B-8C0F-F77D75FD4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BAE2-D2B8-074B-BDF5-F88BFD318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E792-290F-2D48-AA54-878860D8352B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2FCA8-606E-654B-B884-3BAE1573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B137F-4D1A-554C-ACC3-32EB2CB2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49F9-FC8F-E946-ABD6-4368ED417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69281-3C7A-6041-ABD4-21F06B1C9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080EE-55FB-F44E-824D-210256EE67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79E99-D454-8E41-8735-B94495555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6510C-0720-AE4D-A88F-855ADC9DE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E792-290F-2D48-AA54-878860D8352B}" type="datetimeFigureOut">
              <a:rPr lang="en-US" smtClean="0"/>
              <a:t>5/3/20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09EB5-0FF6-E54F-9794-BE2CB1FC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447FB-8711-684A-96EF-9480C203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49F9-FC8F-E946-ABD6-4368ED417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17FFA-0251-384D-80C2-A75604B0A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D015B-3C39-4B43-9707-0154444B9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EA673-13C4-D046-A535-61369C537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AF21FB-D2F0-9449-B4DC-B9880E1D9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90107C-971B-9B47-BAD4-7BD5FCA4A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EE8B97-D7D2-374C-AA46-D4DF15A53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E792-290F-2D48-AA54-878860D8352B}" type="datetimeFigureOut">
              <a:rPr lang="en-US" smtClean="0"/>
              <a:t>5/3/20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231CFB-786E-D745-81BD-D98FADF9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F9E48A-FE7C-3A47-A38A-58DC61E41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49F9-FC8F-E946-ABD6-4368ED417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8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B8535-D898-424F-B16B-13F117BB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25F3D0-B888-E045-A8DF-0CD678C9F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E792-290F-2D48-AA54-878860D8352B}" type="datetimeFigureOut">
              <a:rPr lang="en-US" smtClean="0"/>
              <a:t>5/3/20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32037-946A-8644-A844-1879153C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A0EF2-7DB4-6E4A-82B6-A86057B3E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49F9-FC8F-E946-ABD6-4368ED417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0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441F0C-5AA3-374E-962E-8D99F93AA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E792-290F-2D48-AA54-878860D8352B}" type="datetimeFigureOut">
              <a:rPr lang="en-US" smtClean="0"/>
              <a:t>5/3/20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632AF-21C2-3243-8BD0-95BC29404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E4CD9-7F38-864D-92EE-F1DA70F29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49F9-FC8F-E946-ABD6-4368ED417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76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D0A97-247F-424B-9B4F-38A0CD9A9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648E3-95E0-7A4D-AFBB-BB73CAB70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CFF9C-7855-6749-B909-3CF816AC0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082EE-3A03-F346-B06E-DAEEAC70A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E792-290F-2D48-AA54-878860D8352B}" type="datetimeFigureOut">
              <a:rPr lang="en-US" smtClean="0"/>
              <a:t>5/3/20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C896D-31E7-4346-AD7F-DB069D87B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A5851-C639-D647-8AAC-E6849357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49F9-FC8F-E946-ABD6-4368ED417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7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23906-22E6-D54A-BBD9-7A9CD260B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F71766-B7EF-E144-BCC5-4DBE56740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1F107-5D84-5448-BBD8-0D949D543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4ABFA-2399-4544-9BEF-66F90EC6D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E792-290F-2D48-AA54-878860D8352B}" type="datetimeFigureOut">
              <a:rPr lang="en-US" smtClean="0"/>
              <a:t>5/3/20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7EFC0-9560-6A4C-B8A8-CABF1D2F4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04DAC-6A1E-7C4D-AB00-6AC03009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49F9-FC8F-E946-ABD6-4368ED417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95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42E9F6-7AF4-2F4D-8279-A92CA40DA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2C083-983B-9C42-BE66-FC4F021B4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62884-D5AC-1648-A7F7-AD8A527FC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AE792-290F-2D48-AA54-878860D8352B}" type="datetimeFigureOut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34153-F4F8-C647-A59D-303368FA5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8A565-C19E-984D-94F9-DE3E2F3CA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949F9-FC8F-E946-ABD6-4368ED417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f"/><Relationship Id="rId7" Type="http://schemas.openxmlformats.org/officeDocument/2006/relationships/image" Target="../media/image6.tif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43287-754F-7943-846F-F173353D6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468" y="365760"/>
            <a:ext cx="11285950" cy="2345726"/>
          </a:xfrm>
        </p:spPr>
        <p:txBody>
          <a:bodyPr>
            <a:normAutofit/>
          </a:bodyPr>
          <a:lstStyle/>
          <a:p>
            <a:r>
              <a:rPr lang="en-US" dirty="0"/>
              <a:t>Salinity-driven centennial variability in the Arctic and North Atlantic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2EFBF9-CF39-5E41-86C4-66AFA3501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6700" y="3702017"/>
            <a:ext cx="9383486" cy="888996"/>
          </a:xfrm>
        </p:spPr>
        <p:txBody>
          <a:bodyPr>
            <a:normAutofit/>
          </a:bodyPr>
          <a:lstStyle/>
          <a:p>
            <a:r>
              <a:rPr lang="en-US" dirty="0" err="1"/>
              <a:t>Weimin</a:t>
            </a:r>
            <a:r>
              <a:rPr lang="en-US" dirty="0"/>
              <a:t> Jiang, Guillaume Gastineau, Francis </a:t>
            </a:r>
            <a:r>
              <a:rPr lang="en-US" dirty="0" err="1"/>
              <a:t>Codron</a:t>
            </a:r>
            <a:r>
              <a:rPr lang="en-US"/>
              <a:t>, </a:t>
            </a:r>
            <a:r>
              <a:rPr lang="en-US" dirty="0"/>
              <a:t>et al.</a:t>
            </a:r>
            <a:endParaRPr lang="en-US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EA80C-C8E8-214F-AAE0-C24CA9599B20}"/>
              </a:ext>
            </a:extLst>
          </p:cNvPr>
          <p:cNvSpPr txBox="1"/>
          <p:nvPr/>
        </p:nvSpPr>
        <p:spPr>
          <a:xfrm>
            <a:off x="3822944" y="4966105"/>
            <a:ext cx="6026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VARCLIM, LOCEAN, Sorbonne </a:t>
            </a:r>
            <a:r>
              <a:rPr lang="en-US" sz="2400" dirty="0" err="1"/>
              <a:t>Université</a:t>
            </a:r>
            <a:r>
              <a:rPr lang="en-US" sz="2400" dirty="0"/>
              <a:t>, Paris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97D5D1-6748-2742-936F-C6F03C0C8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366" y="4749156"/>
            <a:ext cx="1282204" cy="88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03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78EFCE8-FD64-6D4A-8D8F-8B52F3946A81}"/>
              </a:ext>
            </a:extLst>
          </p:cNvPr>
          <p:cNvGrpSpPr>
            <a:grpSpLocks noChangeAspect="1"/>
          </p:cNvGrpSpPr>
          <p:nvPr/>
        </p:nvGrpSpPr>
        <p:grpSpPr>
          <a:xfrm>
            <a:off x="55967" y="1359000"/>
            <a:ext cx="6040033" cy="4140000"/>
            <a:chOff x="159471" y="1920238"/>
            <a:chExt cx="5285768" cy="3883539"/>
          </a:xfrm>
        </p:grpSpPr>
        <p:pic>
          <p:nvPicPr>
            <p:cNvPr id="25" name="Image 5">
              <a:extLst>
                <a:ext uri="{FF2B5EF4-FFF2-40B4-BE49-F238E27FC236}">
                  <a16:creationId xmlns:a16="http://schemas.microsoft.com/office/drawing/2014/main" id="{3550CA7A-78F5-E24B-9751-57BBB20F8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1737" b="9846"/>
            <a:stretch/>
          </p:blipFill>
          <p:spPr>
            <a:xfrm>
              <a:off x="159471" y="1920238"/>
              <a:ext cx="5285768" cy="3883539"/>
            </a:xfrm>
            <a:prstGeom prst="rect">
              <a:avLst/>
            </a:prstGeom>
          </p:spPr>
        </p:pic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26A17018-3FBD-C34A-A6CB-2F918DE418A0}"/>
                </a:ext>
              </a:extLst>
            </p:cNvPr>
            <p:cNvSpPr txBox="1"/>
            <p:nvPr/>
          </p:nvSpPr>
          <p:spPr>
            <a:xfrm>
              <a:off x="2224802" y="2342560"/>
              <a:ext cx="7164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</a:rPr>
                <a:t>Fram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07E24DC7-1B4A-3E4E-865F-55E9AD7FC0A6}"/>
                </a:ext>
              </a:extLst>
            </p:cNvPr>
            <p:cNvSpPr txBox="1"/>
            <p:nvPr/>
          </p:nvSpPr>
          <p:spPr>
            <a:xfrm>
              <a:off x="3035251" y="4981347"/>
              <a:ext cx="7366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Davis</a:t>
              </a:r>
            </a:p>
          </p:txBody>
        </p:sp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AC5D7671-57D4-4641-8C33-E9CCE551196F}"/>
                </a:ext>
              </a:extLst>
            </p:cNvPr>
            <p:cNvSpPr txBox="1"/>
            <p:nvPr/>
          </p:nvSpPr>
          <p:spPr>
            <a:xfrm>
              <a:off x="3621242" y="3774366"/>
              <a:ext cx="859370" cy="375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8000"/>
                  </a:solidFill>
                </a:rPr>
                <a:t>Barents</a:t>
              </a:r>
            </a:p>
          </p:txBody>
        </p:sp>
        <p:sp>
          <p:nvSpPr>
            <p:cNvPr id="29" name="TextBox 62">
              <a:extLst>
                <a:ext uri="{FF2B5EF4-FFF2-40B4-BE49-F238E27FC236}">
                  <a16:creationId xmlns:a16="http://schemas.microsoft.com/office/drawing/2014/main" id="{3F1ECEFA-11FA-3445-A6AE-41B792194166}"/>
                </a:ext>
              </a:extLst>
            </p:cNvPr>
            <p:cNvSpPr txBox="1"/>
            <p:nvPr/>
          </p:nvSpPr>
          <p:spPr>
            <a:xfrm>
              <a:off x="3998695" y="2297327"/>
              <a:ext cx="9840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AMOC leads</a:t>
              </a:r>
            </a:p>
          </p:txBody>
        </p:sp>
        <p:cxnSp>
          <p:nvCxnSpPr>
            <p:cNvPr id="30" name="Straight Arrow Connector 63">
              <a:extLst>
                <a:ext uri="{FF2B5EF4-FFF2-40B4-BE49-F238E27FC236}">
                  <a16:creationId xmlns:a16="http://schemas.microsoft.com/office/drawing/2014/main" id="{0A1CB535-7E85-874F-A5CC-25664F1C96C0}"/>
                </a:ext>
              </a:extLst>
            </p:cNvPr>
            <p:cNvCxnSpPr>
              <a:cxnSpLocks/>
            </p:cNvCxnSpPr>
            <p:nvPr/>
          </p:nvCxnSpPr>
          <p:spPr>
            <a:xfrm>
              <a:off x="4063992" y="2270501"/>
              <a:ext cx="853444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41EB3D6B-19F1-8449-B1E3-A1A62D4BD13B}"/>
                </a:ext>
              </a:extLst>
            </p:cNvPr>
            <p:cNvSpPr txBox="1"/>
            <p:nvPr/>
          </p:nvSpPr>
          <p:spPr>
            <a:xfrm>
              <a:off x="1714983" y="3774120"/>
              <a:ext cx="10196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Surface </a:t>
              </a:r>
            </a:p>
          </p:txBody>
        </p:sp>
      </p:grpSp>
      <p:pic>
        <p:nvPicPr>
          <p:cNvPr id="44" name="Image 2">
            <a:extLst>
              <a:ext uri="{FF2B5EF4-FFF2-40B4-BE49-F238E27FC236}">
                <a16:creationId xmlns:a16="http://schemas.microsoft.com/office/drawing/2014/main" id="{9575520B-D847-7B41-8344-80DBBFAD3A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75" b="9730"/>
          <a:stretch/>
        </p:blipFill>
        <p:spPr>
          <a:xfrm>
            <a:off x="5974961" y="1359000"/>
            <a:ext cx="6058547" cy="4370617"/>
          </a:xfrm>
          <a:prstGeom prst="rect">
            <a:avLst/>
          </a:prstGeom>
        </p:spPr>
      </p:pic>
      <p:sp>
        <p:nvSpPr>
          <p:cNvPr id="52" name="TextBox 11">
            <a:extLst>
              <a:ext uri="{FF2B5EF4-FFF2-40B4-BE49-F238E27FC236}">
                <a16:creationId xmlns:a16="http://schemas.microsoft.com/office/drawing/2014/main" id="{4BDAD681-2564-204A-AE96-71DF5CEA0B73}"/>
              </a:ext>
            </a:extLst>
          </p:cNvPr>
          <p:cNvSpPr txBox="1"/>
          <p:nvPr/>
        </p:nvSpPr>
        <p:spPr>
          <a:xfrm>
            <a:off x="3320324" y="2448994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Bering</a:t>
            </a:r>
          </a:p>
        </p:txBody>
      </p:sp>
      <p:sp>
        <p:nvSpPr>
          <p:cNvPr id="60" name="TextBox 8">
            <a:extLst>
              <a:ext uri="{FF2B5EF4-FFF2-40B4-BE49-F238E27FC236}">
                <a16:creationId xmlns:a16="http://schemas.microsoft.com/office/drawing/2014/main" id="{1D50A4DD-67A6-2F43-A484-C880090059EF}"/>
              </a:ext>
            </a:extLst>
          </p:cNvPr>
          <p:cNvSpPr txBox="1"/>
          <p:nvPr/>
        </p:nvSpPr>
        <p:spPr>
          <a:xfrm>
            <a:off x="8179116" y="1684687"/>
            <a:ext cx="818646" cy="426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Fram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1" name="TextBox 9">
            <a:extLst>
              <a:ext uri="{FF2B5EF4-FFF2-40B4-BE49-F238E27FC236}">
                <a16:creationId xmlns:a16="http://schemas.microsoft.com/office/drawing/2014/main" id="{5E74BBC0-0FCB-AF49-A5CA-6612706669C9}"/>
              </a:ext>
            </a:extLst>
          </p:cNvPr>
          <p:cNvSpPr txBox="1"/>
          <p:nvPr/>
        </p:nvSpPr>
        <p:spPr>
          <a:xfrm>
            <a:off x="9404956" y="4781912"/>
            <a:ext cx="841799" cy="426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Davis</a:t>
            </a:r>
          </a:p>
        </p:txBody>
      </p:sp>
      <p:sp>
        <p:nvSpPr>
          <p:cNvPr id="62" name="TextBox 10">
            <a:extLst>
              <a:ext uri="{FF2B5EF4-FFF2-40B4-BE49-F238E27FC236}">
                <a16:creationId xmlns:a16="http://schemas.microsoft.com/office/drawing/2014/main" id="{59FEFA2A-511D-C444-B95B-EB84D6D5EF1A}"/>
              </a:ext>
            </a:extLst>
          </p:cNvPr>
          <p:cNvSpPr txBox="1"/>
          <p:nvPr/>
        </p:nvSpPr>
        <p:spPr>
          <a:xfrm>
            <a:off x="9446047" y="4197393"/>
            <a:ext cx="982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Barents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56BCDCC-AE3F-C648-BADD-524B7FF7246F}"/>
              </a:ext>
            </a:extLst>
          </p:cNvPr>
          <p:cNvSpPr txBox="1"/>
          <p:nvPr/>
        </p:nvSpPr>
        <p:spPr>
          <a:xfrm>
            <a:off x="10408456" y="1630647"/>
            <a:ext cx="1124458" cy="295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AMOC leads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D2818BA-0B08-8A4D-8B42-14CF80A1A9A3}"/>
              </a:ext>
            </a:extLst>
          </p:cNvPr>
          <p:cNvCxnSpPr>
            <a:cxnSpLocks/>
          </p:cNvCxnSpPr>
          <p:nvPr/>
        </p:nvCxnSpPr>
        <p:spPr>
          <a:xfrm>
            <a:off x="10483071" y="1602050"/>
            <a:ext cx="975228" cy="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9">
            <a:extLst>
              <a:ext uri="{FF2B5EF4-FFF2-40B4-BE49-F238E27FC236}">
                <a16:creationId xmlns:a16="http://schemas.microsoft.com/office/drawing/2014/main" id="{048DC045-4053-194D-A91F-5574C48AE7CD}"/>
              </a:ext>
            </a:extLst>
          </p:cNvPr>
          <p:cNvSpPr txBox="1"/>
          <p:nvPr/>
        </p:nvSpPr>
        <p:spPr>
          <a:xfrm>
            <a:off x="7958937" y="3837810"/>
            <a:ext cx="1165138" cy="426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Surface </a:t>
            </a:r>
          </a:p>
        </p:txBody>
      </p:sp>
      <p:sp>
        <p:nvSpPr>
          <p:cNvPr id="66" name="TextBox 11">
            <a:extLst>
              <a:ext uri="{FF2B5EF4-FFF2-40B4-BE49-F238E27FC236}">
                <a16:creationId xmlns:a16="http://schemas.microsoft.com/office/drawing/2014/main" id="{8BF7ED12-093B-7C49-B264-18D6806C525F}"/>
              </a:ext>
            </a:extLst>
          </p:cNvPr>
          <p:cNvSpPr txBox="1"/>
          <p:nvPr/>
        </p:nvSpPr>
        <p:spPr>
          <a:xfrm>
            <a:off x="8914799" y="2546235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Bering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12855E-B211-8A42-B5B8-484E1F35E249}"/>
                  </a:ext>
                </a:extLst>
              </p:cNvPr>
              <p:cNvSpPr txBox="1"/>
              <p:nvPr/>
            </p:nvSpPr>
            <p:spPr>
              <a:xfrm>
                <a:off x="2614108" y="866324"/>
                <a:ext cx="1148904" cy="5241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N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CN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12855E-B211-8A42-B5B8-484E1F35E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108" y="866324"/>
                <a:ext cx="1148904" cy="524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45DE3E1-ABBC-374F-B623-CD3BF0429014}"/>
                  </a:ext>
                </a:extLst>
              </p:cNvPr>
              <p:cNvSpPr txBox="1"/>
              <p:nvPr/>
            </p:nvSpPr>
            <p:spPr>
              <a:xfrm>
                <a:off x="8676951" y="790466"/>
                <a:ext cx="1151917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en-CN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45DE3E1-ABBC-374F-B623-CD3BF0429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951" y="790466"/>
                <a:ext cx="115191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2718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EE86BE-DC9E-3541-A47F-2B5F2F4DE02E}"/>
              </a:ext>
            </a:extLst>
          </p:cNvPr>
          <p:cNvSpPr txBox="1">
            <a:spLocks/>
          </p:cNvSpPr>
          <p:nvPr/>
        </p:nvSpPr>
        <p:spPr>
          <a:xfrm>
            <a:off x="94067" y="145336"/>
            <a:ext cx="5113563" cy="65478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Salinity and meridional velocity (cm/s)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E3474-0CAE-3448-9635-953E4BE90312}"/>
              </a:ext>
            </a:extLst>
          </p:cNvPr>
          <p:cNvSpPr txBox="1"/>
          <p:nvPr/>
        </p:nvSpPr>
        <p:spPr>
          <a:xfrm>
            <a:off x="8814600" y="5603721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/>
              <a:t>lag 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31A90B-A403-584F-8684-DFBAF159A003}"/>
              </a:ext>
            </a:extLst>
          </p:cNvPr>
          <p:cNvGrpSpPr/>
          <p:nvPr/>
        </p:nvGrpSpPr>
        <p:grpSpPr>
          <a:xfrm>
            <a:off x="0" y="1063721"/>
            <a:ext cx="5907692" cy="4529032"/>
            <a:chOff x="157558" y="754802"/>
            <a:chExt cx="5907692" cy="45290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D3B46D-73F3-AF43-8AB2-80A8C7588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7558" y="963835"/>
              <a:ext cx="5907692" cy="43199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8D8111-F636-CB4D-B238-1AA2DA4B8383}"/>
                </a:ext>
              </a:extLst>
            </p:cNvPr>
            <p:cNvSpPr txBox="1"/>
            <p:nvPr/>
          </p:nvSpPr>
          <p:spPr>
            <a:xfrm>
              <a:off x="2350854" y="754802"/>
              <a:ext cx="1521100" cy="4180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CN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98F01B-C97E-6743-A280-EC7FF297C839}"/>
              </a:ext>
            </a:extLst>
          </p:cNvPr>
          <p:cNvGrpSpPr/>
          <p:nvPr/>
        </p:nvGrpSpPr>
        <p:grpSpPr>
          <a:xfrm>
            <a:off x="5801587" y="1063721"/>
            <a:ext cx="5760000" cy="4434428"/>
            <a:chOff x="6126752" y="741407"/>
            <a:chExt cx="5760000" cy="44344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74510E-21FF-4C4B-AD23-FFA019C79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126752" y="963835"/>
              <a:ext cx="5760000" cy="4212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0D6609-CAC7-654F-B431-E66EA1ACB0C4}"/>
                </a:ext>
              </a:extLst>
            </p:cNvPr>
            <p:cNvSpPr txBox="1"/>
            <p:nvPr/>
          </p:nvSpPr>
          <p:spPr>
            <a:xfrm>
              <a:off x="8258546" y="741407"/>
              <a:ext cx="1521100" cy="4180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CN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3AFCAFE-230C-2A4D-97A2-6BCA50D91F7E}"/>
              </a:ext>
            </a:extLst>
          </p:cNvPr>
          <p:cNvSpPr txBox="1"/>
          <p:nvPr/>
        </p:nvSpPr>
        <p:spPr>
          <a:xfrm>
            <a:off x="1982459" y="5603721"/>
            <a:ext cx="1623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/>
              <a:t>climatology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79AFCB2-68F5-A94B-8CE0-8BE811CB78F0}"/>
              </a:ext>
            </a:extLst>
          </p:cNvPr>
          <p:cNvSpPr txBox="1">
            <a:spLocks/>
          </p:cNvSpPr>
          <p:nvPr/>
        </p:nvSpPr>
        <p:spPr>
          <a:xfrm>
            <a:off x="106105" y="736328"/>
            <a:ext cx="2847741" cy="65478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Barents cross-section</a:t>
            </a:r>
          </a:p>
        </p:txBody>
      </p:sp>
    </p:spTree>
    <p:extLst>
      <p:ext uri="{BB962C8B-B14F-4D97-AF65-F5344CB8AC3E}">
        <p14:creationId xmlns:p14="http://schemas.microsoft.com/office/powerpoint/2010/main" val="1004871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2E17502-1424-DA4D-B4D6-E14B9FEB080C}"/>
              </a:ext>
            </a:extLst>
          </p:cNvPr>
          <p:cNvSpPr txBox="1">
            <a:spLocks/>
          </p:cNvSpPr>
          <p:nvPr/>
        </p:nvSpPr>
        <p:spPr>
          <a:xfrm>
            <a:off x="225196" y="285353"/>
            <a:ext cx="2709209" cy="65478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Davis cross-section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0D964-9CE9-154E-85D0-37373E822C27}"/>
              </a:ext>
            </a:extLst>
          </p:cNvPr>
          <p:cNvSpPr txBox="1"/>
          <p:nvPr/>
        </p:nvSpPr>
        <p:spPr>
          <a:xfrm>
            <a:off x="8617380" y="5733810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/>
              <a:t>lag -40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51240-E840-6F46-BE88-630E4DE036A2}"/>
              </a:ext>
            </a:extLst>
          </p:cNvPr>
          <p:cNvSpPr txBox="1"/>
          <p:nvPr/>
        </p:nvSpPr>
        <p:spPr>
          <a:xfrm>
            <a:off x="2365100" y="1035433"/>
            <a:ext cx="1521100" cy="4180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448CC8-FAF4-0A44-8274-272D33B7BB0D}"/>
              </a:ext>
            </a:extLst>
          </p:cNvPr>
          <p:cNvSpPr txBox="1"/>
          <p:nvPr/>
        </p:nvSpPr>
        <p:spPr>
          <a:xfrm>
            <a:off x="8215450" y="1035432"/>
            <a:ext cx="1521100" cy="4180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B17E8B-C415-BF49-98B1-08D08BD30CDE}"/>
              </a:ext>
            </a:extLst>
          </p:cNvPr>
          <p:cNvGrpSpPr/>
          <p:nvPr/>
        </p:nvGrpSpPr>
        <p:grpSpPr>
          <a:xfrm>
            <a:off x="225196" y="1144501"/>
            <a:ext cx="5907692" cy="4537068"/>
            <a:chOff x="225196" y="1144501"/>
            <a:chExt cx="5907692" cy="45370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FC3722-E0D6-9747-B3D5-F0E19E570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25196" y="1361569"/>
              <a:ext cx="5907692" cy="432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137DAC-B26F-5140-BB64-51A97A33A7BE}"/>
                </a:ext>
              </a:extLst>
            </p:cNvPr>
            <p:cNvSpPr txBox="1"/>
            <p:nvPr/>
          </p:nvSpPr>
          <p:spPr>
            <a:xfrm>
              <a:off x="2381604" y="1144501"/>
              <a:ext cx="1521100" cy="4180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CN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DEEE6F0-7BB4-404A-8C18-1B63BF2BE08D}"/>
              </a:ext>
            </a:extLst>
          </p:cNvPr>
          <p:cNvSpPr txBox="1"/>
          <p:nvPr/>
        </p:nvSpPr>
        <p:spPr>
          <a:xfrm>
            <a:off x="2263127" y="5763318"/>
            <a:ext cx="1623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/>
              <a:t>climatology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2F3AED-7454-8544-9ABF-22184C7F3E33}"/>
              </a:ext>
            </a:extLst>
          </p:cNvPr>
          <p:cNvGrpSpPr/>
          <p:nvPr/>
        </p:nvGrpSpPr>
        <p:grpSpPr>
          <a:xfrm>
            <a:off x="6096000" y="1144086"/>
            <a:ext cx="5907692" cy="4537483"/>
            <a:chOff x="5805150" y="1136050"/>
            <a:chExt cx="5907692" cy="453748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DF13DF1-E259-CE44-A815-B62395024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805150" y="1353533"/>
              <a:ext cx="5907692" cy="4320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493FD7-F9D6-BF41-B5A1-E6F96907BAF8}"/>
                </a:ext>
              </a:extLst>
            </p:cNvPr>
            <p:cNvSpPr txBox="1"/>
            <p:nvPr/>
          </p:nvSpPr>
          <p:spPr>
            <a:xfrm>
              <a:off x="8117713" y="1136050"/>
              <a:ext cx="1521100" cy="4180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CN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FBC686D-1BC4-1349-9DE8-95FF81739FDD}"/>
              </a:ext>
            </a:extLst>
          </p:cNvPr>
          <p:cNvSpPr txBox="1"/>
          <p:nvPr/>
        </p:nvSpPr>
        <p:spPr>
          <a:xfrm>
            <a:off x="4759890" y="6257653"/>
            <a:ext cx="236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Reference salinity: 34.8</a:t>
            </a:r>
          </a:p>
        </p:txBody>
      </p:sp>
    </p:spTree>
    <p:extLst>
      <p:ext uri="{BB962C8B-B14F-4D97-AF65-F5344CB8AC3E}">
        <p14:creationId xmlns:p14="http://schemas.microsoft.com/office/powerpoint/2010/main" val="1684534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4291926-D1F7-8245-982B-17374E7CC06E}"/>
              </a:ext>
            </a:extLst>
          </p:cNvPr>
          <p:cNvSpPr txBox="1"/>
          <p:nvPr/>
        </p:nvSpPr>
        <p:spPr>
          <a:xfrm>
            <a:off x="2020240" y="567821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/>
              <a:t>Climatology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07A0DD-40D2-4F4E-804E-0A437B396D75}"/>
              </a:ext>
            </a:extLst>
          </p:cNvPr>
          <p:cNvSpPr txBox="1"/>
          <p:nvPr/>
        </p:nvSpPr>
        <p:spPr>
          <a:xfrm>
            <a:off x="8539129" y="5678211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/>
              <a:t>lag -40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71A477-A38F-D649-BF67-E1AE44795BB2}"/>
              </a:ext>
            </a:extLst>
          </p:cNvPr>
          <p:cNvGrpSpPr/>
          <p:nvPr/>
        </p:nvGrpSpPr>
        <p:grpSpPr>
          <a:xfrm>
            <a:off x="0" y="1035433"/>
            <a:ext cx="5907692" cy="4553566"/>
            <a:chOff x="0" y="1035433"/>
            <a:chExt cx="5907692" cy="45535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A8801D-2C2E-9543-9E93-CF7793894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0" y="1269000"/>
              <a:ext cx="5907692" cy="431999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29ABAE-68E6-F14F-A90D-87AECF9E9800}"/>
                </a:ext>
              </a:extLst>
            </p:cNvPr>
            <p:cNvSpPr txBox="1"/>
            <p:nvPr/>
          </p:nvSpPr>
          <p:spPr>
            <a:xfrm>
              <a:off x="2365100" y="1035433"/>
              <a:ext cx="1521100" cy="4180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CN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0307D6C-C56C-C24F-9EB1-9E2AA633D160}"/>
              </a:ext>
            </a:extLst>
          </p:cNvPr>
          <p:cNvSpPr txBox="1"/>
          <p:nvPr/>
        </p:nvSpPr>
        <p:spPr>
          <a:xfrm>
            <a:off x="8305800" y="928439"/>
            <a:ext cx="1521100" cy="4180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36475AF-3053-9B48-A36F-A3B7F8A3605F}"/>
              </a:ext>
            </a:extLst>
          </p:cNvPr>
          <p:cNvSpPr txBox="1">
            <a:spLocks/>
          </p:cNvSpPr>
          <p:nvPr/>
        </p:nvSpPr>
        <p:spPr>
          <a:xfrm>
            <a:off x="120488" y="229775"/>
            <a:ext cx="2635069" cy="65478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bg1"/>
                </a:solidFill>
              </a:rPr>
              <a:t>Fram</a:t>
            </a:r>
            <a:r>
              <a:rPr lang="en-US" sz="2400" dirty="0">
                <a:solidFill>
                  <a:schemeClr val="bg1"/>
                </a:solidFill>
              </a:rPr>
              <a:t> cross-section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5DAD6B-C810-804A-A2D5-86F111AEED4F}"/>
              </a:ext>
            </a:extLst>
          </p:cNvPr>
          <p:cNvGrpSpPr/>
          <p:nvPr/>
        </p:nvGrpSpPr>
        <p:grpSpPr>
          <a:xfrm>
            <a:off x="6000290" y="1035433"/>
            <a:ext cx="5907692" cy="4529032"/>
            <a:chOff x="5907692" y="1035433"/>
            <a:chExt cx="5907692" cy="45290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A501A7-1BDD-E746-A6F4-AC4EB1C68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907692" y="1244465"/>
              <a:ext cx="5907692" cy="4320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A6552-D049-604D-A951-9DBC1FC69A35}"/>
                </a:ext>
              </a:extLst>
            </p:cNvPr>
            <p:cNvSpPr txBox="1"/>
            <p:nvPr/>
          </p:nvSpPr>
          <p:spPr>
            <a:xfrm>
              <a:off x="8305800" y="1035433"/>
              <a:ext cx="1521100" cy="4180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CN" dirty="0"/>
            </a:p>
          </p:txBody>
        </p:sp>
      </p:grpSp>
    </p:spTree>
    <p:extLst>
      <p:ext uri="{BB962C8B-B14F-4D97-AF65-F5344CB8AC3E}">
        <p14:creationId xmlns:p14="http://schemas.microsoft.com/office/powerpoint/2010/main" val="1154261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0B3DA0A-DF69-6243-96B9-E6E4ED65E80D}"/>
              </a:ext>
            </a:extLst>
          </p:cNvPr>
          <p:cNvSpPr txBox="1"/>
          <p:nvPr/>
        </p:nvSpPr>
        <p:spPr>
          <a:xfrm>
            <a:off x="6590420" y="1140197"/>
            <a:ext cx="244791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3200" dirty="0" err="1"/>
              <a:t>Strong</a:t>
            </a:r>
            <a:r>
              <a:rPr lang="fr-FR" sz="3200" dirty="0"/>
              <a:t> AMOC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85D1BE-819D-6A4D-A439-AD34FCBE7131}"/>
              </a:ext>
            </a:extLst>
          </p:cNvPr>
          <p:cNvSpPr txBox="1"/>
          <p:nvPr/>
        </p:nvSpPr>
        <p:spPr>
          <a:xfrm>
            <a:off x="7926298" y="3920034"/>
            <a:ext cx="4017818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Central </a:t>
            </a:r>
            <a:r>
              <a:rPr lang="fr-FR" sz="3200" dirty="0" err="1"/>
              <a:t>Arctic</a:t>
            </a:r>
            <a:r>
              <a:rPr lang="fr-FR" sz="3200" dirty="0"/>
              <a:t> </a:t>
            </a:r>
            <a:r>
              <a:rPr lang="fr-FR" sz="3200" dirty="0" err="1"/>
              <a:t>stratified</a:t>
            </a:r>
            <a:r>
              <a:rPr lang="fr-FR" sz="3200" dirty="0"/>
              <a:t> &amp; </a:t>
            </a:r>
            <a:r>
              <a:rPr lang="fr-FR" sz="3200" dirty="0" err="1"/>
              <a:t>fresh</a:t>
            </a:r>
            <a:r>
              <a:rPr lang="fr-FR" sz="3200" dirty="0"/>
              <a:t> surface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0BD6E39-3A81-F340-89C6-405AC6158A64}"/>
              </a:ext>
            </a:extLst>
          </p:cNvPr>
          <p:cNvSpPr txBox="1"/>
          <p:nvPr/>
        </p:nvSpPr>
        <p:spPr>
          <a:xfrm>
            <a:off x="419080" y="4745782"/>
            <a:ext cx="2535382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N. </a:t>
            </a:r>
            <a:r>
              <a:rPr lang="fr-FR" sz="3200" dirty="0" err="1"/>
              <a:t>Greenland</a:t>
            </a:r>
            <a:r>
              <a:rPr lang="fr-FR" sz="3200" dirty="0"/>
              <a:t> </a:t>
            </a:r>
            <a:r>
              <a:rPr lang="fr-FR" sz="3200" dirty="0" err="1"/>
              <a:t>salinity</a:t>
            </a:r>
            <a:r>
              <a:rPr lang="fr-FR" sz="3200" dirty="0"/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5EC915-294A-F94A-A630-10ADC8F9EB44}"/>
              </a:ext>
            </a:extLst>
          </p:cNvPr>
          <p:cNvSpPr txBox="1"/>
          <p:nvPr/>
        </p:nvSpPr>
        <p:spPr>
          <a:xfrm>
            <a:off x="348949" y="1914677"/>
            <a:ext cx="253538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/>
              <a:t>Weak</a:t>
            </a:r>
            <a:r>
              <a:rPr lang="fr-FR" sz="3200" dirty="0"/>
              <a:t> </a:t>
            </a:r>
            <a:r>
              <a:rPr lang="fr-FR" sz="3200" dirty="0" err="1"/>
              <a:t>Greenland</a:t>
            </a:r>
            <a:r>
              <a:rPr lang="fr-FR" sz="3200" dirty="0"/>
              <a:t> </a:t>
            </a:r>
            <a:r>
              <a:rPr lang="fr-FR" sz="3200" dirty="0" err="1"/>
              <a:t>current</a:t>
            </a:r>
            <a:r>
              <a:rPr lang="fr-FR" sz="3200" dirty="0"/>
              <a:t> 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3D35CCE-E9F9-9A4D-8936-CDC423227F2C}"/>
              </a:ext>
            </a:extLst>
          </p:cNvPr>
          <p:cNvCxnSpPr>
            <a:cxnSpLocks/>
          </p:cNvCxnSpPr>
          <p:nvPr/>
        </p:nvCxnSpPr>
        <p:spPr>
          <a:xfrm flipV="1">
            <a:off x="3191427" y="1742303"/>
            <a:ext cx="3263259" cy="556057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6213E37-FFEF-FD42-81FB-50F2D83BAC2A}"/>
              </a:ext>
            </a:extLst>
          </p:cNvPr>
          <p:cNvCxnSpPr>
            <a:cxnSpLocks/>
          </p:cNvCxnSpPr>
          <p:nvPr/>
        </p:nvCxnSpPr>
        <p:spPr>
          <a:xfrm>
            <a:off x="7926298" y="1932246"/>
            <a:ext cx="513367" cy="1731126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1CACE4F-376A-F944-909C-D46DCA9CE58C}"/>
              </a:ext>
            </a:extLst>
          </p:cNvPr>
          <p:cNvCxnSpPr>
            <a:cxnSpLocks/>
          </p:cNvCxnSpPr>
          <p:nvPr/>
        </p:nvCxnSpPr>
        <p:spPr>
          <a:xfrm>
            <a:off x="339856" y="3663372"/>
            <a:ext cx="123275" cy="1008914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49BCBC0-8167-9148-A692-AF0D259F2BCC}"/>
              </a:ext>
            </a:extLst>
          </p:cNvPr>
          <p:cNvCxnSpPr>
            <a:cxnSpLocks/>
          </p:cNvCxnSpPr>
          <p:nvPr/>
        </p:nvCxnSpPr>
        <p:spPr>
          <a:xfrm flipH="1" flipV="1">
            <a:off x="2773647" y="3663372"/>
            <a:ext cx="146588" cy="821833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19917A2-5FCB-E349-84B4-4114B4F55636}"/>
              </a:ext>
            </a:extLst>
          </p:cNvPr>
          <p:cNvCxnSpPr>
            <a:cxnSpLocks/>
          </p:cNvCxnSpPr>
          <p:nvPr/>
        </p:nvCxnSpPr>
        <p:spPr>
          <a:xfrm flipH="1">
            <a:off x="3028334" y="4739123"/>
            <a:ext cx="4674123" cy="545268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54BE6F49-5E36-7C4D-B43B-8E99CFADC261}"/>
              </a:ext>
            </a:extLst>
          </p:cNvPr>
          <p:cNvSpPr txBox="1"/>
          <p:nvPr/>
        </p:nvSpPr>
        <p:spPr>
          <a:xfrm>
            <a:off x="4428816" y="5054897"/>
            <a:ext cx="3249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-</a:t>
            </a:r>
            <a:r>
              <a:rPr lang="fr-FR" sz="2400" dirty="0">
                <a:solidFill>
                  <a:srgbClr val="0070C0"/>
                </a:solidFill>
              </a:rPr>
              <a:t> Advection of anomalies by </a:t>
            </a:r>
            <a:r>
              <a:rPr lang="fr-FR" sz="2400" dirty="0" err="1">
                <a:solidFill>
                  <a:srgbClr val="0070C0"/>
                </a:solidFill>
              </a:rPr>
              <a:t>mean</a:t>
            </a:r>
            <a:r>
              <a:rPr lang="fr-FR" sz="2400" dirty="0">
                <a:solidFill>
                  <a:srgbClr val="0070C0"/>
                </a:solidFill>
              </a:rPr>
              <a:t> flow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06D15F2-137C-A24A-977B-1C4C247CF5CA}"/>
              </a:ext>
            </a:extLst>
          </p:cNvPr>
          <p:cNvSpPr txBox="1"/>
          <p:nvPr/>
        </p:nvSpPr>
        <p:spPr>
          <a:xfrm>
            <a:off x="8246826" y="2106434"/>
            <a:ext cx="3249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+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Less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sea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ice</a:t>
            </a:r>
            <a:r>
              <a:rPr lang="fr-FR" sz="2400" dirty="0">
                <a:solidFill>
                  <a:srgbClr val="FF0000"/>
                </a:solidFill>
              </a:rPr>
              <a:t> export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</a:rPr>
              <a:t>Barents </a:t>
            </a:r>
            <a:r>
              <a:rPr lang="fr-FR" sz="2400" dirty="0" err="1">
                <a:solidFill>
                  <a:srgbClr val="FF0000"/>
                </a:solidFill>
              </a:rPr>
              <a:t>sea</a:t>
            </a:r>
            <a:r>
              <a:rPr lang="fr-FR" sz="2400" dirty="0">
                <a:solidFill>
                  <a:srgbClr val="FF0000"/>
                </a:solidFill>
              </a:rPr>
              <a:t> more </a:t>
            </a:r>
            <a:r>
              <a:rPr lang="fr-FR" sz="2400" dirty="0" err="1">
                <a:solidFill>
                  <a:srgbClr val="FF0000"/>
                </a:solidFill>
              </a:rPr>
              <a:t>salty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E2F1542-EE4C-F049-B88E-F978A6682AF7}"/>
              </a:ext>
            </a:extLst>
          </p:cNvPr>
          <p:cNvCxnSpPr>
            <a:cxnSpLocks/>
          </p:cNvCxnSpPr>
          <p:nvPr/>
        </p:nvCxnSpPr>
        <p:spPr>
          <a:xfrm>
            <a:off x="3032155" y="3318894"/>
            <a:ext cx="4670302" cy="688956"/>
          </a:xfrm>
          <a:prstGeom prst="straightConnector1">
            <a:avLst/>
          </a:prstGeom>
          <a:ln w="38100">
            <a:prstDash val="dash"/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CFC20F74-06BE-6A48-87FC-20C2890BFBC9}"/>
              </a:ext>
            </a:extLst>
          </p:cNvPr>
          <p:cNvSpPr txBox="1"/>
          <p:nvPr/>
        </p:nvSpPr>
        <p:spPr>
          <a:xfrm>
            <a:off x="3968848" y="3132626"/>
            <a:ext cx="3249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+ More recirculation ?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7CEDC27-99E9-E04C-9B21-C2566BD7A53C}"/>
              </a:ext>
            </a:extLst>
          </p:cNvPr>
          <p:cNvSpPr txBox="1"/>
          <p:nvPr/>
        </p:nvSpPr>
        <p:spPr>
          <a:xfrm>
            <a:off x="2954462" y="1292730"/>
            <a:ext cx="3249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 + </a:t>
            </a:r>
            <a:r>
              <a:rPr lang="fr-FR" sz="2400" dirty="0" err="1">
                <a:solidFill>
                  <a:srgbClr val="FF0000"/>
                </a:solidFill>
              </a:rPr>
              <a:t>Nordic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seas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salinity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63C263F-86DC-CA41-B43B-C57DF1D1E621}"/>
              </a:ext>
            </a:extLst>
          </p:cNvPr>
          <p:cNvSpPr txBox="1"/>
          <p:nvPr/>
        </p:nvSpPr>
        <p:spPr>
          <a:xfrm>
            <a:off x="215500" y="3594574"/>
            <a:ext cx="2502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+ </a:t>
            </a:r>
            <a:r>
              <a:rPr lang="fr-FR" sz="2000" dirty="0" err="1">
                <a:solidFill>
                  <a:srgbClr val="FF0000"/>
                </a:solidFill>
              </a:rPr>
              <a:t>Anomalous</a:t>
            </a:r>
            <a:r>
              <a:rPr lang="fr-FR" sz="2000" dirty="0">
                <a:solidFill>
                  <a:srgbClr val="FF0000"/>
                </a:solidFill>
              </a:rPr>
              <a:t> advection of </a:t>
            </a:r>
            <a:r>
              <a:rPr lang="fr-FR" sz="2000" dirty="0" err="1">
                <a:solidFill>
                  <a:srgbClr val="FF0000"/>
                </a:solidFill>
              </a:rPr>
              <a:t>mean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salinity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C9CBFDC-A2F8-3D40-99A8-B6162DEB9F18}"/>
              </a:ext>
            </a:extLst>
          </p:cNvPr>
          <p:cNvSpPr txBox="1"/>
          <p:nvPr/>
        </p:nvSpPr>
        <p:spPr>
          <a:xfrm>
            <a:off x="6253716" y="538694"/>
            <a:ext cx="3719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(+ </a:t>
            </a:r>
            <a:r>
              <a:rPr lang="fr-FR" sz="2400" dirty="0" err="1">
                <a:solidFill>
                  <a:srgbClr val="FF0000"/>
                </a:solidFill>
              </a:rPr>
              <a:t>internal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salinity</a:t>
            </a:r>
            <a:r>
              <a:rPr lang="fr-FR" sz="2400" dirty="0">
                <a:solidFill>
                  <a:srgbClr val="FF0000"/>
                </a:solidFill>
              </a:rPr>
              <a:t> feedback)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BAAD324-DE69-2241-9AEB-96E414F9FCC2}"/>
              </a:ext>
            </a:extLst>
          </p:cNvPr>
          <p:cNvSpPr txBox="1">
            <a:spLocks/>
          </p:cNvSpPr>
          <p:nvPr/>
        </p:nvSpPr>
        <p:spPr>
          <a:xfrm>
            <a:off x="76429" y="91591"/>
            <a:ext cx="5124221" cy="81644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Mechanism of AMOC centennial variability in our research</a:t>
            </a:r>
          </a:p>
        </p:txBody>
      </p:sp>
    </p:spTree>
    <p:extLst>
      <p:ext uri="{BB962C8B-B14F-4D97-AF65-F5344CB8AC3E}">
        <p14:creationId xmlns:p14="http://schemas.microsoft.com/office/powerpoint/2010/main" val="2142434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118C-B545-564B-83C9-B14310DCD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20" y="123584"/>
            <a:ext cx="1930501" cy="634117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Previous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230F1B-B2D6-D24E-B533-93457B1EFE4F}"/>
              </a:ext>
            </a:extLst>
          </p:cNvPr>
          <p:cNvSpPr txBox="1"/>
          <p:nvPr/>
        </p:nvSpPr>
        <p:spPr>
          <a:xfrm>
            <a:off x="148820" y="825276"/>
            <a:ext cx="103840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AMOC </a:t>
            </a:r>
            <a:r>
              <a:rPr lang="en-US" dirty="0"/>
              <a:t>multi-decadal</a:t>
            </a:r>
            <a:r>
              <a:rPr lang="en-CN" dirty="0"/>
              <a:t> to multi-centennial variability comes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Arctic:</a:t>
            </a:r>
          </a:p>
          <a:p>
            <a:r>
              <a:rPr lang="en-US" dirty="0"/>
              <a:t>     - release of Arctic freshwater through </a:t>
            </a:r>
            <a:r>
              <a:rPr lang="en-US" dirty="0" err="1"/>
              <a:t>Fram</a:t>
            </a:r>
            <a:r>
              <a:rPr lang="en-US" dirty="0"/>
              <a:t> Strait</a:t>
            </a:r>
            <a:r>
              <a:rPr lang="en-CN" dirty="0"/>
              <a:t> </a:t>
            </a:r>
            <a:r>
              <a:rPr lang="en-US" dirty="0"/>
              <a:t>in MPI-OM model 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dirty="0" err="1">
                <a:solidFill>
                  <a:schemeClr val="tx2"/>
                </a:solidFill>
              </a:rPr>
              <a:t>Jungclaus</a:t>
            </a:r>
            <a:r>
              <a:rPr lang="en-US" dirty="0">
                <a:solidFill>
                  <a:schemeClr val="tx2"/>
                </a:solidFill>
              </a:rPr>
              <a:t> et al., 2005)</a:t>
            </a:r>
            <a:r>
              <a:rPr lang="en-US" dirty="0"/>
              <a:t>;</a:t>
            </a:r>
          </a:p>
          <a:p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Southern Ocean:</a:t>
            </a:r>
          </a:p>
          <a:p>
            <a:r>
              <a:rPr lang="en-CN" dirty="0"/>
              <a:t>     - </a:t>
            </a:r>
            <a:r>
              <a:rPr lang="en-US" dirty="0"/>
              <a:t>salinity anomalies propagating from the Southern Ocean in GFDL coupled model 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dirty="0" err="1">
                <a:solidFill>
                  <a:schemeClr val="tx2"/>
                </a:solidFill>
              </a:rPr>
              <a:t>Delworth</a:t>
            </a:r>
            <a:r>
              <a:rPr lang="en-US" dirty="0">
                <a:solidFill>
                  <a:schemeClr val="tx2"/>
                </a:solidFill>
              </a:rPr>
              <a:t> &amp; Zeng, 2012)</a:t>
            </a:r>
          </a:p>
          <a:p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Tropics:</a:t>
            </a:r>
          </a:p>
          <a:p>
            <a:r>
              <a:rPr lang="en-US" dirty="0"/>
              <a:t>     - freshwater imposed by north shifted and increased ITCZ in HadCM3 model </a:t>
            </a:r>
            <a:r>
              <a:rPr lang="en-US" dirty="0">
                <a:solidFill>
                  <a:schemeClr val="tx2"/>
                </a:solidFill>
              </a:rPr>
              <a:t>(Vellinga &amp; Wu, 2004)</a:t>
            </a:r>
            <a:endParaRPr lang="en-CN" dirty="0"/>
          </a:p>
          <a:p>
            <a:r>
              <a:rPr lang="en-CN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49E12C-B9F8-5A44-A2C1-26272BA53403}"/>
              </a:ext>
            </a:extLst>
          </p:cNvPr>
          <p:cNvSpPr/>
          <p:nvPr/>
        </p:nvSpPr>
        <p:spPr>
          <a:xfrm>
            <a:off x="379955" y="4321079"/>
            <a:ext cx="110062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New IPSL-CMIP6-LR  </a:t>
            </a:r>
            <a:r>
              <a:rPr lang="en-US" dirty="0">
                <a:solidFill>
                  <a:schemeClr val="tx2"/>
                </a:solidFill>
              </a:rPr>
              <a:t>(Boucher et al., 2020)</a:t>
            </a:r>
            <a:r>
              <a:rPr lang="en-US" dirty="0"/>
              <a:t>; pre-industrial control simulation (1850 - 3049) </a:t>
            </a:r>
          </a:p>
          <a:p>
            <a:endParaRPr lang="en-US" dirty="0"/>
          </a:p>
          <a:p>
            <a:r>
              <a:rPr lang="en-US" dirty="0"/>
              <a:t>Atm: 2.5x1.5° (144x142) L79        </a:t>
            </a:r>
            <a:r>
              <a:rPr lang="en-US" dirty="0" err="1"/>
              <a:t>Oce</a:t>
            </a:r>
            <a:r>
              <a:rPr lang="en-US" dirty="0"/>
              <a:t>: 1° L75</a:t>
            </a:r>
          </a:p>
          <a:p>
            <a:endParaRPr lang="en-US" dirty="0"/>
          </a:p>
          <a:p>
            <a:r>
              <a:rPr lang="en-US" dirty="0"/>
              <a:t>Improvements:  more sea ice categories</a:t>
            </a:r>
            <a:r>
              <a:rPr lang="en-US"/>
              <a:t>; better </a:t>
            </a:r>
            <a:r>
              <a:rPr lang="en-US" dirty="0"/>
              <a:t>boundary layers and temperatures</a:t>
            </a:r>
            <a:r>
              <a:rPr lang="en-US"/>
              <a:t>; </a:t>
            </a:r>
            <a:r>
              <a:rPr lang="en-US" dirty="0"/>
              <a:t>o</a:t>
            </a:r>
            <a:r>
              <a:rPr lang="en-US"/>
              <a:t>ceanic </a:t>
            </a:r>
            <a:r>
              <a:rPr lang="en-US" dirty="0"/>
              <a:t>resolution from 2</a:t>
            </a:r>
            <a:r>
              <a:rPr lang="en-US" baseline="30000" dirty="0"/>
              <a:t>o</a:t>
            </a:r>
            <a:r>
              <a:rPr lang="en-US" dirty="0"/>
              <a:t> to 1</a:t>
            </a:r>
            <a:r>
              <a:rPr lang="en-US" baseline="30000" dirty="0"/>
              <a:t>o</a:t>
            </a:r>
          </a:p>
          <a:p>
            <a:endParaRPr lang="en-US" dirty="0"/>
          </a:p>
          <a:p>
            <a:r>
              <a:rPr lang="en-US" dirty="0"/>
              <a:t>CMIP6: Coupled Model </a:t>
            </a:r>
            <a:r>
              <a:rPr lang="en-US" dirty="0" err="1"/>
              <a:t>Intercomparison</a:t>
            </a:r>
            <a:r>
              <a:rPr lang="en-US" dirty="0"/>
              <a:t> Project (CMIP) phase 6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277349-9BAB-C640-ADBB-AC1C15CEB033}"/>
              </a:ext>
            </a:extLst>
          </p:cNvPr>
          <p:cNvSpPr txBox="1">
            <a:spLocks/>
          </p:cNvSpPr>
          <p:nvPr/>
        </p:nvSpPr>
        <p:spPr>
          <a:xfrm>
            <a:off x="148820" y="3500663"/>
            <a:ext cx="1687994" cy="60388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Our research</a:t>
            </a:r>
          </a:p>
        </p:txBody>
      </p:sp>
    </p:spTree>
    <p:extLst>
      <p:ext uri="{BB962C8B-B14F-4D97-AF65-F5344CB8AC3E}">
        <p14:creationId xmlns:p14="http://schemas.microsoft.com/office/powerpoint/2010/main" val="771707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373A416-1725-1B46-AA5C-8D826D965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9" r="3029"/>
          <a:stretch/>
        </p:blipFill>
        <p:spPr>
          <a:xfrm>
            <a:off x="70930" y="3761779"/>
            <a:ext cx="5052193" cy="306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F4D740-F1D9-0A48-9B85-3A30A96F68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8" r="2664"/>
          <a:stretch/>
        </p:blipFill>
        <p:spPr>
          <a:xfrm>
            <a:off x="5383331" y="1377492"/>
            <a:ext cx="6484442" cy="334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949636-B727-F447-9931-221CDCEF728C}"/>
              </a:ext>
            </a:extLst>
          </p:cNvPr>
          <p:cNvSpPr/>
          <p:nvPr/>
        </p:nvSpPr>
        <p:spPr>
          <a:xfrm>
            <a:off x="5748620" y="4957666"/>
            <a:ext cx="4707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A</a:t>
            </a:r>
            <a:r>
              <a:rPr lang="zh-CN" altLang="en-US" sz="2000" dirty="0"/>
              <a:t> </a:t>
            </a:r>
            <a:r>
              <a:rPr lang="fr-FR" sz="2000" dirty="0"/>
              <a:t>20-year </a:t>
            </a:r>
            <a:r>
              <a:rPr lang="fr-FR" sz="2000" dirty="0" err="1"/>
              <a:t>cutoff</a:t>
            </a:r>
            <a:r>
              <a:rPr lang="fr-FR" sz="2000" dirty="0"/>
              <a:t> </a:t>
            </a:r>
            <a:r>
              <a:rPr lang="fr-FR" sz="2000" dirty="0" err="1"/>
              <a:t>Butterworth</a:t>
            </a:r>
            <a:r>
              <a:rPr lang="fr-FR" sz="2000" dirty="0"/>
              <a:t> </a:t>
            </a:r>
            <a:r>
              <a:rPr lang="fr-FR" sz="2000" dirty="0" err="1"/>
              <a:t>lowpass</a:t>
            </a:r>
            <a:r>
              <a:rPr lang="fr-FR" sz="2000" dirty="0"/>
              <a:t> </a:t>
            </a:r>
            <a:r>
              <a:rPr lang="fr-FR" sz="2000" dirty="0" err="1"/>
              <a:t>filter</a:t>
            </a:r>
            <a:r>
              <a:rPr lang="zh-CN" altLang="en-US" sz="2000" dirty="0"/>
              <a:t> 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645CD9-0B4D-024F-9EC5-C846B15595DF}"/>
              </a:ext>
            </a:extLst>
          </p:cNvPr>
          <p:cNvSpPr/>
          <p:nvPr/>
        </p:nvSpPr>
        <p:spPr>
          <a:xfrm>
            <a:off x="7015952" y="503691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13A873-24AA-4F46-AE66-8ACC35B1B7DD}"/>
              </a:ext>
            </a:extLst>
          </p:cNvPr>
          <p:cNvSpPr txBox="1">
            <a:spLocks/>
          </p:cNvSpPr>
          <p:nvPr/>
        </p:nvSpPr>
        <p:spPr>
          <a:xfrm>
            <a:off x="70928" y="104113"/>
            <a:ext cx="6567867" cy="59766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chemeClr val="bg1"/>
                </a:solidFill>
              </a:rPr>
              <a:t>EOF and low frequency analysis of AMOC </a:t>
            </a:r>
            <a:r>
              <a:rPr lang="en-US" sz="2200" dirty="0" err="1">
                <a:solidFill>
                  <a:schemeClr val="bg1"/>
                </a:solidFill>
              </a:rPr>
              <a:t>streamfunction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1B3FE747-C363-C943-9139-B08D2CE7EE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0" r="2978"/>
          <a:stretch/>
        </p:blipFill>
        <p:spPr>
          <a:xfrm>
            <a:off x="70930" y="701779"/>
            <a:ext cx="4995117" cy="306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FBB09F3-24BA-4744-99AC-DF9B3CCC95DD}"/>
              </a:ext>
            </a:extLst>
          </p:cNvPr>
          <p:cNvSpPr txBox="1"/>
          <p:nvPr/>
        </p:nvSpPr>
        <p:spPr>
          <a:xfrm>
            <a:off x="5460685" y="5697950"/>
            <a:ext cx="6459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CN" sz="2000" dirty="0"/>
              <a:t>ominant centennial variabiliy</a:t>
            </a:r>
            <a:r>
              <a:rPr lang="zh-CN" altLang="en-US" sz="2000" dirty="0"/>
              <a:t> </a:t>
            </a:r>
            <a:r>
              <a:rPr lang="en-US" altLang="zh-CN" sz="2000" dirty="0"/>
              <a:t>of AMOC</a:t>
            </a:r>
            <a:r>
              <a:rPr lang="en-CN" sz="2000" dirty="0"/>
              <a:t> is isolated with LFC </a:t>
            </a:r>
          </a:p>
          <a:p>
            <a:r>
              <a:rPr lang="en-CN" sz="2000" dirty="0"/>
              <a:t>from high frequncy variance at tropics.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5EE0A8-8546-6340-8A8D-CE6CFAE49D63}"/>
              </a:ext>
            </a:extLst>
          </p:cNvPr>
          <p:cNvSpPr txBox="1"/>
          <p:nvPr/>
        </p:nvSpPr>
        <p:spPr>
          <a:xfrm>
            <a:off x="2140761" y="2572734"/>
            <a:ext cx="242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400" dirty="0"/>
              <a:t>EOF1</a:t>
            </a:r>
          </a:p>
          <a:p>
            <a:pPr algn="ctr"/>
            <a:r>
              <a:rPr lang="en-CN" dirty="0"/>
              <a:t>21.7% of total variance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795133-82DC-CF4D-8CDE-BCAC5B011CD1}"/>
              </a:ext>
            </a:extLst>
          </p:cNvPr>
          <p:cNvSpPr txBox="1"/>
          <p:nvPr/>
        </p:nvSpPr>
        <p:spPr>
          <a:xfrm>
            <a:off x="1437753" y="5401205"/>
            <a:ext cx="32535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2400" dirty="0"/>
              <a:t>LFP1 </a:t>
            </a:r>
          </a:p>
          <a:p>
            <a:pPr algn="ctr"/>
            <a:r>
              <a:rPr lang="en-CN" dirty="0"/>
              <a:t>48.6%</a:t>
            </a:r>
            <a:r>
              <a:rPr lang="en-CN" sz="2400" dirty="0"/>
              <a:t> </a:t>
            </a:r>
            <a:r>
              <a:rPr lang="en-CN" dirty="0"/>
              <a:t>of low frequency variance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(Wills et al., 2018)</a:t>
            </a:r>
            <a:endParaRPr lang="en-CN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C24923-B08E-D846-866E-A38AC8CED619}"/>
              </a:ext>
            </a:extLst>
          </p:cNvPr>
          <p:cNvSpPr txBox="1"/>
          <p:nvPr/>
        </p:nvSpPr>
        <p:spPr>
          <a:xfrm>
            <a:off x="6951119" y="1008160"/>
            <a:ext cx="334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First 8 EOFs: 74%</a:t>
            </a:r>
            <a:r>
              <a:rPr lang="zh-CN" altLang="en-US" dirty="0"/>
              <a:t> </a:t>
            </a:r>
            <a:r>
              <a:rPr lang="en-US" altLang="zh-CN" dirty="0"/>
              <a:t>of total variance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696820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645CD9-0B4D-024F-9EC5-C846B15595DF}"/>
              </a:ext>
            </a:extLst>
          </p:cNvPr>
          <p:cNvSpPr/>
          <p:nvPr/>
        </p:nvSpPr>
        <p:spPr>
          <a:xfrm>
            <a:off x="7015952" y="503691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CF6DA4C-DD1E-3645-907C-DF0D937F1FC2}"/>
              </a:ext>
            </a:extLst>
          </p:cNvPr>
          <p:cNvSpPr txBox="1">
            <a:spLocks/>
          </p:cNvSpPr>
          <p:nvPr/>
        </p:nvSpPr>
        <p:spPr>
          <a:xfrm>
            <a:off x="135819" y="72036"/>
            <a:ext cx="5919953" cy="59766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Regressed MLD(m), density onto AMOC LFC1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160C0FC-55EC-9B4D-A232-E6A2089CFCD1}"/>
              </a:ext>
            </a:extLst>
          </p:cNvPr>
          <p:cNvGrpSpPr>
            <a:grpSpLocks noChangeAspect="1"/>
          </p:cNvGrpSpPr>
          <p:nvPr/>
        </p:nvGrpSpPr>
        <p:grpSpPr>
          <a:xfrm>
            <a:off x="4702756" y="791884"/>
            <a:ext cx="3346452" cy="4320000"/>
            <a:chOff x="9396235" y="641250"/>
            <a:chExt cx="2610233" cy="3369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EAECA5F-195B-A44F-8EFC-42E46E9FCEDF}"/>
                </a:ext>
              </a:extLst>
            </p:cNvPr>
            <p:cNvGrpSpPr/>
            <p:nvPr/>
          </p:nvGrpSpPr>
          <p:grpSpPr>
            <a:xfrm>
              <a:off x="9439152" y="641250"/>
              <a:ext cx="2567316" cy="3369600"/>
              <a:chOff x="8909498" y="614826"/>
              <a:chExt cx="2567316" cy="3369600"/>
            </a:xfrm>
          </p:grpSpPr>
          <p:pic>
            <p:nvPicPr>
              <p:cNvPr id="20" name="Picture 19" descr="A close up of text on a white background&#10;&#10;Description automatically generated">
                <a:extLst>
                  <a:ext uri="{FF2B5EF4-FFF2-40B4-BE49-F238E27FC236}">
                    <a16:creationId xmlns:a16="http://schemas.microsoft.com/office/drawing/2014/main" id="{079649D3-1736-CF44-8846-6D8C13419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09498" y="614826"/>
                <a:ext cx="2567316" cy="33696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B777EB-69A5-D94D-BAF4-14AD73784B1C}"/>
                  </a:ext>
                </a:extLst>
              </p:cNvPr>
              <p:cNvSpPr txBox="1"/>
              <p:nvPr/>
            </p:nvSpPr>
            <p:spPr>
              <a:xfrm>
                <a:off x="9477529" y="2274521"/>
                <a:ext cx="706738" cy="408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Nordic</a:t>
                </a:r>
                <a:r>
                  <a:rPr lang="en-US" sz="2800" dirty="0"/>
                  <a:t>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AFB93E2-461D-8148-B652-CDD63FBF1392}"/>
                    </a:ext>
                  </a:extLst>
                </p:cNvPr>
                <p:cNvSpPr txBox="1"/>
                <p:nvPr/>
              </p:nvSpPr>
              <p:spPr>
                <a:xfrm>
                  <a:off x="10902424" y="1868022"/>
                  <a:ext cx="8583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AFB93E2-461D-8148-B652-CDD63FBF1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02424" y="1868022"/>
                  <a:ext cx="858312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12FC874-1524-0041-897F-F21FC16E0E11}"/>
                    </a:ext>
                  </a:extLst>
                </p:cNvPr>
                <p:cNvSpPr txBox="1"/>
                <p:nvPr/>
              </p:nvSpPr>
              <p:spPr>
                <a:xfrm>
                  <a:off x="10155527" y="1040670"/>
                  <a:ext cx="6596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N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N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12FC874-1524-0041-897F-F21FC16E0E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5527" y="1040670"/>
                  <a:ext cx="65960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473F880-A1EB-9146-80FB-A49AC3AFC7FB}"/>
                    </a:ext>
                  </a:extLst>
                </p:cNvPr>
                <p:cNvSpPr txBox="1"/>
                <p:nvPr/>
              </p:nvSpPr>
              <p:spPr>
                <a:xfrm>
                  <a:off x="11164658" y="1002979"/>
                  <a:ext cx="6747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N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473F880-A1EB-9146-80FB-A49AC3AFC7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4658" y="1002979"/>
                  <a:ext cx="67473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99DAE4-D73B-7E42-896F-E52205CA78B1}"/>
                </a:ext>
              </a:extLst>
            </p:cNvPr>
            <p:cNvSpPr txBox="1"/>
            <p:nvPr/>
          </p:nvSpPr>
          <p:spPr>
            <a:xfrm>
              <a:off x="9396235" y="699297"/>
              <a:ext cx="35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c)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F0C323-EE15-F742-8357-3568FF127C84}"/>
              </a:ext>
            </a:extLst>
          </p:cNvPr>
          <p:cNvGrpSpPr>
            <a:grpSpLocks noChangeAspect="1"/>
          </p:cNvGrpSpPr>
          <p:nvPr/>
        </p:nvGrpSpPr>
        <p:grpSpPr>
          <a:xfrm>
            <a:off x="7946604" y="834509"/>
            <a:ext cx="3406147" cy="4320000"/>
            <a:chOff x="9372191" y="3548020"/>
            <a:chExt cx="2636672" cy="334407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11B1BF3-D3EC-8146-90C7-B1961AA983F9}"/>
                </a:ext>
              </a:extLst>
            </p:cNvPr>
            <p:cNvGrpSpPr/>
            <p:nvPr/>
          </p:nvGrpSpPr>
          <p:grpSpPr>
            <a:xfrm>
              <a:off x="9460992" y="3548020"/>
              <a:ext cx="2547871" cy="3344079"/>
              <a:chOff x="8956573" y="3548020"/>
              <a:chExt cx="2547871" cy="3344079"/>
            </a:xfrm>
          </p:grpSpPr>
          <p:pic>
            <p:nvPicPr>
              <p:cNvPr id="18" name="Picture 17" descr="A close up of text on a white background&#10;&#10;Description automatically generated">
                <a:extLst>
                  <a:ext uri="{FF2B5EF4-FFF2-40B4-BE49-F238E27FC236}">
                    <a16:creationId xmlns:a16="http://schemas.microsoft.com/office/drawing/2014/main" id="{FA25ED1D-1D7C-9C44-8FC9-5D9D68570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6573" y="3548020"/>
                <a:ext cx="2547871" cy="334407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8BBF58-590E-2542-B4DF-054B1945AA81}"/>
                  </a:ext>
                </a:extLst>
              </p:cNvPr>
              <p:cNvSpPr txBox="1"/>
              <p:nvPr/>
            </p:nvSpPr>
            <p:spPr>
              <a:xfrm>
                <a:off x="9458600" y="5309943"/>
                <a:ext cx="841842" cy="285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Labrador</a:t>
                </a:r>
                <a:endParaRPr lang="en-US" sz="20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63A1443-83C1-5749-8F86-249353DA3F2C}"/>
                    </a:ext>
                  </a:extLst>
                </p:cNvPr>
                <p:cNvSpPr txBox="1"/>
                <p:nvPr/>
              </p:nvSpPr>
              <p:spPr>
                <a:xfrm>
                  <a:off x="10888419" y="4726609"/>
                  <a:ext cx="8583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63A1443-83C1-5749-8F86-249353DA3F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419" y="4726609"/>
                  <a:ext cx="858312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72BFCDD-A421-A445-B0E6-F8A9CA2D4173}"/>
                    </a:ext>
                  </a:extLst>
                </p:cNvPr>
                <p:cNvSpPr txBox="1"/>
                <p:nvPr/>
              </p:nvSpPr>
              <p:spPr>
                <a:xfrm>
                  <a:off x="10158152" y="4044383"/>
                  <a:ext cx="6596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N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N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72BFCDD-A421-A445-B0E6-F8A9CA2D41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8152" y="4044383"/>
                  <a:ext cx="659604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DEEBA8C-76C1-0940-AF61-A6B9CC7EF5E4}"/>
                    </a:ext>
                  </a:extLst>
                </p:cNvPr>
                <p:cNvSpPr txBox="1"/>
                <p:nvPr/>
              </p:nvSpPr>
              <p:spPr>
                <a:xfrm>
                  <a:off x="10980207" y="4021922"/>
                  <a:ext cx="6747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N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DEEBA8C-76C1-0940-AF61-A6B9CC7EF5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0207" y="4021922"/>
                  <a:ext cx="67473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89F6AE-E15F-EF46-BD1F-CA41C57929E0}"/>
                </a:ext>
              </a:extLst>
            </p:cNvPr>
            <p:cNvSpPr txBox="1"/>
            <p:nvPr/>
          </p:nvSpPr>
          <p:spPr>
            <a:xfrm>
              <a:off x="9372191" y="359936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d)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FD7B8E-29EF-D944-AD07-0523348CC57D}"/>
              </a:ext>
            </a:extLst>
          </p:cNvPr>
          <p:cNvGrpSpPr>
            <a:grpSpLocks noChangeAspect="1"/>
          </p:cNvGrpSpPr>
          <p:nvPr/>
        </p:nvGrpSpPr>
        <p:grpSpPr>
          <a:xfrm>
            <a:off x="388063" y="748236"/>
            <a:ext cx="3790850" cy="3240000"/>
            <a:chOff x="637127" y="844056"/>
            <a:chExt cx="3538127" cy="3024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88F3F6-4475-8247-9770-CD5A78CA0F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7127" y="844056"/>
              <a:ext cx="3538127" cy="3024000"/>
              <a:chOff x="5954171" y="636813"/>
              <a:chExt cx="3439810" cy="2939970"/>
            </a:xfrm>
          </p:grpSpPr>
          <p:pic>
            <p:nvPicPr>
              <p:cNvPr id="7" name="Picture 6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740F54FB-629B-8E4D-B142-2A9911CCA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67954" y="636813"/>
                <a:ext cx="3326027" cy="293997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847DF6C-CAC8-1149-BF2D-ED4AEC2A6438}"/>
                  </a:ext>
                </a:extLst>
              </p:cNvPr>
              <p:cNvSpPr txBox="1"/>
              <p:nvPr/>
            </p:nvSpPr>
            <p:spPr>
              <a:xfrm>
                <a:off x="5954171" y="768759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dirty="0"/>
                  <a:t>a)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0AE425-A2E2-BA4F-8D6B-65644085664B}"/>
                </a:ext>
              </a:extLst>
            </p:cNvPr>
            <p:cNvSpPr txBox="1"/>
            <p:nvPr/>
          </p:nvSpPr>
          <p:spPr>
            <a:xfrm>
              <a:off x="1823824" y="2319329"/>
              <a:ext cx="7409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Labrador</a:t>
              </a:r>
              <a:endParaRPr lang="en-US" sz="1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7CD2CDB-52E4-3243-94FA-5852F410D1D1}"/>
                </a:ext>
              </a:extLst>
            </p:cNvPr>
            <p:cNvSpPr txBox="1"/>
            <p:nvPr/>
          </p:nvSpPr>
          <p:spPr>
            <a:xfrm>
              <a:off x="3242228" y="1722288"/>
              <a:ext cx="650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Nordic</a:t>
              </a:r>
              <a:r>
                <a:rPr lang="en-US" dirty="0"/>
                <a:t>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89374C-8DDE-1047-B578-0290687B78FD}"/>
              </a:ext>
            </a:extLst>
          </p:cNvPr>
          <p:cNvGrpSpPr>
            <a:grpSpLocks noChangeAspect="1"/>
          </p:cNvGrpSpPr>
          <p:nvPr/>
        </p:nvGrpSpPr>
        <p:grpSpPr>
          <a:xfrm>
            <a:off x="300707" y="3808152"/>
            <a:ext cx="3682058" cy="2916000"/>
            <a:chOff x="6049449" y="3661587"/>
            <a:chExt cx="3232026" cy="25596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21E0758-EE06-0B4E-A4A4-119771218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247875" y="3661587"/>
              <a:ext cx="3033600" cy="25596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885DE6-8DB5-9248-9AD0-31848425E0FE}"/>
                </a:ext>
              </a:extLst>
            </p:cNvPr>
            <p:cNvSpPr txBox="1"/>
            <p:nvPr/>
          </p:nvSpPr>
          <p:spPr>
            <a:xfrm>
              <a:off x="6049449" y="3757221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b)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87119E90-2715-0146-9164-DDD95F3F2627}"/>
              </a:ext>
            </a:extLst>
          </p:cNvPr>
          <p:cNvSpPr txBox="1"/>
          <p:nvPr/>
        </p:nvSpPr>
        <p:spPr>
          <a:xfrm>
            <a:off x="1212630" y="3177184"/>
            <a:ext cx="198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Climatological MLD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5AA697-CF2D-F54C-B1CC-D7699317DF49}"/>
              </a:ext>
            </a:extLst>
          </p:cNvPr>
          <p:cNvSpPr txBox="1"/>
          <p:nvPr/>
        </p:nvSpPr>
        <p:spPr>
          <a:xfrm>
            <a:off x="5939060" y="5739111"/>
            <a:ext cx="4924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/>
              <a:t>- Density anomalies are dominated dy salinity</a:t>
            </a:r>
          </a:p>
          <a:p>
            <a:r>
              <a:rPr lang="en-CN" sz="2000" dirty="0"/>
              <a:t>- Surface (0-200m) is more variable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274C36-E8B2-CE42-80DD-0B9C80E01C81}"/>
              </a:ext>
            </a:extLst>
          </p:cNvPr>
          <p:cNvSpPr txBox="1"/>
          <p:nvPr/>
        </p:nvSpPr>
        <p:spPr>
          <a:xfrm>
            <a:off x="3994877" y="5074399"/>
            <a:ext cx="355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5% significance level in bold (solid)</a:t>
            </a:r>
          </a:p>
        </p:txBody>
      </p:sp>
      <p:sp>
        <p:nvSpPr>
          <p:cNvPr id="37" name="TextBox 62">
            <a:extLst>
              <a:ext uri="{FF2B5EF4-FFF2-40B4-BE49-F238E27FC236}">
                <a16:creationId xmlns:a16="http://schemas.microsoft.com/office/drawing/2014/main" id="{83C10F37-99C2-174D-AF0D-D3628096B958}"/>
              </a:ext>
            </a:extLst>
          </p:cNvPr>
          <p:cNvSpPr txBox="1"/>
          <p:nvPr/>
        </p:nvSpPr>
        <p:spPr>
          <a:xfrm>
            <a:off x="901192" y="4116347"/>
            <a:ext cx="1124458" cy="295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AMOC leads</a:t>
            </a:r>
          </a:p>
        </p:txBody>
      </p:sp>
      <p:cxnSp>
        <p:nvCxnSpPr>
          <p:cNvPr id="39" name="Straight Arrow Connector 63">
            <a:extLst>
              <a:ext uri="{FF2B5EF4-FFF2-40B4-BE49-F238E27FC236}">
                <a16:creationId xmlns:a16="http://schemas.microsoft.com/office/drawing/2014/main" id="{E5EF11F6-2D8D-2C44-A9F7-D7E01BC2F8F8}"/>
              </a:ext>
            </a:extLst>
          </p:cNvPr>
          <p:cNvCxnSpPr>
            <a:cxnSpLocks/>
          </p:cNvCxnSpPr>
          <p:nvPr/>
        </p:nvCxnSpPr>
        <p:spPr>
          <a:xfrm>
            <a:off x="975807" y="4087750"/>
            <a:ext cx="975228" cy="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052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CC8D2EC0-5721-1E43-B2A5-70B712CF0831}"/>
              </a:ext>
            </a:extLst>
          </p:cNvPr>
          <p:cNvSpPr txBox="1"/>
          <p:nvPr/>
        </p:nvSpPr>
        <p:spPr>
          <a:xfrm>
            <a:off x="1218032" y="1117870"/>
            <a:ext cx="182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(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DA184D-BF3C-6F4A-A2AE-20D2A53D9EE9}"/>
              </a:ext>
            </a:extLst>
          </p:cNvPr>
          <p:cNvSpPr txBox="1"/>
          <p:nvPr/>
        </p:nvSpPr>
        <p:spPr>
          <a:xfrm>
            <a:off x="9306524" y="1117870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 (kgm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4215BC-EAC2-C746-A931-80FAAE780928}"/>
              </a:ext>
            </a:extLst>
          </p:cNvPr>
          <p:cNvSpPr txBox="1"/>
          <p:nvPr/>
        </p:nvSpPr>
        <p:spPr>
          <a:xfrm>
            <a:off x="5481697" y="1110616"/>
            <a:ext cx="138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Salinity (</a:t>
            </a:r>
            <a:r>
              <a:rPr lang="en-US" dirty="0" err="1"/>
              <a:t>psu</a:t>
            </a:r>
            <a:r>
              <a:rPr lang="en-US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1F5D2C-E9C2-9943-82FB-FC99FAE66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9" t="8522" r="4260" b="9894"/>
          <a:stretch/>
        </p:blipFill>
        <p:spPr>
          <a:xfrm>
            <a:off x="8256039" y="1611001"/>
            <a:ext cx="3780000" cy="4384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20CF33-D762-6C4E-A3AB-4219D2292E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5" t="8522" r="4624" b="9893"/>
          <a:stretch/>
        </p:blipFill>
        <p:spPr>
          <a:xfrm>
            <a:off x="168359" y="1611003"/>
            <a:ext cx="3780000" cy="4384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521941-7992-E240-88F3-BF8F9C6FDA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3" t="8522" r="4376" b="9893"/>
          <a:stretch/>
        </p:blipFill>
        <p:spPr>
          <a:xfrm>
            <a:off x="4286182" y="1611003"/>
            <a:ext cx="3780000" cy="43841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B84D185-387A-184C-91A7-8847E9206090}"/>
              </a:ext>
            </a:extLst>
          </p:cNvPr>
          <p:cNvSpPr txBox="1">
            <a:spLocks/>
          </p:cNvSpPr>
          <p:nvPr/>
        </p:nvSpPr>
        <p:spPr>
          <a:xfrm>
            <a:off x="40742" y="192242"/>
            <a:ext cx="8498420" cy="67064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chemeClr val="bg1"/>
                </a:solidFill>
              </a:rPr>
              <a:t>Regression of 0-150m temperature, salinity and density onto AMOC-LFC1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33CF3A-6510-304F-BA45-A2050B7AEADC}"/>
              </a:ext>
            </a:extLst>
          </p:cNvPr>
          <p:cNvSpPr txBox="1"/>
          <p:nvPr/>
        </p:nvSpPr>
        <p:spPr>
          <a:xfrm>
            <a:off x="3498814" y="6126169"/>
            <a:ext cx="5333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density anomalies dominated by salinity 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2193872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819D7914-2AE9-5E47-B3FC-5D514BFA1EF1}"/>
              </a:ext>
            </a:extLst>
          </p:cNvPr>
          <p:cNvSpPr txBox="1"/>
          <p:nvPr/>
        </p:nvSpPr>
        <p:spPr>
          <a:xfrm>
            <a:off x="5656110" y="3212264"/>
            <a:ext cx="5244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No significant atrmospheric impacts:</a:t>
            </a:r>
          </a:p>
          <a:p>
            <a:r>
              <a:rPr lang="en-CN" sz="2400" dirty="0"/>
              <a:t>    - Sea level pressure</a:t>
            </a:r>
          </a:p>
          <a:p>
            <a:r>
              <a:rPr lang="en-CN" sz="2400" dirty="0"/>
              <a:t>    - Wind stress</a:t>
            </a:r>
          </a:p>
        </p:txBody>
      </p:sp>
      <p:pic>
        <p:nvPicPr>
          <p:cNvPr id="16" name="Picture 1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AA8B1ED-F4BA-B947-9E6B-2C763CE1C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69" y="1071632"/>
            <a:ext cx="4607994" cy="50400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865B027F-8184-834A-AFA2-77956F3BC841}"/>
              </a:ext>
            </a:extLst>
          </p:cNvPr>
          <p:cNvSpPr txBox="1">
            <a:spLocks/>
          </p:cNvSpPr>
          <p:nvPr/>
        </p:nvSpPr>
        <p:spPr>
          <a:xfrm>
            <a:off x="114615" y="148702"/>
            <a:ext cx="7126443" cy="59766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Zonally mean 0-150m salinity anomalies in the Atlantic basin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E30B18-2883-EC4C-9E89-38C70795F86A}"/>
              </a:ext>
            </a:extLst>
          </p:cNvPr>
          <p:cNvSpPr/>
          <p:nvPr/>
        </p:nvSpPr>
        <p:spPr>
          <a:xfrm>
            <a:off x="5656110" y="1863900"/>
            <a:ext cx="59896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salinity anomalies come more from Arctic and high-latitude North Atlantic, not tropics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1175234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94B487-55BC-1148-BDF3-3526765C9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5" t="11946" r="4868" b="12618"/>
          <a:stretch/>
        </p:blipFill>
        <p:spPr>
          <a:xfrm>
            <a:off x="293141" y="925311"/>
            <a:ext cx="5314712" cy="5760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BBD343-934C-EF4D-A384-4631643F2CB7}"/>
              </a:ext>
            </a:extLst>
          </p:cNvPr>
          <p:cNvSpPr txBox="1">
            <a:spLocks/>
          </p:cNvSpPr>
          <p:nvPr/>
        </p:nvSpPr>
        <p:spPr>
          <a:xfrm>
            <a:off x="56511" y="70591"/>
            <a:ext cx="5551342" cy="59766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Climatological 0-150m salinity and currents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F013D-9C09-F94C-8F55-6A20C61E7F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5" t="9748" r="5030" b="11258"/>
          <a:stretch/>
        </p:blipFill>
        <p:spPr>
          <a:xfrm>
            <a:off x="6344032" y="668257"/>
            <a:ext cx="5287045" cy="60170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7225CC-BB79-5742-891B-837D660C112F}"/>
              </a:ext>
            </a:extLst>
          </p:cNvPr>
          <p:cNvSpPr txBox="1">
            <a:spLocks/>
          </p:cNvSpPr>
          <p:nvPr/>
        </p:nvSpPr>
        <p:spPr>
          <a:xfrm>
            <a:off x="6344032" y="70591"/>
            <a:ext cx="5184822" cy="59766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Regressed 0-150m salinity and currents </a:t>
            </a:r>
          </a:p>
        </p:txBody>
      </p:sp>
    </p:spTree>
    <p:extLst>
      <p:ext uri="{BB962C8B-B14F-4D97-AF65-F5344CB8AC3E}">
        <p14:creationId xmlns:p14="http://schemas.microsoft.com/office/powerpoint/2010/main" val="1733947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D51E02-C976-1B4E-BF0E-4D0F2C874D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95" t="82778" r="8780" b="10926"/>
          <a:stretch/>
        </p:blipFill>
        <p:spPr>
          <a:xfrm>
            <a:off x="4362450" y="6056513"/>
            <a:ext cx="3467100" cy="43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97AB06-EAB2-7841-BB35-F9BF71D40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7" t="9255" r="4079" b="20045"/>
          <a:stretch/>
        </p:blipFill>
        <p:spPr>
          <a:xfrm>
            <a:off x="120426" y="296513"/>
            <a:ext cx="5791823" cy="57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25B74D-68FD-6D45-90CD-94C3E04EA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7" t="9042" r="3118" b="19826"/>
          <a:stretch/>
        </p:blipFill>
        <p:spPr>
          <a:xfrm>
            <a:off x="5912249" y="296513"/>
            <a:ext cx="578877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69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64598493-C28B-4E41-AAF8-D88D0B01AB97}"/>
              </a:ext>
            </a:extLst>
          </p:cNvPr>
          <p:cNvGrpSpPr/>
          <p:nvPr/>
        </p:nvGrpSpPr>
        <p:grpSpPr>
          <a:xfrm>
            <a:off x="114185" y="447237"/>
            <a:ext cx="5725090" cy="6417200"/>
            <a:chOff x="127033" y="364528"/>
            <a:chExt cx="5725090" cy="6417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244EF9-DD79-B64F-937C-E91A2FDAAB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60" t="8682" r="3623" b="11012"/>
            <a:stretch/>
          </p:blipFill>
          <p:spPr>
            <a:xfrm>
              <a:off x="127033" y="364528"/>
              <a:ext cx="5725090" cy="641720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C036BF0-7E0D-EE4C-B839-B49B45D56399}"/>
                </a:ext>
              </a:extLst>
            </p:cNvPr>
            <p:cNvCxnSpPr>
              <a:cxnSpLocks/>
            </p:cNvCxnSpPr>
            <p:nvPr/>
          </p:nvCxnSpPr>
          <p:spPr>
            <a:xfrm>
              <a:off x="2527196" y="1622120"/>
              <a:ext cx="246948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E512F2-3D85-4A4F-AB7B-7A431A2A1D50}"/>
                </a:ext>
              </a:extLst>
            </p:cNvPr>
            <p:cNvCxnSpPr>
              <a:cxnSpLocks/>
            </p:cNvCxnSpPr>
            <p:nvPr/>
          </p:nvCxnSpPr>
          <p:spPr>
            <a:xfrm>
              <a:off x="1307148" y="4181292"/>
              <a:ext cx="509096" cy="30087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71B320-E057-A949-8D30-C4085860E19A}"/>
                </a:ext>
              </a:extLst>
            </p:cNvPr>
            <p:cNvCxnSpPr>
              <a:cxnSpLocks/>
            </p:cNvCxnSpPr>
            <p:nvPr/>
          </p:nvCxnSpPr>
          <p:spPr>
            <a:xfrm>
              <a:off x="2790294" y="4181292"/>
              <a:ext cx="437229" cy="109192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87CE017-0CA0-4545-85DF-EAACDF900422}"/>
                </a:ext>
              </a:extLst>
            </p:cNvPr>
            <p:cNvCxnSpPr>
              <a:cxnSpLocks/>
            </p:cNvCxnSpPr>
            <p:nvPr/>
          </p:nvCxnSpPr>
          <p:spPr>
            <a:xfrm>
              <a:off x="3345564" y="4337428"/>
              <a:ext cx="1095280" cy="392675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24CC36-EE87-1C4E-863E-04F35D160661}"/>
                </a:ext>
              </a:extLst>
            </p:cNvPr>
            <p:cNvSpPr txBox="1"/>
            <p:nvPr/>
          </p:nvSpPr>
          <p:spPr>
            <a:xfrm>
              <a:off x="979158" y="3921152"/>
              <a:ext cx="680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Davis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19266-20FE-2E40-A13A-8ED27A9A9A20}"/>
                </a:ext>
              </a:extLst>
            </p:cNvPr>
            <p:cNvSpPr txBox="1"/>
            <p:nvPr/>
          </p:nvSpPr>
          <p:spPr>
            <a:xfrm>
              <a:off x="2113406" y="3931444"/>
              <a:ext cx="660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Fram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91E9AB-DE42-A846-8A73-E2ABB87E0AE0}"/>
                </a:ext>
              </a:extLst>
            </p:cNvPr>
            <p:cNvSpPr txBox="1"/>
            <p:nvPr/>
          </p:nvSpPr>
          <p:spPr>
            <a:xfrm>
              <a:off x="3750308" y="4730103"/>
              <a:ext cx="899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Barents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90AF35-3564-3C40-B457-EACEDCFF9F52}"/>
                </a:ext>
              </a:extLst>
            </p:cNvPr>
            <p:cNvSpPr txBox="1"/>
            <p:nvPr/>
          </p:nvSpPr>
          <p:spPr>
            <a:xfrm>
              <a:off x="2989578" y="1448483"/>
              <a:ext cx="788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Bering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6EEC9D2-3A4F-3B4F-B4B8-DF9DF9CBD083}"/>
              </a:ext>
            </a:extLst>
          </p:cNvPr>
          <p:cNvCxnSpPr/>
          <p:nvPr/>
        </p:nvCxnSpPr>
        <p:spPr>
          <a:xfrm>
            <a:off x="5729928" y="0"/>
            <a:ext cx="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CCF1B0A0-A21C-DD46-91C4-D644667AE644}"/>
              </a:ext>
            </a:extLst>
          </p:cNvPr>
          <p:cNvSpPr txBox="1">
            <a:spLocks/>
          </p:cNvSpPr>
          <p:nvPr/>
        </p:nvSpPr>
        <p:spPr>
          <a:xfrm>
            <a:off x="5886145" y="178758"/>
            <a:ext cx="6020690" cy="65108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Freshwater transport toward Arctic (positive northward) </a:t>
            </a:r>
          </a:p>
        </p:txBody>
      </p:sp>
      <p:sp>
        <p:nvSpPr>
          <p:cNvPr id="29" name="TextBox 55">
            <a:extLst>
              <a:ext uri="{FF2B5EF4-FFF2-40B4-BE49-F238E27FC236}">
                <a16:creationId xmlns:a16="http://schemas.microsoft.com/office/drawing/2014/main" id="{D85919D3-6029-6C4F-B903-9609701B1F2C}"/>
              </a:ext>
            </a:extLst>
          </p:cNvPr>
          <p:cNvSpPr txBox="1"/>
          <p:nvPr/>
        </p:nvSpPr>
        <p:spPr>
          <a:xfrm>
            <a:off x="8556212" y="60209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Lag (in </a:t>
            </a:r>
            <a:r>
              <a:rPr lang="en-US" dirty="0" err="1"/>
              <a:t>yr</a:t>
            </a:r>
            <a:r>
              <a:rPr lang="en-US" dirty="0"/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53A327-E083-604E-AFE7-E99AFBE96FC5}"/>
              </a:ext>
            </a:extLst>
          </p:cNvPr>
          <p:cNvSpPr txBox="1"/>
          <p:nvPr/>
        </p:nvSpPr>
        <p:spPr>
          <a:xfrm>
            <a:off x="9030539" y="299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B9E1F01-F102-1642-B434-3F26D8631DF3}"/>
              </a:ext>
            </a:extLst>
          </p:cNvPr>
          <p:cNvGrpSpPr/>
          <p:nvPr/>
        </p:nvGrpSpPr>
        <p:grpSpPr>
          <a:xfrm>
            <a:off x="5886145" y="1196157"/>
            <a:ext cx="5925342" cy="4824198"/>
            <a:chOff x="5886145" y="1196157"/>
            <a:chExt cx="5925342" cy="482419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598D8C-F127-CE4B-86AA-5EA34311030B}"/>
                </a:ext>
              </a:extLst>
            </p:cNvPr>
            <p:cNvGrpSpPr/>
            <p:nvPr/>
          </p:nvGrpSpPr>
          <p:grpSpPr>
            <a:xfrm>
              <a:off x="5886145" y="1304355"/>
              <a:ext cx="5925342" cy="4716000"/>
              <a:chOff x="262964" y="1151736"/>
              <a:chExt cx="5925342" cy="4716000"/>
            </a:xfrm>
          </p:grpSpPr>
          <p:pic>
            <p:nvPicPr>
              <p:cNvPr id="7" name="Image 19">
                <a:extLst>
                  <a:ext uri="{FF2B5EF4-FFF2-40B4-BE49-F238E27FC236}">
                    <a16:creationId xmlns:a16="http://schemas.microsoft.com/office/drawing/2014/main" id="{2606196E-01A1-C247-85FD-E81CB4384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6167" b="8885"/>
              <a:stretch/>
            </p:blipFill>
            <p:spPr>
              <a:xfrm>
                <a:off x="262964" y="1151736"/>
                <a:ext cx="5925342" cy="4716000"/>
              </a:xfrm>
              <a:prstGeom prst="rect">
                <a:avLst/>
              </a:prstGeom>
            </p:spPr>
          </p:pic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A274B7EA-7B16-0649-A3A3-90A87FB67EFA}"/>
                  </a:ext>
                </a:extLst>
              </p:cNvPr>
              <p:cNvSpPr txBox="1"/>
              <p:nvPr/>
            </p:nvSpPr>
            <p:spPr>
              <a:xfrm>
                <a:off x="2181518" y="1818950"/>
                <a:ext cx="818646" cy="426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rgbClr val="FF0000"/>
                    </a:solidFill>
                  </a:rPr>
                  <a:t>Fram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8185EFBF-16C1-0C45-A40C-6A3D59CE1E43}"/>
                  </a:ext>
                </a:extLst>
              </p:cNvPr>
              <p:cNvSpPr txBox="1"/>
              <p:nvPr/>
            </p:nvSpPr>
            <p:spPr>
              <a:xfrm>
                <a:off x="3407358" y="4916175"/>
                <a:ext cx="841799" cy="426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Davis</a:t>
                </a:r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AC02B380-C1EA-6746-9F20-A0DB795F0A67}"/>
                  </a:ext>
                </a:extLst>
              </p:cNvPr>
              <p:cNvSpPr txBox="1"/>
              <p:nvPr/>
            </p:nvSpPr>
            <p:spPr>
              <a:xfrm>
                <a:off x="3448449" y="4331656"/>
                <a:ext cx="982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8000"/>
                    </a:solidFill>
                  </a:rPr>
                  <a:t>Barents</a:t>
                </a:r>
              </a:p>
            </p:txBody>
          </p:sp>
          <p:sp>
            <p:nvSpPr>
              <p:cNvPr id="11" name="TextBox 62">
                <a:extLst>
                  <a:ext uri="{FF2B5EF4-FFF2-40B4-BE49-F238E27FC236}">
                    <a16:creationId xmlns:a16="http://schemas.microsoft.com/office/drawing/2014/main" id="{CFDAB920-31BE-AF45-A694-7B9B18EF494E}"/>
                  </a:ext>
                </a:extLst>
              </p:cNvPr>
              <p:cNvSpPr txBox="1"/>
              <p:nvPr/>
            </p:nvSpPr>
            <p:spPr>
              <a:xfrm>
                <a:off x="4410858" y="1764910"/>
                <a:ext cx="1124458" cy="295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/>
                  <a:t>AMOC leads</a:t>
                </a:r>
              </a:p>
            </p:txBody>
          </p:sp>
          <p:cxnSp>
            <p:nvCxnSpPr>
              <p:cNvPr id="12" name="Straight Arrow Connector 63">
                <a:extLst>
                  <a:ext uri="{FF2B5EF4-FFF2-40B4-BE49-F238E27FC236}">
                    <a16:creationId xmlns:a16="http://schemas.microsoft.com/office/drawing/2014/main" id="{8B36DC1C-B6E8-8643-A2E5-901DB41071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5473" y="1736313"/>
                <a:ext cx="975228" cy="0"/>
              </a:xfrm>
              <a:prstGeom prst="straightConnector1">
                <a:avLst/>
              </a:prstGeom>
              <a:ln w="12700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090B4662-1B70-A946-8C00-84E56C4D213A}"/>
                  </a:ext>
                </a:extLst>
              </p:cNvPr>
              <p:cNvSpPr txBox="1"/>
              <p:nvPr/>
            </p:nvSpPr>
            <p:spPr>
              <a:xfrm>
                <a:off x="1961339" y="3972073"/>
                <a:ext cx="1165138" cy="426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Surface </a:t>
                </a:r>
              </a:p>
            </p:txBody>
          </p:sp>
          <p:sp>
            <p:nvSpPr>
              <p:cNvPr id="14" name="TextBox 9">
                <a:extLst>
                  <a:ext uri="{FF2B5EF4-FFF2-40B4-BE49-F238E27FC236}">
                    <a16:creationId xmlns:a16="http://schemas.microsoft.com/office/drawing/2014/main" id="{4A34EB3F-7CF9-3A4D-9D9B-8151670A145D}"/>
                  </a:ext>
                </a:extLst>
              </p:cNvPr>
              <p:cNvSpPr txBox="1"/>
              <p:nvPr/>
            </p:nvSpPr>
            <p:spPr>
              <a:xfrm>
                <a:off x="5110690" y="3503218"/>
                <a:ext cx="7454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Total </a:t>
                </a:r>
              </a:p>
            </p:txBody>
          </p:sp>
        </p:grpSp>
        <p:sp>
          <p:nvSpPr>
            <p:cNvPr id="30" name="ZoneTexte 13">
              <a:extLst>
                <a:ext uri="{FF2B5EF4-FFF2-40B4-BE49-F238E27FC236}">
                  <a16:creationId xmlns:a16="http://schemas.microsoft.com/office/drawing/2014/main" id="{1673A4E8-3656-594B-B1FA-A2BB8D3CB027}"/>
                </a:ext>
              </a:extLst>
            </p:cNvPr>
            <p:cNvSpPr txBox="1"/>
            <p:nvPr/>
          </p:nvSpPr>
          <p:spPr>
            <a:xfrm>
              <a:off x="6280881" y="1196157"/>
              <a:ext cx="498967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/>
                <a:t>Regression</a:t>
              </a:r>
              <a:r>
                <a:rPr lang="fr-FR" sz="2400" dirty="0"/>
                <a:t> onto LFC1</a:t>
              </a:r>
              <a:r>
                <a:rPr lang="fr-FR" sz="2400" dirty="0">
                  <a:solidFill>
                    <a:schemeClr val="bg1"/>
                  </a:solidFill>
                </a:rPr>
                <a:t> </a:t>
              </a:r>
              <a:r>
                <a:rPr lang="fr-FR" sz="2400" dirty="0"/>
                <a:t>(in </a:t>
              </a:r>
              <a:r>
                <a:rPr lang="fr-FR" sz="2400" dirty="0" err="1"/>
                <a:t>mSv</a:t>
              </a:r>
              <a:r>
                <a:rPr lang="fr-FR" sz="2400" dirty="0"/>
                <a:t>)</a:t>
              </a:r>
            </a:p>
          </p:txBody>
        </p:sp>
        <p:sp>
          <p:nvSpPr>
            <p:cNvPr id="32" name="TextBox 11">
              <a:extLst>
                <a:ext uri="{FF2B5EF4-FFF2-40B4-BE49-F238E27FC236}">
                  <a16:creationId xmlns:a16="http://schemas.microsoft.com/office/drawing/2014/main" id="{315A7C3C-8987-4E4E-98A2-F0681E758BBD}"/>
                </a:ext>
              </a:extLst>
            </p:cNvPr>
            <p:cNvSpPr txBox="1"/>
            <p:nvPr/>
          </p:nvSpPr>
          <p:spPr>
            <a:xfrm>
              <a:off x="8540382" y="2833117"/>
              <a:ext cx="8563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Bering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5288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9991</TotalTime>
  <Words>1159</Words>
  <Application>Microsoft Macintosh PowerPoint</Application>
  <PresentationFormat>Widescreen</PresentationFormat>
  <Paragraphs>172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Helvetica</vt:lpstr>
      <vt:lpstr>Office Theme</vt:lpstr>
      <vt:lpstr>Salinity-driven centennial variability in the Arctic and North Atlantic</vt:lpstr>
      <vt:lpstr>Previous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Salinity-driven centennial variability in the Arctic and North Atlantic</dc:title>
  <dc:creator>Huang, Minghai</dc:creator>
  <cp:lastModifiedBy>Huang, Minghai</cp:lastModifiedBy>
  <cp:revision>20</cp:revision>
  <dcterms:created xsi:type="dcterms:W3CDTF">2020-04-23T23:06:02Z</dcterms:created>
  <dcterms:modified xsi:type="dcterms:W3CDTF">2020-05-04T13:05:18Z</dcterms:modified>
</cp:coreProperties>
</file>