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17" r:id="rId2"/>
    <p:sldId id="300" r:id="rId3"/>
    <p:sldId id="258" r:id="rId4"/>
    <p:sldId id="316" r:id="rId5"/>
    <p:sldId id="308" r:id="rId6"/>
    <p:sldId id="302" r:id="rId7"/>
    <p:sldId id="345" r:id="rId8"/>
    <p:sldId id="344" r:id="rId9"/>
    <p:sldId id="346" r:id="rId10"/>
    <p:sldId id="347" r:id="rId11"/>
    <p:sldId id="342" r:id="rId12"/>
    <p:sldId id="353" r:id="rId13"/>
    <p:sldId id="349" r:id="rId14"/>
    <p:sldId id="351" r:id="rId15"/>
    <p:sldId id="350" r:id="rId16"/>
    <p:sldId id="35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flickr.com/photos/86548370@N00/28071181058" TargetMode="External"/><Relationship Id="rId1" Type="http://schemas.openxmlformats.org/officeDocument/2006/relationships/image" Target="../media/image7.jpg"/><Relationship Id="rId6" Type="http://schemas.openxmlformats.org/officeDocument/2006/relationships/hyperlink" Target="http://en.wikipedia.org/wiki/File:Cactus_flower_pollen.jpg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s://www.flickr.com/photos/myfwc/5884566398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flickr.com/photos/86548370@N00/28071181058" TargetMode="External"/><Relationship Id="rId1" Type="http://schemas.openxmlformats.org/officeDocument/2006/relationships/image" Target="../media/image7.jpg"/><Relationship Id="rId6" Type="http://schemas.openxmlformats.org/officeDocument/2006/relationships/hyperlink" Target="http://en.wikipedia.org/wiki/File:Cactus_flower_pollen.jpg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s://www.flickr.com/photos/myfwc/5884566398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6E2B81-903F-443F-A066-32EC2F95936B}" type="doc">
      <dgm:prSet loTypeId="urn:microsoft.com/office/officeart/2011/layout/RadialPicture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8F6B075-F1F4-457F-8D94-06B62630A65F}">
      <dgm:prSet phldrT="[Text]"/>
      <dgm:spPr/>
      <dgm:t>
        <a:bodyPr/>
        <a:lstStyle/>
        <a:p>
          <a:r>
            <a:rPr lang="en-GB" dirty="0"/>
            <a:t>Unfortunate</a:t>
          </a:r>
          <a:r>
            <a:rPr lang="en-GB" baseline="0" dirty="0"/>
            <a:t> organisms buried in sediments</a:t>
          </a:r>
        </a:p>
      </dgm:t>
    </dgm:pt>
    <dgm:pt modelId="{56D0C0F0-CB85-43F8-89E7-A64FBDA35BB0}" type="parTrans" cxnId="{A78326A2-1F9A-4F54-A197-50D7FDB3D757}">
      <dgm:prSet/>
      <dgm:spPr/>
      <dgm:t>
        <a:bodyPr/>
        <a:lstStyle/>
        <a:p>
          <a:endParaRPr lang="en-GB"/>
        </a:p>
      </dgm:t>
    </dgm:pt>
    <dgm:pt modelId="{322273CC-9441-46A0-BF34-EF81754C4E7C}" type="sibTrans" cxnId="{A78326A2-1F9A-4F54-A197-50D7FDB3D757}">
      <dgm:prSet/>
      <dgm:spPr/>
      <dgm:t>
        <a:bodyPr/>
        <a:lstStyle/>
        <a:p>
          <a:endParaRPr lang="en-GB"/>
        </a:p>
      </dgm:t>
    </dgm:pt>
    <dgm:pt modelId="{48B72EB7-16CA-4CC0-826F-EE006DA34403}">
      <dgm:prSet phldrT="[Text]"/>
      <dgm:spPr/>
      <dgm:t>
        <a:bodyPr/>
        <a:lstStyle/>
        <a:p>
          <a:r>
            <a:rPr lang="en-GB" dirty="0" err="1"/>
            <a:t>chironomid</a:t>
          </a:r>
          <a:endParaRPr lang="en-GB" dirty="0"/>
        </a:p>
      </dgm:t>
    </dgm:pt>
    <dgm:pt modelId="{C7963D11-DEC6-4177-94B2-B053BA03BEF7}" type="parTrans" cxnId="{3EF08A94-0195-4D6B-BCB3-30FB3F052087}">
      <dgm:prSet/>
      <dgm:spPr/>
      <dgm:t>
        <a:bodyPr/>
        <a:lstStyle/>
        <a:p>
          <a:endParaRPr lang="en-GB"/>
        </a:p>
      </dgm:t>
    </dgm:pt>
    <dgm:pt modelId="{54C3E45C-B1F9-48AA-A6CB-886DB0F0C260}" type="sibTrans" cxnId="{3EF08A94-0195-4D6B-BCB3-30FB3F052087}">
      <dgm:prSet/>
      <dgm:spPr/>
      <dgm:t>
        <a:bodyPr/>
        <a:lstStyle/>
        <a:p>
          <a:endParaRPr lang="en-GB"/>
        </a:p>
      </dgm:t>
    </dgm:pt>
    <dgm:pt modelId="{7D5BECA2-08A9-4481-B0ED-E2FD6C3EDB1C}">
      <dgm:prSet phldrT="[Text]"/>
      <dgm:spPr/>
      <dgm:t>
        <a:bodyPr/>
        <a:lstStyle/>
        <a:p>
          <a:r>
            <a:rPr lang="en-GB" dirty="0"/>
            <a:t>diatom</a:t>
          </a:r>
        </a:p>
      </dgm:t>
    </dgm:pt>
    <dgm:pt modelId="{4EEC6D73-1EF6-4A6E-AFA3-F487FE4468B9}" type="parTrans" cxnId="{98EDA36E-77BD-49FF-8CAC-07A9F606D27F}">
      <dgm:prSet/>
      <dgm:spPr/>
      <dgm:t>
        <a:bodyPr/>
        <a:lstStyle/>
        <a:p>
          <a:endParaRPr lang="en-GB"/>
        </a:p>
      </dgm:t>
    </dgm:pt>
    <dgm:pt modelId="{573463C6-8DF2-48C7-920F-986A5518D52D}" type="sibTrans" cxnId="{98EDA36E-77BD-49FF-8CAC-07A9F606D27F}">
      <dgm:prSet/>
      <dgm:spPr/>
      <dgm:t>
        <a:bodyPr/>
        <a:lstStyle/>
        <a:p>
          <a:endParaRPr lang="en-GB"/>
        </a:p>
      </dgm:t>
    </dgm:pt>
    <dgm:pt modelId="{A0474923-70F2-4C6F-9ECA-05DB28383AA8}">
      <dgm:prSet phldrT="[Text]"/>
      <dgm:spPr/>
      <dgm:t>
        <a:bodyPr/>
        <a:lstStyle/>
        <a:p>
          <a:r>
            <a:rPr lang="en-GB" dirty="0"/>
            <a:t>pollen</a:t>
          </a:r>
        </a:p>
      </dgm:t>
    </dgm:pt>
    <dgm:pt modelId="{3CCDF45C-C948-4954-AB2E-CD30E1C0B271}" type="parTrans" cxnId="{10EB5002-CB70-4D62-A128-06C7262A3786}">
      <dgm:prSet/>
      <dgm:spPr/>
      <dgm:t>
        <a:bodyPr/>
        <a:lstStyle/>
        <a:p>
          <a:endParaRPr lang="en-GB"/>
        </a:p>
      </dgm:t>
    </dgm:pt>
    <dgm:pt modelId="{E0939C8F-6CB4-4781-A52A-1600ED858643}" type="sibTrans" cxnId="{10EB5002-CB70-4D62-A128-06C7262A3786}">
      <dgm:prSet/>
      <dgm:spPr/>
      <dgm:t>
        <a:bodyPr/>
        <a:lstStyle/>
        <a:p>
          <a:endParaRPr lang="en-GB"/>
        </a:p>
      </dgm:t>
    </dgm:pt>
    <dgm:pt modelId="{53D915C2-8296-49B5-9B1F-8B0E6EE2BC38}">
      <dgm:prSet/>
      <dgm:spPr/>
      <dgm:t>
        <a:bodyPr/>
        <a:lstStyle/>
        <a:p>
          <a:endParaRPr lang="en-GB"/>
        </a:p>
      </dgm:t>
    </dgm:pt>
    <dgm:pt modelId="{C080FFBF-7C87-4909-B243-EA24D29985DF}" type="parTrans" cxnId="{5C1EE406-0789-4FDD-AD20-C56E8CAF8002}">
      <dgm:prSet/>
      <dgm:spPr/>
      <dgm:t>
        <a:bodyPr/>
        <a:lstStyle/>
        <a:p>
          <a:endParaRPr lang="en-GB"/>
        </a:p>
      </dgm:t>
    </dgm:pt>
    <dgm:pt modelId="{DE3F3447-0FB3-4808-8831-6C0F421D1C0D}" type="sibTrans" cxnId="{5C1EE406-0789-4FDD-AD20-C56E8CAF8002}">
      <dgm:prSet/>
      <dgm:spPr/>
      <dgm:t>
        <a:bodyPr/>
        <a:lstStyle/>
        <a:p>
          <a:endParaRPr lang="en-GB"/>
        </a:p>
      </dgm:t>
    </dgm:pt>
    <dgm:pt modelId="{E41AA8AE-83BB-4D01-A42B-B420297B80F4}" type="pres">
      <dgm:prSet presAssocID="{B26E2B81-903F-443F-A066-32EC2F95936B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F9DE6C16-5736-4F8A-B287-09C11C4D9E3C}" type="pres">
      <dgm:prSet presAssocID="{B8F6B075-F1F4-457F-8D94-06B62630A65F}" presName="Parent" presStyleLbl="node1" presStyleIdx="0" presStyleCnt="2" custScaleX="169146" custScaleY="163779" custLinFactNeighborX="-57011" custLinFactNeighborY="-5326">
        <dgm:presLayoutVars>
          <dgm:chMax val="4"/>
          <dgm:chPref val="3"/>
        </dgm:presLayoutVars>
      </dgm:prSet>
      <dgm:spPr/>
    </dgm:pt>
    <dgm:pt modelId="{6AB910F3-2241-45F8-A6C8-3A1E6C1FD244}" type="pres">
      <dgm:prSet presAssocID="{48B72EB7-16CA-4CC0-826F-EE006DA34403}" presName="Accent" presStyleLbl="node1" presStyleIdx="1" presStyleCnt="2"/>
      <dgm:spPr/>
    </dgm:pt>
    <dgm:pt modelId="{19C118A3-B8E9-4FF5-A3C3-A17FDA44E626}" type="pres">
      <dgm:prSet presAssocID="{48B72EB7-16CA-4CC0-826F-EE006DA34403}" presName="Image1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7000" r="-17000"/>
          </a:stretch>
        </a:blipFill>
      </dgm:spPr>
    </dgm:pt>
    <dgm:pt modelId="{5ABAA47A-327C-431E-A47B-E010656A20B5}" type="pres">
      <dgm:prSet presAssocID="{48B72EB7-16CA-4CC0-826F-EE006DA34403}" presName="Child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6C6CCA2-A666-4920-9714-9816A59B700B}" type="pres">
      <dgm:prSet presAssocID="{7D5BECA2-08A9-4481-B0ED-E2FD6C3EDB1C}" presName="Image2" presStyleCnt="0"/>
      <dgm:spPr/>
    </dgm:pt>
    <dgm:pt modelId="{36F87A99-AF10-4646-A9EB-09DD5B84374D}" type="pres">
      <dgm:prSet presAssocID="{7D5BECA2-08A9-4481-B0ED-E2FD6C3EDB1C}" presName="Imag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3000" r="-13000"/>
          </a:stretch>
        </a:blipFill>
      </dgm:spPr>
    </dgm:pt>
    <dgm:pt modelId="{193F0D4D-D02B-4DBA-917D-8DF0468B113A}" type="pres">
      <dgm:prSet presAssocID="{7D5BECA2-08A9-4481-B0ED-E2FD6C3EDB1C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5B84D4C-CB1C-4D5F-86D2-453746C90360}" type="pres">
      <dgm:prSet presAssocID="{A0474923-70F2-4C6F-9ECA-05DB28383AA8}" presName="Image3" presStyleCnt="0"/>
      <dgm:spPr/>
    </dgm:pt>
    <dgm:pt modelId="{E48D93F6-D079-49E1-9E2F-4CFF28B68498}" type="pres">
      <dgm:prSet presAssocID="{A0474923-70F2-4C6F-9ECA-05DB28383AA8}" presName="Imag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</dgm:spPr>
    </dgm:pt>
    <dgm:pt modelId="{E4682950-E00B-4B44-988B-BD8F7ABC2EAB}" type="pres">
      <dgm:prSet presAssocID="{A0474923-70F2-4C6F-9ECA-05DB28383AA8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0EB5002-CB70-4D62-A128-06C7262A3786}" srcId="{B8F6B075-F1F4-457F-8D94-06B62630A65F}" destId="{A0474923-70F2-4C6F-9ECA-05DB28383AA8}" srcOrd="2" destOrd="0" parTransId="{3CCDF45C-C948-4954-AB2E-CD30E1C0B271}" sibTransId="{E0939C8F-6CB4-4781-A52A-1600ED858643}"/>
    <dgm:cxn modelId="{5C1EE406-0789-4FDD-AD20-C56E8CAF8002}" srcId="{B26E2B81-903F-443F-A066-32EC2F95936B}" destId="{53D915C2-8296-49B5-9B1F-8B0E6EE2BC38}" srcOrd="1" destOrd="0" parTransId="{C080FFBF-7C87-4909-B243-EA24D29985DF}" sibTransId="{DE3F3447-0FB3-4808-8831-6C0F421D1C0D}"/>
    <dgm:cxn modelId="{BBD65508-ECFC-44CC-B766-F60E2A3842FC}" type="presOf" srcId="{A0474923-70F2-4C6F-9ECA-05DB28383AA8}" destId="{E4682950-E00B-4B44-988B-BD8F7ABC2EAB}" srcOrd="0" destOrd="0" presId="urn:microsoft.com/office/officeart/2011/layout/RadialPictureList"/>
    <dgm:cxn modelId="{D2C61367-308E-4494-8DC3-ABD076BDA69F}" type="presOf" srcId="{B26E2B81-903F-443F-A066-32EC2F95936B}" destId="{E41AA8AE-83BB-4D01-A42B-B420297B80F4}" srcOrd="0" destOrd="0" presId="urn:microsoft.com/office/officeart/2011/layout/RadialPictureList"/>
    <dgm:cxn modelId="{98EDA36E-77BD-49FF-8CAC-07A9F606D27F}" srcId="{B8F6B075-F1F4-457F-8D94-06B62630A65F}" destId="{7D5BECA2-08A9-4481-B0ED-E2FD6C3EDB1C}" srcOrd="1" destOrd="0" parTransId="{4EEC6D73-1EF6-4A6E-AFA3-F487FE4468B9}" sibTransId="{573463C6-8DF2-48C7-920F-986A5518D52D}"/>
    <dgm:cxn modelId="{74451A7E-80A2-4793-8338-1A1E274AF607}" type="presOf" srcId="{7D5BECA2-08A9-4481-B0ED-E2FD6C3EDB1C}" destId="{193F0D4D-D02B-4DBA-917D-8DF0468B113A}" srcOrd="0" destOrd="0" presId="urn:microsoft.com/office/officeart/2011/layout/RadialPictureList"/>
    <dgm:cxn modelId="{21D26689-D80C-49A4-9F3F-E822AE5F06B1}" type="presOf" srcId="{B8F6B075-F1F4-457F-8D94-06B62630A65F}" destId="{F9DE6C16-5736-4F8A-B287-09C11C4D9E3C}" srcOrd="0" destOrd="0" presId="urn:microsoft.com/office/officeart/2011/layout/RadialPictureList"/>
    <dgm:cxn modelId="{3EF08A94-0195-4D6B-BCB3-30FB3F052087}" srcId="{B8F6B075-F1F4-457F-8D94-06B62630A65F}" destId="{48B72EB7-16CA-4CC0-826F-EE006DA34403}" srcOrd="0" destOrd="0" parTransId="{C7963D11-DEC6-4177-94B2-B053BA03BEF7}" sibTransId="{54C3E45C-B1F9-48AA-A6CB-886DB0F0C260}"/>
    <dgm:cxn modelId="{A78326A2-1F9A-4F54-A197-50D7FDB3D757}" srcId="{B26E2B81-903F-443F-A066-32EC2F95936B}" destId="{B8F6B075-F1F4-457F-8D94-06B62630A65F}" srcOrd="0" destOrd="0" parTransId="{56D0C0F0-CB85-43F8-89E7-A64FBDA35BB0}" sibTransId="{322273CC-9441-46A0-BF34-EF81754C4E7C}"/>
    <dgm:cxn modelId="{C2FE5CEB-F9D3-4F11-B421-98A93C990D0B}" type="presOf" srcId="{48B72EB7-16CA-4CC0-826F-EE006DA34403}" destId="{5ABAA47A-327C-431E-A47B-E010656A20B5}" srcOrd="0" destOrd="0" presId="urn:microsoft.com/office/officeart/2011/layout/RadialPictureList"/>
    <dgm:cxn modelId="{DABC6AEE-CD8C-4F0B-9DC5-EC51870587D3}" type="presParOf" srcId="{E41AA8AE-83BB-4D01-A42B-B420297B80F4}" destId="{F9DE6C16-5736-4F8A-B287-09C11C4D9E3C}" srcOrd="0" destOrd="0" presId="urn:microsoft.com/office/officeart/2011/layout/RadialPictureList"/>
    <dgm:cxn modelId="{72308260-8CCD-4BF6-B0BD-5968650B09D9}" type="presParOf" srcId="{E41AA8AE-83BB-4D01-A42B-B420297B80F4}" destId="{6AB910F3-2241-45F8-A6C8-3A1E6C1FD244}" srcOrd="1" destOrd="0" presId="urn:microsoft.com/office/officeart/2011/layout/RadialPictureList"/>
    <dgm:cxn modelId="{9ACAB92A-1A02-4185-B966-967D39C024A8}" type="presParOf" srcId="{E41AA8AE-83BB-4D01-A42B-B420297B80F4}" destId="{19C118A3-B8E9-4FF5-A3C3-A17FDA44E626}" srcOrd="2" destOrd="0" presId="urn:microsoft.com/office/officeart/2011/layout/RadialPictureList"/>
    <dgm:cxn modelId="{93A8A18C-BB90-4F70-99D6-B516CF488512}" type="presParOf" srcId="{E41AA8AE-83BB-4D01-A42B-B420297B80F4}" destId="{5ABAA47A-327C-431E-A47B-E010656A20B5}" srcOrd="3" destOrd="0" presId="urn:microsoft.com/office/officeart/2011/layout/RadialPictureList"/>
    <dgm:cxn modelId="{24ADCC3A-7B41-443E-A4C2-06FD5B3D1384}" type="presParOf" srcId="{E41AA8AE-83BB-4D01-A42B-B420297B80F4}" destId="{06C6CCA2-A666-4920-9714-9816A59B700B}" srcOrd="4" destOrd="0" presId="urn:microsoft.com/office/officeart/2011/layout/RadialPictureList"/>
    <dgm:cxn modelId="{3D9AF150-ED3F-4406-8563-B71092D7DC0B}" type="presParOf" srcId="{06C6CCA2-A666-4920-9714-9816A59B700B}" destId="{36F87A99-AF10-4646-A9EB-09DD5B84374D}" srcOrd="0" destOrd="0" presId="urn:microsoft.com/office/officeart/2011/layout/RadialPictureList"/>
    <dgm:cxn modelId="{F6958909-84DB-4FBC-BFC9-3C9EE1B84207}" type="presParOf" srcId="{E41AA8AE-83BB-4D01-A42B-B420297B80F4}" destId="{193F0D4D-D02B-4DBA-917D-8DF0468B113A}" srcOrd="5" destOrd="0" presId="urn:microsoft.com/office/officeart/2011/layout/RadialPictureList"/>
    <dgm:cxn modelId="{4C166458-1798-4766-8AB1-E9A5D1A252E6}" type="presParOf" srcId="{E41AA8AE-83BB-4D01-A42B-B420297B80F4}" destId="{C5B84D4C-CB1C-4D5F-86D2-453746C90360}" srcOrd="6" destOrd="0" presId="urn:microsoft.com/office/officeart/2011/layout/RadialPictureList"/>
    <dgm:cxn modelId="{D556D37E-8DE4-440C-8E9D-3360CAC307B7}" type="presParOf" srcId="{C5B84D4C-CB1C-4D5F-86D2-453746C90360}" destId="{E48D93F6-D079-49E1-9E2F-4CFF28B68498}" srcOrd="0" destOrd="0" presId="urn:microsoft.com/office/officeart/2011/layout/RadialPictureList"/>
    <dgm:cxn modelId="{53D21271-7D15-46F0-9668-AE9AA79F60EE}" type="presParOf" srcId="{E41AA8AE-83BB-4D01-A42B-B420297B80F4}" destId="{E4682950-E00B-4B44-988B-BD8F7ABC2EAB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E6C16-5736-4F8A-B287-09C11C4D9E3C}">
      <dsp:nvSpPr>
        <dsp:cNvPr id="0" name=""/>
        <dsp:cNvSpPr/>
      </dsp:nvSpPr>
      <dsp:spPr>
        <a:xfrm>
          <a:off x="217134" y="287921"/>
          <a:ext cx="2648894" cy="25649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Unfortunate</a:t>
          </a:r>
          <a:r>
            <a:rPr lang="en-GB" sz="2600" kern="1200" baseline="0" dirty="0"/>
            <a:t> organisms buried in sediments</a:t>
          </a:r>
        </a:p>
      </dsp:txBody>
      <dsp:txXfrm>
        <a:off x="605056" y="663552"/>
        <a:ext cx="1873050" cy="1813710"/>
      </dsp:txXfrm>
    </dsp:sp>
    <dsp:sp modelId="{6AB910F3-2241-45F8-A6C8-3A1E6C1FD244}">
      <dsp:nvSpPr>
        <dsp:cNvPr id="0" name=""/>
        <dsp:cNvSpPr/>
      </dsp:nvSpPr>
      <dsp:spPr>
        <a:xfrm>
          <a:off x="843792" y="0"/>
          <a:ext cx="3156879" cy="3290855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118A3-B8E9-4FF5-A3C3-A17FDA44E626}">
      <dsp:nvSpPr>
        <dsp:cNvPr id="0" name=""/>
        <dsp:cNvSpPr/>
      </dsp:nvSpPr>
      <dsp:spPr>
        <a:xfrm>
          <a:off x="3168288" y="277419"/>
          <a:ext cx="838933" cy="83916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AA47A-327C-431E-A47B-E010656A20B5}">
      <dsp:nvSpPr>
        <dsp:cNvPr id="0" name=""/>
        <dsp:cNvSpPr/>
      </dsp:nvSpPr>
      <dsp:spPr>
        <a:xfrm>
          <a:off x="4070855" y="290911"/>
          <a:ext cx="1122945" cy="812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GB" sz="1600" kern="1200" dirty="0" err="1"/>
            <a:t>chironomid</a:t>
          </a:r>
          <a:endParaRPr lang="en-GB" sz="1600" kern="1200" dirty="0"/>
        </a:p>
      </dsp:txBody>
      <dsp:txXfrm>
        <a:off x="4070855" y="290911"/>
        <a:ext cx="1122945" cy="812183"/>
      </dsp:txXfrm>
    </dsp:sp>
    <dsp:sp modelId="{36F87A99-AF10-4646-A9EB-09DD5B84374D}">
      <dsp:nvSpPr>
        <dsp:cNvPr id="0" name=""/>
        <dsp:cNvSpPr/>
      </dsp:nvSpPr>
      <dsp:spPr>
        <a:xfrm>
          <a:off x="3492539" y="1232096"/>
          <a:ext cx="838933" cy="83916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3F0D4D-D02B-4DBA-917D-8DF0468B113A}">
      <dsp:nvSpPr>
        <dsp:cNvPr id="0" name=""/>
        <dsp:cNvSpPr/>
      </dsp:nvSpPr>
      <dsp:spPr>
        <a:xfrm>
          <a:off x="4399785" y="1243943"/>
          <a:ext cx="1122945" cy="812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GB" sz="1600" kern="1200" dirty="0"/>
            <a:t>diatom</a:t>
          </a:r>
        </a:p>
      </dsp:txBody>
      <dsp:txXfrm>
        <a:off x="4399785" y="1243943"/>
        <a:ext cx="1122945" cy="812183"/>
      </dsp:txXfrm>
    </dsp:sp>
    <dsp:sp modelId="{E48D93F6-D079-49E1-9E2F-4CFF28B68498}">
      <dsp:nvSpPr>
        <dsp:cNvPr id="0" name=""/>
        <dsp:cNvSpPr/>
      </dsp:nvSpPr>
      <dsp:spPr>
        <a:xfrm>
          <a:off x="3168288" y="2200265"/>
          <a:ext cx="838933" cy="83916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82950-E00B-4B44-988B-BD8F7ABC2EAB}">
      <dsp:nvSpPr>
        <dsp:cNvPr id="0" name=""/>
        <dsp:cNvSpPr/>
      </dsp:nvSpPr>
      <dsp:spPr>
        <a:xfrm>
          <a:off x="4070855" y="2217378"/>
          <a:ext cx="1122945" cy="812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GB" sz="1600" kern="1200" dirty="0"/>
            <a:t>pollen</a:t>
          </a:r>
        </a:p>
      </dsp:txBody>
      <dsp:txXfrm>
        <a:off x="4070855" y="2217378"/>
        <a:ext cx="1122945" cy="812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D0AB3-C8B0-423F-8E4E-8792C078A45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16DAD-85AF-4324-B73D-7EBF891936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983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04D59-6A2B-4B5A-8121-BDD1CC9FE88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097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04D59-6A2B-4B5A-8121-BDD1CC9FE88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077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04D59-6A2B-4B5A-8121-BDD1CC9FE88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738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0FAC-7B3D-4497-99B6-FFCB98C5E506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0F44C5-F641-4226-AC01-2FF62EFAE86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6318000"/>
            <a:ext cx="154340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3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8144-4897-46C1-B521-400ACF2C9109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6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E076-00D6-4E86-AC7F-D8A89980AAAC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41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EF72-AE8A-4345-9B6F-B4F4C27BE065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26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9788EBA-1C24-4770-907C-A1B21F7ADD5C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93173A-DB54-421C-A853-984792280C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6317999"/>
            <a:ext cx="154340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1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7D1A-8DD3-481C-BF3F-76132F917DE4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7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553A-968B-42CF-9A3E-3F5D8521A8D8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51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2194-4D8B-4091-AF82-5365A70E9084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78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A0C7-F726-4E9C-AECF-D9F390179181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9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2D01-FA9D-4E0C-9F7E-CC272C98E9F3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82C703-3DD2-4480-A467-099E28DEE1A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6317999"/>
            <a:ext cx="154340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2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75D7-B29C-4222-9F9B-C96F7E39AB47}" type="datetime1">
              <a:rPr lang="en-US" smtClean="0"/>
              <a:t>4/30/2020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3DC141-B319-428D-A815-FA617A30488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6317999"/>
            <a:ext cx="154340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3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2BA6090-E718-4BBA-B211-187D635751D3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F5724E-017C-411F-B2D3-507A55FFC43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316033"/>
            <a:ext cx="154340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7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6F1E-5DC0-46AD-B030-7FEBD32BA8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/>
              <a:t>A theory of </a:t>
            </a:r>
            <a:r>
              <a:rPr lang="en-GB" sz="4400" dirty="0" err="1"/>
              <a:t>palaeoclimate</a:t>
            </a:r>
            <a:r>
              <a:rPr lang="en-GB" sz="4400" dirty="0"/>
              <a:t> reconstruction</a:t>
            </a:r>
            <a:endParaRPr lang="en-GB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C84BD3-E487-4102-BE12-7F7A4546A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2508" y="4468031"/>
            <a:ext cx="7891272" cy="1260966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2900" dirty="0"/>
              <a:t>Mengmeng Liu, Imperial College London</a:t>
            </a:r>
          </a:p>
          <a:p>
            <a:pPr algn="ctr"/>
            <a:r>
              <a:rPr lang="en-US" sz="2900" dirty="0"/>
              <a:t>Iain Colin Prentice, Imperial College London</a:t>
            </a:r>
          </a:p>
          <a:p>
            <a:pPr algn="ctr"/>
            <a:r>
              <a:rPr lang="en-US" sz="2900" dirty="0" err="1"/>
              <a:t>Cajo</a:t>
            </a:r>
            <a:r>
              <a:rPr lang="en-US" sz="2900" dirty="0"/>
              <a:t> J. F. </a:t>
            </a:r>
            <a:r>
              <a:rPr lang="en-US" sz="2900" dirty="0" err="1"/>
              <a:t>ter</a:t>
            </a:r>
            <a:r>
              <a:rPr lang="en-US" sz="2900" dirty="0"/>
              <a:t> </a:t>
            </a:r>
            <a:r>
              <a:rPr lang="en-US" sz="2900" dirty="0" err="1"/>
              <a:t>Braak</a:t>
            </a:r>
            <a:r>
              <a:rPr lang="en-US" sz="2900" dirty="0"/>
              <a:t>, Wageningen University &amp; Research</a:t>
            </a:r>
          </a:p>
          <a:p>
            <a:pPr algn="ctr"/>
            <a:r>
              <a:rPr lang="en-US" sz="2900" dirty="0"/>
              <a:t>Sandy P. Harrison, University of Reading</a:t>
            </a:r>
          </a:p>
          <a:p>
            <a:pPr algn="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23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7F98C-7CC8-4762-B3F9-EA932784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tolerances equal?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45F372-7773-4085-9CB8-A07B739A6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792" y="2120900"/>
            <a:ext cx="6138579" cy="361742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2A2DF-7AA5-43EA-BDEA-F1D584C57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8149E7-30A1-4E04-8886-160215C93CAC}"/>
              </a:ext>
            </a:extLst>
          </p:cNvPr>
          <p:cNvSpPr txBox="1"/>
          <p:nvPr/>
        </p:nvSpPr>
        <p:spPr>
          <a:xfrm>
            <a:off x="8472316" y="6301457"/>
            <a:ext cx="2991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(Data source: SMPDS data set)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338511-F1AA-4C21-B764-903A03C76FD3}"/>
              </a:ext>
            </a:extLst>
          </p:cNvPr>
          <p:cNvSpPr txBox="1"/>
          <p:nvPr/>
        </p:nvSpPr>
        <p:spPr>
          <a:xfrm>
            <a:off x="8567058" y="332232"/>
            <a:ext cx="3146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3229952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6264D89-DC8F-4A0C-974B-03F775D4B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Cause of compression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6BDEE-1A92-4C3C-B378-ECD31BCDE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9E294A-B036-4747-9BCB-0E3E76023AD4}"/>
              </a:ext>
            </a:extLst>
          </p:cNvPr>
          <p:cNvSpPr txBox="1"/>
          <p:nvPr/>
        </p:nvSpPr>
        <p:spPr>
          <a:xfrm>
            <a:off x="8567058" y="332232"/>
            <a:ext cx="3146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</a:rPr>
              <a:t>Methods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3A38915-75E5-439B-94BC-BD6812706AAD}"/>
                  </a:ext>
                </a:extLst>
              </p:cNvPr>
              <p:cNvSpPr/>
              <p:nvPr/>
            </p:nvSpPr>
            <p:spPr>
              <a:xfrm>
                <a:off x="1069848" y="4508257"/>
                <a:ext cx="5890789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ea typeface="DengXian" panose="02010600030101010101" pitchFamily="2" charset="-122"/>
                  </a:rPr>
                  <a:t>When </a:t>
                </a:r>
                <a:r>
                  <a:rPr lang="en-GB" sz="1600" i="1" dirty="0">
                    <a:ea typeface="DengXian" panose="02010600030101010101" pitchFamily="2" charset="-122"/>
                  </a:rPr>
                  <a:t>u</a:t>
                </a:r>
                <a:r>
                  <a:rPr lang="en-GB" sz="1600" baseline="-25000" dirty="0">
                    <a:ea typeface="DengXian" panose="02010600030101010101" pitchFamily="2" charset="-122"/>
                  </a:rPr>
                  <a:t>1 </a:t>
                </a:r>
                <a:r>
                  <a:rPr lang="en-GB" sz="1600" dirty="0">
                    <a:ea typeface="DengXian" panose="02010600030101010101" pitchFamily="2" charset="-122"/>
                  </a:rPr>
                  <a:t>&gt; </a:t>
                </a:r>
                <a:r>
                  <a:rPr lang="en-GB" sz="1600" i="1" dirty="0">
                    <a:ea typeface="DengXian" panose="02010600030101010101" pitchFamily="2" charset="-122"/>
                  </a:rPr>
                  <a:t>u</a:t>
                </a:r>
                <a:r>
                  <a:rPr lang="en-GB" sz="1600" baseline="-25000" dirty="0">
                    <a:ea typeface="DengXian" panose="02010600030101010101" pitchFamily="2" charset="-122"/>
                  </a:rPr>
                  <a:t>2</a:t>
                </a:r>
                <a:r>
                  <a:rPr lang="en-GB" sz="1600" dirty="0">
                    <a:ea typeface="DengXian" panose="02010600030101010101" pitchFamily="2" charset="-122"/>
                  </a:rPr>
                  <a:t>, </a:t>
                </a:r>
                <a:r>
                  <a:rPr lang="en-GB" sz="1600" i="1" dirty="0">
                    <a:ea typeface="DengXian" panose="02010600030101010101" pitchFamily="2" charset="-122"/>
                  </a:rPr>
                  <a:t>t</a:t>
                </a:r>
                <a:r>
                  <a:rPr lang="en-GB" sz="1600" baseline="-25000" dirty="0">
                    <a:ea typeface="DengXian" panose="02010600030101010101" pitchFamily="2" charset="-122"/>
                  </a:rPr>
                  <a:t>1 </a:t>
                </a:r>
                <a:r>
                  <a:rPr lang="en-GB" sz="1600" dirty="0">
                    <a:ea typeface="DengXian" panose="02010600030101010101" pitchFamily="2" charset="-122"/>
                  </a:rPr>
                  <a:t>&gt; </a:t>
                </a:r>
                <a:r>
                  <a:rPr lang="en-GB" sz="1600" i="1" dirty="0">
                    <a:ea typeface="DengXian" panose="02010600030101010101" pitchFamily="2" charset="-122"/>
                  </a:rPr>
                  <a:t>t</a:t>
                </a:r>
                <a:r>
                  <a:rPr lang="en-GB" sz="1600" baseline="-25000" dirty="0">
                    <a:ea typeface="DengXian" panose="02010600030101010101" pitchFamily="2" charset="-122"/>
                  </a:rPr>
                  <a:t>2</a:t>
                </a:r>
                <a:r>
                  <a:rPr lang="en-GB" sz="1600" dirty="0">
                    <a:ea typeface="DengXian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effectLst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sz="1600" i="1">
                                <a:effectLst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sz="1600" i="1"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𝑖𝑊𝐴</m:t>
                        </m:r>
                      </m:sub>
                    </m:sSub>
                  </m:oMath>
                </a14:m>
                <a:r>
                  <a:rPr lang="en-GB" sz="1600" dirty="0">
                    <a:ea typeface="DengXian" panose="02010600030101010101" pitchFamily="2" charset="-122"/>
                  </a:rPr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effectLst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sz="1600" i="1">
                                <a:effectLst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sz="1600" i="1"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600" dirty="0">
                    <a:ea typeface="DengXian" panose="02010600030101010101" pitchFamily="2" charset="-122"/>
                  </a:rPr>
                  <a:t>; when </a:t>
                </a:r>
                <a:r>
                  <a:rPr lang="en-GB" sz="1600" i="1" dirty="0">
                    <a:ea typeface="DengXian" panose="02010600030101010101" pitchFamily="2" charset="-122"/>
                  </a:rPr>
                  <a:t>u</a:t>
                </a:r>
                <a:r>
                  <a:rPr lang="en-GB" sz="1600" baseline="-25000" dirty="0">
                    <a:ea typeface="DengXian" panose="02010600030101010101" pitchFamily="2" charset="-122"/>
                  </a:rPr>
                  <a:t>1 </a:t>
                </a:r>
                <a:r>
                  <a:rPr lang="en-GB" sz="1600" dirty="0">
                    <a:ea typeface="DengXian" panose="02010600030101010101" pitchFamily="2" charset="-122"/>
                  </a:rPr>
                  <a:t>&lt; </a:t>
                </a:r>
                <a:r>
                  <a:rPr lang="en-GB" sz="1600" i="1" dirty="0">
                    <a:ea typeface="DengXian" panose="02010600030101010101" pitchFamily="2" charset="-122"/>
                  </a:rPr>
                  <a:t>u</a:t>
                </a:r>
                <a:r>
                  <a:rPr lang="en-GB" sz="1600" baseline="-25000" dirty="0">
                    <a:ea typeface="DengXian" panose="02010600030101010101" pitchFamily="2" charset="-122"/>
                  </a:rPr>
                  <a:t>2</a:t>
                </a:r>
                <a:r>
                  <a:rPr lang="en-GB" sz="1600" dirty="0">
                    <a:ea typeface="DengXian" panose="02010600030101010101" pitchFamily="2" charset="-122"/>
                  </a:rPr>
                  <a:t>, </a:t>
                </a:r>
                <a:r>
                  <a:rPr lang="en-GB" sz="1600" i="1" dirty="0">
                    <a:ea typeface="DengXian" panose="02010600030101010101" pitchFamily="2" charset="-122"/>
                  </a:rPr>
                  <a:t>t</a:t>
                </a:r>
                <a:r>
                  <a:rPr lang="en-GB" sz="1600" baseline="-25000" dirty="0">
                    <a:ea typeface="DengXian" panose="02010600030101010101" pitchFamily="2" charset="-122"/>
                  </a:rPr>
                  <a:t>1 </a:t>
                </a:r>
                <a:r>
                  <a:rPr lang="en-GB" sz="1600" dirty="0">
                    <a:ea typeface="DengXian" panose="02010600030101010101" pitchFamily="2" charset="-122"/>
                  </a:rPr>
                  <a:t>&lt; </a:t>
                </a:r>
                <a:r>
                  <a:rPr lang="en-GB" sz="1600" i="1" dirty="0">
                    <a:ea typeface="DengXian" panose="02010600030101010101" pitchFamily="2" charset="-122"/>
                  </a:rPr>
                  <a:t>t</a:t>
                </a:r>
                <a:r>
                  <a:rPr lang="en-GB" sz="1600" baseline="-25000" dirty="0">
                    <a:ea typeface="DengXian" panose="02010600030101010101" pitchFamily="2" charset="-122"/>
                  </a:rPr>
                  <a:t>2</a:t>
                </a:r>
                <a:r>
                  <a:rPr lang="en-GB" sz="1600" dirty="0">
                    <a:ea typeface="DengXian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effectLst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sz="1600" i="1">
                                <a:effectLst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sz="1600" i="1"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𝑖𝑊𝐴</m:t>
                        </m:r>
                      </m:sub>
                    </m:sSub>
                  </m:oMath>
                </a14:m>
                <a:r>
                  <a:rPr lang="en-GB" sz="1600" dirty="0">
                    <a:ea typeface="DengXian" panose="02010600030101010101" pitchFamily="2" charset="-122"/>
                  </a:rPr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effectLst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sz="1600" i="1">
                                <a:effectLst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sz="1600" i="1"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600" dirty="0">
                    <a:ea typeface="DengXian" panose="02010600030101010101" pitchFamily="2" charset="-122"/>
                  </a:rPr>
                  <a:t>; </a:t>
                </a:r>
              </a:p>
              <a:p>
                <a:r>
                  <a:rPr lang="en-GB" sz="1600" dirty="0">
                    <a:ea typeface="DengXian" panose="02010600030101010101" pitchFamily="2" charset="-122"/>
                  </a:rPr>
                  <a:t>when </a:t>
                </a:r>
                <a:r>
                  <a:rPr lang="en-GB" sz="1600" i="1" dirty="0">
                    <a:ea typeface="DengXian" panose="02010600030101010101" pitchFamily="2" charset="-122"/>
                  </a:rPr>
                  <a:t>u</a:t>
                </a:r>
                <a:r>
                  <a:rPr lang="en-GB" sz="1600" baseline="-25000" dirty="0">
                    <a:ea typeface="DengXian" panose="02010600030101010101" pitchFamily="2" charset="-122"/>
                  </a:rPr>
                  <a:t>1 </a:t>
                </a:r>
                <a:r>
                  <a:rPr lang="en-GB" sz="1600" dirty="0">
                    <a:ea typeface="DengXian" panose="02010600030101010101" pitchFamily="2" charset="-122"/>
                  </a:rPr>
                  <a:t>&gt; </a:t>
                </a:r>
                <a:r>
                  <a:rPr lang="en-GB" sz="1600" i="1" dirty="0">
                    <a:ea typeface="DengXian" panose="02010600030101010101" pitchFamily="2" charset="-122"/>
                  </a:rPr>
                  <a:t>u</a:t>
                </a:r>
                <a:r>
                  <a:rPr lang="en-GB" sz="1600" baseline="-25000" dirty="0">
                    <a:ea typeface="DengXian" panose="02010600030101010101" pitchFamily="2" charset="-122"/>
                  </a:rPr>
                  <a:t>2</a:t>
                </a:r>
                <a:r>
                  <a:rPr lang="en-GB" sz="1600" dirty="0">
                    <a:ea typeface="DengXian" panose="02010600030101010101" pitchFamily="2" charset="-122"/>
                  </a:rPr>
                  <a:t>, </a:t>
                </a:r>
                <a:r>
                  <a:rPr lang="en-GB" sz="1600" i="1" dirty="0">
                    <a:ea typeface="DengXian" panose="02010600030101010101" pitchFamily="2" charset="-122"/>
                  </a:rPr>
                  <a:t>t</a:t>
                </a:r>
                <a:r>
                  <a:rPr lang="en-GB" sz="1600" baseline="-25000" dirty="0">
                    <a:ea typeface="DengXian" panose="02010600030101010101" pitchFamily="2" charset="-122"/>
                  </a:rPr>
                  <a:t>1 </a:t>
                </a:r>
                <a:r>
                  <a:rPr lang="en-GB" sz="1600" dirty="0">
                    <a:ea typeface="DengXian" panose="02010600030101010101" pitchFamily="2" charset="-122"/>
                  </a:rPr>
                  <a:t>&lt; </a:t>
                </a:r>
                <a:r>
                  <a:rPr lang="en-GB" sz="1600" i="1" dirty="0">
                    <a:ea typeface="DengXian" panose="02010600030101010101" pitchFamily="2" charset="-122"/>
                  </a:rPr>
                  <a:t>t</a:t>
                </a:r>
                <a:r>
                  <a:rPr lang="en-GB" sz="1600" baseline="-25000" dirty="0">
                    <a:ea typeface="DengXian" panose="02010600030101010101" pitchFamily="2" charset="-122"/>
                  </a:rPr>
                  <a:t>2</a:t>
                </a:r>
                <a:r>
                  <a:rPr lang="en-GB" sz="1600" dirty="0">
                    <a:ea typeface="DengXian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effectLst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sz="1600" i="1">
                                <a:effectLst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sz="1600" i="1"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𝑖𝑊𝐴</m:t>
                        </m:r>
                      </m:sub>
                    </m:sSub>
                  </m:oMath>
                </a14:m>
                <a:r>
                  <a:rPr lang="en-GB" sz="1600" dirty="0">
                    <a:ea typeface="DengXian" panose="02010600030101010101" pitchFamily="2" charset="-122"/>
                  </a:rPr>
                  <a:t>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effectLst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sz="1600" i="1">
                                <a:effectLst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sz="1600" i="1"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600" dirty="0">
                    <a:ea typeface="DengXian" panose="02010600030101010101" pitchFamily="2" charset="-122"/>
                  </a:rPr>
                  <a:t>; when </a:t>
                </a:r>
                <a:r>
                  <a:rPr lang="en-GB" sz="1600" i="1" dirty="0">
                    <a:ea typeface="DengXian" panose="02010600030101010101" pitchFamily="2" charset="-122"/>
                  </a:rPr>
                  <a:t>u</a:t>
                </a:r>
                <a:r>
                  <a:rPr lang="en-GB" sz="1600" baseline="-25000" dirty="0">
                    <a:ea typeface="DengXian" panose="02010600030101010101" pitchFamily="2" charset="-122"/>
                  </a:rPr>
                  <a:t>1 </a:t>
                </a:r>
                <a:r>
                  <a:rPr lang="en-GB" sz="1600" dirty="0">
                    <a:ea typeface="DengXian" panose="02010600030101010101" pitchFamily="2" charset="-122"/>
                  </a:rPr>
                  <a:t>&lt; </a:t>
                </a:r>
                <a:r>
                  <a:rPr lang="en-GB" sz="1600" i="1" dirty="0">
                    <a:ea typeface="DengXian" panose="02010600030101010101" pitchFamily="2" charset="-122"/>
                  </a:rPr>
                  <a:t>u</a:t>
                </a:r>
                <a:r>
                  <a:rPr lang="en-GB" sz="1600" baseline="-25000" dirty="0">
                    <a:ea typeface="DengXian" panose="02010600030101010101" pitchFamily="2" charset="-122"/>
                  </a:rPr>
                  <a:t>2</a:t>
                </a:r>
                <a:r>
                  <a:rPr lang="en-GB" sz="1600" dirty="0">
                    <a:ea typeface="DengXian" panose="02010600030101010101" pitchFamily="2" charset="-122"/>
                  </a:rPr>
                  <a:t>, </a:t>
                </a:r>
                <a:r>
                  <a:rPr lang="en-GB" sz="1600" i="1" dirty="0">
                    <a:ea typeface="DengXian" panose="02010600030101010101" pitchFamily="2" charset="-122"/>
                  </a:rPr>
                  <a:t>t</a:t>
                </a:r>
                <a:r>
                  <a:rPr lang="en-GB" sz="1600" baseline="-25000" dirty="0">
                    <a:ea typeface="DengXian" panose="02010600030101010101" pitchFamily="2" charset="-122"/>
                  </a:rPr>
                  <a:t>1 </a:t>
                </a:r>
                <a:r>
                  <a:rPr lang="en-GB" sz="1600" dirty="0">
                    <a:ea typeface="DengXian" panose="02010600030101010101" pitchFamily="2" charset="-122"/>
                  </a:rPr>
                  <a:t>&gt; </a:t>
                </a:r>
                <a:r>
                  <a:rPr lang="en-GB" sz="1600" i="1" dirty="0">
                    <a:ea typeface="DengXian" panose="02010600030101010101" pitchFamily="2" charset="-122"/>
                  </a:rPr>
                  <a:t>t</a:t>
                </a:r>
                <a:r>
                  <a:rPr lang="en-GB" sz="1600" baseline="-25000" dirty="0">
                    <a:ea typeface="DengXian" panose="02010600030101010101" pitchFamily="2" charset="-122"/>
                  </a:rPr>
                  <a:t>2</a:t>
                </a:r>
                <a:r>
                  <a:rPr lang="en-GB" sz="1600" dirty="0">
                    <a:ea typeface="DengXian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effectLst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sz="1600" i="1">
                                <a:effectLst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sz="1600" i="1"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𝑖𝑊𝐴</m:t>
                        </m:r>
                      </m:sub>
                    </m:sSub>
                  </m:oMath>
                </a14:m>
                <a:r>
                  <a:rPr lang="en-GB" sz="1600" dirty="0">
                    <a:ea typeface="DengXian" panose="02010600030101010101" pitchFamily="2" charset="-122"/>
                  </a:rPr>
                  <a:t>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effectLst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sz="1600" i="1">
                                <a:effectLst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sz="1600" i="1"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600" dirty="0">
                    <a:ea typeface="DengXian" panose="02010600030101010101" pitchFamily="2" charset="-122"/>
                  </a:rPr>
                  <a:t>. </a:t>
                </a:r>
              </a:p>
              <a:p>
                <a:r>
                  <a:rPr lang="en-GB" sz="1600" dirty="0">
                    <a:ea typeface="DengXian" panose="02010600030101010101" pitchFamily="2" charset="-122"/>
                  </a:rPr>
                  <a:t>In all the four cases,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effectLst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sz="1600" i="1">
                                <a:effectLst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sz="1600" i="1"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𝑖𝑊𝐴</m:t>
                        </m:r>
                      </m:sub>
                    </m:sSub>
                  </m:oMath>
                </a14:m>
                <a:r>
                  <a:rPr lang="en-GB" sz="1600" dirty="0">
                    <a:ea typeface="DengXian" panose="02010600030101010101" pitchFamily="2" charset="-122"/>
                  </a:rPr>
                  <a:t> is always closer to the optimum of wide-spread taxon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effectLst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sz="1600" i="1">
                                <a:effectLst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sz="1600" i="1"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600" dirty="0">
                    <a:ea typeface="DengXian" panose="02010600030101010101" pitchFamily="2" charset="-122"/>
                  </a:rPr>
                  <a:t> </a:t>
                </a:r>
                <a:endParaRPr lang="en-GB" sz="1600" dirty="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3A38915-75E5-439B-94BC-BD6812706A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48" y="4508257"/>
                <a:ext cx="5890789" cy="1077218"/>
              </a:xfrm>
              <a:prstGeom prst="rect">
                <a:avLst/>
              </a:prstGeom>
              <a:blipFill>
                <a:blip r:embed="rId2"/>
                <a:stretch>
                  <a:fillRect l="-621" t="-1705" b="-6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BD7DA65E-ED32-4981-B462-10E20ABB0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44613" y="1607294"/>
            <a:ext cx="4077539" cy="416362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7E67DC8-D2B7-4DF7-8A2E-78DF43A5AA6B}"/>
              </a:ext>
            </a:extLst>
          </p:cNvPr>
          <p:cNvSpPr/>
          <p:nvPr/>
        </p:nvSpPr>
        <p:spPr>
          <a:xfrm>
            <a:off x="1153824" y="2246376"/>
            <a:ext cx="4146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In the simple case of two taxa (n = 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8BE0DD0-3BBE-451B-9295-CB60FE2B2B64}"/>
                  </a:ext>
                </a:extLst>
              </p:cNvPr>
              <p:cNvSpPr/>
              <p:nvPr/>
            </p:nvSpPr>
            <p:spPr>
              <a:xfrm>
                <a:off x="495614" y="3182884"/>
                <a:ext cx="6740676" cy="872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60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𝑖𝑊𝐴</m:t>
                          </m:r>
                        </m:sub>
                      </m:sSub>
                      <m:r>
                        <a:rPr lang="en-GB" sz="16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sz="1600" i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GB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6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sz="16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GB" sz="1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GB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sz="1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GB" sz="1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den>
                      </m:f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8BE0DD0-3BBE-451B-9295-CB60FE2B2B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14" y="3182884"/>
                <a:ext cx="6740676" cy="8723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592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FC6EA6-B2F2-4AB2-9DE7-6F620E95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700" y="2331445"/>
            <a:ext cx="4734063" cy="284048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76264D89-DC8F-4A0C-974B-03F775D4B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Cause of compression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6BDEE-1A92-4C3C-B378-ECD31BCDE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9E294A-B036-4747-9BCB-0E3E76023AD4}"/>
              </a:ext>
            </a:extLst>
          </p:cNvPr>
          <p:cNvSpPr txBox="1"/>
          <p:nvPr/>
        </p:nvSpPr>
        <p:spPr>
          <a:xfrm>
            <a:off x="8567058" y="332232"/>
            <a:ext cx="3146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</a:rPr>
              <a:t>Methods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4CC28D-8065-4423-AE7C-6A00A917B068}"/>
              </a:ext>
            </a:extLst>
          </p:cNvPr>
          <p:cNvSpPr txBox="1"/>
          <p:nvPr/>
        </p:nvSpPr>
        <p:spPr>
          <a:xfrm>
            <a:off x="8154955" y="2657799"/>
            <a:ext cx="1474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</a:rPr>
              <a:t>Wide-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</a:rPr>
              <a:t>spread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9A709B-7E00-454B-892B-84718AA1B901}"/>
              </a:ext>
            </a:extLst>
          </p:cNvPr>
          <p:cNvSpPr txBox="1"/>
          <p:nvPr/>
        </p:nvSpPr>
        <p:spPr>
          <a:xfrm>
            <a:off x="9431693" y="3883181"/>
            <a:ext cx="1474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</a:rPr>
              <a:t>Narrow-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</a:rPr>
              <a:t>spread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50E30B-F5C5-4E9E-8E55-B8F558C9AD70}"/>
              </a:ext>
            </a:extLst>
          </p:cNvPr>
          <p:cNvSpPr txBox="1"/>
          <p:nvPr/>
        </p:nvSpPr>
        <p:spPr>
          <a:xfrm>
            <a:off x="6850059" y="3878946"/>
            <a:ext cx="1474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</a:rPr>
              <a:t>Narrow-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</a:rPr>
              <a:t>spread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97774D-2D44-4AF4-B4B9-643ABA71DB75}"/>
              </a:ext>
            </a:extLst>
          </p:cNvPr>
          <p:cNvSpPr txBox="1"/>
          <p:nvPr/>
        </p:nvSpPr>
        <p:spPr>
          <a:xfrm>
            <a:off x="8154955" y="3875164"/>
            <a:ext cx="1474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</a:rPr>
              <a:t>Narrow-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</a:rPr>
              <a:t>spread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4C1A05-5CE9-492C-827D-FE3EE8BEB4C0}"/>
                  </a:ext>
                </a:extLst>
              </p:cNvPr>
              <p:cNvSpPr txBox="1"/>
              <p:nvPr/>
            </p:nvSpPr>
            <p:spPr>
              <a:xfrm>
                <a:off x="1655010" y="5365909"/>
                <a:ext cx="87318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There are more wide-spread taxa in the centre,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𝑖𝑊𝐴</m:t>
                        </m:r>
                      </m:sub>
                    </m:sSub>
                  </m:oMath>
                </a14:m>
                <a:r>
                  <a:rPr lang="en-GB" dirty="0">
                    <a:ea typeface="DengXian" panose="02010600030101010101" pitchFamily="2" charset="-122"/>
                  </a:rPr>
                  <a:t> is closer to the centre</a:t>
                </a:r>
                <a:endParaRPr lang="en-GB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4C1A05-5CE9-492C-827D-FE3EE8BEB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010" y="5365909"/>
                <a:ext cx="8731897" cy="369332"/>
              </a:xfrm>
              <a:prstGeom prst="rect">
                <a:avLst/>
              </a:prstGeom>
              <a:blipFill>
                <a:blip r:embed="rId3"/>
                <a:stretch>
                  <a:fillRect l="-558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A640406-E523-4E77-A469-49139B76A3DB}"/>
              </a:ext>
            </a:extLst>
          </p:cNvPr>
          <p:cNvSpPr txBox="1"/>
          <p:nvPr/>
        </p:nvSpPr>
        <p:spPr>
          <a:xfrm>
            <a:off x="8472316" y="6301457"/>
            <a:ext cx="2991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(Data source: SMPDS data set)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EFB5A4-5052-4D22-91BC-8AEDE0E37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48767" y="2093976"/>
            <a:ext cx="5475933" cy="303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95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4D190333-82D7-4442-AACD-4B847A4B1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81083" y="640080"/>
            <a:ext cx="5588101" cy="558810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A8BC7-1BE9-4AA5-AD7D-9849781B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D86B82-0056-40B0-82FB-8CD5A9DD9659}"/>
              </a:ext>
            </a:extLst>
          </p:cNvPr>
          <p:cNvSpPr txBox="1"/>
          <p:nvPr/>
        </p:nvSpPr>
        <p:spPr>
          <a:xfrm>
            <a:off x="8567058" y="332232"/>
            <a:ext cx="3146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</a:rPr>
              <a:t>Results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5957F9-5CF3-4B2A-B884-B55756DEF733}"/>
              </a:ext>
            </a:extLst>
          </p:cNvPr>
          <p:cNvSpPr/>
          <p:nvPr/>
        </p:nvSpPr>
        <p:spPr>
          <a:xfrm>
            <a:off x="8159217" y="2807256"/>
            <a:ext cx="36997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Compression reduced using the new method TWA-PLS (right) compared to WA-PLS (left), using the last significant number of components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EDC1D2-8E96-452B-9665-436762F42D87}"/>
              </a:ext>
            </a:extLst>
          </p:cNvPr>
          <p:cNvSpPr txBox="1"/>
          <p:nvPr/>
        </p:nvSpPr>
        <p:spPr>
          <a:xfrm>
            <a:off x="8472316" y="6301457"/>
            <a:ext cx="2991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(Data source: SMPDS data set)</a:t>
            </a:r>
          </a:p>
        </p:txBody>
      </p:sp>
    </p:spTree>
    <p:extLst>
      <p:ext uri="{BB962C8B-B14F-4D97-AF65-F5344CB8AC3E}">
        <p14:creationId xmlns:p14="http://schemas.microsoft.com/office/powerpoint/2010/main" val="3424098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DFF7D-F89E-45E0-8A03-3EFFBF5A1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9608CD-3E68-420A-ABE5-623F6AD8EAA9}"/>
              </a:ext>
            </a:extLst>
          </p:cNvPr>
          <p:cNvSpPr txBox="1"/>
          <p:nvPr/>
        </p:nvSpPr>
        <p:spPr>
          <a:xfrm>
            <a:off x="8472316" y="6301457"/>
            <a:ext cx="2991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(Data source: SMPDS data set)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1E96AE-8AEB-41D0-972A-A5E2EA09CB2F}"/>
              </a:ext>
            </a:extLst>
          </p:cNvPr>
          <p:cNvSpPr txBox="1"/>
          <p:nvPr/>
        </p:nvSpPr>
        <p:spPr>
          <a:xfrm>
            <a:off x="8567058" y="332232"/>
            <a:ext cx="3146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</a:rPr>
              <a:t>Results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41DC37-6B0A-4A8F-8547-EEC0BC013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71792"/>
              </p:ext>
            </p:extLst>
          </p:nvPr>
        </p:nvGraphicFramePr>
        <p:xfrm>
          <a:off x="1069975" y="2748851"/>
          <a:ext cx="9315000" cy="2793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6250">
                  <a:extLst>
                    <a:ext uri="{9D8B030D-6E8A-4147-A177-3AD203B41FA5}">
                      <a16:colId xmlns:a16="http://schemas.microsoft.com/office/drawing/2014/main" val="3623873877"/>
                    </a:ext>
                  </a:extLst>
                </a:gridCol>
                <a:gridCol w="776250">
                  <a:extLst>
                    <a:ext uri="{9D8B030D-6E8A-4147-A177-3AD203B41FA5}">
                      <a16:colId xmlns:a16="http://schemas.microsoft.com/office/drawing/2014/main" val="3387112803"/>
                    </a:ext>
                  </a:extLst>
                </a:gridCol>
                <a:gridCol w="776250">
                  <a:extLst>
                    <a:ext uri="{9D8B030D-6E8A-4147-A177-3AD203B41FA5}">
                      <a16:colId xmlns:a16="http://schemas.microsoft.com/office/drawing/2014/main" val="3245517102"/>
                    </a:ext>
                  </a:extLst>
                </a:gridCol>
                <a:gridCol w="776250">
                  <a:extLst>
                    <a:ext uri="{9D8B030D-6E8A-4147-A177-3AD203B41FA5}">
                      <a16:colId xmlns:a16="http://schemas.microsoft.com/office/drawing/2014/main" val="41717084"/>
                    </a:ext>
                  </a:extLst>
                </a:gridCol>
                <a:gridCol w="776250">
                  <a:extLst>
                    <a:ext uri="{9D8B030D-6E8A-4147-A177-3AD203B41FA5}">
                      <a16:colId xmlns:a16="http://schemas.microsoft.com/office/drawing/2014/main" val="1312030218"/>
                    </a:ext>
                  </a:extLst>
                </a:gridCol>
                <a:gridCol w="776250">
                  <a:extLst>
                    <a:ext uri="{9D8B030D-6E8A-4147-A177-3AD203B41FA5}">
                      <a16:colId xmlns:a16="http://schemas.microsoft.com/office/drawing/2014/main" val="2956774806"/>
                    </a:ext>
                  </a:extLst>
                </a:gridCol>
                <a:gridCol w="776250">
                  <a:extLst>
                    <a:ext uri="{9D8B030D-6E8A-4147-A177-3AD203B41FA5}">
                      <a16:colId xmlns:a16="http://schemas.microsoft.com/office/drawing/2014/main" val="3934805860"/>
                    </a:ext>
                  </a:extLst>
                </a:gridCol>
                <a:gridCol w="776250">
                  <a:extLst>
                    <a:ext uri="{9D8B030D-6E8A-4147-A177-3AD203B41FA5}">
                      <a16:colId xmlns:a16="http://schemas.microsoft.com/office/drawing/2014/main" val="4111719121"/>
                    </a:ext>
                  </a:extLst>
                </a:gridCol>
                <a:gridCol w="776250">
                  <a:extLst>
                    <a:ext uri="{9D8B030D-6E8A-4147-A177-3AD203B41FA5}">
                      <a16:colId xmlns:a16="http://schemas.microsoft.com/office/drawing/2014/main" val="849983448"/>
                    </a:ext>
                  </a:extLst>
                </a:gridCol>
                <a:gridCol w="776250">
                  <a:extLst>
                    <a:ext uri="{9D8B030D-6E8A-4147-A177-3AD203B41FA5}">
                      <a16:colId xmlns:a16="http://schemas.microsoft.com/office/drawing/2014/main" val="4187946813"/>
                    </a:ext>
                  </a:extLst>
                </a:gridCol>
                <a:gridCol w="776250">
                  <a:extLst>
                    <a:ext uri="{9D8B030D-6E8A-4147-A177-3AD203B41FA5}">
                      <a16:colId xmlns:a16="http://schemas.microsoft.com/office/drawing/2014/main" val="79546811"/>
                    </a:ext>
                  </a:extLst>
                </a:gridCol>
                <a:gridCol w="776250">
                  <a:extLst>
                    <a:ext uri="{9D8B030D-6E8A-4147-A177-3AD203B41FA5}">
                      <a16:colId xmlns:a16="http://schemas.microsoft.com/office/drawing/2014/main" val="3619353523"/>
                    </a:ext>
                  </a:extLst>
                </a:gridCol>
              </a:tblGrid>
              <a:tr h="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WA-PLS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Tolerance weighted WA-PLS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262277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comp1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comp2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comp3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comp4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comp5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comp1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comp2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comp3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comp4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comp5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9928327"/>
                  </a:ext>
                </a:extLst>
              </a:tr>
              <a:tr h="0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MTCO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slope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0.70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0.71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0.71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0.74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0.77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0.80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0.83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0.83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63326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slope_se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92442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intercept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-0.95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-0.83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-0.77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-0.75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-0.75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1.60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1.88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1.99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2.14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2.20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71434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intercept_se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390522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R</a:t>
                      </a:r>
                      <a:r>
                        <a:rPr lang="en-GB" sz="800" baseline="30000">
                          <a:effectLst/>
                        </a:rPr>
                        <a:t>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0.70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0.55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91977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RMSE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5.42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5.12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5.04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5.04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5.09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5.51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5.40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5.97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6.55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7.15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58654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p-value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0.549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0.92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0.018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1.000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1.000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1.000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2857812"/>
                  </a:ext>
                </a:extLst>
              </a:tr>
              <a:tr h="0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GDD</a:t>
                      </a:r>
                      <a:r>
                        <a:rPr lang="en-GB" sz="800" baseline="-250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slope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0.82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0.90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0.94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0.95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0.97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439815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slope_se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0729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intercept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1332.91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1162.52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1097.11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1079.81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1068.72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457.07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144.15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26.27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-28.30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-67.11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53120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intercept_se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22.64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21.69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21.6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21.54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26.30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27.16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28.34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28.93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29.44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09465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R</a:t>
                      </a:r>
                      <a:r>
                        <a:rPr lang="en-GB" sz="800" baseline="30000">
                          <a:effectLst/>
                        </a:rPr>
                        <a:t>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0.59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0.57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434533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RMSE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999.83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947.86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939.04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944.62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959.83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958.35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982.51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1091.43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1186.17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1327.16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61612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p-value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0.040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0.800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0.971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0.988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1.000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1.000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1.000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5215321"/>
                  </a:ext>
                </a:extLst>
              </a:tr>
              <a:tr h="0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α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slope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0.78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0.82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0.84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0.87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0.88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93315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slope_se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969252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intercept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0.26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0.25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0.24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0.24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0.19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0.16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0.15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0.13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0.12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16126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intercept_se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815859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R</a:t>
                      </a:r>
                      <a:r>
                        <a:rPr lang="en-GB" sz="800" baseline="30000">
                          <a:effectLst/>
                        </a:rPr>
                        <a:t>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0.59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0.61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7455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RMSE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0.17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0.17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0.16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0.16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0.16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0.17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0.17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0.17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0.18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0.19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005659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p-value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0.002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0.154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0.969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0.001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0.998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1.000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1.000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864713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89A9CFE-CB3D-4488-A011-235E2A68BC44}"/>
              </a:ext>
            </a:extLst>
          </p:cNvPr>
          <p:cNvSpPr/>
          <p:nvPr/>
        </p:nvSpPr>
        <p:spPr>
          <a:xfrm>
            <a:off x="1069975" y="1723191"/>
            <a:ext cx="9479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Assessment of fitness of WA-PLS and the new method TWA-PLS, showing results for all the components. </a:t>
            </a:r>
          </a:p>
        </p:txBody>
      </p:sp>
    </p:spTree>
    <p:extLst>
      <p:ext uri="{BB962C8B-B14F-4D97-AF65-F5344CB8AC3E}">
        <p14:creationId xmlns:p14="http://schemas.microsoft.com/office/powerpoint/2010/main" val="315968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B82B37A-BEF3-4F86-AD19-93907ED2C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72" y="640080"/>
            <a:ext cx="6332123" cy="558810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A8BC7-1BE9-4AA5-AD7D-9849781B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5CE7F1-05BB-41A3-9DEB-F19B57FE1AB6}"/>
              </a:ext>
            </a:extLst>
          </p:cNvPr>
          <p:cNvSpPr/>
          <p:nvPr/>
        </p:nvSpPr>
        <p:spPr>
          <a:xfrm>
            <a:off x="8398403" y="2387378"/>
            <a:ext cx="32315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Example:</a:t>
            </a:r>
          </a:p>
          <a:p>
            <a:endParaRPr lang="en-GB" dirty="0"/>
          </a:p>
          <a:p>
            <a:r>
              <a:rPr lang="en-GB" dirty="0"/>
              <a:t>Basa de la Mora core reconstruction results using WA-PLS (dashed line) and the new method TWA-PLS (solid line)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9D232B-4CC7-43A7-8F6C-0D9683E1AEFF}"/>
              </a:ext>
            </a:extLst>
          </p:cNvPr>
          <p:cNvSpPr txBox="1"/>
          <p:nvPr/>
        </p:nvSpPr>
        <p:spPr>
          <a:xfrm>
            <a:off x="8567058" y="332232"/>
            <a:ext cx="3146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</a:rPr>
              <a:t>Results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6C2A8C-D7C8-440F-B865-DE8254E6A67A}"/>
              </a:ext>
            </a:extLst>
          </p:cNvPr>
          <p:cNvSpPr txBox="1"/>
          <p:nvPr/>
        </p:nvSpPr>
        <p:spPr>
          <a:xfrm>
            <a:off x="8080310" y="6301457"/>
            <a:ext cx="3383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(Data source: Pérez-Sanz A </a:t>
            </a:r>
            <a:r>
              <a:rPr lang="en-GB" sz="1400" i="1" dirty="0"/>
              <a:t>et al.</a:t>
            </a:r>
            <a:r>
              <a:rPr lang="en-GB" sz="1400" dirty="0"/>
              <a:t> 2013 )</a:t>
            </a:r>
          </a:p>
        </p:txBody>
      </p:sp>
    </p:spTree>
    <p:extLst>
      <p:ext uri="{BB962C8B-B14F-4D97-AF65-F5344CB8AC3E}">
        <p14:creationId xmlns:p14="http://schemas.microsoft.com/office/powerpoint/2010/main" val="3879520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470D2-3ED9-4D3D-9858-45419E8ED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A7C0E-8EA6-422B-891D-9974D1BDA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Harrison SP. 2020 Climate reconstructions for the SMPDS v1 modern pollen data set. (</a:t>
            </a:r>
            <a:r>
              <a:rPr lang="en-GB" dirty="0" err="1"/>
              <a:t>doi:doi</a:t>
            </a:r>
            <a:r>
              <a:rPr lang="en-GB" dirty="0"/>
              <a:t>: 10.5281/zenodo.3605003)</a:t>
            </a:r>
          </a:p>
          <a:p>
            <a:r>
              <a:rPr lang="en-GB" dirty="0" err="1"/>
              <a:t>ter</a:t>
            </a:r>
            <a:r>
              <a:rPr lang="en-GB" dirty="0"/>
              <a:t> </a:t>
            </a:r>
            <a:r>
              <a:rPr lang="en-GB" dirty="0" err="1"/>
              <a:t>Braak</a:t>
            </a:r>
            <a:r>
              <a:rPr lang="en-GB" dirty="0"/>
              <a:t> CJF, Prentice IC. 1988 A theory of gradient analysis. </a:t>
            </a:r>
            <a:r>
              <a:rPr lang="en-GB" i="1" dirty="0"/>
              <a:t>Adv. Ecol. Res.</a:t>
            </a:r>
            <a:r>
              <a:rPr lang="en-GB" dirty="0"/>
              <a:t> </a:t>
            </a:r>
            <a:r>
              <a:rPr lang="en-GB" b="1" dirty="0"/>
              <a:t>18</a:t>
            </a:r>
            <a:r>
              <a:rPr lang="en-GB" dirty="0"/>
              <a:t>, 271–317. (doi:10.1016/S0065-2504(08)60183-X)</a:t>
            </a:r>
          </a:p>
          <a:p>
            <a:r>
              <a:rPr lang="en-GB" dirty="0"/>
              <a:t>Forbes C, Evans M, Hastings N, Peacock B. 2010 Multinomial Distribution. In </a:t>
            </a:r>
            <a:r>
              <a:rPr lang="en-GB" i="1" dirty="0"/>
              <a:t>Statistical distributions</a:t>
            </a:r>
            <a:r>
              <a:rPr lang="en-GB" dirty="0"/>
              <a:t>, pp. 135–136. Oxford: Wiley-Blackwell.</a:t>
            </a:r>
          </a:p>
          <a:p>
            <a:r>
              <a:rPr lang="en-GB" dirty="0"/>
              <a:t>Millar RB. 2011 </a:t>
            </a:r>
            <a:r>
              <a:rPr lang="en-GB" i="1" dirty="0"/>
              <a:t>Maximum likelihood estimation and inference with examples in R, SAS, and ADMB</a:t>
            </a:r>
            <a:r>
              <a:rPr lang="en-GB" dirty="0"/>
              <a:t>. Chichester, Sussex, U.K.: Wiley. </a:t>
            </a:r>
          </a:p>
          <a:p>
            <a:r>
              <a:rPr lang="en-GB" dirty="0"/>
              <a:t>Zacks S. 1971 </a:t>
            </a:r>
            <a:r>
              <a:rPr lang="en-GB" i="1" dirty="0"/>
              <a:t>The theory of statistical inference</a:t>
            </a:r>
            <a:r>
              <a:rPr lang="en-GB" dirty="0"/>
              <a:t>. New York (N.Y.) : Wiley. See http://lib.ugent.be/catalog/rug01:000474697.</a:t>
            </a:r>
          </a:p>
          <a:p>
            <a:r>
              <a:rPr lang="en-GB" dirty="0" err="1"/>
              <a:t>ter</a:t>
            </a:r>
            <a:r>
              <a:rPr lang="en-GB" dirty="0"/>
              <a:t> </a:t>
            </a:r>
            <a:r>
              <a:rPr lang="en-GB" dirty="0" err="1"/>
              <a:t>Braak</a:t>
            </a:r>
            <a:r>
              <a:rPr lang="en-GB" dirty="0"/>
              <a:t> CJF, Juggins S. 1993 Weighted averaging partial least squares regression (WA-PLS): An improved method for reconstructing environmental variables from species assemblages. </a:t>
            </a:r>
            <a:r>
              <a:rPr lang="en-GB" i="1" dirty="0" err="1"/>
              <a:t>Hydrobiologia</a:t>
            </a:r>
            <a:r>
              <a:rPr lang="en-GB" dirty="0"/>
              <a:t> </a:t>
            </a:r>
            <a:r>
              <a:rPr lang="en-GB" b="1" dirty="0"/>
              <a:t>269</a:t>
            </a:r>
            <a:r>
              <a:rPr lang="en-GB" dirty="0"/>
              <a:t>, 485–502. (doi:10.1007/BF00028046)</a:t>
            </a:r>
          </a:p>
          <a:p>
            <a:r>
              <a:rPr lang="en-GB" dirty="0"/>
              <a:t>Pérez-Sanz A </a:t>
            </a:r>
            <a:r>
              <a:rPr lang="en-GB" i="1" dirty="0"/>
              <a:t>et al.</a:t>
            </a:r>
            <a:r>
              <a:rPr lang="en-GB" dirty="0"/>
              <a:t> 2013 Holocene climate variability, vegetation dynamics and fire regime in the central Pyrenees: the Basa de la Mora sequence (NE Spain). </a:t>
            </a:r>
            <a:r>
              <a:rPr lang="en-GB" i="1" dirty="0" err="1"/>
              <a:t>Quat</a:t>
            </a:r>
            <a:r>
              <a:rPr lang="en-GB" i="1" dirty="0"/>
              <a:t>. Sci. Rev.</a:t>
            </a:r>
            <a:r>
              <a:rPr lang="en-GB" dirty="0"/>
              <a:t> </a:t>
            </a:r>
            <a:r>
              <a:rPr lang="en-GB" b="1" dirty="0"/>
              <a:t>73</a:t>
            </a:r>
            <a:r>
              <a:rPr lang="en-GB" dirty="0"/>
              <a:t>, 149–169. (</a:t>
            </a:r>
            <a:r>
              <a:rPr lang="en-GB" dirty="0" err="1"/>
              <a:t>doi:https</a:t>
            </a:r>
            <a:r>
              <a:rPr lang="en-GB" dirty="0"/>
              <a:t>://doi.org/10.1016/j.quascirev.2013.05.010)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D6493-AFCC-4EEC-A663-AAE7DE9E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1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2B1A0B-CE3F-45CD-AA5C-263E06733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487" y="1550797"/>
            <a:ext cx="4686864" cy="401180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3C42B-D893-42DA-B396-4A55332F4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07FC88-ECB0-4F5E-A258-6FD6700A5FB3}"/>
              </a:ext>
            </a:extLst>
          </p:cNvPr>
          <p:cNvSpPr txBox="1"/>
          <p:nvPr/>
        </p:nvSpPr>
        <p:spPr>
          <a:xfrm>
            <a:off x="7696518" y="2956532"/>
            <a:ext cx="4082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Can’t go back to 10000 years ago to measure directly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1524E-DC98-4EED-89CC-DE773B18DAA4}"/>
              </a:ext>
            </a:extLst>
          </p:cNvPr>
          <p:cNvSpPr txBox="1"/>
          <p:nvPr/>
        </p:nvSpPr>
        <p:spPr>
          <a:xfrm>
            <a:off x="8164286" y="484632"/>
            <a:ext cx="3146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ADAFB2-AA90-4EF9-B37B-E66C14441645}"/>
              </a:ext>
            </a:extLst>
          </p:cNvPr>
          <p:cNvSpPr txBox="1"/>
          <p:nvPr/>
        </p:nvSpPr>
        <p:spPr>
          <a:xfrm>
            <a:off x="2556664" y="5768414"/>
            <a:ext cx="2991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Picture source: Google images</a:t>
            </a:r>
          </a:p>
        </p:txBody>
      </p:sp>
    </p:spTree>
    <p:extLst>
      <p:ext uri="{BB962C8B-B14F-4D97-AF65-F5344CB8AC3E}">
        <p14:creationId xmlns:p14="http://schemas.microsoft.com/office/powerpoint/2010/main" val="3483656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D7F0-0B71-469F-8091-0B77523CE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have to infer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83E388D-5AE7-45AE-9065-87C9F8F2F9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308857"/>
              </p:ext>
            </p:extLst>
          </p:nvPr>
        </p:nvGraphicFramePr>
        <p:xfrm>
          <a:off x="1200604" y="2279520"/>
          <a:ext cx="6366523" cy="3290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47477-2348-4872-A44C-90ACCAA5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243957-1B49-4C49-9A50-0FE7F76C5026}"/>
              </a:ext>
            </a:extLst>
          </p:cNvPr>
          <p:cNvSpPr txBox="1"/>
          <p:nvPr/>
        </p:nvSpPr>
        <p:spPr>
          <a:xfrm>
            <a:off x="2887978" y="5965007"/>
            <a:ext cx="2991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Picture sources: Wikipedia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56AF9-A3E3-40E6-8412-3921D120EDF1}"/>
              </a:ext>
            </a:extLst>
          </p:cNvPr>
          <p:cNvSpPr txBox="1"/>
          <p:nvPr/>
        </p:nvSpPr>
        <p:spPr>
          <a:xfrm>
            <a:off x="8164286" y="484632"/>
            <a:ext cx="3146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CD8F33-3AF1-4E5F-8995-79759F25BE8F}"/>
              </a:ext>
            </a:extLst>
          </p:cNvPr>
          <p:cNvSpPr/>
          <p:nvPr/>
        </p:nvSpPr>
        <p:spPr>
          <a:xfrm>
            <a:off x="7842266" y="3251719"/>
            <a:ext cx="3285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WA-PLS </a:t>
            </a:r>
          </a:p>
          <a:p>
            <a:pPr algn="ctr"/>
            <a:r>
              <a:rPr lang="en-GB" sz="2400" dirty="0"/>
              <a:t>(Weighted Averaging Partial Least Squares)</a:t>
            </a:r>
          </a:p>
        </p:txBody>
      </p:sp>
    </p:spTree>
    <p:extLst>
      <p:ext uri="{BB962C8B-B14F-4D97-AF65-F5344CB8AC3E}">
        <p14:creationId xmlns:p14="http://schemas.microsoft.com/office/powerpoint/2010/main" val="271903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1F5BD-C460-42B0-B659-6C1FD50E6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r>
              <a:rPr lang="en-GB" dirty="0"/>
              <a:t>Compression bias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6AC19-BA84-4CFC-9BC3-3D558F6C1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4486028-217F-4170-AF69-436A1D823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3158" y="2093976"/>
            <a:ext cx="5878286" cy="355104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94FE134-6365-4CD6-AF54-04FEE560F65F}"/>
              </a:ext>
            </a:extLst>
          </p:cNvPr>
          <p:cNvSpPr txBox="1"/>
          <p:nvPr/>
        </p:nvSpPr>
        <p:spPr>
          <a:xfrm>
            <a:off x="8164286" y="484632"/>
            <a:ext cx="3146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FCE370-684A-4335-A6B1-3322D49D9A9E}"/>
              </a:ext>
            </a:extLst>
          </p:cNvPr>
          <p:cNvSpPr txBox="1"/>
          <p:nvPr/>
        </p:nvSpPr>
        <p:spPr>
          <a:xfrm>
            <a:off x="8472316" y="6301457"/>
            <a:ext cx="2991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(Data source: SMPDS data set)</a:t>
            </a:r>
          </a:p>
        </p:txBody>
      </p:sp>
    </p:spTree>
    <p:extLst>
      <p:ext uri="{BB962C8B-B14F-4D97-AF65-F5344CB8AC3E}">
        <p14:creationId xmlns:p14="http://schemas.microsoft.com/office/powerpoint/2010/main" val="3296656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53292E-938E-4CA6-8698-A43228D6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9695A2-7E82-40FE-812B-8B08E40FBAAA}"/>
              </a:ext>
            </a:extLst>
          </p:cNvPr>
          <p:cNvSpPr txBox="1"/>
          <p:nvPr/>
        </p:nvSpPr>
        <p:spPr>
          <a:xfrm>
            <a:off x="1754331" y="3011241"/>
            <a:ext cx="868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more rigorous method is needed!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599E6-8432-4E71-844E-89A262A75432}"/>
              </a:ext>
            </a:extLst>
          </p:cNvPr>
          <p:cNvSpPr txBox="1"/>
          <p:nvPr/>
        </p:nvSpPr>
        <p:spPr>
          <a:xfrm>
            <a:off x="8164286" y="484632"/>
            <a:ext cx="3146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594267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6264D89-DC8F-4A0C-974B-03F775D4B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Assumption (a)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6BDEE-1A92-4C3C-B378-ECD31BCDE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9E294A-B036-4747-9BCB-0E3E76023AD4}"/>
              </a:ext>
            </a:extLst>
          </p:cNvPr>
          <p:cNvSpPr txBox="1"/>
          <p:nvPr/>
        </p:nvSpPr>
        <p:spPr>
          <a:xfrm>
            <a:off x="8567058" y="332232"/>
            <a:ext cx="3146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</a:rPr>
              <a:t>Methods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18FD5EC-CF89-43AD-A10F-9A90BBF422E5}"/>
                  </a:ext>
                </a:extLst>
              </p:cNvPr>
              <p:cNvSpPr/>
              <p:nvPr/>
            </p:nvSpPr>
            <p:spPr>
              <a:xfrm>
                <a:off x="4859661" y="3112054"/>
                <a:ext cx="2015103" cy="633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18FD5EC-CF89-43AD-A10F-9A90BBF42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661" y="3112054"/>
                <a:ext cx="2015103" cy="6338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201B67D-5E4D-4C59-99F1-A62F638638D2}"/>
              </a:ext>
            </a:extLst>
          </p:cNvPr>
          <p:cNvSpPr/>
          <p:nvPr/>
        </p:nvSpPr>
        <p:spPr>
          <a:xfrm>
            <a:off x="8567058" y="6301457"/>
            <a:ext cx="27054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/>
              <a:t>ter</a:t>
            </a:r>
            <a:r>
              <a:rPr lang="en-GB" sz="1400" dirty="0"/>
              <a:t> </a:t>
            </a:r>
            <a:r>
              <a:rPr lang="en-GB" sz="1400" dirty="0" err="1"/>
              <a:t>Braak</a:t>
            </a:r>
            <a:r>
              <a:rPr lang="en-GB" sz="1400" dirty="0"/>
              <a:t> CJF, Prentice IC. 1988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61B6399-0EF8-4545-9334-67DC87B8B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theoretical abundance of each taxon follows a Gaussian (unimodal) curve with respect to each climate variable considered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AFA4639-9E02-4259-943C-E7ED11EA7A9E}"/>
                  </a:ext>
                </a:extLst>
              </p:cNvPr>
              <p:cNvSpPr/>
              <p:nvPr/>
            </p:nvSpPr>
            <p:spPr>
              <a:xfrm>
                <a:off x="1925434" y="4146804"/>
                <a:ext cx="8215045" cy="999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40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GB" sz="14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14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𝑖𝑘</m:t>
                        </m:r>
                      </m:sub>
                      <m:sup>
                        <m:r>
                          <a:rPr lang="en-GB" sz="1400" i="1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sz="1400" i="1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GB" sz="140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is the theoretical abundance of the </a:t>
                </a:r>
                <a:r>
                  <a:rPr lang="en-GB" sz="1400" i="1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lang="en-GB" sz="1400" i="1" baseline="3000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th</a:t>
                </a:r>
                <a:r>
                  <a:rPr lang="en-GB" sz="140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 taxon at the </a:t>
                </a:r>
                <a:r>
                  <a:rPr lang="en-GB" sz="1400" i="1" dirty="0" err="1"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GB" sz="1400" i="1" baseline="30000" dirty="0" err="1">
                    <a:ea typeface="DengXian" panose="02010600030101010101" pitchFamily="2" charset="-122"/>
                    <a:cs typeface="Times New Roman" panose="02020603050405020304" pitchFamily="18" charset="0"/>
                  </a:rPr>
                  <a:t>th</a:t>
                </a:r>
                <a:r>
                  <a:rPr lang="en-GB" sz="140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 site; </a:t>
                </a:r>
                <a:r>
                  <a:rPr lang="en-GB" sz="1400" i="1" dirty="0" err="1">
                    <a:ea typeface="DengXian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en-GB" sz="1400" i="1" baseline="-25000" dirty="0" err="1">
                    <a:ea typeface="DengXian" panose="0201060003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lang="en-GB" sz="140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 is the log-value of theoretical maximum abundance of the </a:t>
                </a:r>
                <a:r>
                  <a:rPr lang="en-GB" sz="1400" i="1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lang="en-GB" sz="1400" i="1" baseline="3000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th</a:t>
                </a:r>
                <a:r>
                  <a:rPr lang="en-GB" sz="140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 taxon; </a:t>
                </a:r>
                <a:r>
                  <a:rPr lang="en-GB" sz="1400" i="1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GB" sz="1400" i="1" baseline="-2500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GB" sz="140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 is the value of the climate variable at the </a:t>
                </a:r>
                <a:r>
                  <a:rPr lang="en-GB" sz="1400" i="1" dirty="0" err="1"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GB" sz="1400" i="1" baseline="30000" dirty="0" err="1">
                    <a:ea typeface="DengXian" panose="02010600030101010101" pitchFamily="2" charset="-122"/>
                    <a:cs typeface="Times New Roman" panose="02020603050405020304" pitchFamily="18" charset="0"/>
                  </a:rPr>
                  <a:t>th</a:t>
                </a:r>
                <a:r>
                  <a:rPr lang="en-GB" sz="140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 site; </a:t>
                </a:r>
                <a:r>
                  <a:rPr lang="en-GB" sz="1400" i="1" dirty="0" err="1">
                    <a:ea typeface="DengXian" panose="02010600030101010101" pitchFamily="2" charset="-122"/>
                    <a:cs typeface="Times New Roman" panose="02020603050405020304" pitchFamily="18" charset="0"/>
                  </a:rPr>
                  <a:t>u</a:t>
                </a:r>
                <a:r>
                  <a:rPr lang="en-GB" sz="1400" i="1" baseline="-25000" dirty="0" err="1">
                    <a:ea typeface="DengXian" panose="0201060003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lang="en-GB" sz="140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 is the optimum (the most suitable climate value) of the </a:t>
                </a:r>
                <a:r>
                  <a:rPr lang="en-GB" sz="1400" i="1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lang="en-GB" sz="1400" i="1" baseline="3000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th</a:t>
                </a:r>
                <a:r>
                  <a:rPr lang="en-GB" sz="140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 taxon; and </a:t>
                </a:r>
                <a:r>
                  <a:rPr lang="en-GB" sz="1400" i="1" dirty="0" err="1">
                    <a:ea typeface="DengXian" panose="02010600030101010101" pitchFamily="2" charset="-122"/>
                    <a:cs typeface="Times New Roman" panose="02020603050405020304" pitchFamily="18" charset="0"/>
                  </a:rPr>
                  <a:t>t</a:t>
                </a:r>
                <a:r>
                  <a:rPr lang="en-GB" sz="1400" i="1" baseline="-25000" dirty="0" err="1">
                    <a:ea typeface="DengXian" panose="0201060003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lang="en-GB" sz="140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 is the tolerance (a measure of the breadth of the climatic distribution) of the </a:t>
                </a:r>
                <a:r>
                  <a:rPr lang="en-GB" sz="1400" i="1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lang="en-GB" sz="1400" i="1" baseline="3000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th</a:t>
                </a:r>
                <a:r>
                  <a:rPr lang="en-GB" sz="140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 taxon.</a:t>
                </a: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AFA4639-9E02-4259-943C-E7ED11EA7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434" y="4146804"/>
                <a:ext cx="8215045" cy="999376"/>
              </a:xfrm>
              <a:prstGeom prst="rect">
                <a:avLst/>
              </a:prstGeom>
              <a:blipFill>
                <a:blip r:embed="rId3"/>
                <a:stretch>
                  <a:fillRect l="-223" t="-610" r="-594" b="-60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575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26D5C-511F-4F77-B297-EB46886A3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Assumption (b)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58267-7DF3-4863-A33A-FCD4FA98E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actual abundances of taxa, being compositional data, follow a multinomial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C653C-9642-4677-A736-529569518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60D5E8-94B4-48E9-B847-38F03DB62ECF}"/>
              </a:ext>
            </a:extLst>
          </p:cNvPr>
          <p:cNvSpPr txBox="1"/>
          <p:nvPr/>
        </p:nvSpPr>
        <p:spPr>
          <a:xfrm>
            <a:off x="8567058" y="332232"/>
            <a:ext cx="3146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</a:rPr>
              <a:t>Methods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91926F-DBC3-459D-A14C-5AD995820683}"/>
                  </a:ext>
                </a:extLst>
              </p:cNvPr>
              <p:cNvSpPr/>
              <p:nvPr/>
            </p:nvSpPr>
            <p:spPr>
              <a:xfrm>
                <a:off x="4319680" y="2780534"/>
                <a:ext cx="2588016" cy="8485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∏"/>
                              <m:limLoc m:val="undOvr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e>
                          </m:nary>
                        </m:den>
                      </m:f>
                      <m:nary>
                        <m:naryPr>
                          <m:chr m:val="∏"/>
                          <m:limLoc m:val="undOvr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</m:e>
                            <m:sup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91926F-DBC3-459D-A14C-5AD995820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680" y="2780534"/>
                <a:ext cx="2588016" cy="8485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FE1E489-05A5-4FB8-8C8E-5E1999B4E080}"/>
                  </a:ext>
                </a:extLst>
              </p:cNvPr>
              <p:cNvSpPr/>
              <p:nvPr/>
            </p:nvSpPr>
            <p:spPr>
              <a:xfrm>
                <a:off x="4725528" y="4859420"/>
                <a:ext cx="1776320" cy="6937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′=1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  <m:sup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FE1E489-05A5-4FB8-8C8E-5E1999B4E0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528" y="4859420"/>
                <a:ext cx="1776320" cy="6937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BE028036-D9E1-4898-84AB-BCB5AF72600D}"/>
              </a:ext>
            </a:extLst>
          </p:cNvPr>
          <p:cNvSpPr/>
          <p:nvPr/>
        </p:nvSpPr>
        <p:spPr>
          <a:xfrm>
            <a:off x="9221279" y="6301457"/>
            <a:ext cx="18287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Forbes C, et al. 2010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4EFD03-CC07-418E-8671-57D337F9CB2F}"/>
              </a:ext>
            </a:extLst>
          </p:cNvPr>
          <p:cNvSpPr/>
          <p:nvPr/>
        </p:nvSpPr>
        <p:spPr>
          <a:xfrm>
            <a:off x="2340429" y="3918830"/>
            <a:ext cx="69715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ea typeface="DengXian" panose="02010600030101010101" pitchFamily="2" charset="-122"/>
              </a:rPr>
              <a:t>where </a:t>
            </a:r>
            <a:r>
              <a:rPr lang="en-GB" sz="1400" i="1" dirty="0">
                <a:ea typeface="DengXian" panose="02010600030101010101" pitchFamily="2" charset="-122"/>
              </a:rPr>
              <a:t>f</a:t>
            </a:r>
            <a:r>
              <a:rPr lang="en-GB" sz="1400" dirty="0">
                <a:ea typeface="DengXian" panose="02010600030101010101" pitchFamily="2" charset="-122"/>
              </a:rPr>
              <a:t> is the probability function of the multinomial distribution, </a:t>
            </a:r>
            <a:r>
              <a:rPr lang="en-GB" sz="1400" i="1" dirty="0" err="1">
                <a:ea typeface="DengXian" panose="02010600030101010101" pitchFamily="2" charset="-122"/>
              </a:rPr>
              <a:t>y</a:t>
            </a:r>
            <a:r>
              <a:rPr lang="en-GB" sz="1400" i="1" baseline="-25000" dirty="0" err="1">
                <a:ea typeface="DengXian" panose="02010600030101010101" pitchFamily="2" charset="-122"/>
              </a:rPr>
              <a:t>ik</a:t>
            </a:r>
            <a:r>
              <a:rPr lang="en-GB" sz="1400" dirty="0">
                <a:ea typeface="DengXian" panose="02010600030101010101" pitchFamily="2" charset="-122"/>
              </a:rPr>
              <a:t> is the actual relative abundance of the </a:t>
            </a:r>
            <a:r>
              <a:rPr lang="en-GB" sz="1400" i="1" dirty="0">
                <a:ea typeface="DengXian" panose="02010600030101010101" pitchFamily="2" charset="-122"/>
              </a:rPr>
              <a:t>k</a:t>
            </a:r>
            <a:r>
              <a:rPr lang="en-GB" sz="1400" i="1" baseline="30000" dirty="0">
                <a:ea typeface="DengXian" panose="02010600030101010101" pitchFamily="2" charset="-122"/>
              </a:rPr>
              <a:t>th</a:t>
            </a:r>
            <a:r>
              <a:rPr lang="en-GB" sz="1400" dirty="0">
                <a:ea typeface="DengXian" panose="02010600030101010101" pitchFamily="2" charset="-122"/>
              </a:rPr>
              <a:t> taxon at the </a:t>
            </a:r>
            <a:r>
              <a:rPr lang="en-GB" sz="1400" i="1" dirty="0" err="1">
                <a:ea typeface="DengXian" panose="02010600030101010101" pitchFamily="2" charset="-122"/>
              </a:rPr>
              <a:t>i</a:t>
            </a:r>
            <a:r>
              <a:rPr lang="en-GB" sz="1400" i="1" baseline="30000" dirty="0" err="1">
                <a:ea typeface="DengXian" panose="02010600030101010101" pitchFamily="2" charset="-122"/>
              </a:rPr>
              <a:t>th</a:t>
            </a:r>
            <a:r>
              <a:rPr lang="en-GB" sz="1400" dirty="0">
                <a:ea typeface="DengXian" panose="02010600030101010101" pitchFamily="2" charset="-122"/>
              </a:rPr>
              <a:t> site; </a:t>
            </a:r>
            <a:r>
              <a:rPr lang="en-GB" sz="1400" i="1" dirty="0">
                <a:ea typeface="DengXian" panose="02010600030101010101" pitchFamily="2" charset="-122"/>
              </a:rPr>
              <a:t>m</a:t>
            </a:r>
            <a:r>
              <a:rPr lang="en-GB" sz="1400" dirty="0">
                <a:ea typeface="DengXian" panose="02010600030101010101" pitchFamily="2" charset="-122"/>
              </a:rPr>
              <a:t> is the total number of taxa; </a:t>
            </a:r>
            <a:r>
              <a:rPr lang="en-GB" sz="1400" i="1" dirty="0" err="1">
                <a:ea typeface="DengXian" panose="02010600030101010101" pitchFamily="2" charset="-122"/>
              </a:rPr>
              <a:t>p</a:t>
            </a:r>
            <a:r>
              <a:rPr lang="en-GB" sz="1400" i="1" baseline="-25000" dirty="0" err="1">
                <a:ea typeface="DengXian" panose="02010600030101010101" pitchFamily="2" charset="-122"/>
              </a:rPr>
              <a:t>ik</a:t>
            </a:r>
            <a:r>
              <a:rPr lang="en-GB" sz="1400" dirty="0">
                <a:ea typeface="DengXian" panose="02010600030101010101" pitchFamily="2" charset="-122"/>
              </a:rPr>
              <a:t> can be expressed by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19706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A34E1-3364-4E1A-A4AE-5514BFCBA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Assumption (c)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24536B-93A1-4487-925D-3ABC36A50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best estimate of the climate value at a given site and time minimizes the difference between the theoretical and actual abundances as assessed by the likelihood criterion, i.e. it maximizes the log-likelihood function.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B5B09-4FA1-4FC5-A1DF-10F7CE7A2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C96EF-C8A6-447C-AD63-66A87A0BD3EE}"/>
              </a:ext>
            </a:extLst>
          </p:cNvPr>
          <p:cNvSpPr txBox="1"/>
          <p:nvPr/>
        </p:nvSpPr>
        <p:spPr>
          <a:xfrm>
            <a:off x="8567058" y="332232"/>
            <a:ext cx="3146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</a:rPr>
              <a:t>Methods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C5B3B8-7177-4E84-AFF7-37F139489744}"/>
              </a:ext>
            </a:extLst>
          </p:cNvPr>
          <p:cNvSpPr/>
          <p:nvPr/>
        </p:nvSpPr>
        <p:spPr>
          <a:xfrm>
            <a:off x="8664367" y="6301457"/>
            <a:ext cx="25652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Zacks S. 1971; Millar RB. 2011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904B354-C938-4D2C-932F-22C4A64CF65F}"/>
                  </a:ext>
                </a:extLst>
              </p:cNvPr>
              <p:cNvSpPr/>
              <p:nvPr/>
            </p:nvSpPr>
            <p:spPr>
              <a:xfrm>
                <a:off x="3207034" y="3429000"/>
                <a:ext cx="4872167" cy="764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GB" sz="1600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i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en-GB" sz="1600" i="0" smtClean="0">
                              <a:latin typeface="Cambria Math" panose="02040503050406030204" pitchFamily="18" charset="0"/>
                            </a:rPr>
                            <m:t>og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e>
                          </m:func>
                        </m:e>
                      </m:nary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904B354-C938-4D2C-932F-22C4A64CF6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034" y="3429000"/>
                <a:ext cx="4872167" cy="7645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DD636A-24FC-47C7-B6DA-D1D6ECEE5CD8}"/>
                  </a:ext>
                </a:extLst>
              </p:cNvPr>
              <p:cNvSpPr txBox="1"/>
              <p:nvPr/>
            </p:nvSpPr>
            <p:spPr>
              <a:xfrm>
                <a:off x="3207034" y="4764025"/>
                <a:ext cx="5383763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en-GB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/>
                  <a:t> = 0 yields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DD636A-24FC-47C7-B6DA-D1D6ECEE5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034" y="4764025"/>
                <a:ext cx="5383763" cy="552972"/>
              </a:xfrm>
              <a:prstGeom prst="rect">
                <a:avLst/>
              </a:prstGeom>
              <a:blipFill>
                <a:blip r:embed="rId3"/>
                <a:stretch>
                  <a:fillRect l="-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00E99A8-AD0E-4E0E-8FB2-CE6D73254E2C}"/>
                  </a:ext>
                </a:extLst>
              </p:cNvPr>
              <p:cNvSpPr/>
              <p:nvPr/>
            </p:nvSpPr>
            <p:spPr>
              <a:xfrm>
                <a:off x="6096000" y="4537809"/>
                <a:ext cx="1635897" cy="1005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sz="160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𝑖𝑘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GB" sz="1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sz="160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𝑖𝑘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GB" sz="1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00E99A8-AD0E-4E0E-8FB2-CE6D73254E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537809"/>
                <a:ext cx="1635897" cy="10054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625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6BC62-7845-4316-B694-1B1B0363C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Equation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D8E7E-198A-4BB7-9A36-32853A998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14EC0-11FF-4E27-AD83-C7128F64FCCB}"/>
              </a:ext>
            </a:extLst>
          </p:cNvPr>
          <p:cNvSpPr txBox="1"/>
          <p:nvPr/>
        </p:nvSpPr>
        <p:spPr>
          <a:xfrm>
            <a:off x="1056443" y="4890943"/>
            <a:ext cx="9785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WA-PLS is a special case of the new approach when taxa tolerances (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</a:t>
            </a:r>
            <a:r>
              <a:rPr kumimoji="0" lang="en-GB" sz="20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) are equal.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12A8E4-F4FC-4925-ACC6-C4BFBA17A49D}"/>
              </a:ext>
            </a:extLst>
          </p:cNvPr>
          <p:cNvSpPr txBox="1"/>
          <p:nvPr/>
        </p:nvSpPr>
        <p:spPr>
          <a:xfrm>
            <a:off x="6941976" y="2234674"/>
            <a:ext cx="227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cs typeface="Arial" panose="020B0604020202020204" pitchFamily="34" charset="0"/>
              </a:rPr>
              <a:t>WA-PLS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909AD7-B96C-4755-B8B4-E4568629AD7E}"/>
              </a:ext>
            </a:extLst>
          </p:cNvPr>
          <p:cNvSpPr txBox="1"/>
          <p:nvPr/>
        </p:nvSpPr>
        <p:spPr>
          <a:xfrm>
            <a:off x="3059980" y="2206173"/>
            <a:ext cx="227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Arial" panose="020B0604020202020204" pitchFamily="34" charset="0"/>
              </a:rPr>
              <a:t>The new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3AE0C54-393E-4F77-8501-185B0BC3213F}"/>
                  </a:ext>
                </a:extLst>
              </p:cNvPr>
              <p:cNvSpPr/>
              <p:nvPr/>
            </p:nvSpPr>
            <p:spPr>
              <a:xfrm>
                <a:off x="3287927" y="3066144"/>
                <a:ext cx="1818126" cy="1119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GB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𝑖𝑘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GB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3AE0C54-393E-4F77-8501-185B0BC321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927" y="3066144"/>
                <a:ext cx="1818126" cy="11197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6EE6A66-A2D3-409D-BE00-67173E2763A6}"/>
                  </a:ext>
                </a:extLst>
              </p:cNvPr>
              <p:cNvSpPr/>
              <p:nvPr/>
            </p:nvSpPr>
            <p:spPr>
              <a:xfrm>
                <a:off x="7085949" y="3277392"/>
                <a:ext cx="2091342" cy="6958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𝑖𝑊𝐴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6EE6A66-A2D3-409D-BE00-67173E2763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949" y="3277392"/>
                <a:ext cx="2091342" cy="6958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77E263B3-AE26-46D3-B563-EB3543FD1086}"/>
              </a:ext>
            </a:extLst>
          </p:cNvPr>
          <p:cNvSpPr/>
          <p:nvPr/>
        </p:nvSpPr>
        <p:spPr>
          <a:xfrm>
            <a:off x="8516831" y="6330132"/>
            <a:ext cx="27054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/>
              <a:t>ter</a:t>
            </a:r>
            <a:r>
              <a:rPr lang="en-GB" sz="1400" dirty="0"/>
              <a:t> </a:t>
            </a:r>
            <a:r>
              <a:rPr lang="en-GB" sz="1400" dirty="0" err="1"/>
              <a:t>Braak</a:t>
            </a:r>
            <a:r>
              <a:rPr lang="en-GB" sz="1400" dirty="0"/>
              <a:t> CJF, Prentice IC. 1988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023EB6-D264-4391-BB23-3AA15605C34C}"/>
              </a:ext>
            </a:extLst>
          </p:cNvPr>
          <p:cNvSpPr txBox="1"/>
          <p:nvPr/>
        </p:nvSpPr>
        <p:spPr>
          <a:xfrm>
            <a:off x="8567058" y="332232"/>
            <a:ext cx="3146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22313869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1159</Words>
  <Application>Microsoft Office PowerPoint</Application>
  <PresentationFormat>Widescreen</PresentationFormat>
  <Paragraphs>356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 Math</vt:lpstr>
      <vt:lpstr>Rockwell</vt:lpstr>
      <vt:lpstr>Rockwell Condensed</vt:lpstr>
      <vt:lpstr>Rockwell Extra Bold</vt:lpstr>
      <vt:lpstr>Wingdings</vt:lpstr>
      <vt:lpstr>Wood Type</vt:lpstr>
      <vt:lpstr>A theory of palaeoclimate reconstruction</vt:lpstr>
      <vt:lpstr>PowerPoint Presentation</vt:lpstr>
      <vt:lpstr>We have to infer</vt:lpstr>
      <vt:lpstr>Compression bias</vt:lpstr>
      <vt:lpstr>PowerPoint Presentation</vt:lpstr>
      <vt:lpstr>Assumption (a)</vt:lpstr>
      <vt:lpstr>Assumption (b)</vt:lpstr>
      <vt:lpstr>Assumption (c)</vt:lpstr>
      <vt:lpstr>Equation comparison</vt:lpstr>
      <vt:lpstr>Are tolerances equal?</vt:lpstr>
      <vt:lpstr>Cause of compression</vt:lpstr>
      <vt:lpstr>Cause of compression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theory of palaeoclimate reconstruction</dc:title>
  <dc:creator>Liu, Mengmeng</dc:creator>
  <cp:lastModifiedBy>Liu, Mengmeng</cp:lastModifiedBy>
  <cp:revision>22</cp:revision>
  <dcterms:created xsi:type="dcterms:W3CDTF">2020-04-30T16:43:11Z</dcterms:created>
  <dcterms:modified xsi:type="dcterms:W3CDTF">2020-04-30T19:32:59Z</dcterms:modified>
</cp:coreProperties>
</file>