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61" r:id="rId2"/>
    <p:sldMasterId id="2147483765" r:id="rId3"/>
    <p:sldMasterId id="2147483777" r:id="rId4"/>
    <p:sldMasterId id="2147483789" r:id="rId5"/>
    <p:sldMasterId id="2147483801" r:id="rId6"/>
    <p:sldMasterId id="2147483813" r:id="rId7"/>
    <p:sldMasterId id="2147483825" r:id="rId8"/>
    <p:sldMasterId id="2147483837" r:id="rId9"/>
    <p:sldMasterId id="2147483849" r:id="rId10"/>
  </p:sldMasterIdLst>
  <p:notesMasterIdLst>
    <p:notesMasterId r:id="rId32"/>
  </p:notesMasterIdLst>
  <p:handoutMasterIdLst>
    <p:handoutMasterId r:id="rId33"/>
  </p:handoutMasterIdLst>
  <p:sldIdLst>
    <p:sldId id="256" r:id="rId11"/>
    <p:sldId id="294" r:id="rId12"/>
    <p:sldId id="291" r:id="rId13"/>
    <p:sldId id="281" r:id="rId14"/>
    <p:sldId id="283" r:id="rId15"/>
    <p:sldId id="260" r:id="rId16"/>
    <p:sldId id="258" r:id="rId17"/>
    <p:sldId id="261" r:id="rId18"/>
    <p:sldId id="290" r:id="rId19"/>
    <p:sldId id="282" r:id="rId20"/>
    <p:sldId id="262" r:id="rId21"/>
    <p:sldId id="269" r:id="rId22"/>
    <p:sldId id="273" r:id="rId23"/>
    <p:sldId id="299" r:id="rId24"/>
    <p:sldId id="272" r:id="rId25"/>
    <p:sldId id="297" r:id="rId26"/>
    <p:sldId id="300" r:id="rId27"/>
    <p:sldId id="276" r:id="rId28"/>
    <p:sldId id="287" r:id="rId29"/>
    <p:sldId id="266" r:id="rId30"/>
    <p:sldId id="286" r:id="rId31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3929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3045">
          <p15:clr>
            <a:srgbClr val="A4A3A4"/>
          </p15:clr>
        </p15:guide>
        <p15:guide id="6" orient="horz" pos="4269">
          <p15:clr>
            <a:srgbClr val="A4A3A4"/>
          </p15:clr>
        </p15:guide>
        <p15:guide id="7" orient="horz" pos="3974">
          <p15:clr>
            <a:srgbClr val="A4A3A4"/>
          </p15:clr>
        </p15:guide>
        <p15:guide id="8" pos="2880">
          <p15:clr>
            <a:srgbClr val="A4A3A4"/>
          </p15:clr>
        </p15:guide>
        <p15:guide id="9" orient="horz" pos="1275" userDrawn="1">
          <p15:clr>
            <a:srgbClr val="A4A3A4"/>
          </p15:clr>
        </p15:guide>
        <p15:guide id="10" orient="horz" pos="391" userDrawn="1">
          <p15:clr>
            <a:srgbClr val="A4A3A4"/>
          </p15:clr>
        </p15:guide>
        <p15:guide id="11" pos="204" userDrawn="1">
          <p15:clr>
            <a:srgbClr val="A4A3A4"/>
          </p15:clr>
        </p15:guide>
        <p15:guide id="12" pos="5556" userDrawn="1">
          <p15:clr>
            <a:srgbClr val="A4A3A4"/>
          </p15:clr>
        </p15:guide>
        <p15:guide id="13" orient="horz" pos="482">
          <p15:clr>
            <a:srgbClr val="A4A3A4"/>
          </p15:clr>
        </p15:guide>
        <p15:guide id="14" pos="90">
          <p15:clr>
            <a:srgbClr val="A4A3A4"/>
          </p15:clr>
        </p15:guide>
        <p15:guide id="15" pos="56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1F4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67" autoAdjust="0"/>
    <p:restoredTop sz="93863" autoAdjust="0"/>
  </p:normalViewPr>
  <p:slideViewPr>
    <p:cSldViewPr snapToObjects="1">
      <p:cViewPr varScale="1">
        <p:scale>
          <a:sx n="122" d="100"/>
          <a:sy n="122" d="100"/>
        </p:scale>
        <p:origin x="1788" y="138"/>
      </p:cViewPr>
      <p:guideLst>
        <p:guide orient="horz" pos="3929"/>
        <p:guide orient="horz" pos="2160"/>
        <p:guide orient="horz" pos="3045"/>
        <p:guide orient="horz" pos="4269"/>
        <p:guide orient="horz" pos="3974"/>
        <p:guide pos="2880"/>
        <p:guide orient="horz" pos="1275"/>
        <p:guide orient="horz" pos="391"/>
        <p:guide pos="204"/>
        <p:guide pos="5556"/>
        <p:guide orient="horz" pos="482"/>
        <p:guide pos="90"/>
        <p:guide pos="567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10DF1-1269-6D4A-9621-A3B8154A2E18}" type="datetimeFigureOut">
              <a:rPr lang="de-DE" smtClean="0">
                <a:latin typeface="Arial" panose="020B0604020202020204" pitchFamily="34" charset="0"/>
              </a:rPr>
              <a:t>07.05.2020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C67F9-0121-424E-BBD0-5352DCCD13D6}" type="slidenum">
              <a:rPr lang="de-DE" smtClean="0">
                <a:latin typeface="Arial" panose="020B0604020202020204" pitchFamily="34" charset="0"/>
              </a:rPr>
              <a:t>‹Nr.›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0260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BCDB334D-D17F-49C4-91DD-37BB7E818209}" type="datetimeFigureOut">
              <a:rPr lang="de-CH" smtClean="0"/>
              <a:pPr/>
              <a:t>07.05.2020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A51C0C35-A9A2-4EFD-9BAF-1E52E29E03D1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3599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22.08.2019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CH" dirty="0"/>
              <a:t>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869-8F57-4719-A2B3-1D316EF025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883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869-8F57-4719-A2B3-1D316EF025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451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869-8F57-4719-A2B3-1D316EF025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868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869-8F57-4719-A2B3-1D316EF025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30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869-8F57-4719-A2B3-1D316EF025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712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869-8F57-4719-A2B3-1D316EF025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70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869-8F57-4719-A2B3-1D316EF025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813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869-8F57-4719-A2B3-1D316EF025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869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869-8F57-4719-A2B3-1D316EF025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765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869-8F57-4719-A2B3-1D316EF025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71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5869-8F57-4719-A2B3-1D316EF025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949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504487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95562777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59617679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0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1043999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</a:t>
            </a:r>
            <a:r>
              <a:rPr lang="en-GB" sz="1400" dirty="0" err="1">
                <a:solidFill>
                  <a:schemeClr val="tx1"/>
                </a:solidFill>
              </a:rPr>
              <a:t>foto</a:t>
            </a:r>
            <a:r>
              <a:rPr lang="en-GB" sz="1400" baseline="0" dirty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5785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97969210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3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3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14717580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562096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58803764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7533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49029171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443426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84590122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80120744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0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1043999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</a:t>
            </a:r>
            <a:r>
              <a:rPr lang="en-GB" sz="1400" dirty="0" err="1">
                <a:solidFill>
                  <a:schemeClr val="tx1"/>
                </a:solidFill>
              </a:rPr>
              <a:t>foto</a:t>
            </a:r>
            <a:r>
              <a:rPr lang="en-GB" sz="1400" baseline="0" dirty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31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3899916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3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3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83273340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83717295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49352424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225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892653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0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1043999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</a:t>
            </a:r>
            <a:r>
              <a:rPr lang="en-GB" sz="1400" baseline="0" dirty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2313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73030368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6661794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0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1043999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</a:t>
            </a:r>
            <a:r>
              <a:rPr lang="en-GB" sz="1400" dirty="0" err="1">
                <a:solidFill>
                  <a:schemeClr val="tx1"/>
                </a:solidFill>
              </a:rPr>
              <a:t>foto</a:t>
            </a:r>
            <a:r>
              <a:rPr lang="en-GB" sz="1400" baseline="0" dirty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09829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41002461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3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3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662098207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12793120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115152386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88883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86763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32066685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77920680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0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1043999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</a:t>
            </a:r>
            <a:r>
              <a:rPr lang="en-GB" sz="1400" dirty="0" err="1">
                <a:solidFill>
                  <a:schemeClr val="tx1"/>
                </a:solidFill>
              </a:rPr>
              <a:t>foto</a:t>
            </a:r>
            <a:r>
              <a:rPr lang="en-GB" sz="1400" baseline="0" dirty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55585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602216509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3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3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866058938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906456158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49647876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58759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41077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97517808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63400408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3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3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0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1043999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</a:t>
            </a:r>
            <a:r>
              <a:rPr lang="en-GB" sz="1400" dirty="0" err="1">
                <a:solidFill>
                  <a:schemeClr val="tx1"/>
                </a:solidFill>
              </a:rPr>
              <a:t>foto</a:t>
            </a:r>
            <a:r>
              <a:rPr lang="en-GB" sz="1400" baseline="0" dirty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2314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25021324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3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3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52424929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52005490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79235806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0927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087508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32287705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61656635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0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1043999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</a:t>
            </a:r>
            <a:r>
              <a:rPr lang="en-GB" sz="1400" dirty="0" err="1">
                <a:solidFill>
                  <a:schemeClr val="tx1"/>
                </a:solidFill>
              </a:rPr>
              <a:t>foto</a:t>
            </a:r>
            <a:r>
              <a:rPr lang="en-GB" sz="1400" baseline="0" dirty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9150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121351339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3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3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046822895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316859991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781041164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37744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37968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906325893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161749863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0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1043999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</a:t>
            </a:r>
            <a:r>
              <a:rPr lang="en-GB" sz="1400" dirty="0" err="1">
                <a:solidFill>
                  <a:schemeClr val="tx1"/>
                </a:solidFill>
              </a:rPr>
              <a:t>foto</a:t>
            </a:r>
            <a:r>
              <a:rPr lang="en-GB" sz="1400" baseline="0" dirty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88771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2475316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353896245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3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3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772519498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97127692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68529117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93218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420179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201807713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5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772069589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0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1043999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</a:t>
            </a:r>
            <a:r>
              <a:rPr lang="en-GB" sz="1400" dirty="0" err="1">
                <a:solidFill>
                  <a:schemeClr val="tx1"/>
                </a:solidFill>
              </a:rPr>
              <a:t>foto</a:t>
            </a:r>
            <a:r>
              <a:rPr lang="en-GB" sz="1400" baseline="0" dirty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49025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700513908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3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3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2300031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5941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05368023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688533805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2268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9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/>
        </p:nvGrpSpPr>
        <p:grpSpPr>
          <a:xfrm>
            <a:off x="142874" y="152400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356719" y="6298602"/>
            <a:ext cx="1840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CH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4000" y="6308725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dirty="0"/>
              <a:t> </a:t>
            </a:r>
            <a:endParaRPr lang="en-GB" sz="800" baseline="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447606" y="3140968"/>
            <a:ext cx="484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457" y="6267467"/>
            <a:ext cx="1012501" cy="569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6" r:id="rId4"/>
    <p:sldLayoutId id="2147483650" r:id="rId5"/>
    <p:sldLayoutId id="2147483652" r:id="rId6"/>
    <p:sldLayoutId id="2147483655" r:id="rId7"/>
    <p:sldLayoutId id="2147483665" r:id="rId8"/>
    <p:sldLayoutId id="214748366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/>
        </p:nvGrpSpPr>
        <p:grpSpPr>
          <a:xfrm>
            <a:off x="142874" y="152400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4000" y="6308725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342620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6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27.05.2019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Adrian Ringenbach &amp; Gregor Ortner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75869-8F57-4719-A2B3-1D316EF025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71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/>
        </p:nvGrpSpPr>
        <p:grpSpPr>
          <a:xfrm>
            <a:off x="142874" y="152400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4000" y="6308725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134920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6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/>
        </p:nvGrpSpPr>
        <p:grpSpPr>
          <a:xfrm>
            <a:off x="142874" y="152400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4000" y="6308725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158641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/>
        </p:nvGrpSpPr>
        <p:grpSpPr>
          <a:xfrm>
            <a:off x="142874" y="152400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4000" y="6308725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178417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80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/>
        </p:nvGrpSpPr>
        <p:grpSpPr>
          <a:xfrm>
            <a:off x="142874" y="152400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4000" y="6308725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22132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2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/>
        </p:nvGrpSpPr>
        <p:grpSpPr>
          <a:xfrm>
            <a:off x="142874" y="152400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4000" y="6308725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202101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4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/>
        </p:nvGrpSpPr>
        <p:grpSpPr>
          <a:xfrm>
            <a:off x="142874" y="152400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4000" y="6308725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185308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6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/>
        </p:nvGrpSpPr>
        <p:grpSpPr>
          <a:xfrm>
            <a:off x="142874" y="152400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27.05.2019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Adrian Ringenbach &amp; Gregor Ortner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4000" y="6308725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191346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pos="2880">
          <p15:clr>
            <a:srgbClr val="F26B43"/>
          </p15:clr>
        </p15:guide>
        <p15:guide id="4" orient="horz" pos="39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4.png"/><Relationship Id="rId10" Type="http://schemas.openxmlformats.org/officeDocument/2006/relationships/image" Target="../media/image12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12" Type="http://schemas.openxmlformats.org/officeDocument/2006/relationships/image" Target="../media/image1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54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1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6.png"/><Relationship Id="rId7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Untertitel 18"/>
          <p:cNvSpPr>
            <a:spLocks noGrp="1"/>
          </p:cNvSpPr>
          <p:nvPr>
            <p:ph type="subTitle" idx="1"/>
          </p:nvPr>
        </p:nvSpPr>
        <p:spPr>
          <a:xfrm>
            <a:off x="323850" y="4372657"/>
            <a:ext cx="8496300" cy="1864655"/>
          </a:xfrm>
        </p:spPr>
        <p:txBody>
          <a:bodyPr/>
          <a:lstStyle/>
          <a:p>
            <a:r>
              <a:rPr lang="en-GB" dirty="0"/>
              <a:t>CLIMADA and RAMMS</a:t>
            </a:r>
          </a:p>
          <a:p>
            <a:endParaRPr lang="en-GB" dirty="0"/>
          </a:p>
          <a:p>
            <a:r>
              <a:rPr lang="de-CH" sz="1200" b="1" dirty="0"/>
              <a:t>Gregor Ortner</a:t>
            </a:r>
            <a:r>
              <a:rPr lang="de-CH" sz="1200" baseline="30000" dirty="0"/>
              <a:t>1,2</a:t>
            </a:r>
            <a:r>
              <a:rPr lang="de-CH" sz="1200" dirty="0"/>
              <a:t>, Michael Bruendl</a:t>
            </a:r>
            <a:r>
              <a:rPr lang="de-CH" sz="1200" baseline="30000" dirty="0"/>
              <a:t>1</a:t>
            </a:r>
            <a:r>
              <a:rPr lang="de-CH" sz="1200" dirty="0"/>
              <a:t>, David N. Bresch</a:t>
            </a:r>
            <a:r>
              <a:rPr lang="de-CH" sz="1200" baseline="30000" dirty="0"/>
              <a:t>2,3</a:t>
            </a:r>
            <a:r>
              <a:rPr lang="de-CH" sz="1200" dirty="0"/>
              <a:t>, and Yves Bühler</a:t>
            </a:r>
            <a:r>
              <a:rPr lang="de-CH" sz="1200" baseline="30000" dirty="0"/>
              <a:t>1</a:t>
            </a:r>
          </a:p>
          <a:p>
            <a:endParaRPr lang="de-CH" sz="1000" dirty="0"/>
          </a:p>
          <a:p>
            <a:r>
              <a:rPr lang="en-US" sz="1000" baseline="30000" dirty="0"/>
              <a:t>1 </a:t>
            </a:r>
            <a:r>
              <a:rPr lang="en-US" sz="1000" dirty="0"/>
              <a:t>WSL Institute for Snow and Avalanche Research SLF, Davos, Switzerland</a:t>
            </a:r>
          </a:p>
          <a:p>
            <a:r>
              <a:rPr lang="de-CH" sz="1000" baseline="30000" dirty="0"/>
              <a:t>2 </a:t>
            </a:r>
            <a:r>
              <a:rPr lang="de-CH" sz="1000" dirty="0"/>
              <a:t>Institute </a:t>
            </a:r>
            <a:r>
              <a:rPr lang="de-CH" sz="1000" dirty="0" err="1"/>
              <a:t>for</a:t>
            </a:r>
            <a:r>
              <a:rPr lang="de-CH" sz="1000" dirty="0"/>
              <a:t> Environmental </a:t>
            </a:r>
            <a:r>
              <a:rPr lang="de-CH" sz="1000" dirty="0" err="1"/>
              <a:t>Decisions</a:t>
            </a:r>
            <a:r>
              <a:rPr lang="de-CH" sz="1000" dirty="0"/>
              <a:t>, ETH </a:t>
            </a:r>
            <a:r>
              <a:rPr lang="de-CH" sz="1000" dirty="0" err="1"/>
              <a:t>Zurich</a:t>
            </a:r>
            <a:r>
              <a:rPr lang="de-CH" sz="1000" dirty="0"/>
              <a:t>, </a:t>
            </a:r>
            <a:r>
              <a:rPr lang="de-CH" sz="1000" dirty="0" err="1"/>
              <a:t>Zurich</a:t>
            </a:r>
            <a:r>
              <a:rPr lang="de-CH" sz="1000" dirty="0"/>
              <a:t>, </a:t>
            </a:r>
            <a:r>
              <a:rPr lang="de-CH" sz="1000" dirty="0" err="1"/>
              <a:t>Switzerland</a:t>
            </a:r>
            <a:endParaRPr lang="de-CH" sz="1000" dirty="0"/>
          </a:p>
          <a:p>
            <a:r>
              <a:rPr lang="en-US" sz="1000" baseline="30000" dirty="0"/>
              <a:t>3</a:t>
            </a:r>
            <a:r>
              <a:rPr lang="en-US" sz="1000" dirty="0"/>
              <a:t> Federal Office of Meteorology and Climatology </a:t>
            </a:r>
            <a:r>
              <a:rPr lang="en-US" sz="1000" dirty="0" err="1"/>
              <a:t>MeteoSwiss</a:t>
            </a:r>
            <a:r>
              <a:rPr lang="en-US" sz="1000" dirty="0"/>
              <a:t>, Zurich, Switzerland</a:t>
            </a:r>
            <a:endParaRPr lang="en-GB" sz="1000" dirty="0"/>
          </a:p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  <p:sp>
        <p:nvSpPr>
          <p:cNvPr id="18" name="Titel 17"/>
          <p:cNvSpPr>
            <a:spLocks noGrp="1"/>
          </p:cNvSpPr>
          <p:nvPr>
            <p:ph type="ctrTitle"/>
          </p:nvPr>
        </p:nvSpPr>
        <p:spPr>
          <a:xfrm>
            <a:off x="323850" y="3220529"/>
            <a:ext cx="8496300" cy="1152128"/>
          </a:xfrm>
        </p:spPr>
        <p:txBody>
          <a:bodyPr/>
          <a:lstStyle/>
          <a:p>
            <a:r>
              <a:rPr lang="en-GB" b="0" dirty="0"/>
              <a:t>From Large Scale Hazard Mapping  to Avalanche Risk Assessment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2348808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24744"/>
            <a:ext cx="265408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r="4184"/>
          <a:stretch>
            <a:fillRect/>
          </a:stretch>
        </p:blipFill>
        <p:spPr bwMode="auto">
          <a:xfrm>
            <a:off x="2578866" y="1124744"/>
            <a:ext cx="170083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Grafik 16" descr="Höhenweg_081011_058_kleine_Aufloesung_very_smal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5"/>
          <a:stretch>
            <a:fillRect/>
          </a:stretch>
        </p:blipFill>
        <p:spPr bwMode="auto">
          <a:xfrm>
            <a:off x="6650441" y="1124744"/>
            <a:ext cx="235817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33197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10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CLIMADA – </a:t>
            </a:r>
            <a:r>
              <a:rPr lang="de-CH" dirty="0" err="1"/>
              <a:t>Probabilistic</a:t>
            </a:r>
            <a:r>
              <a:rPr lang="de-CH" dirty="0"/>
              <a:t> Risk Tool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2" y="1700808"/>
            <a:ext cx="6776202" cy="377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3850" y="5836931"/>
            <a:ext cx="247982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According to: Aznar-</a:t>
            </a:r>
            <a:r>
              <a:rPr lang="en-GB" sz="800" dirty="0" err="1"/>
              <a:t>Siguan</a:t>
            </a:r>
            <a:r>
              <a:rPr lang="en-GB" sz="800" dirty="0"/>
              <a:t> and </a:t>
            </a:r>
            <a:r>
              <a:rPr lang="en-GB" sz="800" dirty="0" err="1"/>
              <a:t>Bresch</a:t>
            </a:r>
            <a:r>
              <a:rPr lang="en-GB" sz="800" dirty="0"/>
              <a:t>, 2019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FD7A38A-9223-45B0-9F3A-847D4228A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80347"/>
            <a:ext cx="792141" cy="277151"/>
          </a:xfrm>
          <a:prstGeom prst="rect">
            <a:avLst/>
          </a:prstGeom>
        </p:spPr>
      </p:pic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E3CEBFAD-18F9-457C-A9FF-6653ED1AE9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9B19A46F-5994-4901-AF41-6CE0F700C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719" y="6298602"/>
            <a:ext cx="1840461" cy="468312"/>
          </a:xfrm>
        </p:spPr>
        <p:txBody>
          <a:bodyPr/>
          <a:lstStyle/>
          <a:p>
            <a:pPr algn="ctr"/>
            <a:r>
              <a:rPr lang="de-CH" b="1" dirty="0"/>
              <a:t>Gregor Ortner</a:t>
            </a:r>
            <a:r>
              <a:rPr lang="de-CH" baseline="30000" dirty="0"/>
              <a:t>1,2</a:t>
            </a:r>
            <a:r>
              <a:rPr lang="de-CH" dirty="0"/>
              <a:t>, Michael Bruendl</a:t>
            </a:r>
            <a:r>
              <a:rPr lang="de-CH" baseline="30000" dirty="0"/>
              <a:t>1</a:t>
            </a:r>
            <a:r>
              <a:rPr lang="de-CH" dirty="0"/>
              <a:t>, David N. Bresch</a:t>
            </a:r>
            <a:r>
              <a:rPr lang="de-CH" baseline="30000" dirty="0"/>
              <a:t>2,3</a:t>
            </a:r>
            <a:r>
              <a:rPr lang="de-CH" dirty="0"/>
              <a:t>, and Yves Bühler</a:t>
            </a:r>
            <a:r>
              <a:rPr lang="de-CH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8770630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 of four different annual scenarios for the current climate conditions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69" y="1611081"/>
            <a:ext cx="2489347" cy="2125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64" y="1610655"/>
            <a:ext cx="2490576" cy="21255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69" y="4059088"/>
            <a:ext cx="2489347" cy="21271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275" y="4058927"/>
            <a:ext cx="2477795" cy="21255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37441" y="4933403"/>
            <a:ext cx="1377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+mn-lt"/>
              </a:rPr>
              <a:t>Frequent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81843" y="2338966"/>
            <a:ext cx="1377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+mn-lt"/>
              </a:rPr>
              <a:t>Extreme</a:t>
            </a:r>
            <a:endParaRPr lang="en-GB" b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95897" y="4117950"/>
            <a:ext cx="1030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B0F0"/>
                </a:solidFill>
                <a:latin typeface="+mn-lt"/>
              </a:rPr>
              <a:t>10 years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86759" y="4117950"/>
            <a:ext cx="1377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>
                <a:solidFill>
                  <a:srgbClr val="60D2B4"/>
                </a:solidFill>
                <a:latin typeface="+mn-lt"/>
              </a:rPr>
              <a:t>30 </a:t>
            </a:r>
            <a:r>
              <a:rPr lang="en-GB" sz="1400" b="1" dirty="0">
                <a:solidFill>
                  <a:srgbClr val="60D2B4"/>
                </a:solidFill>
                <a:latin typeface="+mn-lt"/>
              </a:rPr>
              <a:t>years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95898" y="1611081"/>
            <a:ext cx="1148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  <a:latin typeface="+mn-lt"/>
              </a:rPr>
              <a:t>100 years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15210" y="1657435"/>
            <a:ext cx="1519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CCCC00"/>
                </a:solidFill>
                <a:latin typeface="+mn-lt"/>
              </a:rPr>
              <a:t>300 years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72" y="3233401"/>
            <a:ext cx="1055044" cy="512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838" y="3323283"/>
            <a:ext cx="871136" cy="4129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075" y="5763940"/>
            <a:ext cx="901941" cy="422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104" y="5751565"/>
            <a:ext cx="871136" cy="4328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08304" y="3426510"/>
            <a:ext cx="125670" cy="206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CD70771D-2FDD-4D37-85FB-4495037629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80347"/>
            <a:ext cx="792141" cy="277151"/>
          </a:xfrm>
          <a:prstGeom prst="rect">
            <a:avLst/>
          </a:prstGeom>
        </p:spPr>
      </p:pic>
      <p:sp>
        <p:nvSpPr>
          <p:cNvPr id="25" name="Datumsplatzhalter 2">
            <a:extLst>
              <a:ext uri="{FF2B5EF4-FFF2-40B4-BE49-F238E27FC236}">
                <a16:creationId xmlns:a16="http://schemas.microsoft.com/office/drawing/2014/main" id="{4E6DAFB8-BC35-4143-BCF7-CB4BFFF2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  <p:sp>
        <p:nvSpPr>
          <p:cNvPr id="26" name="Fußzeilenplatzhalter 3">
            <a:extLst>
              <a:ext uri="{FF2B5EF4-FFF2-40B4-BE49-F238E27FC236}">
                <a16:creationId xmlns:a16="http://schemas.microsoft.com/office/drawing/2014/main" id="{EF95B208-D257-4C4F-ACD0-5F45AEC3F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719" y="6298602"/>
            <a:ext cx="1840461" cy="468312"/>
          </a:xfrm>
        </p:spPr>
        <p:txBody>
          <a:bodyPr/>
          <a:lstStyle/>
          <a:p>
            <a:pPr algn="ctr"/>
            <a:r>
              <a:rPr lang="de-CH" b="1" dirty="0"/>
              <a:t>Gregor Ortner</a:t>
            </a:r>
            <a:r>
              <a:rPr lang="de-CH" baseline="30000" dirty="0"/>
              <a:t>1,2</a:t>
            </a:r>
            <a:r>
              <a:rPr lang="de-CH" dirty="0"/>
              <a:t>, Michael Bruendl</a:t>
            </a:r>
            <a:r>
              <a:rPr lang="de-CH" baseline="30000" dirty="0"/>
              <a:t>1</a:t>
            </a:r>
            <a:r>
              <a:rPr lang="de-CH" dirty="0"/>
              <a:t>, David N. Bresch</a:t>
            </a:r>
            <a:r>
              <a:rPr lang="de-CH" baseline="30000" dirty="0"/>
              <a:t>2,3</a:t>
            </a:r>
            <a:r>
              <a:rPr lang="de-CH" dirty="0"/>
              <a:t>, and Yves Bühler</a:t>
            </a:r>
            <a:r>
              <a:rPr lang="de-CH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05807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Intensity</a:t>
            </a:r>
            <a:r>
              <a:rPr lang="de-CH" dirty="0"/>
              <a:t> </a:t>
            </a:r>
            <a:r>
              <a:rPr lang="de-CH" dirty="0" err="1"/>
              <a:t>maps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all </a:t>
            </a:r>
            <a:r>
              <a:rPr lang="de-CH" dirty="0" err="1"/>
              <a:t>scenarios</a:t>
            </a:r>
            <a:r>
              <a:rPr lang="de-CH" dirty="0"/>
              <a:t> – CLIMADA</a:t>
            </a:r>
            <a:br>
              <a:rPr lang="de-CH" dirty="0"/>
            </a:br>
            <a:r>
              <a:rPr lang="de-CH" dirty="0"/>
              <a:t>(Avalanche </a:t>
            </a:r>
            <a:r>
              <a:rPr lang="de-CH" dirty="0" err="1"/>
              <a:t>pressure</a:t>
            </a:r>
            <a:r>
              <a:rPr lang="de-CH" dirty="0"/>
              <a:t> kPa) 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007248" y="1796824"/>
            <a:ext cx="1377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n-lt"/>
              </a:rPr>
              <a:t>Frequent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18900" y="1802332"/>
            <a:ext cx="1377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>
                <a:latin typeface="+mn-lt"/>
              </a:rPr>
              <a:t>Extreme</a:t>
            </a:r>
            <a:endParaRPr lang="en-GB" b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8292" y="4699691"/>
            <a:ext cx="1030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B0F0"/>
                </a:solidFill>
                <a:latin typeface="+mn-lt"/>
              </a:rPr>
              <a:t>10 years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96113" y="4699692"/>
            <a:ext cx="1155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b="1" dirty="0">
                <a:solidFill>
                  <a:srgbClr val="60D2B4"/>
                </a:solidFill>
                <a:latin typeface="+mn-lt"/>
              </a:rPr>
              <a:t>30 </a:t>
            </a:r>
            <a:r>
              <a:rPr lang="en-GB" sz="1400" b="1" dirty="0">
                <a:solidFill>
                  <a:srgbClr val="60D2B4"/>
                </a:solidFill>
                <a:latin typeface="+mn-lt"/>
              </a:rPr>
              <a:t>years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0819" y="4701478"/>
            <a:ext cx="1148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+mn-lt"/>
              </a:rPr>
              <a:t>100 years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6735" y="4699693"/>
            <a:ext cx="1295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CCCC00"/>
                </a:solidFill>
                <a:latin typeface="+mn-lt"/>
              </a:rPr>
              <a:t>300 years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762" y="3323283"/>
            <a:ext cx="871136" cy="41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9" y="2348880"/>
            <a:ext cx="2073514" cy="221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84" y="2348880"/>
            <a:ext cx="2044181" cy="218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132" y="2376283"/>
            <a:ext cx="1996065" cy="213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063" y="2376283"/>
            <a:ext cx="1995383" cy="216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97E2F68-ABD8-43B3-AB89-C1E7D8B8D4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80347"/>
            <a:ext cx="792141" cy="277151"/>
          </a:xfrm>
          <a:prstGeom prst="rect">
            <a:avLst/>
          </a:prstGeom>
        </p:spPr>
      </p:pic>
      <p:sp>
        <p:nvSpPr>
          <p:cNvPr id="20" name="Datumsplatzhalter 2">
            <a:extLst>
              <a:ext uri="{FF2B5EF4-FFF2-40B4-BE49-F238E27FC236}">
                <a16:creationId xmlns:a16="http://schemas.microsoft.com/office/drawing/2014/main" id="{327C3EF2-1407-4227-80BC-ED25C4298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E8DA34BB-E759-4DDC-B667-B6F46E087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719" y="6298602"/>
            <a:ext cx="1840461" cy="468312"/>
          </a:xfrm>
        </p:spPr>
        <p:txBody>
          <a:bodyPr/>
          <a:lstStyle/>
          <a:p>
            <a:pPr algn="ctr"/>
            <a:r>
              <a:rPr lang="de-CH" b="1" dirty="0"/>
              <a:t>Gregor Ortner</a:t>
            </a:r>
            <a:r>
              <a:rPr lang="de-CH" baseline="30000" dirty="0"/>
              <a:t>1,2</a:t>
            </a:r>
            <a:r>
              <a:rPr lang="de-CH" dirty="0"/>
              <a:t>, Michael Bruendl</a:t>
            </a:r>
            <a:r>
              <a:rPr lang="de-CH" baseline="30000" dirty="0"/>
              <a:t>1</a:t>
            </a:r>
            <a:r>
              <a:rPr lang="de-CH" dirty="0"/>
              <a:t>, David N. Bresch</a:t>
            </a:r>
            <a:r>
              <a:rPr lang="de-CH" baseline="30000" dirty="0"/>
              <a:t>2,3</a:t>
            </a:r>
            <a:r>
              <a:rPr lang="de-CH" dirty="0"/>
              <a:t>, and Yves Bühler</a:t>
            </a:r>
            <a:r>
              <a:rPr lang="de-CH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4554831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2" y="1262115"/>
            <a:ext cx="3785826" cy="48369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4"/>
          <p:cNvSpPr/>
          <p:nvPr/>
        </p:nvSpPr>
        <p:spPr bwMode="auto">
          <a:xfrm>
            <a:off x="1475656" y="2060848"/>
            <a:ext cx="720080" cy="576064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13" name="Gerade Verbindung 6"/>
          <p:cNvCxnSpPr>
            <a:stCxn id="9220" idx="1"/>
          </p:cNvCxnSpPr>
          <p:nvPr/>
        </p:nvCxnSpPr>
        <p:spPr bwMode="auto">
          <a:xfrm flipH="1" flipV="1">
            <a:off x="2220890" y="2555820"/>
            <a:ext cx="195317" cy="11521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3" y="4956968"/>
            <a:ext cx="2307999" cy="11806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Entity</a:t>
            </a:r>
            <a:r>
              <a:rPr lang="de-CH" dirty="0"/>
              <a:t> – </a:t>
            </a:r>
            <a:r>
              <a:rPr lang="de-CH" dirty="0" err="1"/>
              <a:t>Buildings</a:t>
            </a:r>
            <a:r>
              <a:rPr lang="de-CH" dirty="0"/>
              <a:t>: </a:t>
            </a:r>
            <a:r>
              <a:rPr lang="de-CH" dirty="0" err="1"/>
              <a:t>based</a:t>
            </a:r>
            <a:r>
              <a:rPr lang="de-CH" dirty="0"/>
              <a:t> on </a:t>
            </a:r>
            <a:r>
              <a:rPr lang="en-US" dirty="0"/>
              <a:t>central</a:t>
            </a:r>
            <a:r>
              <a:rPr lang="de-CH" dirty="0"/>
              <a:t> </a:t>
            </a:r>
            <a:r>
              <a:rPr lang="de-CH" dirty="0" err="1"/>
              <a:t>point</a:t>
            </a:r>
            <a:r>
              <a:rPr lang="de-CH" dirty="0"/>
              <a:t> per </a:t>
            </a:r>
            <a:r>
              <a:rPr lang="de-CH" dirty="0" err="1"/>
              <a:t>house</a:t>
            </a:r>
            <a:endParaRPr lang="en-GB" dirty="0"/>
          </a:p>
        </p:txBody>
      </p:sp>
      <p:pic>
        <p:nvPicPr>
          <p:cNvPr id="9222" name="Picture 6" descr="C:\Users\ortner\Desktop\FotosPräs\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1178579"/>
            <a:ext cx="4663640" cy="505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207" y="2543413"/>
            <a:ext cx="3312368" cy="2329063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19496" y="6099056"/>
            <a:ext cx="2808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CH" sz="900" dirty="0"/>
              <a:t>Source: </a:t>
            </a:r>
            <a:r>
              <a:rPr lang="de-CH" sz="900" dirty="0" err="1"/>
              <a:t>swisstopo</a:t>
            </a:r>
            <a:r>
              <a:rPr lang="de-CH" sz="900" dirty="0"/>
              <a:t> (</a:t>
            </a:r>
            <a:r>
              <a:rPr lang="en-US" sz="900" dirty="0" err="1"/>
              <a:t>swissBUILDINGS</a:t>
            </a:r>
            <a:r>
              <a:rPr lang="en-US" sz="900" dirty="0"/>
              <a:t>)	</a:t>
            </a:r>
            <a:endParaRPr lang="en-GB" sz="9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F96816B-3C4B-4DB3-AA79-B051B15CD1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80347"/>
            <a:ext cx="792141" cy="277151"/>
          </a:xfrm>
          <a:prstGeom prst="rect">
            <a:avLst/>
          </a:prstGeom>
        </p:spPr>
      </p:pic>
      <p:sp>
        <p:nvSpPr>
          <p:cNvPr id="16" name="Datumsplatzhalter 2">
            <a:extLst>
              <a:ext uri="{FF2B5EF4-FFF2-40B4-BE49-F238E27FC236}">
                <a16:creationId xmlns:a16="http://schemas.microsoft.com/office/drawing/2014/main" id="{2149C206-06C5-43CA-ADF5-50A5A2B2E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  <p:sp>
        <p:nvSpPr>
          <p:cNvPr id="17" name="Fußzeilenplatzhalter 3">
            <a:extLst>
              <a:ext uri="{FF2B5EF4-FFF2-40B4-BE49-F238E27FC236}">
                <a16:creationId xmlns:a16="http://schemas.microsoft.com/office/drawing/2014/main" id="{A997F00D-941B-41AC-B8DF-DA68CC625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719" y="6298602"/>
            <a:ext cx="1840461" cy="468312"/>
          </a:xfrm>
        </p:spPr>
        <p:txBody>
          <a:bodyPr/>
          <a:lstStyle/>
          <a:p>
            <a:pPr algn="ctr"/>
            <a:r>
              <a:rPr lang="de-CH" b="1" dirty="0"/>
              <a:t>Gregor Ortner</a:t>
            </a:r>
            <a:r>
              <a:rPr lang="de-CH" baseline="30000" dirty="0"/>
              <a:t>1,2</a:t>
            </a:r>
            <a:r>
              <a:rPr lang="de-CH" dirty="0"/>
              <a:t>, Michael Bruendl</a:t>
            </a:r>
            <a:r>
              <a:rPr lang="de-CH" baseline="30000" dirty="0"/>
              <a:t>1</a:t>
            </a:r>
            <a:r>
              <a:rPr lang="de-CH" dirty="0"/>
              <a:t>, David N. Bresch</a:t>
            </a:r>
            <a:r>
              <a:rPr lang="de-CH" baseline="30000" dirty="0"/>
              <a:t>2,3</a:t>
            </a:r>
            <a:r>
              <a:rPr lang="de-CH" dirty="0"/>
              <a:t>, and Yves Bühler</a:t>
            </a:r>
            <a:r>
              <a:rPr lang="de-CH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7691973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99DE8D5-7E74-4E22-896F-77BD97B45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28214"/>
            <a:ext cx="7092280" cy="3255018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323850" y="620714"/>
            <a:ext cx="8496300" cy="597388"/>
          </a:xfrm>
        </p:spPr>
        <p:txBody>
          <a:bodyPr/>
          <a:lstStyle/>
          <a:p>
            <a:r>
              <a:rPr lang="de-CH" dirty="0" err="1"/>
              <a:t>Exposure</a:t>
            </a:r>
            <a:r>
              <a:rPr lang="de-CH" dirty="0"/>
              <a:t> – Swiss Rail network </a:t>
            </a:r>
            <a:r>
              <a:rPr lang="de-CH" dirty="0" err="1"/>
              <a:t>as</a:t>
            </a:r>
            <a:r>
              <a:rPr lang="de-CH" dirty="0"/>
              <a:t> </a:t>
            </a:r>
            <a:r>
              <a:rPr lang="de-CH" dirty="0" err="1"/>
              <a:t>points</a:t>
            </a: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9490095-1BCD-48F1-9896-2B7CAD63E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" y="4293096"/>
            <a:ext cx="4118603" cy="192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F3946C8-5B11-4D96-8ABD-DADDC4957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076" y="2915422"/>
            <a:ext cx="3406252" cy="342041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64C77654-A955-44E5-BE8D-0A239A9FE14B}"/>
              </a:ext>
            </a:extLst>
          </p:cNvPr>
          <p:cNvSpPr/>
          <p:nvPr/>
        </p:nvSpPr>
        <p:spPr>
          <a:xfrm>
            <a:off x="4524738" y="2459999"/>
            <a:ext cx="144016" cy="1531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F1462106-2BB0-4BE6-A8D0-4EB7D0E5367E}"/>
              </a:ext>
            </a:extLst>
          </p:cNvPr>
          <p:cNvCxnSpPr>
            <a:cxnSpLocks/>
            <a:stCxn id="12" idx="3"/>
            <a:endCxn id="11" idx="0"/>
          </p:cNvCxnSpPr>
          <p:nvPr/>
        </p:nvCxnSpPr>
        <p:spPr>
          <a:xfrm>
            <a:off x="4668754" y="2536598"/>
            <a:ext cx="1152448" cy="378824"/>
          </a:xfrm>
          <a:prstGeom prst="line">
            <a:avLst/>
          </a:prstGeom>
          <a:ln w="38100" cap="sq">
            <a:solidFill>
              <a:srgbClr val="00B0F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36FF6CBE-D448-4745-A256-E3C5C18F70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80347"/>
            <a:ext cx="792141" cy="277151"/>
          </a:xfrm>
          <a:prstGeom prst="rect">
            <a:avLst/>
          </a:prstGeom>
        </p:spPr>
      </p:pic>
      <p:sp>
        <p:nvSpPr>
          <p:cNvPr id="14" name="Datumsplatzhalter 2">
            <a:extLst>
              <a:ext uri="{FF2B5EF4-FFF2-40B4-BE49-F238E27FC236}">
                <a16:creationId xmlns:a16="http://schemas.microsoft.com/office/drawing/2014/main" id="{257AB7A5-B8EE-435E-ABD2-1D84073F0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9F36B4B4-83FD-43EC-83FB-52CAF41F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719" y="6298602"/>
            <a:ext cx="1840461" cy="468312"/>
          </a:xfrm>
        </p:spPr>
        <p:txBody>
          <a:bodyPr/>
          <a:lstStyle/>
          <a:p>
            <a:pPr algn="ctr"/>
            <a:r>
              <a:rPr lang="de-CH" b="1" dirty="0"/>
              <a:t>Gregor Ortner</a:t>
            </a:r>
            <a:r>
              <a:rPr lang="de-CH" baseline="30000" dirty="0"/>
              <a:t>1,2</a:t>
            </a:r>
            <a:r>
              <a:rPr lang="de-CH" dirty="0"/>
              <a:t>, Michael Bruendl</a:t>
            </a:r>
            <a:r>
              <a:rPr lang="de-CH" baseline="30000" dirty="0"/>
              <a:t>1</a:t>
            </a:r>
            <a:r>
              <a:rPr lang="de-CH" dirty="0"/>
              <a:t>, David N. Bresch</a:t>
            </a:r>
            <a:r>
              <a:rPr lang="de-CH" baseline="30000" dirty="0"/>
              <a:t>2,3</a:t>
            </a:r>
            <a:r>
              <a:rPr lang="de-CH" dirty="0"/>
              <a:t>, and Yves Bühler</a:t>
            </a:r>
            <a:r>
              <a:rPr lang="de-CH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1177087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Impact </a:t>
            </a:r>
            <a:r>
              <a:rPr lang="de-CH" dirty="0" err="1"/>
              <a:t>function</a:t>
            </a:r>
            <a:r>
              <a:rPr lang="de-CH" dirty="0"/>
              <a:t> - Buildings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245347" y="1916832"/>
            <a:ext cx="457480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err="1">
                <a:latin typeface="+mn-lt"/>
              </a:rPr>
              <a:t>M</a:t>
            </a:r>
            <a:r>
              <a:rPr lang="de-CH" dirty="0" err="1">
                <a:latin typeface="+mn-lt"/>
              </a:rPr>
              <a:t>ean</a:t>
            </a:r>
            <a:r>
              <a:rPr lang="de-CH" b="1" dirty="0">
                <a:latin typeface="+mn-lt"/>
              </a:rPr>
              <a:t> </a:t>
            </a:r>
            <a:r>
              <a:rPr lang="de-CH" b="1" dirty="0" err="1">
                <a:latin typeface="+mn-lt"/>
              </a:rPr>
              <a:t>D</a:t>
            </a:r>
            <a:r>
              <a:rPr lang="de-CH" dirty="0" err="1">
                <a:latin typeface="+mn-lt"/>
              </a:rPr>
              <a:t>amage</a:t>
            </a:r>
            <a:r>
              <a:rPr lang="de-CH" b="1" dirty="0">
                <a:latin typeface="+mn-lt"/>
              </a:rPr>
              <a:t> </a:t>
            </a:r>
            <a:r>
              <a:rPr lang="de-CH" b="1" dirty="0" err="1">
                <a:latin typeface="+mn-lt"/>
              </a:rPr>
              <a:t>D</a:t>
            </a:r>
            <a:r>
              <a:rPr lang="de-CH" dirty="0" err="1">
                <a:latin typeface="+mn-lt"/>
              </a:rPr>
              <a:t>egree</a:t>
            </a:r>
            <a:r>
              <a:rPr lang="de-CH" b="1" dirty="0">
                <a:latin typeface="+mn-lt"/>
              </a:rPr>
              <a:t> (MDD)*</a:t>
            </a:r>
          </a:p>
          <a:p>
            <a:pPr algn="ctr"/>
            <a:endParaRPr lang="de-CH" b="1" dirty="0"/>
          </a:p>
          <a:p>
            <a:pPr defTabSz="769938">
              <a:tabLst>
                <a:tab pos="2598738" algn="l"/>
              </a:tabLst>
            </a:pPr>
            <a:r>
              <a:rPr lang="de-CH" dirty="0">
                <a:latin typeface="+mn-lt"/>
              </a:rPr>
              <a:t>0 </a:t>
            </a:r>
            <a:r>
              <a:rPr lang="de-CH" dirty="0" err="1">
                <a:latin typeface="+mn-lt"/>
              </a:rPr>
              <a:t>kPa</a:t>
            </a:r>
            <a:r>
              <a:rPr lang="de-CH" dirty="0">
                <a:latin typeface="+mn-lt"/>
              </a:rPr>
              <a:t> – 3 </a:t>
            </a:r>
            <a:r>
              <a:rPr lang="de-CH" dirty="0" err="1">
                <a:latin typeface="+mn-lt"/>
              </a:rPr>
              <a:t>kPa</a:t>
            </a:r>
            <a:r>
              <a:rPr lang="de-CH" dirty="0">
                <a:latin typeface="+mn-lt"/>
              </a:rPr>
              <a:t> = 3% 	(</a:t>
            </a:r>
            <a:r>
              <a:rPr lang="de-CH" dirty="0" err="1"/>
              <a:t>windows</a:t>
            </a:r>
            <a:r>
              <a:rPr lang="de-CH" dirty="0"/>
              <a:t>)</a:t>
            </a:r>
            <a:endParaRPr lang="de-CH" dirty="0">
              <a:latin typeface="+mn-lt"/>
            </a:endParaRPr>
          </a:p>
          <a:p>
            <a:pPr defTabSz="769938">
              <a:tabLst>
                <a:tab pos="2598738" algn="l"/>
              </a:tabLst>
            </a:pPr>
            <a:r>
              <a:rPr lang="de-CH" dirty="0"/>
              <a:t>3 </a:t>
            </a:r>
            <a:r>
              <a:rPr lang="de-CH" dirty="0" err="1"/>
              <a:t>kPa</a:t>
            </a:r>
            <a:r>
              <a:rPr lang="de-CH" dirty="0"/>
              <a:t> – 30 </a:t>
            </a:r>
            <a:r>
              <a:rPr lang="de-CH" dirty="0" err="1"/>
              <a:t>kPa</a:t>
            </a:r>
            <a:r>
              <a:rPr lang="de-CH" dirty="0"/>
              <a:t> = 40% 	(</a:t>
            </a:r>
            <a:r>
              <a:rPr lang="de-CH" dirty="0" err="1"/>
              <a:t>brick</a:t>
            </a:r>
            <a:r>
              <a:rPr lang="de-CH" dirty="0"/>
              <a:t> </a:t>
            </a:r>
            <a:r>
              <a:rPr lang="de-CH" dirty="0" err="1"/>
              <a:t>walls</a:t>
            </a:r>
            <a:r>
              <a:rPr lang="de-CH" dirty="0"/>
              <a:t>)</a:t>
            </a:r>
            <a:endParaRPr lang="en-GB" dirty="0"/>
          </a:p>
          <a:p>
            <a:pPr defTabSz="769938">
              <a:tabLst>
                <a:tab pos="2598738" algn="l"/>
              </a:tabLst>
            </a:pPr>
            <a:r>
              <a:rPr lang="de-CH" dirty="0"/>
              <a:t>30 </a:t>
            </a:r>
            <a:r>
              <a:rPr lang="de-CH" dirty="0" err="1"/>
              <a:t>kPa</a:t>
            </a:r>
            <a:r>
              <a:rPr lang="de-CH" dirty="0"/>
              <a:t> – 120 </a:t>
            </a:r>
            <a:r>
              <a:rPr lang="de-CH" dirty="0" err="1"/>
              <a:t>kPa</a:t>
            </a:r>
            <a:r>
              <a:rPr lang="de-CH" dirty="0"/>
              <a:t> = 80%	(</a:t>
            </a:r>
            <a:r>
              <a:rPr lang="de-CH" dirty="0" err="1"/>
              <a:t>concrete</a:t>
            </a:r>
            <a:r>
              <a:rPr lang="de-CH" dirty="0"/>
              <a:t> </a:t>
            </a:r>
            <a:r>
              <a:rPr lang="de-CH" dirty="0" err="1"/>
              <a:t>walls</a:t>
            </a:r>
            <a:r>
              <a:rPr lang="de-CH" dirty="0"/>
              <a:t>)</a:t>
            </a:r>
          </a:p>
          <a:p>
            <a:pPr defTabSz="769938">
              <a:tabLst>
                <a:tab pos="2598738" algn="l"/>
              </a:tabLst>
            </a:pPr>
            <a:r>
              <a:rPr lang="de-CH" dirty="0">
                <a:latin typeface="Calibri"/>
                <a:cs typeface="Calibri"/>
              </a:rPr>
              <a:t>&gt;</a:t>
            </a:r>
            <a:r>
              <a:rPr lang="de-CH" dirty="0"/>
              <a:t>120 </a:t>
            </a:r>
            <a:r>
              <a:rPr lang="de-CH" dirty="0" err="1"/>
              <a:t>kPa</a:t>
            </a:r>
            <a:r>
              <a:rPr lang="de-CH" dirty="0"/>
              <a:t> = 100%		(</a:t>
            </a:r>
            <a:r>
              <a:rPr lang="de-CH" dirty="0" err="1"/>
              <a:t>fundations</a:t>
            </a:r>
            <a:r>
              <a:rPr lang="de-CH" dirty="0"/>
              <a:t>)	</a:t>
            </a:r>
          </a:p>
          <a:p>
            <a:pPr algn="ctr" defTabSz="769938">
              <a:tabLst>
                <a:tab pos="2598738" algn="l"/>
              </a:tabLst>
            </a:pPr>
            <a:r>
              <a:rPr lang="de-CH" b="1" dirty="0" err="1"/>
              <a:t>P</a:t>
            </a:r>
            <a:r>
              <a:rPr lang="de-CH" dirty="0" err="1"/>
              <a:t>ercentage</a:t>
            </a:r>
            <a:r>
              <a:rPr lang="de-CH" b="1" dirty="0"/>
              <a:t> </a:t>
            </a:r>
            <a:r>
              <a:rPr lang="de-CH" b="1" dirty="0" err="1"/>
              <a:t>A</a:t>
            </a:r>
            <a:r>
              <a:rPr lang="de-CH" dirty="0" err="1"/>
              <a:t>ffected</a:t>
            </a:r>
            <a:r>
              <a:rPr lang="de-CH" b="1" dirty="0"/>
              <a:t> </a:t>
            </a:r>
            <a:r>
              <a:rPr lang="de-CH" b="1" dirty="0" err="1"/>
              <a:t>A</a:t>
            </a:r>
            <a:r>
              <a:rPr lang="de-CH" dirty="0" err="1"/>
              <a:t>ssets</a:t>
            </a:r>
            <a:r>
              <a:rPr lang="de-CH" b="1" dirty="0"/>
              <a:t> (PAA) </a:t>
            </a:r>
          </a:p>
          <a:p>
            <a:pPr defTabSz="769938">
              <a:tabLst>
                <a:tab pos="2598738" algn="l"/>
              </a:tabLst>
            </a:pPr>
            <a:endParaRPr lang="de-CH" dirty="0"/>
          </a:p>
          <a:p>
            <a:pPr defTabSz="769938">
              <a:tabLst>
                <a:tab pos="2598738" algn="l"/>
              </a:tabLst>
            </a:pPr>
            <a:r>
              <a:rPr lang="de-CH" dirty="0"/>
              <a:t>0 </a:t>
            </a:r>
            <a:r>
              <a:rPr lang="de-CH" dirty="0" err="1"/>
              <a:t>kPa</a:t>
            </a:r>
            <a:r>
              <a:rPr lang="de-CH" dirty="0"/>
              <a:t> – 3 </a:t>
            </a:r>
            <a:r>
              <a:rPr lang="de-CH" dirty="0" err="1"/>
              <a:t>kPa</a:t>
            </a:r>
            <a:r>
              <a:rPr lang="de-CH" dirty="0"/>
              <a:t> = 50% 	</a:t>
            </a:r>
          </a:p>
          <a:p>
            <a:pPr defTabSz="769938">
              <a:tabLst>
                <a:tab pos="2598738" algn="l"/>
              </a:tabLst>
            </a:pPr>
            <a:r>
              <a:rPr lang="de-CH" dirty="0"/>
              <a:t>&gt;3 </a:t>
            </a:r>
            <a:r>
              <a:rPr lang="de-CH" dirty="0" err="1"/>
              <a:t>kPa</a:t>
            </a:r>
            <a:r>
              <a:rPr lang="de-CH" dirty="0"/>
              <a:t> – 30 </a:t>
            </a:r>
            <a:r>
              <a:rPr lang="de-CH" dirty="0" err="1"/>
              <a:t>kPa</a:t>
            </a:r>
            <a:r>
              <a:rPr lang="de-CH" dirty="0"/>
              <a:t> = 100% 	(due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very</a:t>
            </a:r>
            <a:r>
              <a:rPr lang="de-CH" dirty="0"/>
              <a:t> 	</a:t>
            </a:r>
            <a:r>
              <a:rPr lang="de-CH" dirty="0" err="1"/>
              <a:t>detailed</a:t>
            </a:r>
            <a:r>
              <a:rPr lang="de-CH" dirty="0"/>
              <a:t> </a:t>
            </a:r>
            <a:r>
              <a:rPr lang="de-CH" dirty="0" err="1"/>
              <a:t>assets</a:t>
            </a:r>
            <a:r>
              <a:rPr lang="de-CH" dirty="0"/>
              <a:t> 	</a:t>
            </a:r>
            <a:r>
              <a:rPr lang="de-CH" dirty="0" err="1"/>
              <a:t>locations</a:t>
            </a:r>
            <a:r>
              <a:rPr lang="de-CH" dirty="0"/>
              <a:t>)</a:t>
            </a:r>
          </a:p>
          <a:p>
            <a:pPr defTabSz="769938">
              <a:tabLst>
                <a:tab pos="2598738" algn="l"/>
              </a:tabLst>
            </a:pPr>
            <a:endParaRPr lang="de-CH" b="1" dirty="0"/>
          </a:p>
          <a:p>
            <a:pPr defTabSz="769938">
              <a:tabLst>
                <a:tab pos="2598738" algn="l"/>
              </a:tabLst>
            </a:pPr>
            <a:endParaRPr lang="de-CH" b="1" dirty="0"/>
          </a:p>
          <a:p>
            <a:pPr defTabSz="769938">
              <a:tabLst>
                <a:tab pos="2598738" algn="l"/>
              </a:tabLst>
            </a:pPr>
            <a:r>
              <a:rPr lang="en-US" sz="800" dirty="0"/>
              <a:t>*Based on “apartment house” within </a:t>
            </a:r>
            <a:r>
              <a:rPr lang="en-US" sz="800" dirty="0" err="1"/>
              <a:t>EconoMe</a:t>
            </a:r>
            <a:r>
              <a:rPr lang="en-US" sz="800" dirty="0"/>
              <a:t> :https://econome.ch/</a:t>
            </a:r>
            <a:r>
              <a:rPr lang="en-US" sz="800" dirty="0" err="1"/>
              <a:t>eco_work</a:t>
            </a:r>
            <a:r>
              <a:rPr lang="en-US" sz="800" dirty="0"/>
              <a:t>/temp/doku_Objekte_1566392229.pdf</a:t>
            </a:r>
            <a:endParaRPr lang="de-CH" sz="800" b="1" dirty="0"/>
          </a:p>
        </p:txBody>
      </p:sp>
      <p:pic>
        <p:nvPicPr>
          <p:cNvPr id="8194" name="Picture 2" descr="C:\Users\ortner\Desktop\FotosPräs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3"/>
            <a:ext cx="3633787" cy="35321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DEF131E-84B2-47E1-B316-B64C141C41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80347"/>
            <a:ext cx="792141" cy="277151"/>
          </a:xfrm>
          <a:prstGeom prst="rect">
            <a:avLst/>
          </a:prstGeom>
        </p:spPr>
      </p:pic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394F8E0D-FD52-486E-8628-B69369E513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58658ED1-F6A2-4F30-B66A-E1001507B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719" y="6298602"/>
            <a:ext cx="1840461" cy="468312"/>
          </a:xfrm>
        </p:spPr>
        <p:txBody>
          <a:bodyPr/>
          <a:lstStyle/>
          <a:p>
            <a:pPr algn="ctr"/>
            <a:r>
              <a:rPr lang="de-CH" b="1" dirty="0"/>
              <a:t>Gregor Ortner</a:t>
            </a:r>
            <a:r>
              <a:rPr lang="de-CH" baseline="30000" dirty="0"/>
              <a:t>1,2</a:t>
            </a:r>
            <a:r>
              <a:rPr lang="de-CH" dirty="0"/>
              <a:t>, Michael Bruendl</a:t>
            </a:r>
            <a:r>
              <a:rPr lang="de-CH" baseline="30000" dirty="0"/>
              <a:t>1</a:t>
            </a:r>
            <a:r>
              <a:rPr lang="de-CH" dirty="0"/>
              <a:t>, David N. Bresch</a:t>
            </a:r>
            <a:r>
              <a:rPr lang="de-CH" baseline="30000" dirty="0"/>
              <a:t>2,3</a:t>
            </a:r>
            <a:r>
              <a:rPr lang="de-CH" dirty="0"/>
              <a:t>, and Yves Bühler</a:t>
            </a:r>
            <a:r>
              <a:rPr lang="de-CH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6219157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ECCE6E-F04A-4E53-AD3D-BBB20A3F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16</a:t>
            </a:fld>
            <a:endParaRPr lang="en-GB" dirty="0"/>
          </a:p>
        </p:txBody>
      </p:sp>
      <p:sp>
        <p:nvSpPr>
          <p:cNvPr id="6" name="Titel 8">
            <a:extLst>
              <a:ext uri="{FF2B5EF4-FFF2-40B4-BE49-F238E27FC236}">
                <a16:creationId xmlns:a16="http://schemas.microsoft.com/office/drawing/2014/main" id="{6450B2CF-81DA-42A2-92E3-7ACA13F47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0713"/>
            <a:ext cx="8496300" cy="971550"/>
          </a:xfrm>
        </p:spPr>
        <p:txBody>
          <a:bodyPr/>
          <a:lstStyle/>
          <a:p>
            <a:r>
              <a:rPr lang="de-CH" dirty="0"/>
              <a:t>Impact – Rail network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5F2960-67EE-48E7-AC80-668E2B38B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78953"/>
            <a:ext cx="4161030" cy="254859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31701B7-CAF9-46F8-9208-AABAC3AC22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712"/>
          <a:stretch/>
        </p:blipFill>
        <p:spPr>
          <a:xfrm>
            <a:off x="4806796" y="1361177"/>
            <a:ext cx="1101176" cy="57198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38A6ADA-7129-4C68-B185-D7ACEC5ACB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" r="51574"/>
          <a:stretch/>
        </p:blipFill>
        <p:spPr>
          <a:xfrm>
            <a:off x="2493385" y="5179644"/>
            <a:ext cx="4157230" cy="67563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5266EE0-5DD5-4176-982D-DB42E2524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235316"/>
            <a:ext cx="3194214" cy="123196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56D40D2-1A8D-4DD6-BF34-6CB23B0A2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62110"/>
            <a:ext cx="4559534" cy="84459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2A414A9-E651-49DC-84B9-1C6DD10706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80347"/>
            <a:ext cx="792141" cy="277151"/>
          </a:xfrm>
          <a:prstGeom prst="rect">
            <a:avLst/>
          </a:prstGeom>
        </p:spPr>
      </p:pic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369C5E84-34CF-4AB6-AB2A-C248D26212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4F04F542-D4D4-447A-914C-C8F87BA3E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719" y="6298602"/>
            <a:ext cx="1840461" cy="468312"/>
          </a:xfrm>
        </p:spPr>
        <p:txBody>
          <a:bodyPr/>
          <a:lstStyle/>
          <a:p>
            <a:pPr algn="ctr"/>
            <a:r>
              <a:rPr lang="de-CH" b="1" dirty="0"/>
              <a:t>Gregor Ortner</a:t>
            </a:r>
            <a:r>
              <a:rPr lang="de-CH" baseline="30000" dirty="0"/>
              <a:t>1,2</a:t>
            </a:r>
            <a:r>
              <a:rPr lang="de-CH" dirty="0"/>
              <a:t>, Michael Bruendl</a:t>
            </a:r>
            <a:r>
              <a:rPr lang="de-CH" baseline="30000" dirty="0"/>
              <a:t>1</a:t>
            </a:r>
            <a:r>
              <a:rPr lang="de-CH" dirty="0"/>
              <a:t>, David N. Bresch</a:t>
            </a:r>
            <a:r>
              <a:rPr lang="de-CH" baseline="30000" dirty="0"/>
              <a:t>2,3</a:t>
            </a:r>
            <a:r>
              <a:rPr lang="de-CH" dirty="0"/>
              <a:t>, and Yves Bühler</a:t>
            </a:r>
            <a:r>
              <a:rPr lang="de-CH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017068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53EDAC-FB91-481F-B301-15D51415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17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42447DB-81FD-4C25-B580-AEC175A21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Hazard - RAMMS LSHM </a:t>
            </a:r>
            <a:r>
              <a:rPr lang="de-CH" dirty="0" err="1"/>
              <a:t>single</a:t>
            </a:r>
            <a:r>
              <a:rPr lang="de-CH" dirty="0"/>
              <a:t> </a:t>
            </a:r>
            <a:r>
              <a:rPr lang="de-CH" dirty="0" err="1"/>
              <a:t>avalanche</a:t>
            </a:r>
            <a:r>
              <a:rPr lang="de-CH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FB037DD-DCC8-4F09-A10E-9F0FB4760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90" y="1190520"/>
            <a:ext cx="2659782" cy="504676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8CFC281-F1C9-4673-97A5-CEBE7D952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183292"/>
            <a:ext cx="4692994" cy="50539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3E0CA9D-E78E-465D-8737-0FE875EBF9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82"/>
          <a:stretch/>
        </p:blipFill>
        <p:spPr>
          <a:xfrm>
            <a:off x="6636492" y="5604493"/>
            <a:ext cx="1124000" cy="56257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F18409C-AF54-4ECA-8230-ECB764807D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82"/>
          <a:stretch/>
        </p:blipFill>
        <p:spPr>
          <a:xfrm>
            <a:off x="1829630" y="5604028"/>
            <a:ext cx="1124000" cy="56257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AE38B32-B3B4-49F9-9D1B-04DF67221E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80347"/>
            <a:ext cx="792141" cy="277151"/>
          </a:xfrm>
          <a:prstGeom prst="rect">
            <a:avLst/>
          </a:prstGeom>
        </p:spPr>
      </p:pic>
      <p:sp>
        <p:nvSpPr>
          <p:cNvPr id="14" name="Datumsplatzhalter 2">
            <a:extLst>
              <a:ext uri="{FF2B5EF4-FFF2-40B4-BE49-F238E27FC236}">
                <a16:creationId xmlns:a16="http://schemas.microsoft.com/office/drawing/2014/main" id="{5E4F5294-0C23-4847-9942-C873D7B27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D16D77E9-3A10-4670-93F8-0C0484BA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719" y="6298602"/>
            <a:ext cx="1840461" cy="468312"/>
          </a:xfrm>
        </p:spPr>
        <p:txBody>
          <a:bodyPr/>
          <a:lstStyle/>
          <a:p>
            <a:pPr algn="ctr"/>
            <a:r>
              <a:rPr lang="de-CH" b="1" dirty="0"/>
              <a:t>Gregor Ortner</a:t>
            </a:r>
            <a:r>
              <a:rPr lang="de-CH" baseline="30000" dirty="0"/>
              <a:t>1,2</a:t>
            </a:r>
            <a:r>
              <a:rPr lang="de-CH" dirty="0"/>
              <a:t>, Michael Bruendl</a:t>
            </a:r>
            <a:r>
              <a:rPr lang="de-CH" baseline="30000" dirty="0"/>
              <a:t>1</a:t>
            </a:r>
            <a:r>
              <a:rPr lang="de-CH" dirty="0"/>
              <a:t>, David N. Bresch</a:t>
            </a:r>
            <a:r>
              <a:rPr lang="de-CH" baseline="30000" dirty="0"/>
              <a:t>2,3</a:t>
            </a:r>
            <a:r>
              <a:rPr lang="de-CH" dirty="0"/>
              <a:t>, and Yves Bühler</a:t>
            </a:r>
            <a:r>
              <a:rPr lang="de-CH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888315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Calculated</a:t>
            </a:r>
            <a:r>
              <a:rPr lang="de-CH" dirty="0"/>
              <a:t> </a:t>
            </a:r>
            <a:r>
              <a:rPr lang="de-CH" dirty="0" err="1"/>
              <a:t>damage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chosen</a:t>
            </a:r>
            <a:r>
              <a:rPr lang="de-CH" dirty="0"/>
              <a:t> </a:t>
            </a:r>
            <a:r>
              <a:rPr lang="de-CH" dirty="0" err="1"/>
              <a:t>scenarios</a:t>
            </a:r>
            <a:endParaRPr lang="en-GB" dirty="0"/>
          </a:p>
        </p:txBody>
      </p:sp>
      <p:pic>
        <p:nvPicPr>
          <p:cNvPr id="11266" name="Picture 2" descr="C:\Users\ortner\Desktop\FotosPräs\17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01" y="1604479"/>
            <a:ext cx="1150389" cy="188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ortner\Desktop\FotosPräs\17_1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60" y="1604481"/>
            <a:ext cx="1150387" cy="18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ortner\Desktop\FotosPräs\17_3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598" y="1592714"/>
            <a:ext cx="1168242" cy="18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ortner\Desktop\FotosPräs\17_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00" y="1604481"/>
            <a:ext cx="1203952" cy="18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64B6EC6-ED98-4469-8116-A2D3F6368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197" y="4056985"/>
            <a:ext cx="4322551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612A3409-0750-44B6-8A92-036343B87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9" y="3569905"/>
            <a:ext cx="820128" cy="248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7DEDBB9A-D96C-4A63-8CFB-EA5840F6A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34" y="3569905"/>
            <a:ext cx="1035528" cy="248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86924DE8-040F-4385-9C71-1449EB18A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16" y="3585179"/>
            <a:ext cx="1035528" cy="248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E2648109-58FE-45AE-9718-F89EC4331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897" y="3585179"/>
            <a:ext cx="984882" cy="251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5078D1D-A9F6-4871-9B5F-F7830CE31DBE}"/>
              </a:ext>
            </a:extLst>
          </p:cNvPr>
          <p:cNvSpPr txBox="1"/>
          <p:nvPr/>
        </p:nvSpPr>
        <p:spPr>
          <a:xfrm>
            <a:off x="471772" y="3648811"/>
            <a:ext cx="522388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800" b="1" dirty="0"/>
              <a:t>Altdorf</a:t>
            </a:r>
          </a:p>
        </p:txBody>
      </p:sp>
      <p:pic>
        <p:nvPicPr>
          <p:cNvPr id="26" name="Picture 6" descr="C:\Users\ortner\Desktop\FotosPräs\13.png">
            <a:extLst>
              <a:ext uri="{FF2B5EF4-FFF2-40B4-BE49-F238E27FC236}">
                <a16:creationId xmlns:a16="http://schemas.microsoft.com/office/drawing/2014/main" id="{E4FA788D-3CCC-4A23-B8FD-66ACD12D5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28" y="1514879"/>
            <a:ext cx="2247016" cy="243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900770B-E756-4C3E-B323-FBB2CAA10B0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80347"/>
            <a:ext cx="792141" cy="277151"/>
          </a:xfrm>
          <a:prstGeom prst="rect">
            <a:avLst/>
          </a:prstGeom>
        </p:spPr>
      </p:pic>
      <p:sp>
        <p:nvSpPr>
          <p:cNvPr id="27" name="Datumsplatzhalter 2">
            <a:extLst>
              <a:ext uri="{FF2B5EF4-FFF2-40B4-BE49-F238E27FC236}">
                <a16:creationId xmlns:a16="http://schemas.microsoft.com/office/drawing/2014/main" id="{0E93866D-51D3-4D67-861F-43405C59EA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  <p:sp>
        <p:nvSpPr>
          <p:cNvPr id="28" name="Fußzeilenplatzhalter 3">
            <a:extLst>
              <a:ext uri="{FF2B5EF4-FFF2-40B4-BE49-F238E27FC236}">
                <a16:creationId xmlns:a16="http://schemas.microsoft.com/office/drawing/2014/main" id="{EF02DA25-E6D6-4533-977C-9D275066B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719" y="6298602"/>
            <a:ext cx="1840461" cy="468312"/>
          </a:xfrm>
        </p:spPr>
        <p:txBody>
          <a:bodyPr/>
          <a:lstStyle/>
          <a:p>
            <a:pPr algn="ctr"/>
            <a:r>
              <a:rPr lang="de-CH" b="1" dirty="0"/>
              <a:t>Gregor Ortner</a:t>
            </a:r>
            <a:r>
              <a:rPr lang="de-CH" baseline="30000" dirty="0"/>
              <a:t>1,2</a:t>
            </a:r>
            <a:r>
              <a:rPr lang="de-CH" dirty="0"/>
              <a:t>, Michael Bruendl</a:t>
            </a:r>
            <a:r>
              <a:rPr lang="de-CH" baseline="30000" dirty="0"/>
              <a:t>1</a:t>
            </a:r>
            <a:r>
              <a:rPr lang="de-CH" dirty="0"/>
              <a:t>, David N. Bresch</a:t>
            </a:r>
            <a:r>
              <a:rPr lang="de-CH" baseline="30000" dirty="0"/>
              <a:t>2,3</a:t>
            </a:r>
            <a:r>
              <a:rPr lang="de-CH" dirty="0"/>
              <a:t>, and Yves Bühler</a:t>
            </a:r>
            <a:r>
              <a:rPr lang="de-CH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8008241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0" y="1574255"/>
            <a:ext cx="8496300" cy="4210046"/>
          </a:xfrm>
        </p:spPr>
        <p:txBody>
          <a:bodyPr/>
          <a:lstStyle/>
          <a:p>
            <a:r>
              <a:rPr lang="en-GB" sz="1800" dirty="0"/>
              <a:t>How can the impact of climate change on snow avalanches be considered in hazard scenarios and integrated into risk assessment ?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19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Future </a:t>
            </a:r>
            <a:r>
              <a:rPr lang="de-CH" dirty="0" err="1"/>
              <a:t>outlook</a:t>
            </a:r>
            <a:endParaRPr lang="en-GB" dirty="0"/>
          </a:p>
        </p:txBody>
      </p:sp>
      <p:pic>
        <p:nvPicPr>
          <p:cNvPr id="9" name="Picture 3" descr="C:\Users\ortner\Desktop\FotosPräs\17_1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452" y="2731335"/>
            <a:ext cx="1751358" cy="287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2" y="2845987"/>
            <a:ext cx="2185077" cy="2694399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5661248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Δ</a:t>
            </a:r>
            <a:r>
              <a:rPr lang="de-CH" sz="1400" dirty="0"/>
              <a:t> </a:t>
            </a:r>
            <a:r>
              <a:rPr lang="de-CH" sz="1400" dirty="0" err="1"/>
              <a:t>Climate</a:t>
            </a:r>
            <a:r>
              <a:rPr lang="de-CH" sz="1400" dirty="0"/>
              <a:t> </a:t>
            </a:r>
            <a:r>
              <a:rPr lang="de-CH" sz="1400" dirty="0" err="1"/>
              <a:t>change</a:t>
            </a:r>
            <a:r>
              <a:rPr lang="de-CH" sz="1400" dirty="0"/>
              <a:t> </a:t>
            </a:r>
            <a:r>
              <a:rPr lang="de-CH" sz="1400" dirty="0" err="1"/>
              <a:t>input</a:t>
            </a:r>
            <a:r>
              <a:rPr lang="de-CH" sz="1400" dirty="0"/>
              <a:t> = </a:t>
            </a:r>
            <a:r>
              <a:rPr lang="el-GR" sz="1400" dirty="0"/>
              <a:t>Δ</a:t>
            </a:r>
            <a:r>
              <a:rPr lang="de-CH" sz="1400" dirty="0"/>
              <a:t> 3day </a:t>
            </a:r>
            <a:r>
              <a:rPr lang="de-CH" sz="1400" dirty="0" err="1"/>
              <a:t>snow</a:t>
            </a:r>
            <a:r>
              <a:rPr lang="de-CH" sz="1400" dirty="0"/>
              <a:t> </a:t>
            </a:r>
            <a:r>
              <a:rPr lang="de-CH" sz="1400" dirty="0" err="1"/>
              <a:t>hight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2040 </a:t>
            </a:r>
            <a:r>
              <a:rPr lang="de-CH" sz="1400" dirty="0" err="1"/>
              <a:t>and</a:t>
            </a:r>
            <a:r>
              <a:rPr lang="de-CH" sz="1400" dirty="0"/>
              <a:t> 2080   </a:t>
            </a:r>
            <a:endParaRPr lang="en-GB" sz="1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631" y="2847171"/>
            <a:ext cx="1896132" cy="269321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57680" y="3901585"/>
            <a:ext cx="27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+</a:t>
            </a:r>
            <a:endParaRPr lang="en-GB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546" y="2855634"/>
            <a:ext cx="1440160" cy="12306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t="6996" r="4184"/>
          <a:stretch/>
        </p:blipFill>
        <p:spPr bwMode="auto">
          <a:xfrm>
            <a:off x="4973160" y="4122895"/>
            <a:ext cx="1440160" cy="14174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444208" y="3901585"/>
            <a:ext cx="57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=&gt;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4909160" y="5661248"/>
            <a:ext cx="1742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/>
              <a:t>RAMMS </a:t>
            </a:r>
            <a:r>
              <a:rPr lang="de-CH" sz="1400" dirty="0" err="1"/>
              <a:t>and</a:t>
            </a:r>
            <a:r>
              <a:rPr lang="de-CH" sz="1400" dirty="0"/>
              <a:t> RAMMS::Extended</a:t>
            </a:r>
            <a:endParaRPr lang="en-GB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103298" y="5604960"/>
            <a:ext cx="1742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err="1"/>
              <a:t>Visualisation</a:t>
            </a:r>
            <a:r>
              <a:rPr lang="de-CH" sz="1400" dirty="0"/>
              <a:t> </a:t>
            </a:r>
            <a:r>
              <a:rPr lang="de-CH" sz="1400" dirty="0" err="1"/>
              <a:t>of</a:t>
            </a:r>
            <a:r>
              <a:rPr lang="de-CH" sz="1400" dirty="0"/>
              <a:t> </a:t>
            </a:r>
            <a:r>
              <a:rPr lang="de-CH" sz="1400" dirty="0" err="1"/>
              <a:t>changed</a:t>
            </a:r>
            <a:r>
              <a:rPr lang="de-CH" sz="1400" dirty="0"/>
              <a:t> </a:t>
            </a:r>
            <a:r>
              <a:rPr lang="de-CH" sz="1400" dirty="0" err="1"/>
              <a:t>risk</a:t>
            </a:r>
            <a:r>
              <a:rPr lang="de-CH" sz="1400" dirty="0"/>
              <a:t> in CLIMADA</a:t>
            </a:r>
            <a:endParaRPr lang="en-GB" sz="1400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F6720F1-60B7-43BF-956E-071E58382A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80347"/>
            <a:ext cx="792141" cy="277151"/>
          </a:xfrm>
          <a:prstGeom prst="rect">
            <a:avLst/>
          </a:prstGeom>
        </p:spPr>
      </p:pic>
      <p:sp>
        <p:nvSpPr>
          <p:cNvPr id="22" name="Datumsplatzhalter 2">
            <a:extLst>
              <a:ext uri="{FF2B5EF4-FFF2-40B4-BE49-F238E27FC236}">
                <a16:creationId xmlns:a16="http://schemas.microsoft.com/office/drawing/2014/main" id="{C130521A-37E8-49A4-8978-CE4798251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  <p:sp>
        <p:nvSpPr>
          <p:cNvPr id="23" name="Fußzeilenplatzhalter 3">
            <a:extLst>
              <a:ext uri="{FF2B5EF4-FFF2-40B4-BE49-F238E27FC236}">
                <a16:creationId xmlns:a16="http://schemas.microsoft.com/office/drawing/2014/main" id="{D085598C-2CFA-4199-9ACE-B9649F45C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719" y="6298602"/>
            <a:ext cx="1840461" cy="468312"/>
          </a:xfrm>
        </p:spPr>
        <p:txBody>
          <a:bodyPr/>
          <a:lstStyle/>
          <a:p>
            <a:pPr algn="ctr"/>
            <a:r>
              <a:rPr lang="de-CH" b="1" dirty="0"/>
              <a:t>Gregor Ortner</a:t>
            </a:r>
            <a:r>
              <a:rPr lang="de-CH" baseline="30000" dirty="0"/>
              <a:t>1,2</a:t>
            </a:r>
            <a:r>
              <a:rPr lang="de-CH" dirty="0"/>
              <a:t>, Michael Bruendl</a:t>
            </a:r>
            <a:r>
              <a:rPr lang="de-CH" baseline="30000" dirty="0"/>
              <a:t>1</a:t>
            </a:r>
            <a:r>
              <a:rPr lang="de-CH" dirty="0"/>
              <a:t>, David N. Bresch</a:t>
            </a:r>
            <a:r>
              <a:rPr lang="de-CH" baseline="30000" dirty="0"/>
              <a:t>2,3</a:t>
            </a:r>
            <a:r>
              <a:rPr lang="de-CH" dirty="0"/>
              <a:t>, and Yves Bühler</a:t>
            </a:r>
            <a:r>
              <a:rPr lang="de-CH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8567296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CCAMM - A WSL </a:t>
            </a:r>
            <a:r>
              <a:rPr lang="de-CH" dirty="0" err="1"/>
              <a:t>research</a:t>
            </a:r>
            <a:r>
              <a:rPr lang="de-CH" dirty="0"/>
              <a:t> </a:t>
            </a:r>
            <a:r>
              <a:rPr lang="de-CH" dirty="0" err="1"/>
              <a:t>program</a:t>
            </a:r>
            <a:br>
              <a:rPr lang="de-CH" dirty="0"/>
            </a:br>
            <a:r>
              <a:rPr lang="de-CH" dirty="0"/>
              <a:t>WP III </a:t>
            </a:r>
            <a:r>
              <a:rPr lang="de-CH" dirty="0" err="1"/>
              <a:t>risk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adaptation</a:t>
            </a:r>
            <a:r>
              <a:rPr lang="de-CH" dirty="0"/>
              <a:t> 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98902"/>
            <a:ext cx="3668637" cy="261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36797"/>
            <a:ext cx="3953232" cy="2745866"/>
          </a:xfrm>
          <a:prstGeom prst="rect">
            <a:avLst/>
          </a:prstGeom>
        </p:spPr>
      </p:pic>
      <p:sp>
        <p:nvSpPr>
          <p:cNvPr id="2048" name="TextBox 2047"/>
          <p:cNvSpPr txBox="1"/>
          <p:nvPr/>
        </p:nvSpPr>
        <p:spPr>
          <a:xfrm>
            <a:off x="4534038" y="4582663"/>
            <a:ext cx="144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© Alexander </a:t>
            </a:r>
            <a:r>
              <a:rPr lang="en-GB" sz="900" dirty="0" err="1"/>
              <a:t>Bast</a:t>
            </a:r>
            <a:endParaRPr lang="en-GB" sz="9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73216"/>
            <a:ext cx="2304256" cy="62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" name="AutoShape 5" descr="Bildergebnis für geo7"/>
          <p:cNvSpPr>
            <a:spLocks noChangeAspect="1" noChangeArrowheads="1"/>
          </p:cNvSpPr>
          <p:nvPr/>
        </p:nvSpPr>
        <p:spPr bwMode="auto">
          <a:xfrm>
            <a:off x="155575" y="-800100"/>
            <a:ext cx="43053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2" name="AutoShape 7" descr="Bildergebnis für geo7"/>
          <p:cNvSpPr>
            <a:spLocks noChangeAspect="1" noChangeArrowheads="1"/>
          </p:cNvSpPr>
          <p:nvPr/>
        </p:nvSpPr>
        <p:spPr bwMode="auto">
          <a:xfrm>
            <a:off x="307975" y="-647700"/>
            <a:ext cx="43053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6" name="Picture 8" descr="C:\Users\ortner\Desktop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477006"/>
            <a:ext cx="944009" cy="36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3C08579-8A91-4B2F-9710-7AC79F407C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80347"/>
            <a:ext cx="792141" cy="277151"/>
          </a:xfrm>
          <a:prstGeom prst="rect">
            <a:avLst/>
          </a:prstGeom>
        </p:spPr>
      </p:pic>
      <p:sp>
        <p:nvSpPr>
          <p:cNvPr id="15" name="Datumsplatzhalter 2">
            <a:extLst>
              <a:ext uri="{FF2B5EF4-FFF2-40B4-BE49-F238E27FC236}">
                <a16:creationId xmlns:a16="http://schemas.microsoft.com/office/drawing/2014/main" id="{04CE54CA-3A2F-4B9B-BE45-B67B4554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id="{6E7F5254-53F3-4B21-B66B-EABAB31C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719" y="6298602"/>
            <a:ext cx="1840461" cy="468312"/>
          </a:xfrm>
        </p:spPr>
        <p:txBody>
          <a:bodyPr/>
          <a:lstStyle/>
          <a:p>
            <a:pPr algn="ctr"/>
            <a:r>
              <a:rPr lang="de-CH" b="1" dirty="0"/>
              <a:t>Gregor Ortner</a:t>
            </a:r>
            <a:r>
              <a:rPr lang="de-CH" baseline="30000" dirty="0"/>
              <a:t>1,2</a:t>
            </a:r>
            <a:r>
              <a:rPr lang="de-CH" dirty="0"/>
              <a:t>, Michael Bruendl</a:t>
            </a:r>
            <a:r>
              <a:rPr lang="de-CH" baseline="30000" dirty="0"/>
              <a:t>1</a:t>
            </a:r>
            <a:r>
              <a:rPr lang="de-CH" dirty="0"/>
              <a:t>, David N. Bresch</a:t>
            </a:r>
            <a:r>
              <a:rPr lang="de-CH" baseline="30000" dirty="0"/>
              <a:t>2,3</a:t>
            </a:r>
            <a:r>
              <a:rPr lang="de-CH" dirty="0"/>
              <a:t>, and Yves Bühler</a:t>
            </a:r>
            <a:r>
              <a:rPr lang="de-CH" baseline="30000" dirty="0"/>
              <a:t>1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85F69FC-CBED-4CCD-8451-95ACC817B8D9}"/>
              </a:ext>
            </a:extLst>
          </p:cNvPr>
          <p:cNvSpPr/>
          <p:nvPr/>
        </p:nvSpPr>
        <p:spPr>
          <a:xfrm>
            <a:off x="1763688" y="3356992"/>
            <a:ext cx="720080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476672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20</a:t>
            </a:fld>
            <a:endParaRPr lang="en-GB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60943" y="3140968"/>
            <a:ext cx="8496300" cy="972000"/>
          </a:xfrm>
        </p:spPr>
        <p:txBody>
          <a:bodyPr/>
          <a:lstStyle/>
          <a:p>
            <a:pPr algn="ctr"/>
            <a:r>
              <a:rPr lang="en-GB" dirty="0"/>
              <a:t>Thank you for your attention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41F84A-9617-4A8D-A2AB-E13E6F8B93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80347"/>
            <a:ext cx="792141" cy="277151"/>
          </a:xfrm>
          <a:prstGeom prst="rect">
            <a:avLst/>
          </a:prstGeom>
        </p:spPr>
      </p:pic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BC221013-B4E1-49C8-89D5-D979CF0D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843ECE4F-9ACD-4560-8AD3-2CA80BCE6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719" y="6298602"/>
            <a:ext cx="1840461" cy="468312"/>
          </a:xfrm>
        </p:spPr>
        <p:txBody>
          <a:bodyPr/>
          <a:lstStyle/>
          <a:p>
            <a:pPr algn="ctr"/>
            <a:r>
              <a:rPr lang="de-CH" b="1" dirty="0"/>
              <a:t>Gregor Ortner</a:t>
            </a:r>
            <a:r>
              <a:rPr lang="de-CH" baseline="30000" dirty="0"/>
              <a:t>1,2</a:t>
            </a:r>
            <a:r>
              <a:rPr lang="de-CH" dirty="0"/>
              <a:t>, Michael Bruendl</a:t>
            </a:r>
            <a:r>
              <a:rPr lang="de-CH" baseline="30000" dirty="0"/>
              <a:t>1</a:t>
            </a:r>
            <a:r>
              <a:rPr lang="de-CH" dirty="0"/>
              <a:t>, David N. Bresch</a:t>
            </a:r>
            <a:r>
              <a:rPr lang="de-CH" baseline="30000" dirty="0"/>
              <a:t>2,3</a:t>
            </a:r>
            <a:r>
              <a:rPr lang="de-CH" dirty="0"/>
              <a:t>, and Yves Bühler</a:t>
            </a:r>
            <a:r>
              <a:rPr lang="de-CH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4975362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21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References</a:t>
            </a:r>
            <a:endParaRPr lang="en-GB" dirty="0"/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323850" y="1592714"/>
            <a:ext cx="8496300" cy="406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Aznar-</a:t>
            </a:r>
            <a:r>
              <a:rPr lang="en-GB" sz="1100" dirty="0" err="1"/>
              <a:t>Siguan</a:t>
            </a:r>
            <a:r>
              <a:rPr lang="en-GB" sz="1100" dirty="0"/>
              <a:t>, G. and </a:t>
            </a:r>
            <a:r>
              <a:rPr lang="en-GB" sz="1100" dirty="0" err="1"/>
              <a:t>Bresch</a:t>
            </a:r>
            <a:r>
              <a:rPr lang="en-GB" sz="1100" dirty="0"/>
              <a:t>, D. N. (2019). CLIMADA v1: a global weather and climate risk assessment platform. </a:t>
            </a:r>
            <a:r>
              <a:rPr lang="en-GB" sz="1100" dirty="0" err="1"/>
              <a:t>Geoscientic</a:t>
            </a:r>
            <a:r>
              <a:rPr lang="en-GB" sz="1100" dirty="0"/>
              <a:t> Model Development, 12(7):3085{3097.</a:t>
            </a:r>
          </a:p>
          <a:p>
            <a:r>
              <a:rPr lang="en-GB" sz="1100" dirty="0" err="1"/>
              <a:t>Bartelt</a:t>
            </a:r>
            <a:r>
              <a:rPr lang="en-GB" sz="1100" dirty="0"/>
              <a:t>, P., Christen, M., Buhler, Y., C., and </a:t>
            </a:r>
            <a:r>
              <a:rPr lang="en-GB" sz="1100" dirty="0" err="1"/>
              <a:t>Buser</a:t>
            </a:r>
            <a:r>
              <a:rPr lang="en-GB" sz="1100" dirty="0"/>
              <a:t>, O. (2019). Simulation of Mixed Flowing/ Powder Avalanches with RAMMS::Extended. Internal Paper, WSL Institute for Snow and </a:t>
            </a:r>
            <a:r>
              <a:rPr lang="de-DE" sz="1100" dirty="0" err="1"/>
              <a:t>Avalanche</a:t>
            </a:r>
            <a:r>
              <a:rPr lang="de-DE" sz="1100" dirty="0"/>
              <a:t> Research, SLF Davos Dorf, </a:t>
            </a:r>
            <a:r>
              <a:rPr lang="de-DE" sz="1100" dirty="0" err="1"/>
              <a:t>Switzerland</a:t>
            </a:r>
            <a:r>
              <a:rPr lang="de-DE" sz="1100" dirty="0"/>
              <a:t>.</a:t>
            </a:r>
          </a:p>
          <a:p>
            <a:r>
              <a:rPr lang="de-DE" sz="1100" dirty="0" err="1"/>
              <a:t>Buehler</a:t>
            </a:r>
            <a:r>
              <a:rPr lang="de-DE" sz="1100" dirty="0"/>
              <a:t>, Y., von </a:t>
            </a:r>
            <a:r>
              <a:rPr lang="de-DE" sz="1100" dirty="0" err="1"/>
              <a:t>Rickenbach</a:t>
            </a:r>
            <a:r>
              <a:rPr lang="de-DE" sz="1100" dirty="0"/>
              <a:t>, D., Stoel, A., Margreth, S., Stoel, L., </a:t>
            </a:r>
            <a:r>
              <a:rPr lang="de-DE" sz="1100" dirty="0" err="1"/>
              <a:t>and</a:t>
            </a:r>
            <a:r>
              <a:rPr lang="de-DE" sz="1100" dirty="0"/>
              <a:t> Christen, M. (2018). </a:t>
            </a:r>
            <a:r>
              <a:rPr lang="en-GB" sz="1100" dirty="0"/>
              <a:t>Automated snow avalanche release area delineation - validation of existing algorithms and proposition of a new object-based approach for large-scale hazard indication mapping. Natural Hazards and Earth System Sciences, 18(12):3235{3251.</a:t>
            </a:r>
            <a:endParaRPr lang="de-DE" sz="1100" dirty="0"/>
          </a:p>
          <a:p>
            <a:r>
              <a:rPr lang="en-GB" sz="1100" dirty="0"/>
              <a:t>CH (2018). CH2018  Climate Scenarios for Switzerland. Technical report, National Centre for Climate Services, Zurich, 271 pp.</a:t>
            </a:r>
          </a:p>
          <a:p>
            <a:r>
              <a:rPr lang="de-DE" sz="1100" dirty="0" err="1"/>
              <a:t>EconoMe</a:t>
            </a:r>
            <a:r>
              <a:rPr lang="de-DE" sz="1100" dirty="0"/>
              <a:t> </a:t>
            </a:r>
            <a:r>
              <a:rPr lang="de-DE" sz="1100" dirty="0" err="1"/>
              <a:t>Consortium</a:t>
            </a:r>
            <a:r>
              <a:rPr lang="de-DE" sz="1100" dirty="0"/>
              <a:t> (2019). </a:t>
            </a:r>
            <a:r>
              <a:rPr lang="de-DE" sz="1100" dirty="0" err="1"/>
              <a:t>EconoMe</a:t>
            </a:r>
            <a:r>
              <a:rPr lang="de-DE" sz="1100" dirty="0"/>
              <a:t> 4, Wirtschaftlichkeit von </a:t>
            </a:r>
            <a:r>
              <a:rPr lang="de-DE" sz="1100" dirty="0" err="1"/>
              <a:t>Schutzmassnahmen</a:t>
            </a:r>
            <a:r>
              <a:rPr lang="de-DE" sz="1100" dirty="0"/>
              <a:t> gegen </a:t>
            </a:r>
            <a:r>
              <a:rPr lang="en-GB" sz="1100" dirty="0" err="1"/>
              <a:t>Naturgefahren</a:t>
            </a:r>
            <a:r>
              <a:rPr lang="en-GB" sz="1100" dirty="0"/>
              <a:t>. </a:t>
            </a:r>
            <a:r>
              <a:rPr lang="en-GB" sz="1100" dirty="0" err="1"/>
              <a:t>Brundl</a:t>
            </a:r>
            <a:r>
              <a:rPr lang="en-GB" sz="1100" dirty="0"/>
              <a:t>, M. </a:t>
            </a:r>
            <a:r>
              <a:rPr lang="en-GB" sz="1100" dirty="0" err="1"/>
              <a:t>Zaugg-Ettlin</a:t>
            </a:r>
            <a:r>
              <a:rPr lang="en-GB" sz="1100" dirty="0"/>
              <a:t>, L. </a:t>
            </a:r>
            <a:r>
              <a:rPr lang="en-GB" sz="1100" dirty="0" err="1"/>
              <a:t>Burkard</a:t>
            </a:r>
            <a:r>
              <a:rPr lang="en-GB" sz="1100" dirty="0"/>
              <a:t>, A. </a:t>
            </a:r>
            <a:r>
              <a:rPr lang="en-GB" sz="1100" dirty="0" err="1"/>
              <a:t>Oggier</a:t>
            </a:r>
            <a:r>
              <a:rPr lang="en-GB" sz="1100" dirty="0"/>
              <a:t>, N. Winkler, C. </a:t>
            </a:r>
            <a:r>
              <a:rPr lang="en-GB" sz="1100" dirty="0" err="1"/>
              <a:t>Dolf</a:t>
            </a:r>
            <a:r>
              <a:rPr lang="en-GB" sz="1100" dirty="0"/>
              <a:t>, </a:t>
            </a:r>
            <a:r>
              <a:rPr lang="de-DE" sz="1100" dirty="0"/>
              <a:t>F. </a:t>
            </a:r>
            <a:r>
              <a:rPr lang="de-DE" sz="1100" dirty="0" err="1"/>
              <a:t>Gauderon</a:t>
            </a:r>
            <a:r>
              <a:rPr lang="de-DE" sz="1100" dirty="0"/>
              <a:t>, A. Salz, M. Krummenacher, B. </a:t>
            </a:r>
            <a:r>
              <a:rPr lang="de-DE" sz="1100" dirty="0" err="1"/>
              <a:t>Gutwein</a:t>
            </a:r>
            <a:r>
              <a:rPr lang="de-DE" sz="1100" dirty="0"/>
              <a:t>, P. Hauser, M. Baumann. R. </a:t>
            </a:r>
            <a:r>
              <a:rPr lang="en-GB" sz="1100" dirty="0"/>
              <a:t>Loup, B. </a:t>
            </a:r>
            <a:r>
              <a:rPr lang="en-GB" sz="1100" dirty="0" err="1"/>
              <a:t>Nigg</a:t>
            </a:r>
            <a:r>
              <a:rPr lang="en-GB" sz="1100" dirty="0"/>
              <a:t>, U. </a:t>
            </a:r>
            <a:r>
              <a:rPr lang="en-GB" sz="1100" dirty="0" err="1"/>
              <a:t>Gertsch-Gautschi</a:t>
            </a:r>
            <a:r>
              <a:rPr lang="en-GB" sz="1100" dirty="0"/>
              <a:t>, E. </a:t>
            </a:r>
            <a:r>
              <a:rPr lang="en-GB" sz="1100" dirty="0" err="1"/>
              <a:t>Schertenleib</a:t>
            </a:r>
            <a:r>
              <a:rPr lang="en-GB" sz="1100" dirty="0"/>
              <a:t>, A. </a:t>
            </a:r>
            <a:r>
              <a:rPr lang="en-GB" sz="1100" dirty="0" err="1"/>
              <a:t>EconoMe</a:t>
            </a:r>
            <a:r>
              <a:rPr lang="en-GB" sz="1100" dirty="0"/>
              <a:t> </a:t>
            </a:r>
            <a:r>
              <a:rPr lang="en-GB" sz="1100" dirty="0" err="1"/>
              <a:t>Objektparameter</a:t>
            </a:r>
            <a:r>
              <a:rPr lang="en-GB" sz="1100" dirty="0"/>
              <a:t> </a:t>
            </a:r>
            <a:r>
              <a:rPr lang="en-GB" sz="1100" dirty="0" err="1"/>
              <a:t>Tabelle</a:t>
            </a:r>
            <a:r>
              <a:rPr lang="en-GB" sz="1100" dirty="0"/>
              <a:t>: https://econome.ch/eco work/temp/</a:t>
            </a:r>
            <a:r>
              <a:rPr lang="en-GB" sz="1100" dirty="0" err="1"/>
              <a:t>doku</a:t>
            </a:r>
            <a:r>
              <a:rPr lang="en-GB" sz="1100" dirty="0"/>
              <a:t> </a:t>
            </a:r>
            <a:r>
              <a:rPr lang="en-GB" sz="1100" dirty="0" err="1"/>
              <a:t>Objekte</a:t>
            </a:r>
            <a:r>
              <a:rPr lang="en-GB" sz="1100" dirty="0"/>
              <a:t> 1558890663.pdf last access: 7 August 2019.</a:t>
            </a:r>
          </a:p>
          <a:p>
            <a:r>
              <a:rPr lang="en-GB" sz="1100" dirty="0"/>
              <a:t>Harvey, S., </a:t>
            </a:r>
            <a:r>
              <a:rPr lang="en-GB" sz="1100" dirty="0" err="1"/>
              <a:t>Schmudlach</a:t>
            </a:r>
            <a:r>
              <a:rPr lang="en-GB" sz="1100" dirty="0"/>
              <a:t>, G., </a:t>
            </a:r>
            <a:r>
              <a:rPr lang="en-GB" sz="1100" dirty="0" err="1"/>
              <a:t>Buhler</a:t>
            </a:r>
            <a:r>
              <a:rPr lang="en-GB" sz="1100" dirty="0"/>
              <a:t>, Y., </a:t>
            </a:r>
            <a:r>
              <a:rPr lang="en-GB" sz="1100" dirty="0" err="1"/>
              <a:t>Durr</a:t>
            </a:r>
            <a:r>
              <a:rPr lang="en-GB" sz="1100" dirty="0"/>
              <a:t>, L., </a:t>
            </a:r>
            <a:r>
              <a:rPr lang="en-GB" sz="1100" dirty="0" err="1"/>
              <a:t>Stoel</a:t>
            </a:r>
            <a:r>
              <a:rPr lang="en-GB" sz="1100" dirty="0"/>
              <a:t>, A., and &amp; Christen, M., editors (2018). Avalanche terrain maps for backcountry skiing in Switzerland. ISSW, International snow science workshop.</a:t>
            </a:r>
          </a:p>
          <a:p>
            <a:r>
              <a:rPr lang="en-GB" sz="1100" dirty="0"/>
              <a:t>IPCC (2014). Climate Change 2014: Impacts, Adaptation and Vulnerability. Part A: Global and </a:t>
            </a:r>
            <a:r>
              <a:rPr lang="en-GB" sz="1100" dirty="0" err="1"/>
              <a:t>Sectoral</a:t>
            </a:r>
            <a:r>
              <a:rPr lang="en-GB" sz="1100" dirty="0"/>
              <a:t> Aspects. Contribution of Working Group II to the Fifth Assessment Report of the Intergovernmental Panel on Climate Change, edited by: Field, C. B., Barros, V. R., </a:t>
            </a:r>
            <a:r>
              <a:rPr lang="en-GB" sz="1100" dirty="0" err="1"/>
              <a:t>Dokken</a:t>
            </a:r>
            <a:r>
              <a:rPr lang="en-GB" sz="1100" dirty="0"/>
              <a:t>, D. J., Mach, K. J., </a:t>
            </a:r>
            <a:r>
              <a:rPr lang="en-GB" sz="1100" dirty="0" err="1"/>
              <a:t>Mastrandrea</a:t>
            </a:r>
            <a:r>
              <a:rPr lang="en-GB" sz="1100" dirty="0"/>
              <a:t>, M. D., </a:t>
            </a:r>
            <a:r>
              <a:rPr lang="en-GB" sz="1100" dirty="0" err="1"/>
              <a:t>Bilir</a:t>
            </a:r>
            <a:r>
              <a:rPr lang="en-GB" sz="1100" dirty="0"/>
              <a:t>, T. E., </a:t>
            </a:r>
            <a:r>
              <a:rPr lang="en-GB" sz="1100" dirty="0" err="1"/>
              <a:t>Chatterjee</a:t>
            </a:r>
            <a:r>
              <a:rPr lang="en-GB" sz="1100" dirty="0"/>
              <a:t>, M., </a:t>
            </a:r>
            <a:r>
              <a:rPr lang="en-GB" sz="1100" dirty="0" err="1"/>
              <a:t>Ebi</a:t>
            </a:r>
            <a:r>
              <a:rPr lang="en-GB" sz="1100" dirty="0"/>
              <a:t>, K. L., Estrada, Y. O.,</a:t>
            </a:r>
          </a:p>
          <a:p>
            <a:r>
              <a:rPr lang="en-GB" sz="1100" dirty="0" err="1"/>
              <a:t>Swisstopo</a:t>
            </a:r>
            <a:r>
              <a:rPr lang="en-GB" sz="1100" dirty="0"/>
              <a:t> (2019). </a:t>
            </a:r>
            <a:r>
              <a:rPr lang="en-GB" sz="1100" dirty="0" err="1"/>
              <a:t>Produktinformation</a:t>
            </a:r>
            <a:r>
              <a:rPr lang="en-GB" sz="1100" dirty="0"/>
              <a:t> </a:t>
            </a:r>
            <a:r>
              <a:rPr lang="en-GB" sz="1100" dirty="0" err="1"/>
              <a:t>swiss</a:t>
            </a:r>
            <a:r>
              <a:rPr lang="en-GB" sz="1100" dirty="0"/>
              <a:t> BUILDINGS3D 2.0. Technical report, </a:t>
            </a:r>
            <a:r>
              <a:rPr lang="en-GB" sz="1100" dirty="0" err="1"/>
              <a:t>Schweizerische</a:t>
            </a:r>
            <a:r>
              <a:rPr lang="en-GB" sz="1100" dirty="0"/>
              <a:t> </a:t>
            </a:r>
            <a:r>
              <a:rPr lang="de-DE" sz="1100" dirty="0"/>
              <a:t>Eidgenossenschaft, Bundesamt für </a:t>
            </a:r>
            <a:r>
              <a:rPr lang="de-DE" sz="1100" dirty="0" err="1"/>
              <a:t>Landestopogrie</a:t>
            </a:r>
            <a:r>
              <a:rPr lang="de-DE" sz="1100" dirty="0"/>
              <a:t> </a:t>
            </a:r>
            <a:r>
              <a:rPr lang="de-DE" sz="1100" dirty="0" err="1"/>
              <a:t>Swisstopo</a:t>
            </a:r>
            <a:r>
              <a:rPr lang="de-DE" sz="1100" dirty="0"/>
              <a:t>.</a:t>
            </a:r>
          </a:p>
          <a:p>
            <a:r>
              <a:rPr lang="en-GB" sz="1100" dirty="0" err="1"/>
              <a:t>Veitinger</a:t>
            </a:r>
            <a:r>
              <a:rPr lang="en-GB" sz="1100" dirty="0"/>
              <a:t>, J., </a:t>
            </a:r>
            <a:r>
              <a:rPr lang="en-GB" sz="1100" dirty="0" err="1"/>
              <a:t>Purves</a:t>
            </a:r>
            <a:r>
              <a:rPr lang="en-GB" sz="1100" dirty="0"/>
              <a:t>, R. S., and </a:t>
            </a:r>
            <a:r>
              <a:rPr lang="en-GB" sz="1100" dirty="0" err="1"/>
              <a:t>Sovilla</a:t>
            </a:r>
            <a:r>
              <a:rPr lang="en-GB" sz="1100" dirty="0"/>
              <a:t>, B. (2016). Potential slab avalanche release area </a:t>
            </a:r>
            <a:r>
              <a:rPr lang="en-GB" sz="1100" dirty="0" err="1"/>
              <a:t>identi-cation</a:t>
            </a:r>
            <a:r>
              <a:rPr lang="en-GB" sz="1100" dirty="0"/>
              <a:t> from estimated winter terrain: a multi-scale, fuzzy logic approach. Natural Hazards and Earth System Sciences, 16(10):2211{2225.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C33DE53-DCF6-45F4-8B30-8ACD07864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80347"/>
            <a:ext cx="792141" cy="277151"/>
          </a:xfrm>
          <a:prstGeom prst="rect">
            <a:avLst/>
          </a:prstGeom>
        </p:spPr>
      </p:pic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5DCE8AB1-F228-4996-9FB2-96137EA7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1975F072-0D6D-41A5-BDBD-16E4D9567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719" y="6298602"/>
            <a:ext cx="1840461" cy="468312"/>
          </a:xfrm>
        </p:spPr>
        <p:txBody>
          <a:bodyPr/>
          <a:lstStyle/>
          <a:p>
            <a:pPr algn="ctr"/>
            <a:r>
              <a:rPr lang="de-CH" b="1" dirty="0"/>
              <a:t>Gregor Ortner</a:t>
            </a:r>
            <a:r>
              <a:rPr lang="de-CH" baseline="30000" dirty="0"/>
              <a:t>1,2</a:t>
            </a:r>
            <a:r>
              <a:rPr lang="de-CH" dirty="0"/>
              <a:t>, Michael Bruendl</a:t>
            </a:r>
            <a:r>
              <a:rPr lang="de-CH" baseline="30000" dirty="0"/>
              <a:t>1</a:t>
            </a:r>
            <a:r>
              <a:rPr lang="de-CH" dirty="0"/>
              <a:t>, David N. Bresch</a:t>
            </a:r>
            <a:r>
              <a:rPr lang="de-CH" baseline="30000" dirty="0"/>
              <a:t>2,3</a:t>
            </a:r>
            <a:r>
              <a:rPr lang="de-CH" dirty="0"/>
              <a:t>, and Yves Bühler</a:t>
            </a:r>
            <a:r>
              <a:rPr lang="de-CH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1238005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development of a risk-based approach to illustrate the impact of climate change on multiple alpine hazards and the associated changes in risk on a large scale.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Overall objective of the work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4E92BEE-E01B-4A58-9A1C-028477D1DD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80347"/>
            <a:ext cx="792141" cy="277151"/>
          </a:xfrm>
          <a:prstGeom prst="rect">
            <a:avLst/>
          </a:prstGeom>
        </p:spPr>
      </p:pic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FFB93013-187A-4D7C-9A81-A17A1B2B78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5603F2D5-573C-4C6D-9210-E860CCCA1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719" y="6298602"/>
            <a:ext cx="1840461" cy="468312"/>
          </a:xfrm>
        </p:spPr>
        <p:txBody>
          <a:bodyPr/>
          <a:lstStyle/>
          <a:p>
            <a:pPr algn="ctr"/>
            <a:r>
              <a:rPr lang="de-CH" b="1" dirty="0"/>
              <a:t>Gregor Ortner</a:t>
            </a:r>
            <a:r>
              <a:rPr lang="de-CH" baseline="30000" dirty="0"/>
              <a:t>1,2</a:t>
            </a:r>
            <a:r>
              <a:rPr lang="de-CH" dirty="0"/>
              <a:t>, Michael Bruendl</a:t>
            </a:r>
            <a:r>
              <a:rPr lang="de-CH" baseline="30000" dirty="0"/>
              <a:t>1</a:t>
            </a:r>
            <a:r>
              <a:rPr lang="de-CH" dirty="0"/>
              <a:t>, David N. Bresch</a:t>
            </a:r>
            <a:r>
              <a:rPr lang="de-CH" baseline="30000" dirty="0"/>
              <a:t>2,3</a:t>
            </a:r>
            <a:r>
              <a:rPr lang="de-CH" dirty="0"/>
              <a:t>, and Yves Bühler</a:t>
            </a:r>
            <a:r>
              <a:rPr lang="de-CH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5723513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Introduction</a:t>
            </a:r>
            <a:r>
              <a:rPr lang="de-CH" dirty="0"/>
              <a:t> – </a:t>
            </a:r>
            <a:r>
              <a:rPr lang="de-CH" dirty="0" err="1"/>
              <a:t>Risk</a:t>
            </a:r>
            <a:r>
              <a:rPr lang="de-CH" dirty="0"/>
              <a:t>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4</a:t>
            </a:fld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40482" y="1448780"/>
            <a:ext cx="223224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13337"/>
            <a:ext cx="2391949" cy="239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3852" y="2276872"/>
            <a:ext cx="4312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cs typeface="Arial"/>
              </a:rPr>
              <a:t>risk</a:t>
            </a:r>
            <a:r>
              <a:rPr lang="en-US" sz="2400" dirty="0">
                <a:cs typeface="Arial"/>
              </a:rPr>
              <a:t>  =  </a:t>
            </a:r>
            <a:r>
              <a:rPr lang="en-US" sz="2400" b="1" dirty="0">
                <a:solidFill>
                  <a:srgbClr val="00B050"/>
                </a:solidFill>
                <a:cs typeface="Arial"/>
              </a:rPr>
              <a:t>probability</a:t>
            </a:r>
            <a:r>
              <a:rPr lang="en-US" sz="2400" dirty="0">
                <a:solidFill>
                  <a:srgbClr val="00B050"/>
                </a:solidFill>
                <a:cs typeface="Arial"/>
              </a:rPr>
              <a:t> </a:t>
            </a:r>
            <a:r>
              <a:rPr lang="en-US" sz="2400" dirty="0">
                <a:cs typeface="Arial"/>
              </a:rPr>
              <a:t>x </a:t>
            </a:r>
            <a:r>
              <a:rPr lang="en-US" sz="2400" b="1" dirty="0">
                <a:solidFill>
                  <a:srgbClr val="1269B0"/>
                </a:solidFill>
                <a:cs typeface="Arial"/>
              </a:rPr>
              <a:t>severity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24" y="4728699"/>
            <a:ext cx="5804285" cy="118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32" y="3088188"/>
            <a:ext cx="2088232" cy="1302949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03" y="3088188"/>
            <a:ext cx="1656239" cy="12775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25427" y="3554996"/>
            <a:ext cx="32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x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8F605A-FB1A-2847-BA78-E5DF26972F16}"/>
              </a:ext>
            </a:extLst>
          </p:cNvPr>
          <p:cNvGrpSpPr/>
          <p:nvPr/>
        </p:nvGrpSpPr>
        <p:grpSpPr>
          <a:xfrm>
            <a:off x="5666835" y="3245757"/>
            <a:ext cx="2189371" cy="1100826"/>
            <a:chOff x="3675726" y="1100235"/>
            <a:chExt cx="2189371" cy="1100826"/>
          </a:xfrm>
        </p:grpSpPr>
        <p:sp>
          <p:nvSpPr>
            <p:cNvPr id="17" name="TextBox 16"/>
            <p:cNvSpPr txBox="1"/>
            <p:nvPr/>
          </p:nvSpPr>
          <p:spPr>
            <a:xfrm>
              <a:off x="5096347" y="1887346"/>
              <a:ext cx="7687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>
                <a:solidFill>
                  <a:schemeClr val="accent1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3414276" y="1361685"/>
              <a:ext cx="830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Arial"/>
                  <a:cs typeface="Arial"/>
                </a:rPr>
                <a:t>damage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4001968" y="1174009"/>
              <a:ext cx="0" cy="706002"/>
            </a:xfrm>
            <a:prstGeom prst="line">
              <a:avLst/>
            </a:prstGeom>
            <a:ln>
              <a:solidFill>
                <a:schemeClr val="accent1">
                  <a:alpha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/>
            <p:cNvSpPr/>
            <p:nvPr/>
          </p:nvSpPr>
          <p:spPr>
            <a:xfrm>
              <a:off x="4020954" y="1207756"/>
              <a:ext cx="1498823" cy="667861"/>
            </a:xfrm>
            <a:custGeom>
              <a:avLst/>
              <a:gdLst>
                <a:gd name="connsiteX0" fmla="*/ 0 w 1375500"/>
                <a:gd name="connsiteY0" fmla="*/ 667948 h 667948"/>
                <a:gd name="connsiteX1" fmla="*/ 733893 w 1375500"/>
                <a:gd name="connsiteY1" fmla="*/ 619610 h 667948"/>
                <a:gd name="connsiteX2" fmla="*/ 1142588 w 1375500"/>
                <a:gd name="connsiteY2" fmla="*/ 408679 h 667948"/>
                <a:gd name="connsiteX3" fmla="*/ 1375500 w 1375500"/>
                <a:gd name="connsiteY3" fmla="*/ 0 h 66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5500" h="667948">
                  <a:moveTo>
                    <a:pt x="0" y="667948"/>
                  </a:moveTo>
                  <a:cubicBezTo>
                    <a:pt x="271731" y="665384"/>
                    <a:pt x="543462" y="662821"/>
                    <a:pt x="733893" y="619610"/>
                  </a:cubicBezTo>
                  <a:cubicBezTo>
                    <a:pt x="924324" y="576399"/>
                    <a:pt x="1035654" y="511947"/>
                    <a:pt x="1142588" y="408679"/>
                  </a:cubicBezTo>
                  <a:cubicBezTo>
                    <a:pt x="1249522" y="305411"/>
                    <a:pt x="1375500" y="0"/>
                    <a:pt x="1375500" y="0"/>
                  </a:cubicBezTo>
                </a:path>
              </a:pathLst>
            </a:custGeom>
            <a:ln>
              <a:solidFill>
                <a:srgbClr val="FF0000">
                  <a:alpha val="5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1" name="Straight Connector 20"/>
            <p:cNvCxnSpPr>
              <a:cxnSpLocks/>
              <a:endCxn id="17" idx="0"/>
            </p:cNvCxnSpPr>
            <p:nvPr/>
          </p:nvCxnSpPr>
          <p:spPr>
            <a:xfrm>
              <a:off x="3998120" y="1885804"/>
              <a:ext cx="1482602" cy="1542"/>
            </a:xfrm>
            <a:prstGeom prst="line">
              <a:avLst/>
            </a:prstGeom>
            <a:ln>
              <a:solidFill>
                <a:schemeClr val="accent1">
                  <a:alpha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2C2583-5C21-E945-B71B-9156E83A988E}"/>
                </a:ext>
              </a:extLst>
            </p:cNvPr>
            <p:cNvSpPr txBox="1"/>
            <p:nvPr/>
          </p:nvSpPr>
          <p:spPr>
            <a:xfrm>
              <a:off x="4745606" y="1893284"/>
              <a:ext cx="841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1400">
                  <a:solidFill>
                    <a:schemeClr val="accent1"/>
                  </a:solidFill>
                  <a:latin typeface="Arial"/>
                  <a:cs typeface="Arial"/>
                </a:defRPr>
              </a:lvl1pPr>
            </a:lstStyle>
            <a:p>
              <a:r>
                <a:rPr lang="en-US"/>
                <a:t>intensity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394641" y="3554996"/>
            <a:ext cx="32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x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25280" y="5661881"/>
            <a:ext cx="1716368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Modified According to: </a:t>
            </a:r>
          </a:p>
          <a:p>
            <a:r>
              <a:rPr lang="en-GB" sz="800" dirty="0"/>
              <a:t>(Aznar-</a:t>
            </a:r>
            <a:r>
              <a:rPr lang="en-GB" sz="800" dirty="0" err="1"/>
              <a:t>Siguan</a:t>
            </a:r>
            <a:r>
              <a:rPr lang="en-GB" sz="800" dirty="0"/>
              <a:t> and </a:t>
            </a:r>
            <a:r>
              <a:rPr lang="en-GB" sz="800" dirty="0" err="1"/>
              <a:t>Bresch</a:t>
            </a:r>
            <a:r>
              <a:rPr lang="en-GB" sz="800" dirty="0"/>
              <a:t>, 2019) and (</a:t>
            </a:r>
            <a:r>
              <a:rPr lang="de-CH" sz="800" dirty="0"/>
              <a:t>IPPCC 2014</a:t>
            </a:r>
            <a:r>
              <a:rPr lang="de-CH" sz="1050" dirty="0"/>
              <a:t>)</a:t>
            </a:r>
            <a:endParaRPr lang="en-GB" sz="1050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A332D638-6C97-4349-97D5-0D00CBDCBC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80347"/>
            <a:ext cx="792141" cy="277151"/>
          </a:xfrm>
          <a:prstGeom prst="rect">
            <a:avLst/>
          </a:prstGeom>
        </p:spPr>
      </p:pic>
      <p:sp>
        <p:nvSpPr>
          <p:cNvPr id="26" name="Datumsplatzhalter 2">
            <a:extLst>
              <a:ext uri="{FF2B5EF4-FFF2-40B4-BE49-F238E27FC236}">
                <a16:creationId xmlns:a16="http://schemas.microsoft.com/office/drawing/2014/main" id="{3F4A4969-3003-490D-A655-E2B8118D5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  <p:sp>
        <p:nvSpPr>
          <p:cNvPr id="27" name="Fußzeilenplatzhalter 3">
            <a:extLst>
              <a:ext uri="{FF2B5EF4-FFF2-40B4-BE49-F238E27FC236}">
                <a16:creationId xmlns:a16="http://schemas.microsoft.com/office/drawing/2014/main" id="{FF282F11-61D6-45B8-9B41-59D792EAE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719" y="6298602"/>
            <a:ext cx="1840461" cy="468312"/>
          </a:xfrm>
        </p:spPr>
        <p:txBody>
          <a:bodyPr/>
          <a:lstStyle/>
          <a:p>
            <a:pPr algn="ctr"/>
            <a:r>
              <a:rPr lang="de-CH" b="1" dirty="0"/>
              <a:t>Gregor Ortner</a:t>
            </a:r>
            <a:r>
              <a:rPr lang="de-CH" baseline="30000" dirty="0"/>
              <a:t>1,2</a:t>
            </a:r>
            <a:r>
              <a:rPr lang="de-CH" dirty="0"/>
              <a:t>, Michael Bruendl</a:t>
            </a:r>
            <a:r>
              <a:rPr lang="de-CH" baseline="30000" dirty="0"/>
              <a:t>1</a:t>
            </a:r>
            <a:r>
              <a:rPr lang="de-CH" dirty="0"/>
              <a:t>, David N. Bresch</a:t>
            </a:r>
            <a:r>
              <a:rPr lang="de-CH" baseline="30000" dirty="0"/>
              <a:t>2,3</a:t>
            </a:r>
            <a:r>
              <a:rPr lang="de-CH" dirty="0"/>
              <a:t>, and Yves Bühler</a:t>
            </a:r>
            <a:r>
              <a:rPr lang="de-CH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9102569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5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de-CH" dirty="0" err="1"/>
              <a:t>Introduction</a:t>
            </a:r>
            <a:r>
              <a:rPr lang="de-CH" dirty="0"/>
              <a:t> - </a:t>
            </a:r>
            <a:r>
              <a:rPr lang="de-CH" dirty="0" err="1"/>
              <a:t>Risk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climate</a:t>
            </a:r>
            <a:r>
              <a:rPr lang="de-CH" dirty="0"/>
              <a:t> </a:t>
            </a:r>
            <a:r>
              <a:rPr lang="de-CH" dirty="0" err="1"/>
              <a:t>change</a:t>
            </a:r>
            <a:r>
              <a:rPr lang="de-CH" dirty="0"/>
              <a:t> 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63519"/>
            <a:ext cx="1655248" cy="10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www.slf.ch/fileadmin/user_upload/SLF/Lawinenbulletin_Schneesituation/Wissen_zum_Lawinenbulletin/Lawinengroesse/Extrem_grosse_Law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57" y="1518028"/>
            <a:ext cx="1592308" cy="10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726" y="1463519"/>
            <a:ext cx="1400094" cy="10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Grafik 16" descr="Höhenweg_081011_058_kleine_Aufloesung_very_smal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5"/>
          <a:stretch>
            <a:fillRect/>
          </a:stretch>
        </p:blipFill>
        <p:spPr bwMode="auto">
          <a:xfrm>
            <a:off x="6971715" y="5232705"/>
            <a:ext cx="1356105" cy="10351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97" y="5189111"/>
            <a:ext cx="1415919" cy="10787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3" y="3193856"/>
            <a:ext cx="1382775" cy="14199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726" y="3192642"/>
            <a:ext cx="1400094" cy="9942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9780" y="4908450"/>
            <a:ext cx="18445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50" dirty="0" err="1"/>
              <a:t>Hazard</a:t>
            </a:r>
            <a:r>
              <a:rPr lang="de-CH" sz="1050" dirty="0"/>
              <a:t> </a:t>
            </a:r>
            <a:r>
              <a:rPr lang="de-CH" sz="1050" dirty="0" err="1"/>
              <a:t>Maps</a:t>
            </a:r>
            <a:r>
              <a:rPr lang="de-CH" sz="1050" dirty="0"/>
              <a:t> / Adaptation</a:t>
            </a:r>
            <a:endParaRPr lang="en-GB" sz="1050" dirty="0"/>
          </a:p>
        </p:txBody>
      </p:sp>
      <p:sp>
        <p:nvSpPr>
          <p:cNvPr id="25" name="TextBox 24"/>
          <p:cNvSpPr txBox="1"/>
          <p:nvPr/>
        </p:nvSpPr>
        <p:spPr>
          <a:xfrm>
            <a:off x="552529" y="2938726"/>
            <a:ext cx="18445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50" dirty="0"/>
              <a:t>Flow </a:t>
            </a:r>
            <a:r>
              <a:rPr lang="de-CH" sz="1050" dirty="0" err="1"/>
              <a:t>regimes</a:t>
            </a:r>
            <a:endParaRPr lang="en-GB" sz="1050" dirty="0"/>
          </a:p>
        </p:txBody>
      </p:sp>
      <p:sp>
        <p:nvSpPr>
          <p:cNvPr id="26" name="TextBox 25"/>
          <p:cNvSpPr txBox="1"/>
          <p:nvPr/>
        </p:nvSpPr>
        <p:spPr>
          <a:xfrm>
            <a:off x="566027" y="1253817"/>
            <a:ext cx="18445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50" dirty="0"/>
              <a:t>Release </a:t>
            </a:r>
            <a:r>
              <a:rPr lang="de-CH" sz="1050" dirty="0" err="1"/>
              <a:t>volumes</a:t>
            </a:r>
            <a:endParaRPr lang="en-GB" sz="1050" dirty="0"/>
          </a:p>
        </p:txBody>
      </p:sp>
      <p:sp>
        <p:nvSpPr>
          <p:cNvPr id="27" name="TextBox 26"/>
          <p:cNvSpPr txBox="1"/>
          <p:nvPr/>
        </p:nvSpPr>
        <p:spPr>
          <a:xfrm>
            <a:off x="4984453" y="1201217"/>
            <a:ext cx="14401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50" dirty="0"/>
              <a:t>Impact </a:t>
            </a:r>
            <a:endParaRPr lang="en-GB" sz="1050" dirty="0"/>
          </a:p>
        </p:txBody>
      </p:sp>
      <p:sp>
        <p:nvSpPr>
          <p:cNvPr id="28" name="TextBox 27"/>
          <p:cNvSpPr txBox="1"/>
          <p:nvPr/>
        </p:nvSpPr>
        <p:spPr>
          <a:xfrm>
            <a:off x="7215056" y="1200439"/>
            <a:ext cx="8254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50" dirty="0" err="1"/>
              <a:t>Exposure</a:t>
            </a:r>
            <a:endParaRPr lang="en-GB" sz="1050" dirty="0"/>
          </a:p>
        </p:txBody>
      </p:sp>
      <p:sp>
        <p:nvSpPr>
          <p:cNvPr id="29" name="TextBox 28"/>
          <p:cNvSpPr txBox="1"/>
          <p:nvPr/>
        </p:nvSpPr>
        <p:spPr>
          <a:xfrm>
            <a:off x="7093759" y="2924377"/>
            <a:ext cx="11127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50" dirty="0" err="1"/>
              <a:t>Vulnerability</a:t>
            </a:r>
            <a:endParaRPr lang="en-GB" sz="1050" dirty="0"/>
          </a:p>
        </p:txBody>
      </p:sp>
      <p:sp>
        <p:nvSpPr>
          <p:cNvPr id="30" name="TextBox 29"/>
          <p:cNvSpPr txBox="1"/>
          <p:nvPr/>
        </p:nvSpPr>
        <p:spPr>
          <a:xfrm>
            <a:off x="7093385" y="4927516"/>
            <a:ext cx="11127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50" dirty="0" err="1"/>
              <a:t>Mitigation</a:t>
            </a:r>
            <a:endParaRPr lang="en-GB" sz="1050"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486" y="1449996"/>
            <a:ext cx="1344555" cy="11478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188" y="2320973"/>
            <a:ext cx="569853" cy="2770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793683" y="1196080"/>
            <a:ext cx="14401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50" dirty="0" err="1"/>
              <a:t>Intensity</a:t>
            </a:r>
            <a:endParaRPr lang="en-GB" sz="1050" dirty="0"/>
          </a:p>
        </p:txBody>
      </p:sp>
      <p:sp>
        <p:nvSpPr>
          <p:cNvPr id="7" name="Rectangle 6"/>
          <p:cNvSpPr/>
          <p:nvPr/>
        </p:nvSpPr>
        <p:spPr>
          <a:xfrm>
            <a:off x="5076056" y="6332678"/>
            <a:ext cx="2479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 err="1"/>
              <a:t>Grafics</a:t>
            </a:r>
            <a:r>
              <a:rPr lang="en-GB" sz="800" dirty="0"/>
              <a:t> Modified According to: </a:t>
            </a:r>
          </a:p>
          <a:p>
            <a:r>
              <a:rPr lang="en-GB" sz="800" dirty="0"/>
              <a:t>(Aznar-</a:t>
            </a:r>
            <a:r>
              <a:rPr lang="en-GB" sz="800" dirty="0" err="1"/>
              <a:t>Siguan</a:t>
            </a:r>
            <a:r>
              <a:rPr lang="en-GB" sz="800" dirty="0"/>
              <a:t> and </a:t>
            </a:r>
            <a:r>
              <a:rPr lang="en-GB" sz="800" dirty="0" err="1"/>
              <a:t>Bresch</a:t>
            </a:r>
            <a:r>
              <a:rPr lang="en-GB" sz="800" dirty="0"/>
              <a:t>, 2019) and (</a:t>
            </a:r>
            <a:r>
              <a:rPr lang="de-CH" sz="800" dirty="0"/>
              <a:t>IPPCC 2014) Picture Origin: SLF </a:t>
            </a:r>
            <a:endParaRPr lang="en-GB" sz="8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18C93CA-6EA0-404D-97A5-4437703186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5266" y="2753487"/>
            <a:ext cx="3931564" cy="351796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9BDEB25-7FCE-4F6F-A746-642B794659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80347"/>
            <a:ext cx="792141" cy="277151"/>
          </a:xfrm>
          <a:prstGeom prst="rect">
            <a:avLst/>
          </a:prstGeom>
        </p:spPr>
      </p:pic>
      <p:sp>
        <p:nvSpPr>
          <p:cNvPr id="37" name="Datumsplatzhalter 2">
            <a:extLst>
              <a:ext uri="{FF2B5EF4-FFF2-40B4-BE49-F238E27FC236}">
                <a16:creationId xmlns:a16="http://schemas.microsoft.com/office/drawing/2014/main" id="{2C318E8C-9470-49E5-9A4C-5ACCC718D0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674681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1083" r="1247" b="4744"/>
          <a:stretch/>
        </p:blipFill>
        <p:spPr bwMode="auto">
          <a:xfrm>
            <a:off x="323850" y="2108338"/>
            <a:ext cx="5476875" cy="3494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Testsite</a:t>
            </a:r>
            <a:r>
              <a:rPr lang="de-CH" dirty="0"/>
              <a:t> Altdorf – Göschenen</a:t>
            </a:r>
            <a:endParaRPr lang="en-GB" dirty="0"/>
          </a:p>
        </p:txBody>
      </p:sp>
      <p:sp>
        <p:nvSpPr>
          <p:cNvPr id="8" name="Rechteck 4"/>
          <p:cNvSpPr/>
          <p:nvPr/>
        </p:nvSpPr>
        <p:spPr bwMode="auto">
          <a:xfrm>
            <a:off x="3361013" y="3655651"/>
            <a:ext cx="491230" cy="576064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259" y="1974360"/>
            <a:ext cx="2604827" cy="3390453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3"/>
          <p:cNvSpPr txBox="1"/>
          <p:nvPr/>
        </p:nvSpPr>
        <p:spPr>
          <a:xfrm>
            <a:off x="5893991" y="4815571"/>
            <a:ext cx="1070550" cy="27699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200" b="1" dirty="0" err="1">
                <a:latin typeface="+mn-lt"/>
                <a:ea typeface="+mn-ea"/>
              </a:rPr>
              <a:t>Göschenen</a:t>
            </a:r>
            <a:endParaRPr lang="en-US" sz="1200" b="1" dirty="0">
              <a:latin typeface="+mn-lt"/>
              <a:ea typeface="+mn-ea"/>
            </a:endParaRPr>
          </a:p>
        </p:txBody>
      </p:sp>
      <p:sp>
        <p:nvSpPr>
          <p:cNvPr id="13" name="Textfeld 8"/>
          <p:cNvSpPr txBox="1"/>
          <p:nvPr/>
        </p:nvSpPr>
        <p:spPr>
          <a:xfrm>
            <a:off x="7163221" y="2295291"/>
            <a:ext cx="702718" cy="27699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200" b="1">
                <a:latin typeface="+mn-lt"/>
                <a:ea typeface="+mn-ea"/>
              </a:rPr>
              <a:t>Altdorf</a:t>
            </a:r>
            <a:endParaRPr lang="en-US" sz="1200" b="1">
              <a:latin typeface="+mn-lt"/>
              <a:ea typeface="+mn-ea"/>
            </a:endParaRPr>
          </a:p>
        </p:txBody>
      </p:sp>
      <p:cxnSp>
        <p:nvCxnSpPr>
          <p:cNvPr id="14" name="Gerade Verbindung 6"/>
          <p:cNvCxnSpPr/>
          <p:nvPr/>
        </p:nvCxnSpPr>
        <p:spPr bwMode="auto">
          <a:xfrm flipH="1">
            <a:off x="3852243" y="3655651"/>
            <a:ext cx="1948482" cy="2880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323850" y="5726279"/>
            <a:ext cx="48733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900" dirty="0">
                <a:latin typeface="+mn-lt"/>
              </a:rPr>
              <a:t>Swiss </a:t>
            </a:r>
            <a:r>
              <a:rPr lang="de-CH" sz="900" dirty="0" err="1"/>
              <a:t>m</a:t>
            </a:r>
            <a:r>
              <a:rPr lang="de-CH" sz="900" dirty="0" err="1">
                <a:latin typeface="+mn-lt"/>
              </a:rPr>
              <a:t>ap</a:t>
            </a:r>
            <a:r>
              <a:rPr lang="de-CH" sz="900" dirty="0">
                <a:latin typeface="+mn-lt"/>
              </a:rPr>
              <a:t> </a:t>
            </a:r>
            <a:r>
              <a:rPr lang="de-CH" sz="900" dirty="0" err="1">
                <a:latin typeface="+mn-lt"/>
              </a:rPr>
              <a:t>with</a:t>
            </a:r>
            <a:r>
              <a:rPr lang="de-CH" sz="900" dirty="0">
                <a:latin typeface="+mn-lt"/>
              </a:rPr>
              <a:t> Test </a:t>
            </a:r>
            <a:r>
              <a:rPr lang="de-CH" sz="900" dirty="0" err="1">
                <a:latin typeface="+mn-lt"/>
              </a:rPr>
              <a:t>site</a:t>
            </a:r>
            <a:r>
              <a:rPr lang="de-CH" sz="900" dirty="0">
                <a:latin typeface="+mn-lt"/>
              </a:rPr>
              <a:t> </a:t>
            </a:r>
            <a:r>
              <a:rPr lang="de-CH" sz="900" dirty="0" err="1">
                <a:latin typeface="+mn-lt"/>
              </a:rPr>
              <a:t>perimeter</a:t>
            </a:r>
            <a:r>
              <a:rPr lang="de-CH" sz="900" dirty="0">
                <a:latin typeface="+mn-lt"/>
              </a:rPr>
              <a:t> (</a:t>
            </a:r>
            <a:r>
              <a:rPr lang="de-CH" sz="900" dirty="0" err="1">
                <a:latin typeface="+mn-lt"/>
              </a:rPr>
              <a:t>base</a:t>
            </a:r>
            <a:r>
              <a:rPr lang="de-CH" sz="900" dirty="0">
                <a:latin typeface="+mn-lt"/>
              </a:rPr>
              <a:t> </a:t>
            </a:r>
            <a:r>
              <a:rPr lang="de-CH" sz="900" dirty="0" err="1">
                <a:latin typeface="+mn-lt"/>
              </a:rPr>
              <a:t>layer</a:t>
            </a:r>
            <a:r>
              <a:rPr lang="de-CH" sz="900" dirty="0">
                <a:latin typeface="+mn-lt"/>
              </a:rPr>
              <a:t>: </a:t>
            </a:r>
            <a:r>
              <a:rPr lang="de-CH" sz="900" dirty="0" err="1">
                <a:latin typeface="+mn-lt"/>
              </a:rPr>
              <a:t>swisstopo</a:t>
            </a:r>
            <a:r>
              <a:rPr lang="de-CH" sz="900" dirty="0">
                <a:latin typeface="+mn-lt"/>
              </a:rPr>
              <a:t>,  </a:t>
            </a:r>
            <a:r>
              <a:rPr lang="de-CH" sz="900" dirty="0" err="1">
                <a:latin typeface="+mn-lt"/>
              </a:rPr>
              <a:t>topomaps</a:t>
            </a:r>
            <a:r>
              <a:rPr lang="de-CH" sz="900" dirty="0">
                <a:latin typeface="+mn-lt"/>
              </a:rPr>
              <a:t> CH1mio </a:t>
            </a:r>
            <a:r>
              <a:rPr lang="de-CH" sz="900" dirty="0" err="1">
                <a:latin typeface="+mn-lt"/>
              </a:rPr>
              <a:t>str</a:t>
            </a:r>
            <a:r>
              <a:rPr lang="de-CH" sz="900" dirty="0">
                <a:latin typeface="+mn-lt"/>
              </a:rPr>
              <a:t>)</a:t>
            </a:r>
            <a:endParaRPr lang="en-GB" sz="9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0" y="5229200"/>
            <a:ext cx="254484" cy="34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73BC8E0-76D3-4375-B079-40354BACE0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80347"/>
            <a:ext cx="792141" cy="277151"/>
          </a:xfrm>
          <a:prstGeom prst="rect">
            <a:avLst/>
          </a:prstGeom>
        </p:spPr>
      </p:pic>
      <p:sp>
        <p:nvSpPr>
          <p:cNvPr id="18" name="Datumsplatzhalter 2">
            <a:extLst>
              <a:ext uri="{FF2B5EF4-FFF2-40B4-BE49-F238E27FC236}">
                <a16:creationId xmlns:a16="http://schemas.microsoft.com/office/drawing/2014/main" id="{9B72932A-DAAF-4A83-96DC-B13C6700F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A937A2F0-1295-4E40-BB08-46550FB68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719" y="6298602"/>
            <a:ext cx="1840461" cy="468312"/>
          </a:xfrm>
        </p:spPr>
        <p:txBody>
          <a:bodyPr/>
          <a:lstStyle/>
          <a:p>
            <a:pPr algn="ctr"/>
            <a:r>
              <a:rPr lang="de-CH" b="1" dirty="0"/>
              <a:t>Gregor Ortner</a:t>
            </a:r>
            <a:r>
              <a:rPr lang="de-CH" baseline="30000" dirty="0"/>
              <a:t>1,2</a:t>
            </a:r>
            <a:r>
              <a:rPr lang="de-CH" dirty="0"/>
              <a:t>, Michael Bruendl</a:t>
            </a:r>
            <a:r>
              <a:rPr lang="de-CH" baseline="30000" dirty="0"/>
              <a:t>1</a:t>
            </a:r>
            <a:r>
              <a:rPr lang="de-CH" dirty="0"/>
              <a:t>, David N. Bresch</a:t>
            </a:r>
            <a:r>
              <a:rPr lang="de-CH" baseline="30000" dirty="0"/>
              <a:t>2,3</a:t>
            </a:r>
            <a:r>
              <a:rPr lang="de-CH" dirty="0"/>
              <a:t>, and Yves Bühler</a:t>
            </a:r>
            <a:r>
              <a:rPr lang="de-CH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7069862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err="1"/>
              <a:t>Production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potential </a:t>
            </a:r>
            <a:r>
              <a:rPr lang="de-CH" dirty="0" err="1"/>
              <a:t>release</a:t>
            </a:r>
            <a:r>
              <a:rPr lang="de-CH" dirty="0"/>
              <a:t> </a:t>
            </a:r>
            <a:r>
              <a:rPr lang="de-CH" dirty="0" err="1"/>
              <a:t>areas</a:t>
            </a:r>
            <a:r>
              <a:rPr lang="de-CH" dirty="0"/>
              <a:t>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6555"/>
            <a:ext cx="1988118" cy="358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02449"/>
            <a:ext cx="2016224" cy="364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910" y="995788"/>
            <a:ext cx="1875876" cy="365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913" y="1632931"/>
            <a:ext cx="2205422" cy="2435990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hteck 4"/>
          <p:cNvSpPr/>
          <p:nvPr/>
        </p:nvSpPr>
        <p:spPr bwMode="auto">
          <a:xfrm>
            <a:off x="5796136" y="1632931"/>
            <a:ext cx="563238" cy="576064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25" name="Gerade Verbindung 6"/>
          <p:cNvCxnSpPr>
            <a:stCxn id="4106" idx="1"/>
            <a:endCxn id="24" idx="3"/>
          </p:cNvCxnSpPr>
          <p:nvPr/>
        </p:nvCxnSpPr>
        <p:spPr bwMode="auto">
          <a:xfrm flipH="1" flipV="1">
            <a:off x="6359374" y="1920963"/>
            <a:ext cx="475539" cy="92996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Textfeld 8"/>
          <p:cNvSpPr txBox="1"/>
          <p:nvPr/>
        </p:nvSpPr>
        <p:spPr>
          <a:xfrm>
            <a:off x="2641003" y="1065153"/>
            <a:ext cx="702718" cy="27699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200" b="1">
                <a:latin typeface="+mn-lt"/>
                <a:ea typeface="+mn-ea"/>
              </a:rPr>
              <a:t>Altdorf</a:t>
            </a:r>
            <a:endParaRPr lang="en-US" sz="1200" b="1">
              <a:latin typeface="+mn-lt"/>
              <a:ea typeface="+mn-ea"/>
            </a:endParaRPr>
          </a:p>
        </p:txBody>
      </p:sp>
      <p:sp>
        <p:nvSpPr>
          <p:cNvPr id="29" name="Textfeld 13"/>
          <p:cNvSpPr txBox="1"/>
          <p:nvPr/>
        </p:nvSpPr>
        <p:spPr>
          <a:xfrm>
            <a:off x="2421330" y="4221088"/>
            <a:ext cx="1070550" cy="27699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200" b="1" dirty="0" err="1">
                <a:latin typeface="+mn-lt"/>
                <a:ea typeface="+mn-ea"/>
              </a:rPr>
              <a:t>Göschenen</a:t>
            </a:r>
            <a:endParaRPr lang="en-US" sz="1200" b="1" dirty="0">
              <a:latin typeface="+mn-lt"/>
              <a:ea typeface="+mn-ea"/>
            </a:endParaRPr>
          </a:p>
        </p:txBody>
      </p:sp>
      <p:sp>
        <p:nvSpPr>
          <p:cNvPr id="30" name="Textfeld 8"/>
          <p:cNvSpPr txBox="1"/>
          <p:nvPr/>
        </p:nvSpPr>
        <p:spPr>
          <a:xfrm>
            <a:off x="543523" y="1095201"/>
            <a:ext cx="702718" cy="27699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200" b="1">
                <a:latin typeface="+mn-lt"/>
                <a:ea typeface="+mn-ea"/>
              </a:rPr>
              <a:t>Altdorf</a:t>
            </a:r>
            <a:endParaRPr lang="en-US" sz="1200" b="1">
              <a:latin typeface="+mn-lt"/>
              <a:ea typeface="+mn-ea"/>
            </a:endParaRPr>
          </a:p>
        </p:txBody>
      </p:sp>
      <p:sp>
        <p:nvSpPr>
          <p:cNvPr id="31" name="Textfeld 13"/>
          <p:cNvSpPr txBox="1"/>
          <p:nvPr/>
        </p:nvSpPr>
        <p:spPr>
          <a:xfrm>
            <a:off x="323850" y="4251136"/>
            <a:ext cx="1070550" cy="27699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200" b="1" dirty="0" err="1">
                <a:latin typeface="+mn-lt"/>
                <a:ea typeface="+mn-ea"/>
              </a:rPr>
              <a:t>Göschenen</a:t>
            </a:r>
            <a:endParaRPr lang="en-US" sz="1200" b="1" dirty="0">
              <a:latin typeface="+mn-lt"/>
              <a:ea typeface="+mn-ea"/>
            </a:endParaRPr>
          </a:p>
        </p:txBody>
      </p:sp>
      <p:sp>
        <p:nvSpPr>
          <p:cNvPr id="32" name="Textfeld 8"/>
          <p:cNvSpPr txBox="1"/>
          <p:nvPr/>
        </p:nvSpPr>
        <p:spPr>
          <a:xfrm>
            <a:off x="4845821" y="1126623"/>
            <a:ext cx="702718" cy="27699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200" b="1">
                <a:latin typeface="+mn-lt"/>
                <a:ea typeface="+mn-ea"/>
              </a:rPr>
              <a:t>Altdorf</a:t>
            </a:r>
            <a:endParaRPr lang="en-US" sz="1200" b="1">
              <a:latin typeface="+mn-lt"/>
              <a:ea typeface="+mn-ea"/>
            </a:endParaRPr>
          </a:p>
        </p:txBody>
      </p:sp>
      <p:sp>
        <p:nvSpPr>
          <p:cNvPr id="33" name="Textfeld 13"/>
          <p:cNvSpPr txBox="1"/>
          <p:nvPr/>
        </p:nvSpPr>
        <p:spPr>
          <a:xfrm>
            <a:off x="4809667" y="4257758"/>
            <a:ext cx="1070550" cy="27699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200" b="1" dirty="0" err="1">
                <a:latin typeface="+mn-lt"/>
                <a:ea typeface="+mn-ea"/>
              </a:rPr>
              <a:t>Göschenen</a:t>
            </a:r>
            <a:endParaRPr lang="en-US" sz="1200" b="1" dirty="0">
              <a:latin typeface="+mn-lt"/>
              <a:ea typeface="+mn-ea"/>
            </a:endParaRPr>
          </a:p>
        </p:txBody>
      </p:sp>
      <p:sp>
        <p:nvSpPr>
          <p:cNvPr id="34" name="Textfeld 13"/>
          <p:cNvSpPr txBox="1"/>
          <p:nvPr/>
        </p:nvSpPr>
        <p:spPr>
          <a:xfrm>
            <a:off x="688019" y="2385943"/>
            <a:ext cx="1412762" cy="738664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400" b="1" dirty="0">
                <a:latin typeface="+mn-lt"/>
                <a:ea typeface="+mn-ea"/>
              </a:rPr>
              <a:t>Digital Elevation Model </a:t>
            </a:r>
            <a:endParaRPr lang="en-US" sz="1400" b="1" dirty="0">
              <a:latin typeface="+mn-lt"/>
              <a:ea typeface="+mn-ea"/>
            </a:endParaRPr>
          </a:p>
        </p:txBody>
      </p:sp>
      <p:sp>
        <p:nvSpPr>
          <p:cNvPr id="35" name="Textfeld 13"/>
          <p:cNvSpPr txBox="1"/>
          <p:nvPr/>
        </p:nvSpPr>
        <p:spPr>
          <a:xfrm>
            <a:off x="2929593" y="2232055"/>
            <a:ext cx="1412762" cy="738664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400" b="1" dirty="0"/>
              <a:t>Digital</a:t>
            </a:r>
          </a:p>
          <a:p>
            <a:pPr algn="ctr"/>
            <a:r>
              <a:rPr lang="de-CH" sz="1400" b="1" dirty="0"/>
              <a:t>Vegetation </a:t>
            </a:r>
          </a:p>
          <a:p>
            <a:pPr algn="ctr"/>
            <a:r>
              <a:rPr lang="de-CH" sz="1400" b="1" dirty="0">
                <a:latin typeface="+mn-lt"/>
                <a:ea typeface="+mn-ea"/>
              </a:rPr>
              <a:t>Model </a:t>
            </a:r>
            <a:endParaRPr lang="en-US" sz="1400" b="1" dirty="0">
              <a:latin typeface="+mn-lt"/>
              <a:ea typeface="+mn-ea"/>
            </a:endParaRPr>
          </a:p>
        </p:txBody>
      </p:sp>
      <p:sp>
        <p:nvSpPr>
          <p:cNvPr id="36" name="Textfeld 13"/>
          <p:cNvSpPr txBox="1"/>
          <p:nvPr/>
        </p:nvSpPr>
        <p:spPr>
          <a:xfrm>
            <a:off x="5943405" y="2693720"/>
            <a:ext cx="1412762" cy="523220"/>
          </a:xfrm>
          <a:prstGeom prst="rect">
            <a:avLst/>
          </a:prstGeom>
          <a:solidFill>
            <a:schemeClr val="bg1">
              <a:alpha val="77000"/>
            </a:schemeClr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400" b="1" dirty="0"/>
              <a:t>Potential Release Areas </a:t>
            </a:r>
            <a:endParaRPr lang="en-US" sz="1400" b="1" dirty="0">
              <a:latin typeface="+mn-lt"/>
              <a:ea typeface="+mn-ea"/>
            </a:endParaRPr>
          </a:p>
        </p:txBody>
      </p:sp>
      <p:sp>
        <p:nvSpPr>
          <p:cNvPr id="23" name="Untertitel 11"/>
          <p:cNvSpPr txBox="1">
            <a:spLocks/>
          </p:cNvSpPr>
          <p:nvPr/>
        </p:nvSpPr>
        <p:spPr>
          <a:xfrm>
            <a:off x="323528" y="5453632"/>
            <a:ext cx="8496300" cy="855094"/>
          </a:xfrm>
          <a:prstGeom prst="rect">
            <a:avLst/>
          </a:prstGeom>
          <a:noFill/>
        </p:spPr>
        <p:txBody>
          <a:bodyPr vert="horz" lIns="144000" tIns="0" rIns="144000" bIns="10800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PRA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four</a:t>
            </a:r>
            <a:r>
              <a:rPr lang="de-CH" dirty="0"/>
              <a:t> different </a:t>
            </a:r>
            <a:r>
              <a:rPr lang="de-CH" dirty="0" err="1"/>
              <a:t>anual</a:t>
            </a:r>
            <a:r>
              <a:rPr lang="de-CH" dirty="0"/>
              <a:t> </a:t>
            </a:r>
            <a:r>
              <a:rPr lang="de-CH" dirty="0" err="1"/>
              <a:t>scenarios</a:t>
            </a:r>
            <a:r>
              <a:rPr lang="de-CH" dirty="0"/>
              <a:t> </a:t>
            </a:r>
            <a:r>
              <a:rPr lang="de-CH" dirty="0" err="1"/>
              <a:t>were</a:t>
            </a:r>
            <a:r>
              <a:rPr lang="de-CH" dirty="0"/>
              <a:t> </a:t>
            </a:r>
            <a:r>
              <a:rPr lang="de-CH" dirty="0" err="1"/>
              <a:t>produced</a:t>
            </a:r>
            <a:r>
              <a:rPr lang="de-CH" dirty="0"/>
              <a:t> : 10y 30y 100y 300y</a:t>
            </a:r>
          </a:p>
          <a:p>
            <a:endParaRPr lang="de-DE" sz="800" dirty="0"/>
          </a:p>
          <a:p>
            <a:r>
              <a:rPr lang="de-DE" sz="800" dirty="0"/>
              <a:t>Bühler, Y. </a:t>
            </a:r>
            <a:r>
              <a:rPr lang="de-DE" sz="800" dirty="0" err="1"/>
              <a:t>and</a:t>
            </a:r>
            <a:r>
              <a:rPr lang="de-DE" sz="800" dirty="0"/>
              <a:t> von Rickenbach, D. </a:t>
            </a:r>
            <a:r>
              <a:rPr lang="en-GB" sz="800" dirty="0"/>
              <a:t>Automated snow avalanche release area delineation – validation of existing algorithms and proposition of a new object-based approach for large-scale hazard indication mapping, Nat. Hazards Earth Syst. Sci., 18, 3235–3251, 2018 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5C3CF26A-2A84-45D5-A045-17C0C27F0B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80347"/>
            <a:ext cx="792141" cy="277151"/>
          </a:xfrm>
          <a:prstGeom prst="rect">
            <a:avLst/>
          </a:prstGeom>
        </p:spPr>
      </p:pic>
      <p:sp>
        <p:nvSpPr>
          <p:cNvPr id="27" name="Datumsplatzhalter 2">
            <a:extLst>
              <a:ext uri="{FF2B5EF4-FFF2-40B4-BE49-F238E27FC236}">
                <a16:creationId xmlns:a16="http://schemas.microsoft.com/office/drawing/2014/main" id="{2CD1E9E9-3818-49F2-93B8-51DE6B11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  <p:sp>
        <p:nvSpPr>
          <p:cNvPr id="37" name="Fußzeilenplatzhalter 3">
            <a:extLst>
              <a:ext uri="{FF2B5EF4-FFF2-40B4-BE49-F238E27FC236}">
                <a16:creationId xmlns:a16="http://schemas.microsoft.com/office/drawing/2014/main" id="{A8886F7B-41B8-43E2-BFF8-ED4B80CB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719" y="6298602"/>
            <a:ext cx="1840461" cy="468312"/>
          </a:xfrm>
        </p:spPr>
        <p:txBody>
          <a:bodyPr/>
          <a:lstStyle/>
          <a:p>
            <a:pPr algn="ctr"/>
            <a:r>
              <a:rPr lang="de-CH" b="1" dirty="0"/>
              <a:t>Gregor Ortner</a:t>
            </a:r>
            <a:r>
              <a:rPr lang="de-CH" baseline="30000" dirty="0"/>
              <a:t>1,2</a:t>
            </a:r>
            <a:r>
              <a:rPr lang="de-CH" dirty="0"/>
              <a:t>, Michael Bruendl</a:t>
            </a:r>
            <a:r>
              <a:rPr lang="de-CH" baseline="30000" dirty="0"/>
              <a:t>1</a:t>
            </a:r>
            <a:r>
              <a:rPr lang="de-CH" dirty="0"/>
              <a:t>, David N. Bresch</a:t>
            </a:r>
            <a:r>
              <a:rPr lang="de-CH" baseline="30000" dirty="0"/>
              <a:t>2,3</a:t>
            </a:r>
            <a:r>
              <a:rPr lang="de-CH" dirty="0"/>
              <a:t>, and Yves Bühler</a:t>
            </a:r>
            <a:r>
              <a:rPr lang="de-CH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8976207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Snow </a:t>
            </a:r>
            <a:r>
              <a:rPr lang="de-CH" dirty="0" err="1"/>
              <a:t>precipitation</a:t>
            </a:r>
            <a:r>
              <a:rPr lang="de-CH" dirty="0"/>
              <a:t> - </a:t>
            </a:r>
            <a:r>
              <a:rPr lang="de-CH" dirty="0" err="1"/>
              <a:t>return</a:t>
            </a:r>
            <a:r>
              <a:rPr lang="de-CH" dirty="0"/>
              <a:t> </a:t>
            </a:r>
            <a:r>
              <a:rPr lang="de-CH" dirty="0" err="1"/>
              <a:t>periods</a:t>
            </a:r>
            <a:br>
              <a:rPr lang="de-CH" dirty="0"/>
            </a:br>
            <a:r>
              <a:rPr lang="de-CH" dirty="0" err="1"/>
              <a:t>Avalanche</a:t>
            </a:r>
            <a:r>
              <a:rPr lang="de-CH" dirty="0"/>
              <a:t> </a:t>
            </a:r>
            <a:r>
              <a:rPr lang="en-GB" dirty="0"/>
              <a:t>volume - delta HS - 3 day</a:t>
            </a:r>
            <a:r>
              <a:rPr lang="de-CH" dirty="0"/>
              <a:t>s</a:t>
            </a:r>
            <a:endParaRPr lang="en-GB" dirty="0"/>
          </a:p>
        </p:txBody>
      </p:sp>
      <p:pic>
        <p:nvPicPr>
          <p:cNvPr id="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3" y="1958265"/>
            <a:ext cx="5269143" cy="3949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65967846"/>
              </p:ext>
            </p:extLst>
          </p:nvPr>
        </p:nvGraphicFramePr>
        <p:xfrm>
          <a:off x="5343128" y="2276872"/>
          <a:ext cx="3168352" cy="1540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154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err="1"/>
                        <a:t>Annuality</a:t>
                      </a:r>
                      <a:r>
                        <a:rPr lang="de-CH" sz="1100" dirty="0"/>
                        <a:t> [y]</a:t>
                      </a:r>
                      <a:r>
                        <a:rPr lang="de-CH" sz="1100" baseline="0" dirty="0"/>
                        <a:t> 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100" dirty="0"/>
                        <a:t>dHS3 [cm]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154">
                <a:tc>
                  <a:txBody>
                    <a:bodyPr/>
                    <a:lstStyle/>
                    <a:p>
                      <a:pPr algn="ctr"/>
                      <a:r>
                        <a:rPr lang="de-CH" sz="1100" dirty="0"/>
                        <a:t>10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100" dirty="0"/>
                        <a:t>92.2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154">
                <a:tc>
                  <a:txBody>
                    <a:bodyPr/>
                    <a:lstStyle/>
                    <a:p>
                      <a:pPr algn="ctr"/>
                      <a:r>
                        <a:rPr lang="de-CH" sz="1100" dirty="0"/>
                        <a:t>30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100" dirty="0"/>
                        <a:t>110.1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154">
                <a:tc>
                  <a:txBody>
                    <a:bodyPr/>
                    <a:lstStyle/>
                    <a:p>
                      <a:pPr algn="ctr"/>
                      <a:r>
                        <a:rPr lang="de-CH" sz="1100" dirty="0"/>
                        <a:t>100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100" dirty="0"/>
                        <a:t>129.6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154">
                <a:tc>
                  <a:txBody>
                    <a:bodyPr/>
                    <a:lstStyle/>
                    <a:p>
                      <a:pPr algn="ctr"/>
                      <a:r>
                        <a:rPr lang="de-CH" sz="1100" dirty="0"/>
                        <a:t>300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100" dirty="0"/>
                        <a:t>147.4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875" y="3933056"/>
            <a:ext cx="1776189" cy="185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85181" y="400506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3850" y="5792573"/>
            <a:ext cx="2807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+mj-lt"/>
              </a:rPr>
              <a:t>GUM/MLE Plot </a:t>
            </a:r>
            <a:r>
              <a:rPr lang="en-GB" sz="1000" dirty="0" err="1">
                <a:latin typeface="+mj-lt"/>
              </a:rPr>
              <a:t>Meien</a:t>
            </a:r>
            <a:r>
              <a:rPr lang="en-GB" sz="1000" dirty="0">
                <a:latin typeface="+mj-lt"/>
              </a:rPr>
              <a:t> </a:t>
            </a:r>
            <a:r>
              <a:rPr lang="en-GB" sz="1000" dirty="0"/>
              <a:t>Origin: EVA+</a:t>
            </a:r>
          </a:p>
          <a:p>
            <a:r>
              <a:rPr lang="en-GB" sz="1000" dirty="0">
                <a:latin typeface="+mj-lt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1064" y="3817642"/>
            <a:ext cx="19259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+mj-lt"/>
              </a:rPr>
              <a:t>dHS3 </a:t>
            </a:r>
            <a:r>
              <a:rPr lang="en-GB" sz="1000" dirty="0" err="1">
                <a:latin typeface="+mj-lt"/>
              </a:rPr>
              <a:t>Meien</a:t>
            </a:r>
            <a:r>
              <a:rPr lang="en-GB" sz="1000" dirty="0">
                <a:latin typeface="+mj-lt"/>
              </a:rPr>
              <a:t> Origin: EVA+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5BD48D6-7D49-4E9D-BEFA-E7A3E9EAAF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80347"/>
            <a:ext cx="792141" cy="277151"/>
          </a:xfrm>
          <a:prstGeom prst="rect">
            <a:avLst/>
          </a:prstGeom>
        </p:spPr>
      </p:pic>
      <p:sp>
        <p:nvSpPr>
          <p:cNvPr id="15" name="Datumsplatzhalter 2">
            <a:extLst>
              <a:ext uri="{FF2B5EF4-FFF2-40B4-BE49-F238E27FC236}">
                <a16:creationId xmlns:a16="http://schemas.microsoft.com/office/drawing/2014/main" id="{C4852AC8-B852-4B3F-9948-7E8E8A22F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id="{4F878D5E-4BD1-4AEF-A080-129F78819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719" y="6298602"/>
            <a:ext cx="1840461" cy="468312"/>
          </a:xfrm>
        </p:spPr>
        <p:txBody>
          <a:bodyPr/>
          <a:lstStyle/>
          <a:p>
            <a:pPr algn="ctr"/>
            <a:r>
              <a:rPr lang="de-CH" b="1" dirty="0"/>
              <a:t>Gregor Ortner</a:t>
            </a:r>
            <a:r>
              <a:rPr lang="de-CH" baseline="30000" dirty="0"/>
              <a:t>1,2</a:t>
            </a:r>
            <a:r>
              <a:rPr lang="de-CH" dirty="0"/>
              <a:t>, Michael Bruendl</a:t>
            </a:r>
            <a:r>
              <a:rPr lang="de-CH" baseline="30000" dirty="0"/>
              <a:t>1</a:t>
            </a:r>
            <a:r>
              <a:rPr lang="de-CH" dirty="0"/>
              <a:t>, David N. Bresch</a:t>
            </a:r>
            <a:r>
              <a:rPr lang="de-CH" baseline="30000" dirty="0"/>
              <a:t>2,3</a:t>
            </a:r>
            <a:r>
              <a:rPr lang="de-CH" dirty="0"/>
              <a:t>, and Yves Bühler</a:t>
            </a:r>
            <a:r>
              <a:rPr lang="de-CH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1366329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RAMMS - Large scale hazard mapping - comparison</a:t>
            </a:r>
            <a:br>
              <a:rPr lang="en-GB" dirty="0"/>
            </a:b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8" y="4031417"/>
            <a:ext cx="3101413" cy="2209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500" y="1545472"/>
            <a:ext cx="4811110" cy="4648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8" y="1589216"/>
            <a:ext cx="3101413" cy="205547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 flipH="1" flipV="1">
            <a:off x="3054763" y="2462186"/>
            <a:ext cx="4608512" cy="12097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4782955" y="3671960"/>
            <a:ext cx="2880320" cy="21746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2" name="Picture 1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3"/>
          <a:stretch/>
        </p:blipFill>
        <p:spPr bwMode="auto">
          <a:xfrm>
            <a:off x="1497891" y="5968466"/>
            <a:ext cx="1210484" cy="23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8"/>
          <a:stretch/>
        </p:blipFill>
        <p:spPr bwMode="auto">
          <a:xfrm>
            <a:off x="2535269" y="3389452"/>
            <a:ext cx="1160492" cy="22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68" y="3154746"/>
            <a:ext cx="1160492" cy="23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0887" y="3608552"/>
            <a:ext cx="28357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latin typeface="+mj-lt"/>
              </a:rPr>
              <a:t>Fig.19: PRA 300y Fig.18 RAMMS </a:t>
            </a:r>
            <a:r>
              <a:rPr lang="de-CH" sz="1000" dirty="0" err="1">
                <a:latin typeface="+mj-lt"/>
              </a:rPr>
              <a:t>sim</a:t>
            </a:r>
            <a:r>
              <a:rPr lang="de-CH" sz="1000" dirty="0">
                <a:latin typeface="+mj-lt"/>
              </a:rPr>
              <a:t>. 300y</a:t>
            </a:r>
            <a:endParaRPr lang="en-GB" sz="10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2875" y="6194000"/>
            <a:ext cx="3024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latin typeface="+mj-lt"/>
              </a:rPr>
              <a:t>Fig.20: «</a:t>
            </a:r>
            <a:r>
              <a:rPr lang="de-CH" sz="1000" dirty="0" err="1">
                <a:latin typeface="+mj-lt"/>
              </a:rPr>
              <a:t>Factsheet</a:t>
            </a:r>
            <a:r>
              <a:rPr lang="de-CH" sz="1000" dirty="0">
                <a:latin typeface="+mj-lt"/>
              </a:rPr>
              <a:t> </a:t>
            </a:r>
            <a:r>
              <a:rPr lang="de-CH" sz="1000" dirty="0" err="1">
                <a:latin typeface="+mj-lt"/>
              </a:rPr>
              <a:t>Lawienenzüge</a:t>
            </a:r>
            <a:r>
              <a:rPr lang="de-CH" sz="1000" dirty="0">
                <a:latin typeface="+mj-lt"/>
              </a:rPr>
              <a:t> SBB </a:t>
            </a:r>
            <a:r>
              <a:rPr lang="de-CH" sz="1000" dirty="0" err="1">
                <a:latin typeface="+mj-lt"/>
              </a:rPr>
              <a:t>Riental</a:t>
            </a:r>
            <a:r>
              <a:rPr lang="de-CH" sz="1000" dirty="0">
                <a:latin typeface="+mj-lt"/>
              </a:rPr>
              <a:t>»</a:t>
            </a:r>
            <a:endParaRPr lang="en-GB" sz="1000" dirty="0">
              <a:latin typeface="+mj-l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450" y="5713945"/>
            <a:ext cx="987385" cy="48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2175FF7-C7F9-413F-A345-A84055C63A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80347"/>
            <a:ext cx="792141" cy="277151"/>
          </a:xfrm>
          <a:prstGeom prst="rect">
            <a:avLst/>
          </a:prstGeom>
        </p:spPr>
      </p:pic>
      <p:sp>
        <p:nvSpPr>
          <p:cNvPr id="20" name="Datumsplatzhalter 2">
            <a:extLst>
              <a:ext uri="{FF2B5EF4-FFF2-40B4-BE49-F238E27FC236}">
                <a16:creationId xmlns:a16="http://schemas.microsoft.com/office/drawing/2014/main" id="{E0D8866C-AA3A-4095-98E9-751662A7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7624" y="6308726"/>
            <a:ext cx="612068" cy="468312"/>
          </a:xfrm>
        </p:spPr>
        <p:txBody>
          <a:bodyPr/>
          <a:lstStyle/>
          <a:p>
            <a:r>
              <a:rPr lang="en-US" dirty="0"/>
              <a:t>08.05.2020</a:t>
            </a:r>
            <a:endParaRPr lang="en-GB" dirty="0"/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54698A26-4A45-46C0-89E5-D7CCC08F4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719" y="6298602"/>
            <a:ext cx="1840461" cy="468312"/>
          </a:xfrm>
        </p:spPr>
        <p:txBody>
          <a:bodyPr/>
          <a:lstStyle/>
          <a:p>
            <a:pPr algn="ctr"/>
            <a:r>
              <a:rPr lang="de-CH" b="1" dirty="0"/>
              <a:t>Gregor Ortner</a:t>
            </a:r>
            <a:r>
              <a:rPr lang="de-CH" baseline="30000" dirty="0"/>
              <a:t>1,2</a:t>
            </a:r>
            <a:r>
              <a:rPr lang="de-CH" dirty="0"/>
              <a:t>, Michael Bruendl</a:t>
            </a:r>
            <a:r>
              <a:rPr lang="de-CH" baseline="30000" dirty="0"/>
              <a:t>1</a:t>
            </a:r>
            <a:r>
              <a:rPr lang="de-CH" dirty="0"/>
              <a:t>, David N. Bresch</a:t>
            </a:r>
            <a:r>
              <a:rPr lang="de-CH" baseline="30000" dirty="0"/>
              <a:t>2,3</a:t>
            </a:r>
            <a:r>
              <a:rPr lang="de-CH" dirty="0"/>
              <a:t>, and Yves Bühler</a:t>
            </a:r>
            <a:r>
              <a:rPr lang="de-CH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2838445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eth_praesentation_4zu3_en">
  <a:themeElements>
    <a:clrScheme name="ETH 1 - Ex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F407A"/>
      </a:accent1>
      <a:accent2>
        <a:srgbClr val="435F8F"/>
      </a:accent2>
      <a:accent3>
        <a:srgbClr val="677DA5"/>
      </a:accent3>
      <a:accent4>
        <a:srgbClr val="8B9CBA"/>
      </a:accent4>
      <a:accent5>
        <a:srgbClr val="AEBACF"/>
      </a:accent5>
      <a:accent6>
        <a:srgbClr val="D2D9E4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1 - Ex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F407A"/>
        </a:accent1>
        <a:accent2>
          <a:srgbClr val="435F8F"/>
        </a:accent2>
        <a:accent3>
          <a:srgbClr val="677DA5"/>
        </a:accent3>
        <a:accent4>
          <a:srgbClr val="8B9CBA"/>
        </a:accent4>
        <a:accent5>
          <a:srgbClr val="AEBACF"/>
        </a:accent5>
        <a:accent6>
          <a:srgbClr val="D2D9E4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10.xml><?xml version="1.0" encoding="utf-8"?>
<a:theme xmlns:a="http://schemas.openxmlformats.org/drawingml/2006/main" name="eth_praesentation_4zu3_ETH9">
  <a:themeElements>
    <a:clrScheme name="ETH 9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56013"/>
      </a:accent1>
      <a:accent2>
        <a:srgbClr val="A67939"/>
      </a:accent2>
      <a:accent3>
        <a:srgbClr val="B7935F"/>
      </a:accent3>
      <a:accent4>
        <a:srgbClr val="C8AC84"/>
      </a:accent4>
      <a:accent5>
        <a:srgbClr val="D9C6AA"/>
      </a:accent5>
      <a:accent6>
        <a:srgbClr val="EADFD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9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56013"/>
        </a:accent1>
        <a:accent2>
          <a:srgbClr val="A67939"/>
        </a:accent2>
        <a:accent3>
          <a:srgbClr val="B7935F"/>
        </a:accent3>
        <a:accent4>
          <a:srgbClr val="C8AC84"/>
        </a:accent4>
        <a:accent5>
          <a:srgbClr val="D9C6AA"/>
        </a:accent5>
        <a:accent6>
          <a:srgbClr val="EADFD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1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th_praesentation_4zu3_ETH2">
  <a:themeElements>
    <a:clrScheme name="ETH 2 - In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85A2C"/>
      </a:accent1>
      <a:accent2>
        <a:srgbClr val="65744E"/>
      </a:accent2>
      <a:accent3>
        <a:srgbClr val="838F70"/>
      </a:accent3>
      <a:accent4>
        <a:srgbClr val="A0A991"/>
      </a:accent4>
      <a:accent5>
        <a:srgbClr val="BDC4B3"/>
      </a:accent5>
      <a:accent6>
        <a:srgbClr val="DADE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2 - In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485A2C"/>
        </a:accent1>
        <a:accent2>
          <a:srgbClr val="65744E"/>
        </a:accent2>
        <a:accent3>
          <a:srgbClr val="838F70"/>
        </a:accent3>
        <a:accent4>
          <a:srgbClr val="A0A991"/>
        </a:accent4>
        <a:accent5>
          <a:srgbClr val="BDC4B3"/>
        </a:accent5>
        <a:accent6>
          <a:srgbClr val="DADE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4.xml><?xml version="1.0" encoding="utf-8"?>
<a:theme xmlns:a="http://schemas.openxmlformats.org/drawingml/2006/main" name="eth_praesentation_4zu3_ETH3">
  <a:themeElements>
    <a:clrScheme name="ETH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3881BD"/>
      </a:accent2>
      <a:accent3>
        <a:srgbClr val="5E99C9"/>
      </a:accent3>
      <a:accent4>
        <a:srgbClr val="84B1D6"/>
      </a:accent4>
      <a:accent5>
        <a:srgbClr val="AAC9E3"/>
      </a:accent5>
      <a:accent6>
        <a:srgbClr val="D0E1EF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3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269B0"/>
        </a:accent1>
        <a:accent2>
          <a:srgbClr val="3881BD"/>
        </a:accent2>
        <a:accent3>
          <a:srgbClr val="5E99C9"/>
        </a:accent3>
        <a:accent4>
          <a:srgbClr val="84B1D6"/>
        </a:accent4>
        <a:accent5>
          <a:srgbClr val="AAC9E3"/>
        </a:accent5>
        <a:accent6>
          <a:srgbClr val="D0E1EF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5.xml><?xml version="1.0" encoding="utf-8"?>
<a:theme xmlns:a="http://schemas.openxmlformats.org/drawingml/2006/main" name="3_eth_praesentation_4zu3_ETH1">
  <a:themeElements>
    <a:clrScheme name="ETH 4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2791C"/>
      </a:accent1>
      <a:accent2>
        <a:srgbClr val="898E40"/>
      </a:accent2>
      <a:accent3>
        <a:srgbClr val="9FA465"/>
      </a:accent3>
      <a:accent4>
        <a:srgbClr val="B6B989"/>
      </a:accent4>
      <a:accent5>
        <a:srgbClr val="CCCFAD"/>
      </a:accent5>
      <a:accent6>
        <a:srgbClr val="E3E4D2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4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72791C"/>
        </a:accent1>
        <a:accent2>
          <a:srgbClr val="898E40"/>
        </a:accent2>
        <a:accent3>
          <a:srgbClr val="9FA465"/>
        </a:accent3>
        <a:accent4>
          <a:srgbClr val="B6B989"/>
        </a:accent4>
        <a:accent5>
          <a:srgbClr val="CCCFAD"/>
        </a:accent5>
        <a:accent6>
          <a:srgbClr val="E3E4D2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6.xml><?xml version="1.0" encoding="utf-8"?>
<a:theme xmlns:a="http://schemas.openxmlformats.org/drawingml/2006/main" name="eth_praesentation_4zu3_ETH5">
  <a:themeElements>
    <a:clrScheme name="ETH 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1056A"/>
      </a:accent1>
      <a:accent2>
        <a:srgbClr val="A32D82"/>
      </a:accent2>
      <a:accent3>
        <a:srgbClr val="B4559A"/>
      </a:accent3>
      <a:accent4>
        <a:srgbClr val="C67DB2"/>
      </a:accent4>
      <a:accent5>
        <a:srgbClr val="D7A5C9"/>
      </a:accent5>
      <a:accent6>
        <a:srgbClr val="DFCDE1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5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1056A"/>
        </a:accent1>
        <a:accent2>
          <a:srgbClr val="A32D82"/>
        </a:accent2>
        <a:accent3>
          <a:srgbClr val="B4559A"/>
        </a:accent3>
        <a:accent4>
          <a:srgbClr val="C67DB2"/>
        </a:accent4>
        <a:accent5>
          <a:srgbClr val="D7A5C9"/>
        </a:accent5>
        <a:accent6>
          <a:srgbClr val="DFCDE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7.xml><?xml version="1.0" encoding="utf-8"?>
<a:theme xmlns:a="http://schemas.openxmlformats.org/drawingml/2006/main" name="eth_praesentation_4zu3_ETH6">
  <a:themeElements>
    <a:clrScheme name="ETH 6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F6F64"/>
      </a:accent1>
      <a:accent2>
        <a:srgbClr val="86867D"/>
      </a:accent2>
      <a:accent3>
        <a:srgbClr val="9D9D96"/>
      </a:accent3>
      <a:accent4>
        <a:srgbClr val="B4B4AE"/>
      </a:accent4>
      <a:accent5>
        <a:srgbClr val="CBCBC7"/>
      </a:accent5>
      <a:accent6>
        <a:srgbClr val="E2E2E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6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6F6F64"/>
        </a:accent1>
        <a:accent2>
          <a:srgbClr val="86867D"/>
        </a:accent2>
        <a:accent3>
          <a:srgbClr val="9D9D96"/>
        </a:accent3>
        <a:accent4>
          <a:srgbClr val="B4B4AE"/>
        </a:accent4>
        <a:accent5>
          <a:srgbClr val="CBCBC7"/>
        </a:accent5>
        <a:accent6>
          <a:srgbClr val="E2E2E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8.xml><?xml version="1.0" encoding="utf-8"?>
<a:theme xmlns:a="http://schemas.openxmlformats.org/drawingml/2006/main" name="eth_praesentation_4zu3_ETH7">
  <a:themeElements>
    <a:clrScheme name="ETH 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A8322D"/>
      </a:accent1>
      <a:accent2>
        <a:srgbClr val="B6534F"/>
      </a:accent2>
      <a:accent3>
        <a:srgbClr val="C47470"/>
      </a:accent3>
      <a:accent4>
        <a:srgbClr val="D29492"/>
      </a:accent4>
      <a:accent5>
        <a:srgbClr val="E0B5B3"/>
      </a:accent5>
      <a:accent6>
        <a:srgbClr val="EED6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7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A8322D"/>
        </a:accent1>
        <a:accent2>
          <a:srgbClr val="B6534F"/>
        </a:accent2>
        <a:accent3>
          <a:srgbClr val="C47470"/>
        </a:accent3>
        <a:accent4>
          <a:srgbClr val="D29492"/>
        </a:accent4>
        <a:accent5>
          <a:srgbClr val="E0B5B3"/>
        </a:accent5>
        <a:accent6>
          <a:srgbClr val="EED6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9.xml><?xml version="1.0" encoding="utf-8"?>
<a:theme xmlns:a="http://schemas.openxmlformats.org/drawingml/2006/main" name="eth_praesentation_4zu3_ETH8">
  <a:themeElements>
    <a:clrScheme name="ETH 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A96"/>
      </a:accent1>
      <a:accent2>
        <a:srgbClr val="298FA7"/>
      </a:accent2>
      <a:accent3>
        <a:srgbClr val="52A5B8"/>
      </a:accent3>
      <a:accent4>
        <a:srgbClr val="7ABAC8"/>
      </a:accent4>
      <a:accent5>
        <a:srgbClr val="A3CFD9"/>
      </a:accent5>
      <a:accent6>
        <a:srgbClr val="CCE4EA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8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007A96"/>
        </a:accent1>
        <a:accent2>
          <a:srgbClr val="298FA7"/>
        </a:accent2>
        <a:accent3>
          <a:srgbClr val="52A5B8"/>
        </a:accent3>
        <a:accent4>
          <a:srgbClr val="7ABAC8"/>
        </a:accent4>
        <a:accent5>
          <a:srgbClr val="A3CFD9"/>
        </a:accent5>
        <a:accent6>
          <a:srgbClr val="CCE4E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eth_praesentation_4zu3_en</Template>
  <TotalTime>0</TotalTime>
  <Words>1435</Words>
  <Application>Microsoft Office PowerPoint</Application>
  <PresentationFormat>Bildschirmpräsentation (4:3)</PresentationFormat>
  <Paragraphs>182</Paragraphs>
  <Slides>21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10</vt:i4>
      </vt:variant>
      <vt:variant>
        <vt:lpstr>Folientitel</vt:lpstr>
      </vt:variant>
      <vt:variant>
        <vt:i4>21</vt:i4>
      </vt:variant>
    </vt:vector>
  </HeadingPairs>
  <TitlesOfParts>
    <vt:vector size="36" baseType="lpstr">
      <vt:lpstr>ＭＳ Ｐゴシック</vt:lpstr>
      <vt:lpstr>Arial</vt:lpstr>
      <vt:lpstr>Calibri</vt:lpstr>
      <vt:lpstr>Times</vt:lpstr>
      <vt:lpstr>Wingdings</vt:lpstr>
      <vt:lpstr>eth_praesentation_4zu3_en</vt:lpstr>
      <vt:lpstr>Custom Design</vt:lpstr>
      <vt:lpstr>eth_praesentation_4zu3_ETH2</vt:lpstr>
      <vt:lpstr>eth_praesentation_4zu3_ETH3</vt:lpstr>
      <vt:lpstr>3_eth_praesentation_4zu3_ETH1</vt:lpstr>
      <vt:lpstr>eth_praesentation_4zu3_ETH5</vt:lpstr>
      <vt:lpstr>eth_praesentation_4zu3_ETH6</vt:lpstr>
      <vt:lpstr>eth_praesentation_4zu3_ETH7</vt:lpstr>
      <vt:lpstr>eth_praesentation_4zu3_ETH8</vt:lpstr>
      <vt:lpstr>eth_praesentation_4zu3_ETH9</vt:lpstr>
      <vt:lpstr>From Large Scale Hazard Mapping  to Avalanche Risk Assessment</vt:lpstr>
      <vt:lpstr>CCAMM - A WSL research program WP III risk and adaptation </vt:lpstr>
      <vt:lpstr>Overall objective of the work</vt:lpstr>
      <vt:lpstr>Introduction – Risk </vt:lpstr>
      <vt:lpstr>Introduction - Risk and climate change </vt:lpstr>
      <vt:lpstr>Testsite Altdorf – Göschenen</vt:lpstr>
      <vt:lpstr>Production of potential release areas </vt:lpstr>
      <vt:lpstr>Snow precipitation - return periods Avalanche volume - delta HS - 3 days</vt:lpstr>
      <vt:lpstr>RAMMS - Large scale hazard mapping - comparison </vt:lpstr>
      <vt:lpstr>CLIMADA – Probabilistic Risk Tool</vt:lpstr>
      <vt:lpstr>Modelling of four different annual scenarios for the current climate conditions</vt:lpstr>
      <vt:lpstr>Intensity maps for all scenarios – CLIMADA (Avalanche pressure kPa) </vt:lpstr>
      <vt:lpstr>Entity – Buildings: based on central point per house</vt:lpstr>
      <vt:lpstr>Exposure – Swiss Rail network as points</vt:lpstr>
      <vt:lpstr>Impact function - Buildings </vt:lpstr>
      <vt:lpstr>Impact – Rail network</vt:lpstr>
      <vt:lpstr>Hazard - RAMMS LSHM single avalanche </vt:lpstr>
      <vt:lpstr>Calculated damage for chosen scenarios</vt:lpstr>
      <vt:lpstr>Future outlook</vt:lpstr>
      <vt:lpstr>Thank you for your attention</vt:lpstr>
      <vt:lpstr>References</vt:lpstr>
    </vt:vector>
  </TitlesOfParts>
  <Company>WSL Birmensdorf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 Ortner</dc:creator>
  <cp:lastModifiedBy>Gregor Ortner</cp:lastModifiedBy>
  <cp:revision>218</cp:revision>
  <cp:lastPrinted>2013-06-08T11:22:51Z</cp:lastPrinted>
  <dcterms:created xsi:type="dcterms:W3CDTF">2019-05-22T06:41:02Z</dcterms:created>
  <dcterms:modified xsi:type="dcterms:W3CDTF">2020-05-07T12:12:34Z</dcterms:modified>
</cp:coreProperties>
</file>