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832" r:id="rId1"/>
  </p:sldMasterIdLst>
  <p:notesMasterIdLst>
    <p:notesMasterId r:id="rId11"/>
  </p:notesMasterIdLst>
  <p:handoutMasterIdLst>
    <p:handoutMasterId r:id="rId12"/>
  </p:handoutMasterIdLst>
  <p:sldIdLst>
    <p:sldId id="259" r:id="rId2"/>
    <p:sldId id="319" r:id="rId3"/>
    <p:sldId id="320" r:id="rId4"/>
    <p:sldId id="356" r:id="rId5"/>
    <p:sldId id="360" r:id="rId6"/>
    <p:sldId id="355" r:id="rId7"/>
    <p:sldId id="359" r:id="rId8"/>
    <p:sldId id="348" r:id="rId9"/>
    <p:sldId id="315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3EB"/>
    <a:srgbClr val="004832"/>
    <a:srgbClr val="EAA150"/>
    <a:srgbClr val="D1914B"/>
    <a:srgbClr val="B2B2B2"/>
    <a:srgbClr val="004731"/>
    <a:srgbClr val="F2E9D5"/>
    <a:srgbClr val="B0001A"/>
    <a:srgbClr val="003626"/>
    <a:srgbClr val="0A3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5309" autoAdjust="0"/>
  </p:normalViewPr>
  <p:slideViewPr>
    <p:cSldViewPr snapToObjects="1">
      <p:cViewPr varScale="1">
        <p:scale>
          <a:sx n="126" d="100"/>
          <a:sy n="126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90" d="100"/>
          <a:sy n="90" d="100"/>
        </p:scale>
        <p:origin x="-36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0DC42D9-05E1-4DB8-A539-2C34FC610A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6678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5E87F56-CE0B-4DC1-977D-D66CB230F4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726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E55AAC-CEB3-4312-B9D5-E068357AD8FF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145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E55AAC-CEB3-4312-B9D5-E068357AD8FF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792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E55AAC-CEB3-4312-B9D5-E068357AD8FF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523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E55AAC-CEB3-4312-B9D5-E068357AD8FF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060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E55AAC-CEB3-4312-B9D5-E068357AD8FF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320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E55AAC-CEB3-4312-B9D5-E068357AD8FF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9994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E55AAC-CEB3-4312-B9D5-E068357AD8FF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0386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E55AAC-CEB3-4312-B9D5-E068357AD8FF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9758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10F18B7-DEA1-415C-8F31-3BE1AC51DD3A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145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Nitrate DrWPA Stakeholder Group Workshop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8C5EC67-E2CE-428C-9BB9-57FB3B36D27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Nitrate DrWPA Stakeholder Group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A99D8-BABA-470B-A889-56CC600BC41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975731CA-799A-4739-A9AD-55B52079047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Nitrate DrWPA Stakeholder Group Workshop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Nitrate DrWPA Stakeholder Group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8F7AD72B-55A1-4F91-8159-6B42FF7723F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Nitrate DrWPA Stakeholder Group Workshop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8F19502-5021-4DF6-A2E1-AE0A277314A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Nitrate DrWPA Stakeholder Group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5B494-7BBB-46B8-B184-C23E26249BE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r>
              <a:rPr lang="en-GB" altLang="en-US"/>
              <a:t>Nitrate DrWPA Stakeholder Group Workshop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0543683-2239-4915-BD1F-1AF667F8B4C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Nitrate DrWPA Stakeholder Group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C512C65E-C7D4-481E-9FBF-E33B29CCB50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Nitrate DrWPA Stakeholder Group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C19751-F6B4-4EED-ACC7-B4A2DAFDA9F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489F55-1281-487E-AAAA-DEF383BCE45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r>
              <a:rPr lang="en-GB" altLang="en-US"/>
              <a:t>Nitrate DrWPA Stakeholder Group Workshop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4EE3C589-B5E1-472F-B99A-29E5DB2C701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r>
              <a:rPr lang="en-GB" altLang="en-US"/>
              <a:t>Nitrate DrWPA Stakeholder Group Workshop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Nitrate DrWPA Stakeholder Group Workshop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89B3D3A-09C8-4417-B545-A40DBCAFCF7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ee08pya@leeds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496" y="836737"/>
            <a:ext cx="9073008" cy="100811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GB" sz="4100" b="1" dirty="0">
                <a:latin typeface="+mj-lt"/>
              </a:rPr>
              <a:t>Characterizing solute transport properties for a fractured carbonate aquifer using open-well dilution tests</a:t>
            </a:r>
            <a:endParaRPr lang="en-GB" dirty="0">
              <a:latin typeface="+mj-lt"/>
            </a:endParaRPr>
          </a:p>
          <a:p>
            <a:pPr algn="ctr">
              <a:defRPr/>
            </a:pPr>
            <a:endParaRPr lang="en-GB" dirty="0">
              <a:latin typeface="+mj-lt"/>
            </a:endParaRPr>
          </a:p>
          <a:p>
            <a:pPr algn="ctr">
              <a:defRPr/>
            </a:pPr>
            <a:endParaRPr lang="en-GB" dirty="0">
              <a:latin typeface="+mj-lt"/>
            </a:endParaRPr>
          </a:p>
          <a:p>
            <a:pPr marL="0" indent="0" algn="ctr">
              <a:buNone/>
              <a:defRPr/>
            </a:pPr>
            <a:endParaRPr lang="en-GB" dirty="0">
              <a:latin typeface="+mj-lt"/>
            </a:endParaRPr>
          </a:p>
          <a:p>
            <a:pPr marL="0" indent="0" algn="ctr">
              <a:buNone/>
              <a:defRPr/>
            </a:pPr>
            <a:endParaRPr lang="en-GB" dirty="0">
              <a:latin typeface="+mj-lt"/>
            </a:endParaRPr>
          </a:p>
          <a:p>
            <a:pPr marL="0" indent="0" algn="ctr">
              <a:buNone/>
              <a:defRPr/>
            </a:pPr>
            <a:endParaRPr lang="en-GB" dirty="0">
              <a:latin typeface="+mj-lt"/>
            </a:endParaRPr>
          </a:p>
          <a:p>
            <a:pPr marL="0" indent="0" algn="ctr">
              <a:buNone/>
              <a:defRPr/>
            </a:pPr>
            <a:endParaRPr lang="en-GB" dirty="0">
              <a:latin typeface="+mj-lt"/>
            </a:endParaRPr>
          </a:p>
          <a:p>
            <a:pPr marL="0" indent="0" algn="ctr">
              <a:buNone/>
              <a:defRPr/>
            </a:pPr>
            <a:endParaRPr lang="en-GB" dirty="0">
              <a:latin typeface="+mj-lt"/>
            </a:endParaRPr>
          </a:p>
          <a:p>
            <a:pPr marL="0" indent="0" algn="ctr">
              <a:buNone/>
              <a:defRPr/>
            </a:pPr>
            <a:endParaRPr lang="en-GB" dirty="0">
              <a:latin typeface="+mj-lt"/>
            </a:endParaRPr>
          </a:p>
          <a:p>
            <a:pPr marL="0" indent="0" algn="ctr">
              <a:buNone/>
              <a:defRPr/>
            </a:pPr>
            <a:endParaRPr lang="en-GB" dirty="0">
              <a:latin typeface="+mj-lt"/>
            </a:endParaRPr>
          </a:p>
          <a:p>
            <a:pPr marL="0" indent="0" algn="ctr">
              <a:buNone/>
              <a:defRPr/>
            </a:pPr>
            <a:endParaRPr lang="en-GB" dirty="0">
              <a:latin typeface="+mj-lt"/>
            </a:endParaRPr>
          </a:p>
          <a:p>
            <a:pPr marL="0" lvl="0" indent="0" algn="ctr">
              <a:buClr>
                <a:srgbClr val="D16349"/>
              </a:buClr>
              <a:buNone/>
              <a:defRPr/>
            </a:pPr>
            <a:endParaRPr lang="en-GB" sz="25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-5818" y="0"/>
            <a:ext cx="9149818" cy="722668"/>
            <a:chOff x="48" y="48"/>
            <a:chExt cx="5664" cy="793"/>
          </a:xfrm>
          <a:solidFill>
            <a:srgbClr val="004832"/>
          </a:solidFill>
        </p:grpSpPr>
        <p:sp>
          <p:nvSpPr>
            <p:cNvPr id="4101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4102" name="Picture 19" descr="LeedsUniWhi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155"/>
              <a:ext cx="1433" cy="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Text Box 22"/>
          <p:cNvSpPr txBox="1">
            <a:spLocks noChangeArrowheads="1"/>
          </p:cNvSpPr>
          <p:nvPr/>
        </p:nvSpPr>
        <p:spPr bwMode="ltGray">
          <a:xfrm>
            <a:off x="193711" y="267055"/>
            <a:ext cx="5400675" cy="455613"/>
          </a:xfrm>
          <a:prstGeom prst="rect">
            <a:avLst/>
          </a:prstGeom>
          <a:solidFill>
            <a:srgbClr val="004731"/>
          </a:solidFill>
          <a:ln w="9525">
            <a:solidFill>
              <a:srgbClr val="004731"/>
            </a:solidFill>
            <a:miter lim="800000"/>
            <a:headEnd/>
            <a:tailEnd/>
          </a:ln>
        </p:spPr>
        <p:txBody>
          <a:bodyPr lIns="0" tIns="0" rIns="0" bIns="36000" anchor="b"/>
          <a:lstStyle>
            <a:lvl1pPr eaLnBrk="0" hangingPunct="0">
              <a:spcBef>
                <a:spcPct val="0"/>
              </a:spcBef>
              <a:spcAft>
                <a:spcPct val="40000"/>
              </a:spcAf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en-US" sz="2000" dirty="0">
                <a:solidFill>
                  <a:schemeClr val="bg1"/>
                </a:solidFill>
              </a:rPr>
              <a:t>School of Earth and Environment </a:t>
            </a:r>
            <a:r>
              <a:rPr lang="en-GB" altLang="en-US" sz="14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225771" y="5710796"/>
            <a:ext cx="8424936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buClr>
                <a:srgbClr val="D16349"/>
              </a:buClr>
              <a:buSzPct val="85000"/>
              <a:defRPr/>
            </a:pPr>
            <a:r>
              <a:rPr lang="en-GB" sz="2500" dirty="0">
                <a:solidFill>
                  <a:prstClr val="black"/>
                </a:solidFill>
                <a:latin typeface="Georgia"/>
              </a:rPr>
              <a:t>L. Jared West, Prodeo Y. Agbotui, &amp; Simon H. Bottrell</a:t>
            </a:r>
          </a:p>
          <a:p>
            <a:pPr lvl="0" algn="ctr" fontAlgn="auto">
              <a:spcAft>
                <a:spcPts val="0"/>
              </a:spcAft>
              <a:buClr>
                <a:srgbClr val="D16349"/>
              </a:buClr>
              <a:buSzPct val="85000"/>
              <a:defRPr/>
            </a:pPr>
            <a:r>
              <a:rPr lang="en-GB" sz="2500" dirty="0">
                <a:solidFill>
                  <a:prstClr val="black"/>
                </a:solidFill>
                <a:latin typeface="Georgia"/>
              </a:rPr>
              <a:t>08 May, 2020</a:t>
            </a:r>
          </a:p>
          <a:p>
            <a:pPr lvl="0" algn="ctr" fontAlgn="auto">
              <a:spcAft>
                <a:spcPts val="0"/>
              </a:spcAft>
              <a:buClr>
                <a:srgbClr val="D16349"/>
              </a:buClr>
              <a:buSzPct val="85000"/>
              <a:defRPr/>
            </a:pPr>
            <a:endParaRPr lang="en-GB" sz="2700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9" name="Picture 9" descr="P3210074">
            <a:extLst>
              <a:ext uri="{FF2B5EF4-FFF2-40B4-BE49-F238E27FC236}">
                <a16:creationId xmlns:a16="http://schemas.microsoft.com/office/drawing/2014/main" id="{F20E6B04-36DF-4C1B-A4A9-B03FD812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11435" y="1817047"/>
            <a:ext cx="4789487" cy="3770313"/>
          </a:xfrm>
          <a:prstGeom prst="rect">
            <a:avLst/>
          </a:prstGeom>
          <a:noFill/>
        </p:spPr>
      </p:pic>
      <p:grpSp>
        <p:nvGrpSpPr>
          <p:cNvPr id="10" name="Group 24">
            <a:extLst>
              <a:ext uri="{FF2B5EF4-FFF2-40B4-BE49-F238E27FC236}">
                <a16:creationId xmlns:a16="http://schemas.microsoft.com/office/drawing/2014/main" id="{54925C6A-B127-463F-BCC7-441E626AAB81}"/>
              </a:ext>
            </a:extLst>
          </p:cNvPr>
          <p:cNvGrpSpPr>
            <a:grpSpLocks/>
          </p:cNvGrpSpPr>
          <p:nvPr/>
        </p:nvGrpSpPr>
        <p:grpSpPr bwMode="auto">
          <a:xfrm>
            <a:off x="5508104" y="4982522"/>
            <a:ext cx="889000" cy="403225"/>
            <a:chOff x="2536" y="3736"/>
            <a:chExt cx="560" cy="245"/>
          </a:xfrm>
        </p:grpSpPr>
        <p:sp>
          <p:nvSpPr>
            <p:cNvPr id="11" name="Line 25">
              <a:extLst>
                <a:ext uri="{FF2B5EF4-FFF2-40B4-BE49-F238E27FC236}">
                  <a16:creationId xmlns:a16="http://schemas.microsoft.com/office/drawing/2014/main" id="{4390B71B-B07F-4610-BEA5-E5E59CC46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6" y="3736"/>
              <a:ext cx="0" cy="16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" name="Line 26">
              <a:extLst>
                <a:ext uri="{FF2B5EF4-FFF2-40B4-BE49-F238E27FC236}">
                  <a16:creationId xmlns:a16="http://schemas.microsoft.com/office/drawing/2014/main" id="{11F21053-9EA7-49A0-B93F-9C67317E0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6" y="3824"/>
              <a:ext cx="5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14" name="Text Box 27">
              <a:extLst>
                <a:ext uri="{FF2B5EF4-FFF2-40B4-BE49-F238E27FC236}">
                  <a16:creationId xmlns:a16="http://schemas.microsoft.com/office/drawing/2014/main" id="{10FADC1B-CC79-48F2-938D-5E02A47AD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3852"/>
              <a:ext cx="286" cy="12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20cm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Line 25">
              <a:extLst>
                <a:ext uri="{FF2B5EF4-FFF2-40B4-BE49-F238E27FC236}">
                  <a16:creationId xmlns:a16="http://schemas.microsoft.com/office/drawing/2014/main" id="{B85D480B-6ADF-44A6-8185-1E3B251E5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6" y="3749"/>
              <a:ext cx="0" cy="16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6" name="Text Box 22">
            <a:extLst>
              <a:ext uri="{FF2B5EF4-FFF2-40B4-BE49-F238E27FC236}">
                <a16:creationId xmlns:a16="http://schemas.microsoft.com/office/drawing/2014/main" id="{1346CA6C-E453-4E1B-9977-315BC9E7C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381" y="1875549"/>
            <a:ext cx="2951163" cy="2127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South Landing, Flamborough Head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7504" y="722668"/>
            <a:ext cx="8928992" cy="57306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  <a:defRPr/>
            </a:pPr>
            <a:r>
              <a:rPr lang="en-GB" sz="2800" b="1" dirty="0"/>
              <a:t>Content and objective</a:t>
            </a:r>
          </a:p>
          <a:p>
            <a:pPr marL="0" indent="0">
              <a:buClrTx/>
              <a:buNone/>
              <a:defRPr/>
            </a:pPr>
            <a:endParaRPr lang="en-GB" sz="2800" b="1" dirty="0"/>
          </a:p>
          <a:p>
            <a:pPr marL="0" indent="0">
              <a:buClrTx/>
              <a:buNone/>
              <a:defRPr/>
            </a:pPr>
            <a:endParaRPr lang="en-GB" sz="2800" b="1" dirty="0"/>
          </a:p>
          <a:p>
            <a:pPr marL="0" indent="0">
              <a:buClrTx/>
              <a:buNone/>
              <a:defRPr/>
            </a:pPr>
            <a:endParaRPr lang="en-US" sz="2800" b="1" dirty="0"/>
          </a:p>
          <a:p>
            <a:pPr marL="0" indent="0">
              <a:buClrTx/>
              <a:buNone/>
              <a:defRPr/>
            </a:pPr>
            <a:endParaRPr lang="en-GB" sz="2800" b="1" dirty="0"/>
          </a:p>
          <a:p>
            <a:pPr marL="0" indent="0">
              <a:buClrTx/>
              <a:buNone/>
              <a:defRPr/>
            </a:pPr>
            <a:endParaRPr lang="en-GB" sz="2800" b="1" dirty="0"/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-5818" y="0"/>
            <a:ext cx="9149818" cy="722668"/>
            <a:chOff x="48" y="48"/>
            <a:chExt cx="5664" cy="793"/>
          </a:xfrm>
          <a:solidFill>
            <a:srgbClr val="004832"/>
          </a:solidFill>
        </p:grpSpPr>
        <p:sp>
          <p:nvSpPr>
            <p:cNvPr id="4101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4102" name="Picture 19" descr="LeedsUniWhi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155"/>
              <a:ext cx="1433" cy="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5E4B35-B8FD-4410-9BEC-AD208E7C10A5}"/>
              </a:ext>
            </a:extLst>
          </p:cNvPr>
          <p:cNvSpPr/>
          <p:nvPr/>
        </p:nvSpPr>
        <p:spPr>
          <a:xfrm>
            <a:off x="85334" y="4101361"/>
            <a:ext cx="8717128" cy="49796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2. </a:t>
            </a:r>
            <a:r>
              <a:rPr lang="en-GB" sz="1800" dirty="0"/>
              <a:t>Theory and implementation of the single-well</a:t>
            </a:r>
            <a:r>
              <a:rPr lang="en-US" sz="1800" dirty="0"/>
              <a:t> hydrogeophysical method and new work flow</a:t>
            </a:r>
            <a:endParaRPr lang="en-GB" sz="1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B38774-2D3B-4AA0-AC47-050014B4E8F4}"/>
              </a:ext>
            </a:extLst>
          </p:cNvPr>
          <p:cNvSpPr/>
          <p:nvPr/>
        </p:nvSpPr>
        <p:spPr>
          <a:xfrm>
            <a:off x="99501" y="5208228"/>
            <a:ext cx="8961987" cy="84896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3.</a:t>
            </a:r>
            <a:r>
              <a:rPr lang="en-GB" sz="1800" dirty="0"/>
              <a:t> Results and model of dominant horizontal and vertical flow cases and  the evaluation of single open-well dilution against other previous tests (well-to-well and flow logging results)</a:t>
            </a:r>
          </a:p>
        </p:txBody>
      </p:sp>
      <p:sp>
        <p:nvSpPr>
          <p:cNvPr id="13" name="Rectangle: Rounded Corners 1">
            <a:extLst>
              <a:ext uri="{FF2B5EF4-FFF2-40B4-BE49-F238E27FC236}">
                <a16:creationId xmlns:a16="http://schemas.microsoft.com/office/drawing/2014/main" id="{70591B3F-6DA5-49A8-950C-34407A724FE6}"/>
              </a:ext>
            </a:extLst>
          </p:cNvPr>
          <p:cNvSpPr/>
          <p:nvPr/>
        </p:nvSpPr>
        <p:spPr>
          <a:xfrm>
            <a:off x="99501" y="1271737"/>
            <a:ext cx="8758567" cy="90231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Objective: Demonstrate the </a:t>
            </a:r>
            <a:r>
              <a:rPr lang="en-GB" sz="1800" dirty="0"/>
              <a:t>use of single open-well dilution tests and a new workflow to characterise transport properties of the Chalk of England, UK.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4F982A-2FED-4F70-8CA7-38BE125EBC56}"/>
              </a:ext>
            </a:extLst>
          </p:cNvPr>
          <p:cNvSpPr/>
          <p:nvPr/>
        </p:nvSpPr>
        <p:spPr>
          <a:xfrm>
            <a:off x="74509" y="2824499"/>
            <a:ext cx="8709242" cy="63094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/>
              <a:t>1. Study area and results of earlier well-to-well tracer tests (Ward et. al., 1998) </a:t>
            </a:r>
          </a:p>
        </p:txBody>
      </p:sp>
    </p:spTree>
    <p:extLst>
      <p:ext uri="{BB962C8B-B14F-4D97-AF65-F5344CB8AC3E}">
        <p14:creationId xmlns:p14="http://schemas.microsoft.com/office/powerpoint/2010/main" val="152470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7772"/>
            <a:ext cx="9144000" cy="615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Tick marks on map border indicate 10km grid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68039" y="591346"/>
            <a:ext cx="8429625" cy="390413"/>
          </a:xfrm>
        </p:spPr>
        <p:txBody>
          <a:bodyPr>
            <a:normAutofit fontScale="85000" lnSpcReduction="20000"/>
          </a:bodyPr>
          <a:lstStyle/>
          <a:p>
            <a:pPr marL="0" indent="0">
              <a:buClrTx/>
              <a:buNone/>
              <a:defRPr/>
            </a:pPr>
            <a:r>
              <a:rPr lang="en-GB" sz="2800" b="1" dirty="0"/>
              <a:t>Chalk aquifer of East Yorkshire, NE England, UK</a:t>
            </a:r>
            <a:endParaRPr lang="en-GB" dirty="0"/>
          </a:p>
          <a:p>
            <a:pPr marL="0" indent="0">
              <a:buNone/>
              <a:defRPr/>
            </a:pPr>
            <a:endParaRPr lang="en-GB" dirty="0"/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-5818" y="0"/>
            <a:ext cx="9149818" cy="581415"/>
            <a:chOff x="48" y="48"/>
            <a:chExt cx="5664" cy="793"/>
          </a:xfrm>
          <a:solidFill>
            <a:srgbClr val="004832"/>
          </a:solidFill>
        </p:grpSpPr>
        <p:sp>
          <p:nvSpPr>
            <p:cNvPr id="4101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4102" name="Picture 19" descr="LeedsUniWhi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155"/>
              <a:ext cx="1433" cy="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TextBox 4102">
            <a:extLst>
              <a:ext uri="{FF2B5EF4-FFF2-40B4-BE49-F238E27FC236}">
                <a16:creationId xmlns:a16="http://schemas.microsoft.com/office/drawing/2014/main" id="{CC5869E7-878E-40B5-8F24-F19FE325878D}"/>
              </a:ext>
            </a:extLst>
          </p:cNvPr>
          <p:cNvSpPr txBox="1"/>
          <p:nvPr/>
        </p:nvSpPr>
        <p:spPr>
          <a:xfrm>
            <a:off x="1615375" y="6597412"/>
            <a:ext cx="55948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©Crown Copyright and Database Right 2020. Ordnance Survey and Geology (Digimap License)</a:t>
            </a:r>
          </a:p>
          <a:p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FC6FE9-5C53-42E6-9C90-4120D6FE1EB7}"/>
              </a:ext>
            </a:extLst>
          </p:cNvPr>
          <p:cNvCxnSpPr>
            <a:cxnSpLocks/>
          </p:cNvCxnSpPr>
          <p:nvPr/>
        </p:nvCxnSpPr>
        <p:spPr>
          <a:xfrm flipV="1">
            <a:off x="1182586" y="1890608"/>
            <a:ext cx="0" cy="1451678"/>
          </a:xfrm>
          <a:prstGeom prst="straightConnector1">
            <a:avLst/>
          </a:prstGeom>
          <a:ln w="1047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AB4D887-3D05-4932-A482-F49DD4CE81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7" t="2750" r="818"/>
          <a:stretch/>
        </p:blipFill>
        <p:spPr>
          <a:xfrm>
            <a:off x="3597324" y="1122315"/>
            <a:ext cx="5384081" cy="5503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C25CD4-C33D-498C-B4FB-D94A45953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17" y="1185192"/>
            <a:ext cx="2871367" cy="2423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73EE42-7549-42BD-83AE-EAB30F8364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00" y="3615380"/>
            <a:ext cx="3152095" cy="287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8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68038" y="656802"/>
            <a:ext cx="8429625" cy="390413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ClrTx/>
              <a:buNone/>
              <a:defRPr/>
            </a:pPr>
            <a:r>
              <a:rPr lang="en-GB" sz="3200" b="1" dirty="0">
                <a:solidFill>
                  <a:sysClr val="windowText" lastClr="000000"/>
                </a:solidFill>
              </a:rPr>
              <a:t>Injection profiles of single open-well dilution tests</a:t>
            </a:r>
            <a:endParaRPr lang="en-GB" sz="2800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endParaRPr lang="en-GB" dirty="0"/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-5818" y="0"/>
            <a:ext cx="9149818" cy="581415"/>
            <a:chOff x="48" y="48"/>
            <a:chExt cx="5664" cy="793"/>
          </a:xfrm>
          <a:solidFill>
            <a:srgbClr val="004832"/>
          </a:solidFill>
        </p:grpSpPr>
        <p:sp>
          <p:nvSpPr>
            <p:cNvPr id="4101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4102" name="Picture 19" descr="LeedsUniWhi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155"/>
              <a:ext cx="1433" cy="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991690"/>
                <a:ext cx="9144000" cy="54630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1690"/>
                <a:ext cx="9144000" cy="5463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31B9450E-9AD1-428E-89BF-731E38CA783B}"/>
              </a:ext>
            </a:extLst>
          </p:cNvPr>
          <p:cNvSpPr/>
          <p:nvPr/>
        </p:nvSpPr>
        <p:spPr>
          <a:xfrm>
            <a:off x="1187624" y="6445786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GB" sz="1200" b="1" dirty="0">
                <a:solidFill>
                  <a:prstClr val="black"/>
                </a:solidFill>
                <a:latin typeface="Georgia"/>
              </a:rPr>
              <a:t>Uniform injection </a:t>
            </a:r>
            <a:endParaRPr lang="en-US" sz="1200" b="1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393859-FCED-47FC-988E-2773C3E5C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63" y="1129008"/>
            <a:ext cx="6984776" cy="517850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1F708D-59C3-420C-A778-CAAB062A4422}"/>
              </a:ext>
            </a:extLst>
          </p:cNvPr>
          <p:cNvSpPr/>
          <p:nvPr/>
        </p:nvSpPr>
        <p:spPr>
          <a:xfrm>
            <a:off x="3923928" y="6454759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GB" sz="1200" b="1" dirty="0">
                <a:solidFill>
                  <a:prstClr val="black"/>
                </a:solidFill>
                <a:latin typeface="Georgia"/>
              </a:rPr>
              <a:t>Point injection </a:t>
            </a:r>
            <a:endParaRPr lang="en-US" sz="1200" b="1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53F330-7202-4018-81D0-8531ED26FBD8}"/>
              </a:ext>
            </a:extLst>
          </p:cNvPr>
          <p:cNvSpPr/>
          <p:nvPr/>
        </p:nvSpPr>
        <p:spPr>
          <a:xfrm>
            <a:off x="6300192" y="6500471"/>
            <a:ext cx="28701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Georgia"/>
              </a:rPr>
              <a:t>C</a:t>
            </a:r>
            <a:r>
              <a:rPr lang="en-GB" sz="1200" b="1" dirty="0">
                <a:solidFill>
                  <a:prstClr val="black"/>
                </a:solidFill>
                <a:latin typeface="Georgia"/>
              </a:rPr>
              <a:t>onceptual model of flow in well</a:t>
            </a:r>
            <a:endParaRPr lang="en-US" sz="1200" b="1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232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36958" y="652818"/>
            <a:ext cx="8696449" cy="461390"/>
          </a:xfrm>
        </p:spPr>
        <p:txBody>
          <a:bodyPr>
            <a:normAutofit fontScale="47500" lnSpcReduction="20000"/>
          </a:bodyPr>
          <a:lstStyle/>
          <a:p>
            <a:pPr marL="0" lvl="0" indent="0" algn="ctr">
              <a:buClrTx/>
              <a:buNone/>
              <a:defRPr/>
            </a:pPr>
            <a:r>
              <a:rPr lang="en-GB" sz="3200" b="1" dirty="0">
                <a:solidFill>
                  <a:sysClr val="windowText" lastClr="000000"/>
                </a:solidFill>
              </a:rPr>
              <a:t>New work flow for conducting and analysing single open-well dilution tests</a:t>
            </a:r>
            <a:endParaRPr lang="en-GB" sz="2800" dirty="0">
              <a:solidFill>
                <a:sysClr val="windowText" lastClr="000000"/>
              </a:solidFill>
            </a:endParaRPr>
          </a:p>
          <a:p>
            <a:pPr marL="0" indent="0">
              <a:buNone/>
              <a:defRPr/>
            </a:pPr>
            <a:endParaRPr lang="en-GB" dirty="0"/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-5818" y="0"/>
            <a:ext cx="9149818" cy="581415"/>
            <a:chOff x="48" y="48"/>
            <a:chExt cx="5664" cy="793"/>
          </a:xfrm>
          <a:solidFill>
            <a:srgbClr val="004832"/>
          </a:solidFill>
        </p:grpSpPr>
        <p:sp>
          <p:nvSpPr>
            <p:cNvPr id="4101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4102" name="Picture 19" descr="LeedsUniWhi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155"/>
              <a:ext cx="1433" cy="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3183" y="1078980"/>
                <a:ext cx="9170366" cy="5226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83" y="1078980"/>
                <a:ext cx="9170366" cy="52262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31B9450E-9AD1-428E-89BF-731E38CA783B}"/>
              </a:ext>
            </a:extLst>
          </p:cNvPr>
          <p:cNvSpPr/>
          <p:nvPr/>
        </p:nvSpPr>
        <p:spPr>
          <a:xfrm>
            <a:off x="66790" y="1866002"/>
            <a:ext cx="3528179" cy="27699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Georgia"/>
              </a:rPr>
              <a:t>V</a:t>
            </a:r>
            <a:r>
              <a:rPr lang="en-GB" sz="1200" b="1" dirty="0" err="1">
                <a:solidFill>
                  <a:prstClr val="black"/>
                </a:solidFill>
                <a:latin typeface="Georgia"/>
              </a:rPr>
              <a:t>ertical</a:t>
            </a:r>
            <a:r>
              <a:rPr lang="en-GB" sz="1200" b="1" dirty="0">
                <a:solidFill>
                  <a:prstClr val="black"/>
                </a:solidFill>
                <a:latin typeface="Georgia"/>
              </a:rPr>
              <a:t> flow dominated work flow route</a:t>
            </a:r>
            <a:endParaRPr lang="en-US" sz="1200" b="1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FA570-49D4-4DC0-AE5B-B1B1CDAF2F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" t="3127" r="1071" b="3129"/>
          <a:stretch/>
        </p:blipFill>
        <p:spPr>
          <a:xfrm>
            <a:off x="39306" y="2759522"/>
            <a:ext cx="9015543" cy="30154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A354A2-43A8-4D2E-85E0-5F79B2E7D225}"/>
              </a:ext>
            </a:extLst>
          </p:cNvPr>
          <p:cNvSpPr/>
          <p:nvPr/>
        </p:nvSpPr>
        <p:spPr>
          <a:xfrm>
            <a:off x="5292084" y="1860848"/>
            <a:ext cx="3757748" cy="276999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  <a:latin typeface="Georgia"/>
              </a:rPr>
              <a:t>Horizontal </a:t>
            </a:r>
            <a:r>
              <a:rPr lang="en-GB" sz="1200" b="1" dirty="0">
                <a:solidFill>
                  <a:prstClr val="black"/>
                </a:solidFill>
                <a:latin typeface="Georgia"/>
              </a:rPr>
              <a:t>flow dominated work flow route</a:t>
            </a:r>
            <a:endParaRPr lang="en-US" sz="1200" b="1" dirty="0">
              <a:solidFill>
                <a:prstClr val="black"/>
              </a:solidFill>
              <a:latin typeface="Georgia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E686BB-5B99-48AF-BB4A-B4E188F0F3FB}"/>
              </a:ext>
            </a:extLst>
          </p:cNvPr>
          <p:cNvCxnSpPr>
            <a:cxnSpLocks/>
          </p:cNvCxnSpPr>
          <p:nvPr/>
        </p:nvCxnSpPr>
        <p:spPr>
          <a:xfrm>
            <a:off x="7308304" y="2132856"/>
            <a:ext cx="0" cy="158417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E67137-9A75-48DF-AA71-CDE97F06AC5B}"/>
              </a:ext>
            </a:extLst>
          </p:cNvPr>
          <p:cNvCxnSpPr>
            <a:cxnSpLocks/>
          </p:cNvCxnSpPr>
          <p:nvPr/>
        </p:nvCxnSpPr>
        <p:spPr>
          <a:xfrm>
            <a:off x="1835696" y="2132856"/>
            <a:ext cx="0" cy="158417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74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68039" y="591346"/>
            <a:ext cx="8429625" cy="390413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ClrTx/>
              <a:buNone/>
              <a:defRPr/>
            </a:pPr>
            <a:r>
              <a:rPr lang="en-GB" sz="3200" b="1" dirty="0">
                <a:solidFill>
                  <a:sysClr val="windowText" lastClr="000000"/>
                </a:solidFill>
              </a:rPr>
              <a:t>Horizontal flow case - </a:t>
            </a:r>
            <a:r>
              <a:rPr lang="en-GB" sz="2800" b="1" dirty="0">
                <a:solidFill>
                  <a:sysClr val="windowText" lastClr="000000"/>
                </a:solidFill>
              </a:rPr>
              <a:t>Little Kilham Farm BH (depth 46 m)</a:t>
            </a:r>
          </a:p>
          <a:p>
            <a:pPr marL="0" indent="0">
              <a:buNone/>
              <a:defRPr/>
            </a:pPr>
            <a:endParaRPr lang="en-GB" dirty="0"/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-5818" y="0"/>
            <a:ext cx="9149818" cy="581415"/>
            <a:chOff x="48" y="48"/>
            <a:chExt cx="5664" cy="793"/>
          </a:xfrm>
          <a:solidFill>
            <a:srgbClr val="004832"/>
          </a:solidFill>
        </p:grpSpPr>
        <p:sp>
          <p:nvSpPr>
            <p:cNvPr id="4101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4102" name="Picture 19" descr="LeedsUniWhi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155"/>
              <a:ext cx="1433" cy="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-15622" y="996856"/>
            <a:ext cx="9149818" cy="5168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Figure 2.1 </a:t>
            </a:r>
            <a:r>
              <a:rPr lang="en-GB" dirty="0"/>
              <a:t>Chalk outcrop in the United Kingdom and the location of study area.</a:t>
            </a:r>
            <a:endParaRPr lang="en-GB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B9450E-9AD1-428E-89BF-731E38CA783B}"/>
              </a:ext>
            </a:extLst>
          </p:cNvPr>
          <p:cNvSpPr/>
          <p:nvPr/>
        </p:nvSpPr>
        <p:spPr>
          <a:xfrm>
            <a:off x="1827136" y="6266654"/>
            <a:ext cx="1625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Georgia"/>
              </a:rPr>
              <a:t>Uniform injection 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9A76BB-0D8C-4B42-9728-9FA8FE0ABEDD}"/>
              </a:ext>
            </a:extLst>
          </p:cNvPr>
          <p:cNvSpPr/>
          <p:nvPr/>
        </p:nvSpPr>
        <p:spPr>
          <a:xfrm>
            <a:off x="3585960" y="1917781"/>
            <a:ext cx="1817139" cy="2627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4675A-85AE-44B7-9AA3-803731B5F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81" t="4447"/>
          <a:stretch/>
        </p:blipFill>
        <p:spPr>
          <a:xfrm>
            <a:off x="144095" y="1397200"/>
            <a:ext cx="1636572" cy="4639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3F1E96-E5C5-4391-8D7A-E8A5BA9A80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05"/>
          <a:stretch/>
        </p:blipFill>
        <p:spPr>
          <a:xfrm>
            <a:off x="1918652" y="1418119"/>
            <a:ext cx="1551916" cy="4597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7EAD79-7F98-4990-B2E1-CF035767D9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46"/>
          <a:stretch/>
        </p:blipFill>
        <p:spPr>
          <a:xfrm>
            <a:off x="3572527" y="1450762"/>
            <a:ext cx="1841356" cy="4597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DCE006-8B0B-4F98-B1C1-9C57D6460E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42"/>
          <a:stretch/>
        </p:blipFill>
        <p:spPr>
          <a:xfrm>
            <a:off x="5493074" y="1450762"/>
            <a:ext cx="1843219" cy="46191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CF7D6D3-0A0E-4703-BF77-A8393B9B9EB3}"/>
              </a:ext>
            </a:extLst>
          </p:cNvPr>
          <p:cNvGrpSpPr/>
          <p:nvPr/>
        </p:nvGrpSpPr>
        <p:grpSpPr>
          <a:xfrm>
            <a:off x="749463" y="4129862"/>
            <a:ext cx="1259047" cy="1494157"/>
            <a:chOff x="135933" y="180000"/>
            <a:chExt cx="2234182" cy="209254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A08D7D7-0D30-4350-B1AC-C7DFAC17A495}"/>
                </a:ext>
              </a:extLst>
            </p:cNvPr>
            <p:cNvPicPr/>
            <p:nvPr/>
          </p:nvPicPr>
          <p:blipFill rotWithShape="1">
            <a:blip r:embed="rId8"/>
            <a:srcRect l="2929" t="3681" b="85692"/>
            <a:stretch/>
          </p:blipFill>
          <p:spPr bwMode="auto">
            <a:xfrm>
              <a:off x="180000" y="180000"/>
              <a:ext cx="2190115" cy="2857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CD3B4CE-A70B-4A4F-AD9F-A531B0ECDF7F}"/>
                </a:ext>
              </a:extLst>
            </p:cNvPr>
            <p:cNvPicPr/>
            <p:nvPr/>
          </p:nvPicPr>
          <p:blipFill rotWithShape="1">
            <a:blip r:embed="rId8"/>
            <a:srcRect l="14965" t="30927" r="27929"/>
            <a:stretch/>
          </p:blipFill>
          <p:spPr>
            <a:xfrm>
              <a:off x="135933" y="411355"/>
              <a:ext cx="1288415" cy="186118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51A2A88-69B0-4153-AC38-F8E6B3FB33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6602" y="1465859"/>
            <a:ext cx="1647594" cy="46191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2085218-32A6-41F8-8539-AC451A6D0F69}"/>
              </a:ext>
            </a:extLst>
          </p:cNvPr>
          <p:cNvSpPr/>
          <p:nvPr/>
        </p:nvSpPr>
        <p:spPr>
          <a:xfrm>
            <a:off x="300253" y="1080464"/>
            <a:ext cx="1636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Georgia"/>
              </a:rPr>
              <a:t>Caliper log (mm)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24A0E7-4D0D-4922-90AD-AD80D72FCDD8}"/>
              </a:ext>
            </a:extLst>
          </p:cNvPr>
          <p:cNvSpPr/>
          <p:nvPr/>
        </p:nvSpPr>
        <p:spPr>
          <a:xfrm rot="16200000">
            <a:off x="-749200" y="3118155"/>
            <a:ext cx="1611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Georgia"/>
              </a:rPr>
              <a:t>Depth (m </a:t>
            </a:r>
            <a:r>
              <a:rPr lang="en-US" sz="1200" dirty="0" err="1">
                <a:solidFill>
                  <a:prstClr val="black"/>
                </a:solidFill>
                <a:latin typeface="Georgia"/>
              </a:rPr>
              <a:t>bgl</a:t>
            </a:r>
            <a:r>
              <a:rPr lang="en-US" sz="1200" dirty="0">
                <a:solidFill>
                  <a:prstClr val="black"/>
                </a:solidFill>
                <a:latin typeface="Georgia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230890-FA24-42EC-A053-5655EF502185}"/>
              </a:ext>
            </a:extLst>
          </p:cNvPr>
          <p:cNvSpPr/>
          <p:nvPr/>
        </p:nvSpPr>
        <p:spPr>
          <a:xfrm>
            <a:off x="2236354" y="1120201"/>
            <a:ext cx="1234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Georgia"/>
              </a:rPr>
              <a:t>[NaCl](g/L)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75A0BB-7115-4C50-B5A1-7974DE092CA5}"/>
              </a:ext>
            </a:extLst>
          </p:cNvPr>
          <p:cNvSpPr/>
          <p:nvPr/>
        </p:nvSpPr>
        <p:spPr>
          <a:xfrm>
            <a:off x="3585960" y="1141907"/>
            <a:ext cx="1817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Georgia"/>
              </a:rPr>
              <a:t>Specific discharge(m/d)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806A6D-1018-4723-96D6-26E2FA7F5C8C}"/>
              </a:ext>
            </a:extLst>
          </p:cNvPr>
          <p:cNvSpPr/>
          <p:nvPr/>
        </p:nvSpPr>
        <p:spPr>
          <a:xfrm>
            <a:off x="5599228" y="1157442"/>
            <a:ext cx="1702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Georgia"/>
              </a:rPr>
              <a:t>Flowing porosity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376FA1-08F0-4957-BC73-FE2630F0FD02}"/>
              </a:ext>
            </a:extLst>
          </p:cNvPr>
          <p:cNvSpPr/>
          <p:nvPr/>
        </p:nvSpPr>
        <p:spPr>
          <a:xfrm>
            <a:off x="7550403" y="1173763"/>
            <a:ext cx="1702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Georgia"/>
              </a:rPr>
              <a:t>Avg </a:t>
            </a:r>
            <a:r>
              <a:rPr lang="en-US" sz="1200" dirty="0" err="1">
                <a:solidFill>
                  <a:prstClr val="black"/>
                </a:solidFill>
                <a:latin typeface="Georgia"/>
              </a:rPr>
              <a:t>gw</a:t>
            </a:r>
            <a:r>
              <a:rPr lang="en-US" sz="1200" dirty="0">
                <a:solidFill>
                  <a:prstClr val="black"/>
                </a:solidFill>
                <a:latin typeface="Georgia"/>
              </a:rPr>
              <a:t> velocity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D5F65-4D39-4120-83B9-A3BDD041D64D}"/>
              </a:ext>
            </a:extLst>
          </p:cNvPr>
          <p:cNvSpPr/>
          <p:nvPr/>
        </p:nvSpPr>
        <p:spPr>
          <a:xfrm>
            <a:off x="3622796" y="6152918"/>
            <a:ext cx="1715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Georgia"/>
              </a:rPr>
              <a:t>Specific discharge using </a:t>
            </a:r>
            <a:r>
              <a:rPr lang="en-US" sz="1200" b="1" dirty="0" err="1">
                <a:solidFill>
                  <a:prstClr val="black"/>
                </a:solidFill>
                <a:latin typeface="Georgia"/>
              </a:rPr>
              <a:t>Pitrak</a:t>
            </a:r>
            <a:r>
              <a:rPr lang="en-US" sz="1200" b="1" dirty="0">
                <a:solidFill>
                  <a:prstClr val="black"/>
                </a:solidFill>
                <a:latin typeface="Georgia"/>
              </a:rPr>
              <a:t> et al 2007 model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3E56BE-57D0-4F9C-B10D-502F4858817D}"/>
              </a:ext>
            </a:extLst>
          </p:cNvPr>
          <p:cNvSpPr/>
          <p:nvPr/>
        </p:nvSpPr>
        <p:spPr>
          <a:xfrm>
            <a:off x="5532320" y="6180401"/>
            <a:ext cx="1843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Georgia"/>
              </a:rPr>
              <a:t>Flowing porosity using the Cubic Law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B9ED91-1A92-4DAF-9227-4EE125EF403C}"/>
              </a:ext>
            </a:extLst>
          </p:cNvPr>
          <p:cNvSpPr/>
          <p:nvPr/>
        </p:nvSpPr>
        <p:spPr>
          <a:xfrm>
            <a:off x="7410178" y="6115817"/>
            <a:ext cx="1843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Georgia"/>
              </a:rPr>
              <a:t>Evaluation of open-well dilution against well-to-well tracer tests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0027D0-37A9-4731-9AB2-265C56E917B8}"/>
              </a:ext>
            </a:extLst>
          </p:cNvPr>
          <p:cNvSpPr/>
          <p:nvPr/>
        </p:nvSpPr>
        <p:spPr>
          <a:xfrm>
            <a:off x="244687" y="6106573"/>
            <a:ext cx="1625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Georgia"/>
              </a:rPr>
              <a:t>Large diameter enlargements in zone of water table fluctuation</a:t>
            </a:r>
          </a:p>
        </p:txBody>
      </p:sp>
    </p:spTree>
    <p:extLst>
      <p:ext uri="{BB962C8B-B14F-4D97-AF65-F5344CB8AC3E}">
        <p14:creationId xmlns:p14="http://schemas.microsoft.com/office/powerpoint/2010/main" val="344904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68039" y="591346"/>
            <a:ext cx="8429625" cy="390413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ClrTx/>
              <a:buNone/>
              <a:defRPr/>
            </a:pPr>
            <a:r>
              <a:rPr lang="en-GB" sz="3200" b="1" dirty="0">
                <a:solidFill>
                  <a:sysClr val="windowText" lastClr="000000"/>
                </a:solidFill>
              </a:rPr>
              <a:t>Vertical flow case – </a:t>
            </a:r>
            <a:r>
              <a:rPr lang="en-GB" sz="2800" b="1" dirty="0">
                <a:solidFill>
                  <a:sysClr val="windowText" lastClr="000000"/>
                </a:solidFill>
              </a:rPr>
              <a:t>Tancred Pit BH (depth 50 m)</a:t>
            </a:r>
          </a:p>
          <a:p>
            <a:pPr marL="0" indent="0">
              <a:buNone/>
              <a:defRPr/>
            </a:pPr>
            <a:endParaRPr lang="en-GB" dirty="0"/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-5818" y="0"/>
            <a:ext cx="9149818" cy="581415"/>
            <a:chOff x="48" y="48"/>
            <a:chExt cx="5664" cy="793"/>
          </a:xfrm>
          <a:solidFill>
            <a:srgbClr val="004832"/>
          </a:solidFill>
        </p:grpSpPr>
        <p:sp>
          <p:nvSpPr>
            <p:cNvPr id="4101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4102" name="Picture 19" descr="LeedsUniWhi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155"/>
              <a:ext cx="1433" cy="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-5818" y="925989"/>
            <a:ext cx="9149818" cy="5340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Figure 2.1 </a:t>
            </a:r>
            <a:r>
              <a:rPr lang="en-GB" dirty="0"/>
              <a:t>Chalk outcrop in the United Kingdom and the location of study area.</a:t>
            </a:r>
            <a:endParaRPr lang="en-GB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9A76BB-0D8C-4B42-9728-9FA8FE0ABEDD}"/>
              </a:ext>
            </a:extLst>
          </p:cNvPr>
          <p:cNvSpPr/>
          <p:nvPr/>
        </p:nvSpPr>
        <p:spPr>
          <a:xfrm>
            <a:off x="3585960" y="1917781"/>
            <a:ext cx="1817139" cy="2627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085218-32A6-41F8-8539-AC451A6D0F69}"/>
              </a:ext>
            </a:extLst>
          </p:cNvPr>
          <p:cNvSpPr/>
          <p:nvPr/>
        </p:nvSpPr>
        <p:spPr>
          <a:xfrm>
            <a:off x="432188" y="1145645"/>
            <a:ext cx="1636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Georgia"/>
              </a:rPr>
              <a:t>Caliper log (mm)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24A0E7-4D0D-4922-90AD-AD80D72FCDD8}"/>
              </a:ext>
            </a:extLst>
          </p:cNvPr>
          <p:cNvSpPr/>
          <p:nvPr/>
        </p:nvSpPr>
        <p:spPr>
          <a:xfrm rot="16200000">
            <a:off x="-741645" y="3290501"/>
            <a:ext cx="1636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Georgia"/>
              </a:rPr>
              <a:t>Depth (m </a:t>
            </a:r>
            <a:r>
              <a:rPr lang="en-US" sz="1200" dirty="0" err="1">
                <a:solidFill>
                  <a:prstClr val="black"/>
                </a:solidFill>
                <a:latin typeface="Georgia"/>
              </a:rPr>
              <a:t>bgl</a:t>
            </a:r>
            <a:r>
              <a:rPr lang="en-US" sz="1200" dirty="0">
                <a:solidFill>
                  <a:prstClr val="black"/>
                </a:solidFill>
                <a:latin typeface="Georgia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230890-FA24-42EC-A053-5655EF502185}"/>
              </a:ext>
            </a:extLst>
          </p:cNvPr>
          <p:cNvSpPr/>
          <p:nvPr/>
        </p:nvSpPr>
        <p:spPr>
          <a:xfrm>
            <a:off x="2610470" y="1160552"/>
            <a:ext cx="1234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Georgia"/>
              </a:rPr>
              <a:t>[NaCl](g/L)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376FA1-08F0-4957-BC73-FE2630F0FD02}"/>
              </a:ext>
            </a:extLst>
          </p:cNvPr>
          <p:cNvSpPr/>
          <p:nvPr/>
        </p:nvSpPr>
        <p:spPr>
          <a:xfrm>
            <a:off x="7308304" y="1187768"/>
            <a:ext cx="17029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Georgia"/>
              </a:rPr>
              <a:t>Vertical flow rates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2284C5-3AA8-4E39-BBAB-73C62716E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970" y="1490583"/>
            <a:ext cx="1712081" cy="4367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C26C95-CA32-416B-A693-2F40DAF3F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749" y="1453363"/>
            <a:ext cx="1852427" cy="4402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37C3D3-63D6-4936-A235-2F08E92E9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723" y="1483719"/>
            <a:ext cx="2118986" cy="4540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1C59B3-6CC6-4E4A-AAB5-B0A9C36CD7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23" b="1531"/>
          <a:stretch/>
        </p:blipFill>
        <p:spPr>
          <a:xfrm>
            <a:off x="226342" y="1522278"/>
            <a:ext cx="1946009" cy="433544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1829C45-DF17-4416-B078-692B1AE9FFD5}"/>
              </a:ext>
            </a:extLst>
          </p:cNvPr>
          <p:cNvSpPr/>
          <p:nvPr/>
        </p:nvSpPr>
        <p:spPr>
          <a:xfrm>
            <a:off x="4685048" y="1160552"/>
            <a:ext cx="1234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Georgia"/>
              </a:rPr>
              <a:t>[NaCl](g/L)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D37032-5670-4D85-A77A-1A9FAE5C543A}"/>
              </a:ext>
            </a:extLst>
          </p:cNvPr>
          <p:cNvSpPr/>
          <p:nvPr/>
        </p:nvSpPr>
        <p:spPr>
          <a:xfrm>
            <a:off x="394637" y="6335207"/>
            <a:ext cx="1711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Georgia"/>
              </a:rPr>
              <a:t>Well diameter enlargements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A303D1-7E68-4A78-905F-684BE795CFB6}"/>
              </a:ext>
            </a:extLst>
          </p:cNvPr>
          <p:cNvSpPr/>
          <p:nvPr/>
        </p:nvSpPr>
        <p:spPr>
          <a:xfrm>
            <a:off x="2223915" y="6360641"/>
            <a:ext cx="1711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Georgia"/>
              </a:rPr>
              <a:t>Uniform injection results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C022AC-1DC5-464F-B9BA-2B9004EE269E}"/>
              </a:ext>
            </a:extLst>
          </p:cNvPr>
          <p:cNvSpPr/>
          <p:nvPr/>
        </p:nvSpPr>
        <p:spPr>
          <a:xfrm>
            <a:off x="4286975" y="6261664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Georgia"/>
              </a:rPr>
              <a:t>Vertical flow velocities and tracer masses from point injection test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611D7D-0A13-4F58-8717-A46CD9AA6B40}"/>
              </a:ext>
            </a:extLst>
          </p:cNvPr>
          <p:cNvSpPr/>
          <p:nvPr/>
        </p:nvSpPr>
        <p:spPr>
          <a:xfrm>
            <a:off x="7092280" y="6242873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Georgia"/>
              </a:rPr>
              <a:t>Conceptual model of well agrees with flow logging from Parker et al (2019)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5BDC75-9392-4DE5-8FE5-2D3661901A8B}"/>
              </a:ext>
            </a:extLst>
          </p:cNvPr>
          <p:cNvSpPr/>
          <p:nvPr/>
        </p:nvSpPr>
        <p:spPr>
          <a:xfrm>
            <a:off x="6483700" y="1700808"/>
            <a:ext cx="8027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Georgia"/>
              </a:rPr>
              <a:t>Major Outflow zone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CB5B16-B7DE-45EE-B9C4-79F55B222EDF}"/>
              </a:ext>
            </a:extLst>
          </p:cNvPr>
          <p:cNvSpPr/>
          <p:nvPr/>
        </p:nvSpPr>
        <p:spPr>
          <a:xfrm>
            <a:off x="6505516" y="2414857"/>
            <a:ext cx="8027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Georgia"/>
              </a:rPr>
              <a:t>Minor Outflow zone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CAF8AD-A02C-41CF-B1AB-434AECDD2CE8}"/>
              </a:ext>
            </a:extLst>
          </p:cNvPr>
          <p:cNvSpPr/>
          <p:nvPr/>
        </p:nvSpPr>
        <p:spPr>
          <a:xfrm>
            <a:off x="6483700" y="3252749"/>
            <a:ext cx="80278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Georgia"/>
              </a:rPr>
              <a:t>No ambient flow features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4BBE14-47F8-4E0B-A00E-023B8C4EB22C}"/>
              </a:ext>
            </a:extLst>
          </p:cNvPr>
          <p:cNvSpPr/>
          <p:nvPr/>
        </p:nvSpPr>
        <p:spPr>
          <a:xfrm>
            <a:off x="6113868" y="4413096"/>
            <a:ext cx="85856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4389438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Georgia"/>
              </a:rPr>
              <a:t>Crossflow + vertical flow zone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9936F7-B9DF-49A7-AD01-910CD13DA6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7734" y="4413096"/>
            <a:ext cx="1128241" cy="134054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78086E-EC71-45A5-B8FF-0DC23077B54C}"/>
              </a:ext>
            </a:extLst>
          </p:cNvPr>
          <p:cNvCxnSpPr>
            <a:cxnSpLocks/>
          </p:cNvCxnSpPr>
          <p:nvPr/>
        </p:nvCxnSpPr>
        <p:spPr>
          <a:xfrm flipV="1">
            <a:off x="3424200" y="4943451"/>
            <a:ext cx="862775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57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7504" y="722668"/>
            <a:ext cx="8928992" cy="57306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  <a:defRPr/>
            </a:pPr>
            <a:r>
              <a:rPr lang="en-GB" sz="2800" b="1" dirty="0"/>
              <a:t>Conclusions</a:t>
            </a:r>
          </a:p>
          <a:p>
            <a:pPr marL="0" indent="0">
              <a:buClrTx/>
              <a:buNone/>
              <a:defRPr/>
            </a:pPr>
            <a:r>
              <a:rPr lang="en-GB" sz="2800" b="1" dirty="0"/>
              <a:t>We used single-well dilution tests and the implementation of a new workflow to:</a:t>
            </a:r>
          </a:p>
          <a:p>
            <a:pPr marL="0" indent="0">
              <a:buClrTx/>
              <a:buNone/>
              <a:defRPr/>
            </a:pPr>
            <a:endParaRPr lang="en-US" sz="2800" b="1" dirty="0"/>
          </a:p>
          <a:p>
            <a:pPr marL="0" indent="0">
              <a:buClrTx/>
              <a:buNone/>
              <a:defRPr/>
            </a:pPr>
            <a:endParaRPr lang="en-GB" sz="2800" b="1" dirty="0"/>
          </a:p>
          <a:p>
            <a:pPr marL="0" indent="0">
              <a:buClrTx/>
              <a:buNone/>
              <a:defRPr/>
            </a:pPr>
            <a:endParaRPr lang="en-GB" sz="2800" b="1" dirty="0"/>
          </a:p>
        </p:txBody>
      </p:sp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-5818" y="0"/>
            <a:ext cx="9149818" cy="722668"/>
            <a:chOff x="48" y="48"/>
            <a:chExt cx="5664" cy="793"/>
          </a:xfrm>
          <a:solidFill>
            <a:srgbClr val="004832"/>
          </a:solidFill>
        </p:grpSpPr>
        <p:sp>
          <p:nvSpPr>
            <p:cNvPr id="4101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4102" name="Picture 19" descr="LeedsUniWhi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155"/>
              <a:ext cx="1433" cy="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B38774-2D3B-4AA0-AC47-050014B4E8F4}"/>
              </a:ext>
            </a:extLst>
          </p:cNvPr>
          <p:cNvSpPr/>
          <p:nvPr/>
        </p:nvSpPr>
        <p:spPr>
          <a:xfrm>
            <a:off x="68770" y="2199022"/>
            <a:ext cx="8703633" cy="76830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1. Determine presence and direction of vertical hydraulic gradients.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EB0F45-DEE3-4622-9E9F-4DB793E5C1B1}"/>
              </a:ext>
            </a:extLst>
          </p:cNvPr>
          <p:cNvSpPr/>
          <p:nvPr/>
        </p:nvSpPr>
        <p:spPr>
          <a:xfrm>
            <a:off x="51356" y="4807899"/>
            <a:ext cx="8626167" cy="64807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4. Estimate groundwater velocities using local hydraulic head measurements in surrounding wells</a:t>
            </a:r>
            <a:r>
              <a:rPr lang="en-GB" dirty="0"/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2F195D-FF0F-4A55-84D7-0E8A1A4F7A15}"/>
              </a:ext>
            </a:extLst>
          </p:cNvPr>
          <p:cNvSpPr/>
          <p:nvPr/>
        </p:nvSpPr>
        <p:spPr>
          <a:xfrm>
            <a:off x="51356" y="3095834"/>
            <a:ext cx="8724593" cy="66633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2. Determine the nature and depth distribution of flowing features.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9A4EEE-DB1F-46F6-9C9C-223081AF683F}"/>
              </a:ext>
            </a:extLst>
          </p:cNvPr>
          <p:cNvSpPr/>
          <p:nvPr/>
        </p:nvSpPr>
        <p:spPr>
          <a:xfrm>
            <a:off x="77588" y="3929205"/>
            <a:ext cx="8626167" cy="64530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3. Estimate porosity and permeability of flowing features with depth using pumping test transmissivity and geophysical logs.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B444CF-DF2E-48AC-8C7B-3EFEE45E957C}"/>
              </a:ext>
            </a:extLst>
          </p:cNvPr>
          <p:cNvSpPr/>
          <p:nvPr/>
        </p:nvSpPr>
        <p:spPr>
          <a:xfrm>
            <a:off x="59822" y="5599831"/>
            <a:ext cx="8798246" cy="124515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5. The good level of agreement of findings from current study with  tracer tests and flow logging  suggests the single-well dilution tests and the  current workflow is robust and cheap method for the characterisation of carbonate aquifers. </a:t>
            </a:r>
          </a:p>
        </p:txBody>
      </p:sp>
    </p:spTree>
    <p:extLst>
      <p:ext uri="{BB962C8B-B14F-4D97-AF65-F5344CB8AC3E}">
        <p14:creationId xmlns:p14="http://schemas.microsoft.com/office/powerpoint/2010/main" val="12415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3"/>
          <p:cNvGrpSpPr>
            <a:grpSpLocks/>
          </p:cNvGrpSpPr>
          <p:nvPr/>
        </p:nvGrpSpPr>
        <p:grpSpPr bwMode="auto">
          <a:xfrm>
            <a:off x="0" y="0"/>
            <a:ext cx="9144000" cy="1258888"/>
            <a:chOff x="48" y="48"/>
            <a:chExt cx="5664" cy="793"/>
          </a:xfrm>
          <a:solidFill>
            <a:srgbClr val="004832"/>
          </a:solidFill>
        </p:grpSpPr>
        <p:sp>
          <p:nvSpPr>
            <p:cNvPr id="4101" name="Rectangle 18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endParaRPr lang="en-US" altLang="en-US" sz="2400">
                <a:solidFill>
                  <a:srgbClr val="8D010F"/>
                </a:solidFill>
                <a:latin typeface="Times" pitchFamily="18" charset="0"/>
              </a:endParaRPr>
            </a:p>
          </p:txBody>
        </p:sp>
        <p:pic>
          <p:nvPicPr>
            <p:cNvPr id="4102" name="Picture 19" descr="LeedsUniWhi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" y="278"/>
              <a:ext cx="1433" cy="4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>
          <a:xfrm>
            <a:off x="430560" y="1535112"/>
            <a:ext cx="7813848" cy="5062240"/>
          </a:xfrm>
        </p:spPr>
        <p:txBody>
          <a:bodyPr anchor="t"/>
          <a:lstStyle/>
          <a:p>
            <a:pPr algn="ctr"/>
            <a:r>
              <a:rPr lang="en-GB" altLang="en-US" sz="1400" b="0" dirty="0">
                <a:solidFill>
                  <a:schemeClr val="tx1"/>
                </a:solidFill>
              </a:rPr>
              <a:t>Thank you for your attention</a:t>
            </a:r>
          </a:p>
          <a:p>
            <a:pPr algn="just"/>
            <a:endParaRPr lang="en-GB" altLang="en-US" sz="1400" b="0" dirty="0">
              <a:solidFill>
                <a:schemeClr val="tx1"/>
              </a:solidFill>
            </a:endParaRPr>
          </a:p>
          <a:p>
            <a:pPr algn="just"/>
            <a:r>
              <a:rPr lang="en-GB" altLang="en-US" sz="1400" b="0" dirty="0">
                <a:solidFill>
                  <a:schemeClr val="tx1"/>
                </a:solidFill>
              </a:rPr>
              <a:t>This work was made possible by: Scholarship Award No. GHCS – 2015- 147 from the joint sponsorship of the Commonwealth Scholarship Commission (CSC) UK and University of Leeds; Fieldwork Support Grant and data from the UK Environment Agency; field kit and guidance from Dr Louise Maurice of the British Geological Survey and field work support from Kirk Handley from the School of Earth and Environment, Leeds University. </a:t>
            </a:r>
          </a:p>
          <a:p>
            <a:pPr algn="ctr"/>
            <a:endParaRPr lang="en-GB" altLang="en-US" sz="1400" b="0" dirty="0">
              <a:solidFill>
                <a:schemeClr val="tx1"/>
              </a:solidFill>
            </a:endParaRPr>
          </a:p>
          <a:p>
            <a:pPr lvl="0">
              <a:buClr>
                <a:prstClr val="black"/>
              </a:buClr>
            </a:pPr>
            <a:r>
              <a:rPr lang="en-GB" sz="1400" dirty="0">
                <a:solidFill>
                  <a:schemeClr val="tx1"/>
                </a:solidFill>
              </a:rPr>
              <a:t>Contact: Prodeo Agbotui, </a:t>
            </a:r>
            <a:r>
              <a:rPr lang="en-GB" sz="1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ee08pya@leeds.ac.</a:t>
            </a:r>
            <a:r>
              <a:rPr lang="en-GB" sz="14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</a:t>
            </a:r>
            <a:r>
              <a:rPr lang="en-GB" sz="1400" u="sng" dirty="0">
                <a:solidFill>
                  <a:schemeClr val="tx1"/>
                </a:solidFill>
              </a:rPr>
              <a:t>  /agbotuiprodeo@yahoo.com</a:t>
            </a:r>
          </a:p>
          <a:p>
            <a:pPr lvl="0">
              <a:buClr>
                <a:prstClr val="black"/>
              </a:buClr>
            </a:pPr>
            <a:r>
              <a:rPr lang="en-GB" sz="1400" dirty="0">
                <a:solidFill>
                  <a:schemeClr val="tx1"/>
                </a:solidFill>
              </a:rPr>
              <a:t>                   Earth and Surface Science Institute</a:t>
            </a:r>
          </a:p>
          <a:p>
            <a:pPr lvl="0">
              <a:buClr>
                <a:prstClr val="black"/>
              </a:buClr>
            </a:pPr>
            <a:r>
              <a:rPr lang="en-GB" sz="1400" dirty="0">
                <a:solidFill>
                  <a:schemeClr val="tx1"/>
                </a:solidFill>
              </a:rPr>
              <a:t>                   School of Earth and Environment</a:t>
            </a:r>
          </a:p>
          <a:p>
            <a:pPr lvl="0">
              <a:buClr>
                <a:prstClr val="black"/>
              </a:buClr>
            </a:pPr>
            <a:r>
              <a:rPr lang="en-GB" sz="1400" dirty="0">
                <a:solidFill>
                  <a:schemeClr val="tx1"/>
                </a:solidFill>
              </a:rPr>
              <a:t>                    University of Leeds, U.K </a:t>
            </a:r>
          </a:p>
          <a:p>
            <a:pPr lvl="0">
              <a:buClr>
                <a:prstClr val="black"/>
              </a:buClr>
            </a:pPr>
            <a:endParaRPr lang="en-GB" sz="1400" dirty="0">
              <a:solidFill>
                <a:prstClr val="black"/>
              </a:solidFill>
            </a:endParaRPr>
          </a:p>
          <a:p>
            <a:pPr lvl="0" algn="ctr">
              <a:buClr>
                <a:srgbClr val="D16349"/>
              </a:buClr>
            </a:pPr>
            <a:r>
              <a:rPr lang="en-GB" altLang="en-US" sz="800" b="0" u="sng" dirty="0">
                <a:solidFill>
                  <a:prstClr val="black"/>
                </a:solidFill>
              </a:rPr>
              <a:t>References</a:t>
            </a:r>
          </a:p>
          <a:p>
            <a:pPr marL="342900" lvl="0" indent="-342900" algn="just" defTabSz="612775" eaLnBrk="0" hangingPunct="0">
              <a:lnSpc>
                <a:spcPct val="95000"/>
              </a:lnSpc>
              <a:buClr>
                <a:prstClr val="black"/>
              </a:buClr>
              <a:buFontTx/>
              <a:buAutoNum type="arabicPeriod"/>
            </a:pPr>
            <a:r>
              <a:rPr lang="en-GB" sz="800" b="0" dirty="0">
                <a:solidFill>
                  <a:prstClr val="black"/>
                </a:solidFill>
                <a:cs typeface="Times New Roman" panose="02020603050405020304" pitchFamily="18" charset="0"/>
              </a:rPr>
              <a:t>Farrant, A.R., Woods, M.., Maurice, L., Haslam, R., Raines, M. and Kendall, R. 2016. Geology of the Kilham area and its influence on groundwater flow. British Geological Survey Commissioned Report CR/16/023.</a:t>
            </a:r>
          </a:p>
          <a:p>
            <a:pPr marL="342900" lvl="0" indent="-342900" algn="just" defTabSz="612775" eaLnBrk="0" hangingPunct="0">
              <a:lnSpc>
                <a:spcPct val="95000"/>
              </a:lnSpc>
              <a:buClr>
                <a:prstClr val="black"/>
              </a:buClr>
              <a:buFontTx/>
              <a:buAutoNum type="arabicPeriod"/>
            </a:pPr>
            <a:r>
              <a:rPr lang="en-GB" sz="800" b="0" dirty="0">
                <a:solidFill>
                  <a:prstClr val="black"/>
                </a:solidFill>
                <a:cs typeface="Times New Roman" panose="02020603050405020304" pitchFamily="18" charset="0"/>
              </a:rPr>
              <a:t>Maurice, </a:t>
            </a:r>
            <a:r>
              <a:rPr lang="en-GB" sz="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L.,Barker</a:t>
            </a:r>
            <a:r>
              <a:rPr lang="en-GB" sz="800" b="0" dirty="0">
                <a:solidFill>
                  <a:prstClr val="black"/>
                </a:solidFill>
                <a:cs typeface="Times New Roman" panose="02020603050405020304" pitchFamily="18" charset="0"/>
              </a:rPr>
              <a:t>, J. </a:t>
            </a:r>
            <a:r>
              <a:rPr lang="en-GB" sz="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A.,Atkinson</a:t>
            </a:r>
            <a:r>
              <a:rPr lang="en-GB" sz="800" b="0" dirty="0">
                <a:solidFill>
                  <a:prstClr val="black"/>
                </a:solidFill>
                <a:cs typeface="Times New Roman" panose="02020603050405020304" pitchFamily="18" charset="0"/>
              </a:rPr>
              <a:t>, T. </a:t>
            </a:r>
            <a:r>
              <a:rPr lang="en-GB" sz="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C.,Williams</a:t>
            </a:r>
            <a:r>
              <a:rPr lang="en-GB" sz="800" b="0" dirty="0">
                <a:solidFill>
                  <a:prstClr val="black"/>
                </a:solidFill>
                <a:cs typeface="Times New Roman" panose="02020603050405020304" pitchFamily="18" charset="0"/>
              </a:rPr>
              <a:t>, A. </a:t>
            </a:r>
            <a:r>
              <a:rPr lang="en-GB" sz="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T.,Smart</a:t>
            </a:r>
            <a:r>
              <a:rPr lang="en-GB" sz="800" b="0" dirty="0">
                <a:solidFill>
                  <a:prstClr val="black"/>
                </a:solidFill>
                <a:cs typeface="Times New Roman" panose="02020603050405020304" pitchFamily="18" charset="0"/>
              </a:rPr>
              <a:t>, P. L., 2010. A Tracer Methodology for Identifying Ambient Flows in Boreholes. Ground Water, 49(2), pp.227– 238.</a:t>
            </a:r>
          </a:p>
          <a:p>
            <a:pPr marL="342900" lvl="0" indent="-342900" algn="just" defTabSz="612775" eaLnBrk="0" hangingPunct="0">
              <a:lnSpc>
                <a:spcPct val="95000"/>
              </a:lnSpc>
              <a:buClr>
                <a:prstClr val="black"/>
              </a:buClr>
              <a:buFontTx/>
              <a:buAutoNum type="arabicPeriod"/>
            </a:pPr>
            <a:r>
              <a:rPr lang="en-GB" sz="800" b="0" dirty="0">
                <a:solidFill>
                  <a:prstClr val="black"/>
                </a:solidFill>
                <a:cs typeface="Times New Roman" panose="02020603050405020304" pitchFamily="18" charset="0"/>
              </a:rPr>
              <a:t> Parker, A.H., West, L.J. and </a:t>
            </a:r>
            <a:r>
              <a:rPr lang="en-GB" sz="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Odling</a:t>
            </a:r>
            <a:r>
              <a:rPr lang="en-GB" sz="800" b="0" dirty="0">
                <a:solidFill>
                  <a:prstClr val="black"/>
                </a:solidFill>
                <a:cs typeface="Times New Roman" panose="02020603050405020304" pitchFamily="18" charset="0"/>
              </a:rPr>
              <a:t>, N.E. 2019. Well flow and dilution measurements for characterization of vertical hydraulic conductivity structure of a carbonate aquifer. Quarterly Journal of Engineering Geology and Hydrogeology. [Online]. 52(1),pp.74–82. Available from: https://doi.org/10.1144/qjegh2016-145.</a:t>
            </a:r>
          </a:p>
          <a:p>
            <a:pPr marL="342900" lvl="0" indent="-342900" algn="just" defTabSz="612775" eaLnBrk="0" hangingPunct="0">
              <a:lnSpc>
                <a:spcPct val="95000"/>
              </a:lnSpc>
              <a:buClr>
                <a:prstClr val="black"/>
              </a:buClr>
              <a:buFontTx/>
              <a:buAutoNum type="arabicPeriod"/>
            </a:pPr>
            <a:r>
              <a:rPr lang="en-GB" sz="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Pitrak</a:t>
            </a:r>
            <a:r>
              <a:rPr lang="en-GB" sz="800" b="0" dirty="0">
                <a:solidFill>
                  <a:prstClr val="black"/>
                </a:solidFill>
                <a:cs typeface="Times New Roman" panose="02020603050405020304" pitchFamily="18" charset="0"/>
              </a:rPr>
              <a:t>, M., Mares, S. and </a:t>
            </a:r>
            <a:r>
              <a:rPr lang="en-GB" sz="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Kobr</a:t>
            </a:r>
            <a:r>
              <a:rPr lang="en-GB" sz="800" b="0" dirty="0">
                <a:solidFill>
                  <a:prstClr val="black"/>
                </a:solidFill>
                <a:cs typeface="Times New Roman" panose="02020603050405020304" pitchFamily="18" charset="0"/>
              </a:rPr>
              <a:t>, M. 2007. A simple borehole dilution technique in measuring horizontal ground water flow. Ground Water. 45(1). </a:t>
            </a:r>
          </a:p>
          <a:p>
            <a:pPr marL="342900" lvl="0" indent="-342900" algn="just" defTabSz="612775" eaLnBrk="0" hangingPunct="0">
              <a:lnSpc>
                <a:spcPct val="95000"/>
              </a:lnSpc>
              <a:buClr>
                <a:prstClr val="black"/>
              </a:buClr>
              <a:buFontTx/>
              <a:buAutoNum type="arabicPeriod"/>
            </a:pPr>
            <a:r>
              <a:rPr lang="en-GB" sz="800" b="0" dirty="0">
                <a:solidFill>
                  <a:prstClr val="black"/>
                </a:solidFill>
                <a:cs typeface="Times New Roman" panose="02020603050405020304" pitchFamily="18" charset="0"/>
              </a:rPr>
              <a:t>Southern Science (1994). Geophysical Logging  of Boreholes In Southern Yorkshire And  the Dales. Report No 94/7/845. Prepared for the National Rivers Authority Northumbria &amp; Yorkshire Area</a:t>
            </a:r>
          </a:p>
          <a:p>
            <a:pPr marL="342900" lvl="0" indent="-342900" algn="just" defTabSz="612775" eaLnBrk="0" hangingPunct="0">
              <a:lnSpc>
                <a:spcPct val="95000"/>
              </a:lnSpc>
              <a:buClr>
                <a:prstClr val="black"/>
              </a:buClr>
              <a:buFontTx/>
              <a:buAutoNum type="arabicPeriod"/>
            </a:pPr>
            <a:r>
              <a:rPr lang="en-GB" sz="800" b="0" dirty="0">
                <a:solidFill>
                  <a:prstClr val="black"/>
                </a:solidFill>
                <a:cs typeface="Times New Roman" panose="02020603050405020304" pitchFamily="18" charset="0"/>
              </a:rPr>
              <a:t>Ward, R.S., Chadha, D.S., </a:t>
            </a:r>
            <a:r>
              <a:rPr lang="en-GB" sz="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Aldrick</a:t>
            </a:r>
            <a:r>
              <a:rPr lang="en-GB" sz="800" b="0" dirty="0">
                <a:solidFill>
                  <a:prstClr val="black"/>
                </a:solidFill>
                <a:cs typeface="Times New Roman" panose="02020603050405020304" pitchFamily="18" charset="0"/>
              </a:rPr>
              <a:t>, J. and Brewerton, L.J. 1998. A Tracer Investigation of Groundwater Protection Zones around Kilham PWS Well, East Yorkshire. British Geological Survey Report WE/98/19.</a:t>
            </a:r>
          </a:p>
          <a:p>
            <a:pPr marL="342900" lvl="0" indent="-342900" algn="just" defTabSz="612775" eaLnBrk="0" hangingPunct="0">
              <a:lnSpc>
                <a:spcPct val="95000"/>
              </a:lnSpc>
              <a:buClr>
                <a:prstClr val="black"/>
              </a:buClr>
              <a:buFontTx/>
              <a:buAutoNum type="arabicPeriod"/>
            </a:pPr>
            <a:r>
              <a:rPr lang="en-US" sz="800" b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GB" sz="800" b="0" dirty="0">
                <a:solidFill>
                  <a:prstClr val="black"/>
                </a:solidFill>
                <a:cs typeface="Times New Roman" panose="02020603050405020304" pitchFamily="18" charset="0"/>
              </a:rPr>
              <a:t>West, L.J. and </a:t>
            </a:r>
            <a:r>
              <a:rPr lang="en-GB" sz="800" b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Odling</a:t>
            </a:r>
            <a:r>
              <a:rPr lang="en-GB" sz="800" b="0" dirty="0">
                <a:solidFill>
                  <a:prstClr val="black"/>
                </a:solidFill>
                <a:cs typeface="Times New Roman" panose="02020603050405020304" pitchFamily="18" charset="0"/>
              </a:rPr>
              <a:t>, N.E. 2007. Characterization of a multilayer aquifer using open well dilution tests. Ground Water. 45(1),pp.74–84.</a:t>
            </a:r>
          </a:p>
          <a:p>
            <a:pPr lvl="0">
              <a:buClr>
                <a:prstClr val="black"/>
              </a:buClr>
            </a:pPr>
            <a:endParaRPr lang="en-GB" sz="1400" dirty="0">
              <a:solidFill>
                <a:schemeClr val="tx1"/>
              </a:solidFill>
            </a:endParaRPr>
          </a:p>
          <a:p>
            <a:pPr lvl="0">
              <a:buClr>
                <a:prstClr val="black"/>
              </a:buClr>
            </a:pPr>
            <a:endParaRPr lang="en-GB" sz="1400" dirty="0">
              <a:solidFill>
                <a:schemeClr val="tx1"/>
              </a:solidFill>
            </a:endParaRPr>
          </a:p>
          <a:p>
            <a:pPr lvl="0">
              <a:buClr>
                <a:prstClr val="black"/>
              </a:buClr>
            </a:pPr>
            <a:r>
              <a:rPr lang="en-GB" sz="2400" dirty="0">
                <a:solidFill>
                  <a:schemeClr val="tx1"/>
                </a:solidFill>
              </a:rPr>
              <a:t>           </a:t>
            </a:r>
          </a:p>
          <a:p>
            <a:pPr algn="ctr"/>
            <a:endParaRPr lang="en-GB" alt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19957</TotalTime>
  <Words>970</Words>
  <Application>Microsoft Office PowerPoint</Application>
  <PresentationFormat>On-screen Show (4:3)</PresentationFormat>
  <Paragraphs>105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Cambria Math</vt:lpstr>
      <vt:lpstr>Georgia</vt:lpstr>
      <vt:lpstr>Times</vt:lpstr>
      <vt:lpstr>Wingdings</vt:lpstr>
      <vt:lpstr>Wingdings 2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of Computing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contrast colours will help audiences to read text from a distance</dc:title>
  <dc:creator>Administrator</dc:creator>
  <cp:lastModifiedBy>Prodeo Yao Agbotui</cp:lastModifiedBy>
  <cp:revision>522</cp:revision>
  <dcterms:created xsi:type="dcterms:W3CDTF">2007-07-19T09:21:37Z</dcterms:created>
  <dcterms:modified xsi:type="dcterms:W3CDTF">2020-05-05T15:57:55Z</dcterms:modified>
</cp:coreProperties>
</file>