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2808525" cy="3027997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37">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5028" y="6750"/>
      </p:cViewPr>
      <p:guideLst>
        <p:guide orient="horz" pos="9537"/>
        <p:guide pos="13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F07C7-A38C-464B-B6CF-C16517E888C8}" type="datetimeFigureOut">
              <a:rPr lang="en-US" smtClean="0"/>
              <a:t>5/4/2020</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DA2A-FA81-40B7-AD3B-4B54BD0E879F}" type="slidenum">
              <a:rPr lang="en-US" smtClean="0"/>
              <a:t>‹#›</a:t>
            </a:fld>
            <a:endParaRPr lang="en-US"/>
          </a:p>
        </p:txBody>
      </p:sp>
    </p:spTree>
    <p:extLst>
      <p:ext uri="{BB962C8B-B14F-4D97-AF65-F5344CB8AC3E}">
        <p14:creationId xmlns:p14="http://schemas.microsoft.com/office/powerpoint/2010/main" val="300828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DDA2A-FA81-40B7-AD3B-4B54BD0E879F}" type="slidenum">
              <a:rPr lang="en-US" smtClean="0"/>
              <a:t>1</a:t>
            </a:fld>
            <a:endParaRPr lang="en-US"/>
          </a:p>
        </p:txBody>
      </p:sp>
    </p:spTree>
    <p:extLst>
      <p:ext uri="{BB962C8B-B14F-4D97-AF65-F5344CB8AC3E}">
        <p14:creationId xmlns:p14="http://schemas.microsoft.com/office/powerpoint/2010/main" val="74375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1"/>
            <a:ext cx="36387247" cy="6490569"/>
          </a:xfrm>
        </p:spPr>
        <p:txBody>
          <a:bodyPr/>
          <a:lstStyle/>
          <a:p>
            <a:r>
              <a:rPr lang="en-US"/>
              <a:t>Click to edit Master title style</a:t>
            </a:r>
            <a:endParaRPr lang="en-IN"/>
          </a:p>
        </p:txBody>
      </p:sp>
      <p:sp>
        <p:nvSpPr>
          <p:cNvPr id="3" name="Subtitl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1" y="1212605"/>
            <a:ext cx="9631918" cy="2583610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140427" y="1212605"/>
            <a:ext cx="28182279" cy="258361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8" y="19457690"/>
            <a:ext cx="36387247" cy="6013940"/>
          </a:xfrm>
        </p:spPr>
        <p:txBody>
          <a:bodyPr anchor="t"/>
          <a:lstStyle>
            <a:lvl1pPr algn="l">
              <a:defRPr sz="18300" b="1" cap="all"/>
            </a:lvl1pPr>
          </a:lstStyle>
          <a:p>
            <a:r>
              <a:rPr lang="en-US"/>
              <a:t>Click to edit Master title style</a:t>
            </a:r>
            <a:endParaRPr lang="en-IN"/>
          </a:p>
        </p:txBody>
      </p:sp>
      <p:sp>
        <p:nvSpPr>
          <p:cNvPr id="3" name="Text Placeholder 2"/>
          <p:cNvSpPr>
            <a:spLocks noGrp="1"/>
          </p:cNvSpPr>
          <p:nvPr>
            <p:ph type="body" idx="1"/>
          </p:nvPr>
        </p:nvSpPr>
        <p:spPr>
          <a:xfrm>
            <a:off x="3381578" y="12833947"/>
            <a:ext cx="36387247" cy="6623743"/>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140427"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1760999"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140426" y="6777951"/>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2140426" y="9602678"/>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1746138" y="6777951"/>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1746138" y="9602678"/>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9" y="1205591"/>
            <a:ext cx="14083710" cy="5130774"/>
          </a:xfrm>
        </p:spPr>
        <p:txBody>
          <a:bodyPr anchor="b"/>
          <a:lstStyle>
            <a:lvl1pPr algn="l">
              <a:defRPr sz="9100" b="1"/>
            </a:lvl1pPr>
          </a:lstStyle>
          <a:p>
            <a:r>
              <a:rPr lang="en-US"/>
              <a:t>Click to edit Master title style</a:t>
            </a:r>
            <a:endParaRPr lang="en-IN"/>
          </a:p>
        </p:txBody>
      </p:sp>
      <p:sp>
        <p:nvSpPr>
          <p:cNvPr id="3" name="Content Placeholder 2"/>
          <p:cNvSpPr>
            <a:spLocks noGrp="1"/>
          </p:cNvSpPr>
          <p:nvPr>
            <p:ph idx="1"/>
          </p:nvPr>
        </p:nvSpPr>
        <p:spPr>
          <a:xfrm>
            <a:off x="16736945" y="1205594"/>
            <a:ext cx="23931154"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2140429" y="6336368"/>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3"/>
            <a:ext cx="25685115" cy="2502306"/>
          </a:xfrm>
        </p:spPr>
        <p:txBody>
          <a:bodyPr anchor="b"/>
          <a:lstStyle>
            <a:lvl1pPr algn="l">
              <a:defRPr sz="9100" b="1"/>
            </a:lvl1pPr>
          </a:lstStyle>
          <a:p>
            <a:r>
              <a:rPr lang="en-US"/>
              <a:t>Click to edit Master title style</a:t>
            </a:r>
            <a:endParaRPr lang="en-IN"/>
          </a:p>
        </p:txBody>
      </p:sp>
      <p:sp>
        <p:nvSpPr>
          <p:cNvPr id="3" name="Picture Placeholder 2"/>
          <p:cNvSpPr>
            <a:spLocks noGrp="1"/>
          </p:cNvSpPr>
          <p:nvPr>
            <p:ph type="pic" idx="1"/>
          </p:nvPr>
        </p:nvSpPr>
        <p:spPr>
          <a:xfrm>
            <a:off x="8390771" y="2705572"/>
            <a:ext cx="25685115" cy="1816798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IN"/>
          </a:p>
        </p:txBody>
      </p:sp>
      <p:sp>
        <p:nvSpPr>
          <p:cNvPr id="4" name="Text Placeholder 3"/>
          <p:cNvSpPr>
            <a:spLocks noGrp="1"/>
          </p:cNvSpPr>
          <p:nvPr>
            <p:ph type="body" sz="half" idx="2"/>
          </p:nvPr>
        </p:nvSpPr>
        <p:spPr>
          <a:xfrm>
            <a:off x="8390771" y="23698289"/>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B8F2D-F770-41AA-A3B8-B029C9CBE3A1}" type="datetimeFigureOut">
              <a:rPr lang="en-IN" smtClean="0"/>
              <a:pPr/>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2D50A-B25B-472B-AFB4-884DC1B4414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427" y="1212603"/>
            <a:ext cx="38527673" cy="5046662"/>
          </a:xfrm>
          <a:prstGeom prst="rect">
            <a:avLst/>
          </a:prstGeom>
        </p:spPr>
        <p:txBody>
          <a:bodyPr vert="horz" lIns="417643" tIns="208822" rIns="417643" bIns="208822"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2140427" y="7065330"/>
            <a:ext cx="38527673" cy="19983384"/>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2140426" y="28065053"/>
            <a:ext cx="9988657" cy="1612129"/>
          </a:xfrm>
          <a:prstGeom prst="rect">
            <a:avLst/>
          </a:prstGeom>
        </p:spPr>
        <p:txBody>
          <a:bodyPr vert="horz" lIns="417643" tIns="208822" rIns="417643" bIns="208822" rtlCol="0" anchor="ctr"/>
          <a:lstStyle>
            <a:lvl1pPr algn="l">
              <a:defRPr sz="5500">
                <a:solidFill>
                  <a:schemeClr val="tx1">
                    <a:tint val="75000"/>
                  </a:schemeClr>
                </a:solidFill>
              </a:defRPr>
            </a:lvl1pPr>
          </a:lstStyle>
          <a:p>
            <a:fld id="{DA2B8F2D-F770-41AA-A3B8-B029C9CBE3A1}" type="datetimeFigureOut">
              <a:rPr lang="en-IN" smtClean="0"/>
              <a:pPr/>
              <a:t>04-05-2020</a:t>
            </a:fld>
            <a:endParaRPr lang="en-IN"/>
          </a:p>
        </p:txBody>
      </p:sp>
      <p:sp>
        <p:nvSpPr>
          <p:cNvPr id="5" name="Footer Placeholder 4"/>
          <p:cNvSpPr>
            <a:spLocks noGrp="1"/>
          </p:cNvSpPr>
          <p:nvPr>
            <p:ph type="ftr" sz="quarter" idx="3"/>
          </p:nvPr>
        </p:nvSpPr>
        <p:spPr>
          <a:xfrm>
            <a:off x="14626247" y="28065053"/>
            <a:ext cx="13556033" cy="1612129"/>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0679443" y="28065053"/>
            <a:ext cx="9988657" cy="1612129"/>
          </a:xfrm>
          <a:prstGeom prst="rect">
            <a:avLst/>
          </a:prstGeom>
        </p:spPr>
        <p:txBody>
          <a:bodyPr vert="horz" lIns="417643" tIns="208822" rIns="417643" bIns="208822" rtlCol="0" anchor="ctr"/>
          <a:lstStyle>
            <a:lvl1pPr algn="r">
              <a:defRPr sz="5500">
                <a:solidFill>
                  <a:schemeClr val="tx1">
                    <a:tint val="75000"/>
                  </a:schemeClr>
                </a:solidFill>
              </a:defRPr>
            </a:lvl1pPr>
          </a:lstStyle>
          <a:p>
            <a:fld id="{7772D50A-B25B-472B-AFB4-884DC1B4414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hdl.handle.net/10603/2816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4030" y="594371"/>
            <a:ext cx="40584506" cy="3785652"/>
          </a:xfrm>
          <a:prstGeom prst="rect">
            <a:avLst/>
          </a:prstGeom>
          <a:blipFill dpi="0" rotWithShape="1">
            <a:blip r:embed="rId3" cstate="print">
              <a:alphaModFix amt="52000"/>
            </a:blip>
            <a:srcRect/>
            <a:tile tx="0" ty="0" sx="100000" sy="100000" flip="none" algn="tl"/>
          </a:blipFill>
          <a:ln>
            <a:noFill/>
          </a:ln>
          <a:effectLst>
            <a:glow rad="63500">
              <a:schemeClr val="accent1">
                <a:satMod val="175000"/>
                <a:alpha val="40000"/>
              </a:schemeClr>
            </a:glow>
            <a:softEdge rad="12700"/>
          </a:effectLst>
        </p:spPr>
        <p:txBody>
          <a:bodyPr wrap="square">
            <a:spAutoFit/>
          </a:bodyPr>
          <a:lstStyle/>
          <a:p>
            <a:pPr algn="ctr"/>
            <a:r>
              <a:rPr lang="en-IN" sz="4800" b="1" dirty="0">
                <a:latin typeface="Times New Roman" pitchFamily="18" charset="0"/>
                <a:cs typeface="Times New Roman" pitchFamily="18" charset="0"/>
              </a:rPr>
              <a:t>Last 12 </a:t>
            </a:r>
            <a:r>
              <a:rPr lang="en-IN" sz="4800" b="1" dirty="0" err="1">
                <a:latin typeface="Times New Roman" pitchFamily="18" charset="0"/>
                <a:cs typeface="Times New Roman" pitchFamily="18" charset="0"/>
              </a:rPr>
              <a:t>ky</a:t>
            </a:r>
            <a:r>
              <a:rPr lang="en-IN" sz="4800" b="1" dirty="0">
                <a:latin typeface="Times New Roman" pitchFamily="18" charset="0"/>
                <a:cs typeface="Times New Roman" pitchFamily="18" charset="0"/>
              </a:rPr>
              <a:t> record of various organic geochemical proxies in the eastern Arabian sea</a:t>
            </a:r>
          </a:p>
          <a:p>
            <a:pPr algn="ctr"/>
            <a:endParaRPr lang="en-IN" sz="4800" b="1" dirty="0">
              <a:latin typeface="Times New Roman" pitchFamily="18" charset="0"/>
              <a:cs typeface="Times New Roman" pitchFamily="18" charset="0"/>
            </a:endParaRPr>
          </a:p>
          <a:p>
            <a:pPr algn="ctr"/>
            <a:r>
              <a:rPr lang="en-IN" sz="4800" b="1" dirty="0" smtClean="0">
                <a:latin typeface="Times New Roman" pitchFamily="18" charset="0"/>
                <a:cs typeface="Times New Roman" pitchFamily="18" charset="0"/>
              </a:rPr>
              <a:t>Ayusmati S Manaskanya</a:t>
            </a:r>
            <a:r>
              <a:rPr lang="en-IN" sz="4800" b="1" baseline="30000" dirty="0" smtClean="0">
                <a:latin typeface="Times New Roman" pitchFamily="18" charset="0"/>
                <a:cs typeface="Times New Roman" pitchFamily="18" charset="0"/>
              </a:rPr>
              <a:t>1,2</a:t>
            </a:r>
            <a:r>
              <a:rPr lang="en-IN" sz="4800" b="1" dirty="0" smtClean="0">
                <a:latin typeface="Times New Roman" pitchFamily="18" charset="0"/>
                <a:cs typeface="Times New Roman" pitchFamily="18" charset="0"/>
              </a:rPr>
              <a:t>, </a:t>
            </a:r>
            <a:r>
              <a:rPr lang="en-IN" sz="4800" dirty="0" err="1" smtClean="0">
                <a:latin typeface="Times New Roman" pitchFamily="18" charset="0"/>
                <a:cs typeface="Times New Roman" pitchFamily="18" charset="0"/>
              </a:rPr>
              <a:t>Aninda</a:t>
            </a:r>
            <a:r>
              <a:rPr lang="en-IN" sz="4800" dirty="0" smtClean="0">
                <a:latin typeface="Times New Roman" pitchFamily="18" charset="0"/>
                <a:cs typeface="Times New Roman" pitchFamily="18" charset="0"/>
              </a:rPr>
              <a:t> Mazumdar</a:t>
            </a:r>
            <a:r>
              <a:rPr lang="en-IN" sz="4800" baseline="30000" dirty="0" smtClean="0">
                <a:latin typeface="Times New Roman" pitchFamily="18" charset="0"/>
                <a:cs typeface="Times New Roman" pitchFamily="18" charset="0"/>
              </a:rPr>
              <a:t>2</a:t>
            </a:r>
            <a:r>
              <a:rPr lang="en-IN" sz="4800" dirty="0" smtClean="0">
                <a:latin typeface="Times New Roman" pitchFamily="18" charset="0"/>
                <a:cs typeface="Times New Roman" pitchFamily="18" charset="0"/>
              </a:rPr>
              <a:t> ,</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Aditya</a:t>
            </a:r>
            <a:r>
              <a:rPr lang="en-US" sz="4800" dirty="0">
                <a:latin typeface="Times New Roman" pitchFamily="18" charset="0"/>
                <a:cs typeface="Times New Roman" pitchFamily="18" charset="0"/>
              </a:rPr>
              <a:t> Peketi</a:t>
            </a:r>
            <a:r>
              <a:rPr lang="en-US" sz="4800" baseline="30000" dirty="0">
                <a:latin typeface="Times New Roman" pitchFamily="18" charset="0"/>
                <a:cs typeface="Times New Roman" pitchFamily="18" charset="0"/>
              </a:rPr>
              <a:t>2</a:t>
            </a:r>
            <a:r>
              <a:rPr lang="pt-BR" sz="4800" dirty="0" smtClean="0">
                <a:latin typeface="Times New Roman" pitchFamily="18" charset="0"/>
                <a:cs typeface="Times New Roman" pitchFamily="18" charset="0"/>
              </a:rPr>
              <a:t> </a:t>
            </a:r>
            <a:r>
              <a:rPr lang="pt-BR" sz="4800" dirty="0">
                <a:latin typeface="Times New Roman" pitchFamily="18" charset="0"/>
                <a:cs typeface="Times New Roman" pitchFamily="18" charset="0"/>
              </a:rPr>
              <a:t>,</a:t>
            </a:r>
            <a:r>
              <a:rPr lang="pt-BR" sz="4800" dirty="0">
                <a:latin typeface="Times New Roman" pitchFamily="18" charset="0"/>
                <a:cs typeface="Times New Roman" pitchFamily="18" charset="0"/>
              </a:rPr>
              <a:t> </a:t>
            </a:r>
            <a:r>
              <a:rPr lang="pt-BR" sz="4800" dirty="0">
                <a:latin typeface="Times New Roman" pitchFamily="18" charset="0"/>
                <a:cs typeface="Times New Roman" pitchFamily="18" charset="0"/>
              </a:rPr>
              <a:t>Svetlana Fernandes</a:t>
            </a:r>
            <a:r>
              <a:rPr lang="pt-BR" sz="4800" baseline="30000" dirty="0">
                <a:latin typeface="Times New Roman" pitchFamily="18" charset="0"/>
                <a:cs typeface="Times New Roman" pitchFamily="18" charset="0"/>
              </a:rPr>
              <a:t>2</a:t>
            </a:r>
            <a:r>
              <a:rPr lang="pt-BR" sz="4800" dirty="0">
                <a:latin typeface="Times New Roman" pitchFamily="18" charset="0"/>
                <a:cs typeface="Times New Roman" pitchFamily="18" charset="0"/>
              </a:rPr>
              <a:t>,</a:t>
            </a:r>
            <a:r>
              <a:rPr lang="pt-BR" sz="4800" dirty="0">
                <a:latin typeface="Times New Roman" pitchFamily="18" charset="0"/>
                <a:cs typeface="Times New Roman" pitchFamily="18" charset="0"/>
              </a:rPr>
              <a:t> </a:t>
            </a:r>
            <a:r>
              <a:rPr lang="pt-BR" sz="4800" dirty="0">
                <a:latin typeface="Times New Roman" pitchFamily="18" charset="0"/>
                <a:cs typeface="Times New Roman" pitchFamily="18" charset="0"/>
              </a:rPr>
              <a:t>and Rheane D. A. </a:t>
            </a:r>
            <a:r>
              <a:rPr lang="pt-BR" sz="4800" dirty="0" smtClean="0">
                <a:latin typeface="Times New Roman" pitchFamily="18" charset="0"/>
                <a:cs typeface="Times New Roman" pitchFamily="18" charset="0"/>
              </a:rPr>
              <a:t>Silva</a:t>
            </a:r>
            <a:r>
              <a:rPr lang="pt-BR" sz="4800" baseline="30000" dirty="0" smtClean="0">
                <a:latin typeface="Times New Roman" pitchFamily="18" charset="0"/>
                <a:cs typeface="Times New Roman" pitchFamily="18" charset="0"/>
              </a:rPr>
              <a:t>2</a:t>
            </a:r>
            <a:endParaRPr lang="en-IN" sz="4800" baseline="30000" dirty="0">
              <a:latin typeface="Times New Roman" pitchFamily="18" charset="0"/>
              <a:cs typeface="Times New Roman" pitchFamily="18" charset="0"/>
            </a:endParaRPr>
          </a:p>
          <a:p>
            <a:pPr algn="ctr"/>
            <a:r>
              <a:rPr lang="en-IN" sz="4800" baseline="30000" dirty="0">
                <a:latin typeface="Times New Roman" pitchFamily="18" charset="0"/>
                <a:cs typeface="Times New Roman" pitchFamily="18" charset="0"/>
              </a:rPr>
              <a:t>1</a:t>
            </a:r>
            <a:r>
              <a:rPr lang="en-IN" sz="4800" dirty="0">
                <a:latin typeface="Times New Roman" pitchFamily="18" charset="0"/>
                <a:cs typeface="Times New Roman" pitchFamily="18" charset="0"/>
              </a:rPr>
              <a:t>Academy of  scientific and innovative research (AcSIR),Ghaziabad-201002, </a:t>
            </a:r>
            <a:r>
              <a:rPr lang="en-IN" sz="4800" baseline="30000" dirty="0">
                <a:latin typeface="Times New Roman" pitchFamily="18" charset="0"/>
                <a:cs typeface="Times New Roman" pitchFamily="18" charset="0"/>
              </a:rPr>
              <a:t>2</a:t>
            </a:r>
            <a:r>
              <a:rPr lang="en-IN" sz="4800" dirty="0">
                <a:latin typeface="Times New Roman" pitchFamily="18" charset="0"/>
                <a:cs typeface="Times New Roman" pitchFamily="18" charset="0"/>
              </a:rPr>
              <a:t> CSIR-National Institute of Oceanography , Dona Paula,Goa-403004,India</a:t>
            </a:r>
          </a:p>
          <a:p>
            <a:pPr algn="ctr"/>
            <a:r>
              <a:rPr lang="en-IN" sz="4800" dirty="0">
                <a:latin typeface="Times New Roman" pitchFamily="18" charset="0"/>
                <a:cs typeface="Times New Roman" pitchFamily="18" charset="0"/>
              </a:rPr>
              <a:t>Contact information: asmanaskanya27@gmail.com</a:t>
            </a:r>
          </a:p>
        </p:txBody>
      </p:sp>
      <p:sp>
        <p:nvSpPr>
          <p:cNvPr id="6" name="TextBox 3"/>
          <p:cNvSpPr txBox="1">
            <a:spLocks noChangeArrowheads="1"/>
          </p:cNvSpPr>
          <p:nvPr/>
        </p:nvSpPr>
        <p:spPr bwMode="auto">
          <a:xfrm>
            <a:off x="449933" y="6210995"/>
            <a:ext cx="14254794" cy="11480066"/>
          </a:xfrm>
          <a:prstGeom prst="rect">
            <a:avLst/>
          </a:prstGeom>
          <a:noFill/>
          <a:ln w="28575">
            <a:solidFill>
              <a:srgbClr val="9E1B32"/>
            </a:solidFill>
            <a:miter lim="800000"/>
            <a:headEnd/>
            <a:tailEnd/>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Nitrogen is a limiting nutrient in oceanic primary production, thus the nitrogen budget and its fractionation through </a:t>
            </a:r>
            <a:r>
              <a:rPr lang="en-US" sz="2400" dirty="0" smtClean="0">
                <a:latin typeface="Times New Roman" panose="02020603050405020304" pitchFamily="18" charset="0"/>
                <a:cs typeface="Times New Roman" panose="02020603050405020304" pitchFamily="18" charset="0"/>
              </a:rPr>
              <a:t>oxic /</a:t>
            </a:r>
            <a:r>
              <a:rPr lang="en-US" sz="2400" dirty="0">
                <a:latin typeface="Times New Roman" panose="02020603050405020304" pitchFamily="18" charset="0"/>
                <a:cs typeface="Times New Roman" panose="02020603050405020304" pitchFamily="18" charset="0"/>
              </a:rPr>
              <a:t>anoxic condition is of </a:t>
            </a:r>
            <a:r>
              <a:rPr lang="en-US" sz="2400" dirty="0" smtClean="0">
                <a:latin typeface="Times New Roman" panose="02020603050405020304" pitchFamily="18" charset="0"/>
                <a:cs typeface="Times New Roman" panose="02020603050405020304" pitchFamily="18" charset="0"/>
              </a:rPr>
              <a:t>particular </a:t>
            </a:r>
            <a:r>
              <a:rPr lang="en-US" sz="2400" dirty="0">
                <a:latin typeface="Times New Roman" panose="02020603050405020304" pitchFamily="18" charset="0"/>
                <a:cs typeface="Times New Roman" panose="02020603050405020304" pitchFamily="18" charset="0"/>
              </a:rPr>
              <a:t>interest. Organic nitrogen fractionates through many microbially </a:t>
            </a:r>
            <a:r>
              <a:rPr lang="en-US" sz="2400" dirty="0" smtClean="0">
                <a:latin typeface="Times New Roman" panose="02020603050405020304" pitchFamily="18" charset="0"/>
                <a:cs typeface="Times New Roman" panose="02020603050405020304" pitchFamily="18" charset="0"/>
              </a:rPr>
              <a:t>mediated </a:t>
            </a:r>
            <a:r>
              <a:rPr lang="en-US" sz="2400" dirty="0">
                <a:latin typeface="Times New Roman" panose="02020603050405020304" pitchFamily="18" charset="0"/>
                <a:cs typeface="Times New Roman" panose="02020603050405020304" pitchFamily="18" charset="0"/>
              </a:rPr>
              <a:t>processes such as fixation ,nitrification and denitrification and oxygen minimum zones provide </a:t>
            </a:r>
            <a:r>
              <a:rPr lang="en-US" sz="2400" dirty="0" smtClean="0">
                <a:latin typeface="Times New Roman" panose="02020603050405020304" pitchFamily="18" charset="0"/>
                <a:cs typeface="Times New Roman" panose="02020603050405020304" pitchFamily="18" charset="0"/>
              </a:rPr>
              <a:t>favorable </a:t>
            </a:r>
            <a:r>
              <a:rPr lang="en-US" sz="2400" dirty="0">
                <a:latin typeface="Times New Roman" panose="02020603050405020304" pitchFamily="18" charset="0"/>
                <a:cs typeface="Times New Roman" panose="02020603050405020304" pitchFamily="18" charset="0"/>
              </a:rPr>
              <a:t>ambiance for this elemental cycle. Nitrogen and carbon variability in the global biogeochemical cycle is vital  to understand primary productivity in marine environments. </a:t>
            </a:r>
          </a:p>
          <a:p>
            <a:pPr algn="just"/>
            <a:r>
              <a:rPr lang="en-US" sz="2400" dirty="0">
                <a:latin typeface="Times New Roman" panose="02020603050405020304" pitchFamily="18" charset="0"/>
                <a:cs typeface="Times New Roman" panose="02020603050405020304" pitchFamily="18" charset="0"/>
              </a:rPr>
              <a:t>Work is being done to generate records of global biogeochemical cycle in the Eastern Arabian Sea (EAS) that comes under perennial Oxygen Minimum zone (OMZ) and thereby provides proper ambiance for intense denitrification.</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itchFamily="18" charset="0"/>
                <a:cs typeface="Times New Roman" pitchFamily="18" charset="0"/>
              </a:rPr>
              <a:t>Denitrification</a:t>
            </a:r>
            <a:r>
              <a:rPr lang="en-US" sz="2400" dirty="0">
                <a:latin typeface="Times New Roman" pitchFamily="18" charset="0"/>
                <a:cs typeface="Times New Roman" pitchFamily="18" charset="0"/>
              </a:rPr>
              <a:t>, a heterotrophic process, which is performed by respiratory reduction of nitrate or nitrite, and anaerobic ammonium oxidation (</a:t>
            </a:r>
            <a:r>
              <a:rPr lang="en-US" sz="2400" dirty="0" err="1">
                <a:latin typeface="Times New Roman" pitchFamily="18" charset="0"/>
                <a:cs typeface="Times New Roman" pitchFamily="18" charset="0"/>
              </a:rPr>
              <a:t>anammox</a:t>
            </a:r>
            <a:r>
              <a:rPr lang="en-US" sz="2400" dirty="0">
                <a:latin typeface="Times New Roman" pitchFamily="18" charset="0"/>
                <a:cs typeface="Times New Roman" pitchFamily="18" charset="0"/>
              </a:rPr>
              <a:t>), a autotrophic process that couples nitrite reduction and ammonium </a:t>
            </a:r>
            <a:r>
              <a:rPr lang="en-US" sz="2400" dirty="0" smtClean="0">
                <a:latin typeface="Times New Roman" pitchFamily="18" charset="0"/>
                <a:cs typeface="Times New Roman" pitchFamily="18" charset="0"/>
              </a:rPr>
              <a:t>oxidation. </a:t>
            </a:r>
            <a:r>
              <a:rPr lang="en-US" sz="2400" dirty="0">
                <a:latin typeface="Times New Roman" pitchFamily="18" charset="0"/>
                <a:cs typeface="Times New Roman" pitchFamily="18" charset="0"/>
              </a:rPr>
              <a:t>Water column and sedimentary denitrification are the two major processes in marine </a:t>
            </a:r>
            <a:r>
              <a:rPr lang="en-US" sz="2400" dirty="0" smtClean="0">
                <a:latin typeface="Times New Roman" pitchFamily="18" charset="0"/>
                <a:cs typeface="Times New Roman" pitchFamily="18" charset="0"/>
              </a:rPr>
              <a:t>realm , which </a:t>
            </a:r>
            <a:r>
              <a:rPr lang="en-US" sz="2400" dirty="0">
                <a:latin typeface="Times New Roman" pitchFamily="18" charset="0"/>
                <a:cs typeface="Times New Roman" pitchFamily="18" charset="0"/>
              </a:rPr>
              <a:t>believed to occur  in suboxic environment of </a:t>
            </a:r>
            <a:r>
              <a:rPr lang="en-US" sz="2400" dirty="0" smtClean="0">
                <a:latin typeface="Times New Roman" pitchFamily="18" charset="0"/>
                <a:cs typeface="Times New Roman" pitchFamily="18" charset="0"/>
              </a:rPr>
              <a:t>OMZs . Arabian sea (OMZ depth 150m to 1250m) is </a:t>
            </a:r>
            <a:r>
              <a:rPr lang="en-US" sz="2400" dirty="0">
                <a:latin typeface="Times New Roman" pitchFamily="18" charset="0"/>
                <a:cs typeface="Times New Roman" pitchFamily="18" charset="0"/>
              </a:rPr>
              <a:t>one of the three major water column denitrification sites in the world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a:t>
            </a:r>
            <a:r>
              <a:rPr lang="en-US" sz="2400" dirty="0" err="1" smtClean="0">
                <a:latin typeface="Times New Roman" pitchFamily="18" charset="0"/>
                <a:cs typeface="Times New Roman" pitchFamily="18" charset="0"/>
              </a:rPr>
              <a:t>odispoti</a:t>
            </a:r>
            <a:r>
              <a:rPr lang="en-US" sz="2400" dirty="0" smtClean="0">
                <a:latin typeface="Times New Roman" pitchFamily="18" charset="0"/>
                <a:cs typeface="Times New Roman" pitchFamily="18" charset="0"/>
              </a:rPr>
              <a:t> 1989; </a:t>
            </a:r>
            <a:r>
              <a:rPr lang="en-US" sz="2400" dirty="0" err="1" smtClean="0">
                <a:latin typeface="Times New Roman" pitchFamily="18" charset="0"/>
                <a:cs typeface="Times New Roman" pitchFamily="18" charset="0"/>
              </a:rPr>
              <a:t>Naqvi</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et a</a:t>
            </a:r>
            <a:r>
              <a:rPr lang="en-US" sz="2400" dirty="0" smtClean="0">
                <a:latin typeface="Times New Roman" pitchFamily="18" charset="0"/>
                <a:cs typeface="Times New Roman" pitchFamily="18" charset="0"/>
              </a:rPr>
              <a:t>l., 2006</a:t>
            </a:r>
            <a:r>
              <a:rPr lang="en-US" sz="2400" dirty="0">
                <a:latin typeface="Times New Roman" pitchFamily="18" charset="0"/>
                <a:cs typeface="Times New Roman" pitchFamily="18" charset="0"/>
              </a:rPr>
              <a:t>) with denitrification rate of 10-30 </a:t>
            </a:r>
            <a:r>
              <a:rPr lang="en-US" sz="2400" dirty="0" err="1">
                <a:latin typeface="Times New Roman" pitchFamily="18" charset="0"/>
                <a:cs typeface="Times New Roman" pitchFamily="18" charset="0"/>
              </a:rPr>
              <a:t>Tg</a:t>
            </a:r>
            <a:r>
              <a:rPr lang="en-US" sz="2400" dirty="0">
                <a:latin typeface="Times New Roman" pitchFamily="18" charset="0"/>
                <a:cs typeface="Times New Roman" pitchFamily="18" charset="0"/>
              </a:rPr>
              <a:t> N /</a:t>
            </a:r>
            <a:r>
              <a:rPr lang="en-US" sz="2400" dirty="0" err="1" smtClean="0">
                <a:latin typeface="Times New Roman" pitchFamily="18" charset="0"/>
                <a:cs typeface="Times New Roman" pitchFamily="18" charset="0"/>
              </a:rPr>
              <a:t>yr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Naqvi</a:t>
            </a:r>
            <a:r>
              <a:rPr lang="en-US" sz="2400" dirty="0" smtClean="0">
                <a:latin typeface="Times New Roman" pitchFamily="18" charset="0"/>
                <a:cs typeface="Times New Roman" pitchFamily="18" charset="0"/>
              </a:rPr>
              <a:t>., 1992) </a:t>
            </a:r>
            <a:r>
              <a:rPr lang="en-US" sz="2400" dirty="0">
                <a:latin typeface="Times New Roman" pitchFamily="18" charset="0"/>
                <a:cs typeface="Times New Roman" pitchFamily="18" charset="0"/>
              </a:rPr>
              <a:t>covering total denitrification affected area of 1.37*</a:t>
            </a:r>
            <a:r>
              <a:rPr lang="en-US" sz="2400" dirty="0"/>
              <a:t>10</a:t>
            </a:r>
            <a:r>
              <a:rPr lang="en-US" sz="2400" baseline="30000" dirty="0"/>
              <a:t>6 </a:t>
            </a:r>
            <a:r>
              <a:rPr lang="en-US" sz="2400" dirty="0" smtClean="0"/>
              <a:t>km</a:t>
            </a:r>
            <a:r>
              <a:rPr lang="en-US" sz="2400" baseline="30000" dirty="0" smtClean="0"/>
              <a:t>2</a:t>
            </a:r>
            <a:r>
              <a:rPr lang="en-US" sz="2400" dirty="0" smtClean="0"/>
              <a:t> .</a:t>
            </a:r>
            <a:endParaRPr lang="en-US" sz="2400" dirty="0"/>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Significant </a:t>
            </a:r>
            <a:r>
              <a:rPr lang="en-US" sz="2400" dirty="0">
                <a:latin typeface="Times New Roman" pitchFamily="18" charset="0"/>
                <a:cs typeface="Times New Roman" pitchFamily="18" charset="0"/>
              </a:rPr>
              <a:t>low oxygen concentration (0.1≤ 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≤0.2 mL L </a:t>
            </a:r>
            <a:r>
              <a:rPr lang="en-US" sz="2400" baseline="30000" dirty="0">
                <a:latin typeface="Times New Roman" pitchFamily="18" charset="0"/>
                <a:cs typeface="Times New Roman" pitchFamily="18" charset="0"/>
              </a:rPr>
              <a:t>-</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within the  Arabian Sea OMZ </a:t>
            </a:r>
            <a:r>
              <a:rPr lang="en-US" sz="2400" dirty="0" smtClean="0">
                <a:latin typeface="Times New Roman" pitchFamily="18" charset="0"/>
                <a:cs typeface="Times New Roman" pitchFamily="18" charset="0"/>
              </a:rPr>
              <a:t> leads to intense </a:t>
            </a:r>
            <a:r>
              <a:rPr lang="en-US" sz="2400" dirty="0">
                <a:latin typeface="Times New Roman" pitchFamily="18" charset="0"/>
                <a:cs typeface="Times New Roman" pitchFamily="18" charset="0"/>
              </a:rPr>
              <a:t>denitrification. Particulate organic matter that settles down from the surface has </a:t>
            </a:r>
            <a:r>
              <a:rPr lang="el-GR" sz="2400" dirty="0">
                <a:latin typeface="Times New Roman" pitchFamily="18" charset="0"/>
                <a:cs typeface="Times New Roman" pitchFamily="18" charset="0"/>
              </a:rPr>
              <a:t>δ</a:t>
            </a:r>
            <a:r>
              <a:rPr lang="el-GR" sz="2400" baseline="30000" dirty="0">
                <a:latin typeface="Times New Roman" pitchFamily="18" charset="0"/>
                <a:cs typeface="Times New Roman" pitchFamily="18" charset="0"/>
              </a:rPr>
              <a:t>1</a:t>
            </a:r>
            <a:r>
              <a:rPr lang="en-US" sz="2400" baseline="30000" dirty="0">
                <a:latin typeface="Times New Roman" pitchFamily="18" charset="0"/>
                <a:cs typeface="Times New Roman" pitchFamily="18" charset="0"/>
              </a:rPr>
              <a:t>5</a:t>
            </a:r>
            <a:r>
              <a:rPr lang="en-US" sz="2400" dirty="0">
                <a:latin typeface="Times New Roman" pitchFamily="18" charset="0"/>
                <a:cs typeface="Times New Roman" pitchFamily="18" charset="0"/>
              </a:rPr>
              <a:t>N values which represent the nitrate source and fractionation during partial utilization of nitrate by phytoplankton (</a:t>
            </a:r>
            <a:r>
              <a:rPr lang="en-US" sz="2400" dirty="0" err="1">
                <a:latin typeface="Times New Roman" pitchFamily="18" charset="0"/>
                <a:cs typeface="Times New Roman" pitchFamily="18" charset="0"/>
              </a:rPr>
              <a:t>Altabet</a:t>
            </a:r>
            <a:r>
              <a:rPr lang="en-US" sz="2400" dirty="0">
                <a:latin typeface="Times New Roman" pitchFamily="18" charset="0"/>
                <a:cs typeface="Times New Roman" pitchFamily="18" charset="0"/>
              </a:rPr>
              <a:t> and Francois, 1994)</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Denitrification replete the N</a:t>
            </a:r>
            <a:r>
              <a:rPr lang="en-US" sz="2400" baseline="30000" dirty="0">
                <a:latin typeface="Times New Roman" pitchFamily="18" charset="0"/>
                <a:cs typeface="Times New Roman" pitchFamily="18" charset="0"/>
              </a:rPr>
              <a:t>15</a:t>
            </a:r>
            <a:r>
              <a:rPr lang="en-US" sz="2400" dirty="0">
                <a:latin typeface="Times New Roman" pitchFamily="18" charset="0"/>
                <a:cs typeface="Times New Roman" pitchFamily="18" charset="0"/>
              </a:rPr>
              <a:t> content of the subsurface nitrate (Liu and </a:t>
            </a:r>
            <a:r>
              <a:rPr lang="en-US" sz="2400" dirty="0" smtClean="0">
                <a:latin typeface="Times New Roman" pitchFamily="18" charset="0"/>
                <a:cs typeface="Times New Roman" pitchFamily="18" charset="0"/>
              </a:rPr>
              <a:t>Kaplan., </a:t>
            </a:r>
            <a:r>
              <a:rPr lang="en-US" sz="2400" dirty="0">
                <a:latin typeface="Times New Roman" pitchFamily="18" charset="0"/>
                <a:cs typeface="Times New Roman" pitchFamily="18" charset="0"/>
              </a:rPr>
              <a:t>1989) and eventually upwelling causes enrichment of N</a:t>
            </a:r>
            <a:r>
              <a:rPr lang="en-US" sz="2400" baseline="30000" dirty="0">
                <a:latin typeface="Times New Roman" pitchFamily="18" charset="0"/>
                <a:cs typeface="Times New Roman" pitchFamily="18" charset="0"/>
              </a:rPr>
              <a:t>15</a:t>
            </a:r>
            <a:r>
              <a:rPr lang="en-US" sz="2400" dirty="0">
                <a:latin typeface="Times New Roman" pitchFamily="18" charset="0"/>
                <a:cs typeface="Times New Roman" pitchFamily="18" charset="0"/>
              </a:rPr>
              <a:t> in newly formed particulate nitrogen and   hence sedimentary organic matter (</a:t>
            </a:r>
            <a:r>
              <a:rPr lang="en-US" sz="2400" dirty="0" err="1">
                <a:latin typeface="Times New Roman" pitchFamily="18" charset="0"/>
                <a:cs typeface="Times New Roman" pitchFamily="18" charset="0"/>
              </a:rPr>
              <a:t>Altabet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l., 1995).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
        <p:nvSpPr>
          <p:cNvPr id="10" name="AutoShape 23"/>
          <p:cNvSpPr>
            <a:spLocks noChangeArrowheads="1"/>
          </p:cNvSpPr>
          <p:nvPr/>
        </p:nvSpPr>
        <p:spPr bwMode="auto">
          <a:xfrm>
            <a:off x="1314030" y="5634931"/>
            <a:ext cx="11658600" cy="648072"/>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effectLst>
                  <a:outerShdw blurRad="38100" dist="38100" dir="2700000" algn="tl">
                    <a:srgbClr val="000000"/>
                  </a:outerShdw>
                </a:effectLst>
                <a:latin typeface="Times New Roman" pitchFamily="18" charset="0"/>
                <a:cs typeface="Times New Roman" pitchFamily="18" charset="0"/>
              </a:rPr>
              <a:t>	</a:t>
            </a:r>
            <a:r>
              <a:rPr lang="en-US" sz="4000" b="1" dirty="0">
                <a:latin typeface="Times New Roman" pitchFamily="18" charset="0"/>
                <a:cs typeface="Times New Roman" pitchFamily="18" charset="0"/>
              </a:rPr>
              <a:t>Introduction</a:t>
            </a:r>
          </a:p>
        </p:txBody>
      </p:sp>
      <p:sp>
        <p:nvSpPr>
          <p:cNvPr id="12" name="TextBox 3"/>
          <p:cNvSpPr txBox="1">
            <a:spLocks noChangeArrowheads="1"/>
          </p:cNvSpPr>
          <p:nvPr/>
        </p:nvSpPr>
        <p:spPr bwMode="auto">
          <a:xfrm>
            <a:off x="33069558" y="6859067"/>
            <a:ext cx="8568952" cy="646331"/>
          </a:xfrm>
          <a:prstGeom prst="rect">
            <a:avLst/>
          </a:prstGeom>
          <a:noFill/>
          <a:ln w="28575">
            <a:solidFill>
              <a:srgbClr val="9E1B32"/>
            </a:solidFill>
            <a:miter lim="800000"/>
            <a:headEnd/>
            <a:tailEnd/>
          </a:ln>
        </p:spPr>
        <p:txBody>
          <a:bodyPr wrap="square">
            <a:spAutoFit/>
          </a:bodyPr>
          <a:lstStyle/>
          <a:p>
            <a:pPr algn="just" eaLnBrk="0" hangingPunct="0">
              <a:buFont typeface="Arial" charset="0"/>
              <a:buChar char="•"/>
            </a:pPr>
            <a:r>
              <a:rPr lang="en-IN" sz="3600" dirty="0">
                <a:latin typeface="Times New Roman" pitchFamily="18" charset="0"/>
                <a:cs typeface="Times New Roman" pitchFamily="18" charset="0"/>
              </a:rPr>
              <a:t>.</a:t>
            </a:r>
          </a:p>
        </p:txBody>
      </p:sp>
      <p:sp>
        <p:nvSpPr>
          <p:cNvPr id="17" name="Rectangle 16"/>
          <p:cNvSpPr/>
          <p:nvPr/>
        </p:nvSpPr>
        <p:spPr>
          <a:xfrm>
            <a:off x="15646412" y="6675554"/>
            <a:ext cx="25992098" cy="612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14779526" y="6138987"/>
            <a:ext cx="27219024" cy="120253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utoShape 23"/>
          <p:cNvSpPr>
            <a:spLocks noChangeArrowheads="1"/>
          </p:cNvSpPr>
          <p:nvPr/>
        </p:nvSpPr>
        <p:spPr bwMode="auto">
          <a:xfrm>
            <a:off x="21610121" y="5825803"/>
            <a:ext cx="11658600" cy="9144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Results</a:t>
            </a:r>
            <a:endParaRPr lang="en-US" sz="3600" b="1" dirty="0">
              <a:latin typeface="Times New Roman" pitchFamily="18" charset="0"/>
              <a:cs typeface="Times New Roman" pitchFamily="18" charset="0"/>
            </a:endParaRPr>
          </a:p>
        </p:txBody>
      </p:sp>
      <p:sp>
        <p:nvSpPr>
          <p:cNvPr id="21" name="AutoShape 23"/>
          <p:cNvSpPr>
            <a:spLocks noChangeArrowheads="1"/>
          </p:cNvSpPr>
          <p:nvPr/>
        </p:nvSpPr>
        <p:spPr bwMode="auto">
          <a:xfrm>
            <a:off x="32565502" y="18073582"/>
            <a:ext cx="6264696" cy="53110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3600" b="1" dirty="0">
                <a:latin typeface="Times New Roman" pitchFamily="18" charset="0"/>
                <a:cs typeface="Times New Roman" pitchFamily="18" charset="0"/>
              </a:rPr>
              <a:t>Results contd..</a:t>
            </a:r>
          </a:p>
        </p:txBody>
      </p:sp>
      <p:sp>
        <p:nvSpPr>
          <p:cNvPr id="29" name="AutoShape 23"/>
          <p:cNvSpPr>
            <a:spLocks noChangeArrowheads="1"/>
          </p:cNvSpPr>
          <p:nvPr/>
        </p:nvSpPr>
        <p:spPr bwMode="auto">
          <a:xfrm>
            <a:off x="449933" y="14779947"/>
            <a:ext cx="7287018" cy="51790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effectLst>
                  <a:outerShdw blurRad="38100" dist="38100" dir="2700000" algn="tl">
                    <a:srgbClr val="000000"/>
                  </a:outerShdw>
                </a:effectLst>
                <a:latin typeface="Times New Roman" pitchFamily="18" charset="0"/>
                <a:cs typeface="Times New Roman" pitchFamily="18" charset="0"/>
              </a:rPr>
              <a:t>	</a:t>
            </a:r>
            <a:r>
              <a:rPr lang="en-US" sz="4000" b="1" dirty="0">
                <a:latin typeface="Times New Roman" pitchFamily="18" charset="0"/>
                <a:cs typeface="Times New Roman" pitchFamily="18" charset="0"/>
              </a:rPr>
              <a:t>Study area (core location) </a:t>
            </a:r>
          </a:p>
        </p:txBody>
      </p:sp>
      <p:sp>
        <p:nvSpPr>
          <p:cNvPr id="31" name="AutoShape 23"/>
          <p:cNvSpPr>
            <a:spLocks noChangeArrowheads="1"/>
          </p:cNvSpPr>
          <p:nvPr/>
        </p:nvSpPr>
        <p:spPr bwMode="auto">
          <a:xfrm>
            <a:off x="15646412" y="18184837"/>
            <a:ext cx="7200800" cy="5311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Key findings:</a:t>
            </a:r>
          </a:p>
        </p:txBody>
      </p:sp>
      <p:sp>
        <p:nvSpPr>
          <p:cNvPr id="38" name="Rectangle 37"/>
          <p:cNvSpPr/>
          <p:nvPr/>
        </p:nvSpPr>
        <p:spPr>
          <a:xfrm>
            <a:off x="15895319" y="18913603"/>
            <a:ext cx="14221911" cy="6451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TextBox 66"/>
          <p:cNvSpPr txBox="1"/>
          <p:nvPr/>
        </p:nvSpPr>
        <p:spPr>
          <a:xfrm>
            <a:off x="27966245" y="28522263"/>
            <a:ext cx="14689631" cy="1077218"/>
          </a:xfrm>
          <a:prstGeom prst="rect">
            <a:avLst/>
          </a:prstGeom>
          <a:noFill/>
        </p:spPr>
        <p:txBody>
          <a:bodyPr wrap="square" rtlCol="0">
            <a:spAutoFit/>
          </a:bodyPr>
          <a:lstStyle/>
          <a:p>
            <a:pPr algn="just"/>
            <a:r>
              <a:rPr lang="en-IN" sz="1600" dirty="0">
                <a:latin typeface="Times New Roman" pitchFamily="18" charset="0"/>
                <a:cs typeface="Times New Roman" pitchFamily="18" charset="0"/>
              </a:rPr>
              <a:t>Acknowledgements:            </a:t>
            </a:r>
          </a:p>
          <a:p>
            <a:pPr algn="just"/>
            <a:r>
              <a:rPr lang="en-IN" sz="1600" dirty="0">
                <a:latin typeface="Times New Roman" pitchFamily="18" charset="0"/>
                <a:cs typeface="Times New Roman" pitchFamily="18" charset="0"/>
              </a:rPr>
              <a:t> All the analyses were conducted in gas hydrate geochemistry laboratory of CSIR-NIO.</a:t>
            </a:r>
          </a:p>
          <a:p>
            <a:pPr algn="just"/>
            <a:r>
              <a:rPr lang="en-IN" sz="1600" dirty="0">
                <a:latin typeface="Times New Roman" pitchFamily="18" charset="0"/>
                <a:cs typeface="Times New Roman" pitchFamily="18" charset="0"/>
              </a:rPr>
              <a:t>We Thank, Director ,NIO and Director, AcSIR for the support and </a:t>
            </a:r>
            <a:r>
              <a:rPr lang="en-IN" sz="1600" dirty="0" smtClean="0">
                <a:latin typeface="Times New Roman" pitchFamily="18" charset="0"/>
                <a:cs typeface="Times New Roman" pitchFamily="18" charset="0"/>
              </a:rPr>
              <a:t>encouragement.</a:t>
            </a:r>
            <a:r>
              <a:rPr lang="en-IN"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Our sincere thanks to Council of Scientific and industrial </a:t>
            </a:r>
            <a:r>
              <a:rPr lang="en-IN" sz="1600" dirty="0" smtClean="0">
                <a:latin typeface="Times New Roman" pitchFamily="18" charset="0"/>
                <a:cs typeface="Times New Roman" pitchFamily="18" charset="0"/>
              </a:rPr>
              <a:t>Research for lab facility </a:t>
            </a:r>
            <a:r>
              <a:rPr lang="en-IN" sz="1600" dirty="0">
                <a:latin typeface="Times New Roman" pitchFamily="18" charset="0"/>
                <a:cs typeface="Times New Roman" pitchFamily="18" charset="0"/>
              </a:rPr>
              <a:t>and university grant commission for providing fellowship for carrying out this research work.</a:t>
            </a:r>
          </a:p>
        </p:txBody>
      </p:sp>
      <p:sp>
        <p:nvSpPr>
          <p:cNvPr id="74" name="AutoShape 23"/>
          <p:cNvSpPr>
            <a:spLocks noChangeArrowheads="1"/>
          </p:cNvSpPr>
          <p:nvPr/>
        </p:nvSpPr>
        <p:spPr bwMode="auto">
          <a:xfrm>
            <a:off x="487631" y="9235331"/>
            <a:ext cx="5042226" cy="648071"/>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2800" b="1" dirty="0">
                <a:effectLst>
                  <a:outerShdw blurRad="38100" dist="38100" dir="2700000" algn="tl">
                    <a:srgbClr val="000000"/>
                  </a:outerShdw>
                </a:effectLst>
                <a:latin typeface="Times New Roman" pitchFamily="18" charset="0"/>
                <a:cs typeface="Times New Roman" pitchFamily="18" charset="0"/>
              </a:rPr>
              <a:t>	Denitrification in Arabian Sea</a:t>
            </a:r>
            <a:endParaRPr lang="en-US" sz="2800" b="1"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65" y="15435195"/>
            <a:ext cx="7511319" cy="545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3"/>
          <p:cNvSpPr txBox="1">
            <a:spLocks noChangeArrowheads="1"/>
          </p:cNvSpPr>
          <p:nvPr/>
        </p:nvSpPr>
        <p:spPr bwMode="auto">
          <a:xfrm>
            <a:off x="396465" y="21634611"/>
            <a:ext cx="15301087" cy="3046988"/>
          </a:xfrm>
          <a:prstGeom prst="rect">
            <a:avLst/>
          </a:prstGeom>
          <a:noFill/>
          <a:ln w="28575">
            <a:solidFill>
              <a:srgbClr val="9E1B32"/>
            </a:solidFill>
            <a:miter lim="800000"/>
            <a:headEnd/>
            <a:tailEnd/>
          </a:ln>
        </p:spPr>
        <p:txBody>
          <a:bodyPr wrap="square">
            <a:spAutoFit/>
          </a:bodyPr>
          <a:lstStyle/>
          <a:p>
            <a:pPr algn="just"/>
            <a:r>
              <a:rPr lang="en-US" sz="2400" dirty="0">
                <a:latin typeface="Times New Roman" pitchFamily="18" charset="0"/>
                <a:cs typeface="Times New Roman" pitchFamily="18" charset="0"/>
              </a:rPr>
              <a:t>The eastern Arabian Sea experience a seasonal eastern-boundary-type upwelling environment (Naqvi </a:t>
            </a:r>
            <a:r>
              <a:rPr lang="en-US" sz="2400" i="1" dirty="0">
                <a:latin typeface="Times New Roman" pitchFamily="18" charset="0"/>
                <a:cs typeface="Times New Roman" pitchFamily="18" charset="0"/>
              </a:rPr>
              <a:t>et </a:t>
            </a:r>
            <a:r>
              <a:rPr lang="en-US" sz="2400" i="1" dirty="0"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.,2009</a:t>
            </a:r>
            <a:r>
              <a:rPr lang="en-US" sz="2400" dirty="0">
                <a:latin typeface="Times New Roman" pitchFamily="18" charset="0"/>
                <a:cs typeface="Times New Roman" pitchFamily="18" charset="0"/>
              </a:rPr>
              <a:t>). Seasonal hypoxia in western continental margin occurs during and shortly after SW monsoon and intimately linked to the seasonal reversal of surface circulation.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2006</a:t>
            </a:r>
            <a:r>
              <a:rPr lang="en-US" sz="2400" dirty="0">
                <a:latin typeface="Times New Roman" pitchFamily="18" charset="0"/>
                <a:cs typeface="Times New Roman" pitchFamily="18" charset="0"/>
              </a:rPr>
              <a:t>). In winter (NE monsoon) ,the west India coastal current (WICC) flows pole ward causing </a:t>
            </a:r>
            <a:r>
              <a:rPr lang="en-US" sz="2400" dirty="0" err="1" smtClean="0">
                <a:latin typeface="Times New Roman" pitchFamily="18" charset="0"/>
                <a:cs typeface="Times New Roman" pitchFamily="18" charset="0"/>
              </a:rPr>
              <a:t>downwelling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off the west coast and in summer (SW monsoon) coastal upwelling </a:t>
            </a:r>
            <a:r>
              <a:rPr lang="en-US" sz="2400" dirty="0" smtClean="0">
                <a:latin typeface="Times New Roman" pitchFamily="18" charset="0"/>
                <a:cs typeface="Times New Roman" pitchFamily="18" charset="0"/>
              </a:rPr>
              <a:t>prevails due to reversal of WICC (</a:t>
            </a:r>
            <a:r>
              <a:rPr lang="en-US" sz="2400" dirty="0" err="1" smtClean="0">
                <a:latin typeface="Times New Roman" pitchFamily="18" charset="0"/>
                <a:cs typeface="Times New Roman" pitchFamily="18" charset="0"/>
              </a:rPr>
              <a:t>Agnihotri</a:t>
            </a: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et </a:t>
            </a:r>
            <a:r>
              <a:rPr lang="en-US" sz="2400" i="1" dirty="0"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2008).Upwelling causes the oxygen-poor, nutrient rich subsurface water brought to the shelf, that turn anoxic by late summer due to exhaustion of oxygen and nitrate by heterotrophic microorganisms. This oxygen deficient system is world’s largest and intensified since three decades and the intensification clearly indicates increase in productivity since few decades as well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2009</a:t>
            </a:r>
            <a:r>
              <a:rPr lang="en-US" sz="2400" dirty="0">
                <a:latin typeface="Times New Roman" pitchFamily="18" charset="0"/>
                <a:cs typeface="Times New Roman" pitchFamily="18" charset="0"/>
              </a:rPr>
              <a:t>).</a:t>
            </a:r>
          </a:p>
        </p:txBody>
      </p:sp>
      <p:sp>
        <p:nvSpPr>
          <p:cNvPr id="24" name="Rectangle 23"/>
          <p:cNvSpPr/>
          <p:nvPr/>
        </p:nvSpPr>
        <p:spPr>
          <a:xfrm>
            <a:off x="27966245" y="28317451"/>
            <a:ext cx="14689632" cy="14868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2" descr="C:\Users\ayushmati\Desktop\CSIR_India-logo-2CE4323D27-seeklogo.c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054" y="594371"/>
            <a:ext cx="2353444" cy="2353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yushmati\Deskto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4135" y="882403"/>
            <a:ext cx="3384376" cy="2049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10B15648-1428-420A-B97C-43872498C0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17230" y="18700889"/>
            <a:ext cx="11881320" cy="8849264"/>
          </a:xfrm>
          <a:prstGeom prst="rect">
            <a:avLst/>
          </a:prstGeom>
        </p:spPr>
      </p:pic>
      <p:sp>
        <p:nvSpPr>
          <p:cNvPr id="2" name="TextBox 1"/>
          <p:cNvSpPr txBox="1"/>
          <p:nvPr/>
        </p:nvSpPr>
        <p:spPr>
          <a:xfrm>
            <a:off x="15895319" y="19172434"/>
            <a:ext cx="14005887" cy="7201972"/>
          </a:xfrm>
          <a:prstGeom prst="rect">
            <a:avLst/>
          </a:prstGeom>
          <a:noFill/>
        </p:spPr>
        <p:txBody>
          <a:bodyPr wrap="square" rtlCol="0">
            <a:spAutoFit/>
          </a:bodyPr>
          <a:lstStyle/>
          <a:p>
            <a:pPr marL="1143000" indent="-1143000" algn="just">
              <a:buFont typeface="Arial" pitchFamily="34" charset="0"/>
              <a:buChar char="•"/>
            </a:pPr>
            <a:r>
              <a:rPr lang="en-US" sz="2800" dirty="0">
                <a:latin typeface="Times New Roman" pitchFamily="18" charset="0"/>
                <a:cs typeface="Times New Roman" pitchFamily="18" charset="0"/>
              </a:rPr>
              <a:t>The TOC and TN show parallel trends as the core is continuous and preserved properly.</a:t>
            </a:r>
          </a:p>
          <a:p>
            <a:pPr marL="1143000" indent="-1143000" algn="just">
              <a:buFont typeface="Arial" pitchFamily="34" charset="0"/>
              <a:buChar char="•"/>
            </a:pPr>
            <a:r>
              <a:rPr lang="en-US" sz="2800" dirty="0">
                <a:latin typeface="Times New Roman" pitchFamily="18" charset="0"/>
                <a:cs typeface="Times New Roman" pitchFamily="18" charset="0"/>
              </a:rPr>
              <a:t>The  TOC/TN and δ</a:t>
            </a:r>
            <a:r>
              <a:rPr lang="en-US" sz="2800" baseline="30000" dirty="0">
                <a:latin typeface="Times New Roman" pitchFamily="18" charset="0"/>
                <a:cs typeface="Times New Roman" pitchFamily="18" charset="0"/>
              </a:rPr>
              <a:t>13</a:t>
            </a:r>
            <a:r>
              <a:rPr lang="en-US" sz="2800" dirty="0">
                <a:latin typeface="Times New Roman" pitchFamily="18" charset="0"/>
                <a:cs typeface="Times New Roman" pitchFamily="18" charset="0"/>
              </a:rPr>
              <a:t> C</a:t>
            </a:r>
            <a:r>
              <a:rPr lang="en-US" sz="2800" baseline="-25000" dirty="0">
                <a:latin typeface="Times New Roman" pitchFamily="18" charset="0"/>
                <a:cs typeface="Times New Roman" pitchFamily="18" charset="0"/>
              </a:rPr>
              <a:t>TOC  </a:t>
            </a:r>
            <a:r>
              <a:rPr lang="en-US" sz="2800" dirty="0">
                <a:latin typeface="Times New Roman" pitchFamily="18" charset="0"/>
                <a:cs typeface="Times New Roman" pitchFamily="18" charset="0"/>
              </a:rPr>
              <a:t>suggest typical marine organic matter source. This observation is also further supported by the n-alkane distribution pattern , where the dominance of nC</a:t>
            </a:r>
            <a:r>
              <a:rPr lang="en-US" sz="2800" baseline="-25000" dirty="0">
                <a:latin typeface="Times New Roman" pitchFamily="18" charset="0"/>
                <a:cs typeface="Times New Roman" pitchFamily="18" charset="0"/>
              </a:rPr>
              <a:t>21 </a:t>
            </a:r>
            <a:r>
              <a:rPr lang="en-US" sz="2800" dirty="0">
                <a:latin typeface="Times New Roman" pitchFamily="18" charset="0"/>
                <a:cs typeface="Times New Roman" pitchFamily="18" charset="0"/>
              </a:rPr>
              <a:t>to nC</a:t>
            </a:r>
            <a:r>
              <a:rPr lang="en-US" sz="2800" baseline="-25000" dirty="0">
                <a:latin typeface="Times New Roman" pitchFamily="18" charset="0"/>
                <a:cs typeface="Times New Roman" pitchFamily="18" charset="0"/>
              </a:rPr>
              <a:t>24 </a:t>
            </a:r>
            <a:r>
              <a:rPr lang="en-US" sz="2800" dirty="0">
                <a:latin typeface="Times New Roman" pitchFamily="18" charset="0"/>
                <a:cs typeface="Times New Roman" pitchFamily="18" charset="0"/>
              </a:rPr>
              <a:t>and the absence of odd alkane dominance over even suggest predominantly marine organic source.</a:t>
            </a:r>
          </a:p>
          <a:p>
            <a:pPr marL="1143000" indent="-1143000" algn="just">
              <a:buFont typeface="Arial" pitchFamily="34" charset="0"/>
              <a:buChar char="•"/>
            </a:pPr>
            <a:r>
              <a:rPr lang="en-US" sz="2800" dirty="0">
                <a:latin typeface="Times New Roman" pitchFamily="18" charset="0"/>
                <a:cs typeface="Times New Roman" pitchFamily="18" charset="0"/>
              </a:rPr>
              <a:t>The δ</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 profile shows a steady increase from 5.7‰ at 203 cmbsf (5.5 </a:t>
            </a:r>
            <a:r>
              <a:rPr lang="en-US" sz="2800" dirty="0" err="1">
                <a:latin typeface="Times New Roman" pitchFamily="18" charset="0"/>
                <a:cs typeface="Times New Roman" pitchFamily="18" charset="0"/>
              </a:rPr>
              <a:t>ky</a:t>
            </a:r>
            <a:r>
              <a:rPr lang="en-US" sz="2800" dirty="0">
                <a:latin typeface="Times New Roman" pitchFamily="18" charset="0"/>
                <a:cs typeface="Times New Roman" pitchFamily="18" charset="0"/>
              </a:rPr>
              <a:t> BP) to 7.5‰ at 2 cmbsf (~1ky BP) suggesting gradual increase in denitrification possibly liked to reduced ventilation in the Arabian Sea, whereas, between 5.5 to 12 </a:t>
            </a:r>
            <a:r>
              <a:rPr lang="en-US" sz="2800" dirty="0" err="1">
                <a:latin typeface="Times New Roman" pitchFamily="18" charset="0"/>
                <a:cs typeface="Times New Roman" pitchFamily="18" charset="0"/>
              </a:rPr>
              <a:t>ky</a:t>
            </a:r>
            <a:r>
              <a:rPr lang="en-US" sz="2800" dirty="0">
                <a:latin typeface="Times New Roman" pitchFamily="18" charset="0"/>
                <a:cs typeface="Times New Roman" pitchFamily="18" charset="0"/>
              </a:rPr>
              <a:t> BP, the δ</a:t>
            </a:r>
            <a:r>
              <a:rPr lang="en-US" sz="2800" baseline="30000" dirty="0">
                <a:latin typeface="Times New Roman" pitchFamily="18" charset="0"/>
                <a:cs typeface="Times New Roman" pitchFamily="18" charset="0"/>
              </a:rPr>
              <a:t>15</a:t>
            </a:r>
            <a:r>
              <a:rPr lang="en-US" sz="2800" dirty="0">
                <a:latin typeface="Times New Roman" pitchFamily="18" charset="0"/>
                <a:cs typeface="Times New Roman" pitchFamily="18" charset="0"/>
              </a:rPr>
              <a:t>N values show marked fluctuations (5.2 to 7.1‰) possibly indicating variable level of oxygenation which in turn controlled the extent of denitrification</a:t>
            </a:r>
            <a:r>
              <a:rPr lang="en-US" sz="2800" dirty="0" smtClean="0">
                <a:latin typeface="Times New Roman" pitchFamily="18" charset="0"/>
                <a:cs typeface="Times New Roman" pitchFamily="18" charset="0"/>
              </a:rPr>
              <a:t>.</a:t>
            </a:r>
          </a:p>
          <a:p>
            <a:pPr marL="1143000" indent="-1143000" algn="just">
              <a:buFont typeface="Arial" pitchFamily="34" charset="0"/>
              <a:buChar char="•"/>
            </a:pPr>
            <a:r>
              <a:rPr lang="en-US" sz="2800" dirty="0" smtClean="0">
                <a:solidFill>
                  <a:srgbClr val="FF0000"/>
                </a:solidFill>
                <a:latin typeface="Times New Roman" pitchFamily="18" charset="0"/>
                <a:cs typeface="Times New Roman" pitchFamily="18" charset="0"/>
              </a:rPr>
              <a:t>Possible influence of digenesis (microbial degradation of organic matter) on the δ</a:t>
            </a:r>
            <a:r>
              <a:rPr lang="en-US" sz="2800" baseline="30000" dirty="0" smtClean="0">
                <a:solidFill>
                  <a:srgbClr val="FF0000"/>
                </a:solidFill>
                <a:latin typeface="Times New Roman" pitchFamily="18" charset="0"/>
                <a:cs typeface="Times New Roman" pitchFamily="18" charset="0"/>
              </a:rPr>
              <a:t>15</a:t>
            </a:r>
            <a:r>
              <a:rPr lang="en-US" sz="2800" dirty="0" smtClean="0">
                <a:solidFill>
                  <a:srgbClr val="FF0000"/>
                </a:solidFill>
                <a:latin typeface="Times New Roman" pitchFamily="18" charset="0"/>
                <a:cs typeface="Times New Roman" pitchFamily="18" charset="0"/>
              </a:rPr>
              <a:t>N value need to be investigated for a better understanding of the water column processes.</a:t>
            </a:r>
            <a:endParaRPr lang="en-US" sz="2800" dirty="0">
              <a:solidFill>
                <a:srgbClr val="FF0000"/>
              </a:solidFill>
              <a:latin typeface="Times New Roman" pitchFamily="18" charset="0"/>
              <a:cs typeface="Times New Roman" pitchFamily="18" charset="0"/>
            </a:endParaRPr>
          </a:p>
          <a:p>
            <a:pPr marL="1143000" indent="-1143000" algn="just">
              <a:buFont typeface="Arial" pitchFamily="34" charset="0"/>
              <a:buChar char="•"/>
            </a:pPr>
            <a:r>
              <a:rPr lang="en-US" sz="2800" dirty="0" err="1">
                <a:solidFill>
                  <a:srgbClr val="FF0000"/>
                </a:solidFill>
                <a:latin typeface="Times New Roman" pitchFamily="18" charset="0"/>
                <a:cs typeface="Times New Roman" pitchFamily="18" charset="0"/>
              </a:rPr>
              <a:t>Perticular</a:t>
            </a:r>
            <a:r>
              <a:rPr lang="en-US" sz="2800" dirty="0">
                <a:solidFill>
                  <a:srgbClr val="FF0000"/>
                </a:solidFill>
                <a:latin typeface="Times New Roman" pitchFamily="18" charset="0"/>
                <a:cs typeface="Times New Roman" pitchFamily="18" charset="0"/>
              </a:rPr>
              <a:t> Source of Productivity in this area yet to be established in this  core by further  compound specific </a:t>
            </a:r>
            <a:r>
              <a:rPr lang="en-US" sz="2800" dirty="0" smtClean="0">
                <a:solidFill>
                  <a:srgbClr val="FF0000"/>
                </a:solidFill>
                <a:latin typeface="Times New Roman" pitchFamily="18" charset="0"/>
                <a:cs typeface="Times New Roman" pitchFamily="18" charset="0"/>
              </a:rPr>
              <a:t>isotopic analysis</a:t>
            </a:r>
            <a:r>
              <a:rPr lang="en-US" sz="2800" dirty="0">
                <a:solidFill>
                  <a:srgbClr val="FF0000"/>
                </a:solidFill>
                <a:latin typeface="Times New Roman" pitchFamily="18" charset="0"/>
                <a:cs typeface="Times New Roman" pitchFamily="18" charset="0"/>
              </a:rPr>
              <a:t>.</a:t>
            </a:r>
          </a:p>
          <a:p>
            <a:pPr marL="1143000" indent="-1143000">
              <a:buFont typeface="Arial" pitchFamily="34" charset="0"/>
              <a:buChar char="•"/>
            </a:pPr>
            <a:endParaRPr lang="en-US" sz="3200" dirty="0">
              <a:latin typeface="Times New Roman" pitchFamily="18" charset="0"/>
              <a:cs typeface="Times New Roman" pitchFamily="18" charset="0"/>
            </a:endParaRPr>
          </a:p>
          <a:p>
            <a:pPr marL="1143000" indent="-1143000">
              <a:buFont typeface="Arial" pitchFamily="34" charset="0"/>
              <a:buChar char="•"/>
            </a:pPr>
            <a:endParaRPr lang="en-US" sz="2000" dirty="0">
              <a:latin typeface="Times New Roman" pitchFamily="18" charset="0"/>
              <a:cs typeface="Times New Roman" pitchFamily="18" charset="0"/>
            </a:endParaRPr>
          </a:p>
          <a:p>
            <a:pPr marL="1143000" indent="-1143000">
              <a:buFont typeface="Arial" pitchFamily="34" charset="0"/>
              <a:buChar char="•"/>
            </a:pPr>
            <a:endParaRPr lang="en-US" sz="1800" dirty="0">
              <a:latin typeface="Times New Roman" pitchFamily="18" charset="0"/>
              <a:cs typeface="Times New Roman" pitchFamily="18" charset="0"/>
            </a:endParaRPr>
          </a:p>
        </p:txBody>
      </p:sp>
      <p:pic>
        <p:nvPicPr>
          <p:cNvPr id="13" name="Picture 12">
            <a:extLst>
              <a:ext uri="{FF2B5EF4-FFF2-40B4-BE49-F238E27FC236}">
                <a16:creationId xmlns="" xmlns:a16="http://schemas.microsoft.com/office/drawing/2014/main" id="{C10981EB-FF43-492F-8520-73A074694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46412" y="7427511"/>
            <a:ext cx="25980558" cy="10483710"/>
          </a:xfrm>
          <a:prstGeom prst="rect">
            <a:avLst/>
          </a:prstGeom>
        </p:spPr>
      </p:pic>
      <p:sp>
        <p:nvSpPr>
          <p:cNvPr id="28" name="AutoShape 23">
            <a:extLst>
              <a:ext uri="{FF2B5EF4-FFF2-40B4-BE49-F238E27FC236}">
                <a16:creationId xmlns="" xmlns:a16="http://schemas.microsoft.com/office/drawing/2014/main" id="{0BFCD9CE-8488-4802-BD49-A0585F8DB817}"/>
              </a:ext>
            </a:extLst>
          </p:cNvPr>
          <p:cNvSpPr>
            <a:spLocks noChangeArrowheads="1"/>
          </p:cNvSpPr>
          <p:nvPr/>
        </p:nvSpPr>
        <p:spPr bwMode="auto">
          <a:xfrm>
            <a:off x="305918" y="21015803"/>
            <a:ext cx="8421165" cy="523057"/>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 Circulation pattern of the area</a:t>
            </a:r>
          </a:p>
        </p:txBody>
      </p:sp>
      <p:sp>
        <p:nvSpPr>
          <p:cNvPr id="14" name="Rectangle 13">
            <a:extLst>
              <a:ext uri="{FF2B5EF4-FFF2-40B4-BE49-F238E27FC236}">
                <a16:creationId xmlns="" xmlns:a16="http://schemas.microsoft.com/office/drawing/2014/main" id="{52691057-B917-4A74-897D-5AB77AB70A5A}"/>
              </a:ext>
            </a:extLst>
          </p:cNvPr>
          <p:cNvSpPr/>
          <p:nvPr/>
        </p:nvSpPr>
        <p:spPr>
          <a:xfrm>
            <a:off x="7935868" y="15455709"/>
            <a:ext cx="6928148" cy="54377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SSK 42-5 is located along the Eastern Arabian Sea, along the western continental margin of India , which is a passive NNW-SSE margin ,a straight shelf edge breaking at 140-180 m </a:t>
            </a:r>
            <a:r>
              <a:rPr lang="en-US" sz="2800" dirty="0" smtClean="0">
                <a:latin typeface="Times New Roman" pitchFamily="18" charset="0"/>
                <a:cs typeface="Times New Roman" pitchFamily="18" charset="0"/>
              </a:rPr>
              <a:t>depth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(Fernandes and Mazumdar2019</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and references there in, Mazumdar., 2009).The </a:t>
            </a:r>
            <a:r>
              <a:rPr lang="en-US" sz="2800" dirty="0">
                <a:latin typeface="Times New Roman" pitchFamily="18" charset="0"/>
                <a:cs typeface="Times New Roman" pitchFamily="18" charset="0"/>
              </a:rPr>
              <a:t>studied core sediments along outer shelf are mostly silts and clay</a:t>
            </a:r>
            <a:r>
              <a:rPr lang="en-US" sz="2800" dirty="0">
                <a:latin typeface="Times New Roman" pitchFamily="18" charset="0"/>
                <a:cs typeface="Times New Roman" pitchFamily="18" charset="0"/>
              </a:rPr>
              <a:t>.(Fernandes and </a:t>
            </a:r>
            <a:r>
              <a:rPr lang="en-US" sz="2800" dirty="0" smtClean="0">
                <a:latin typeface="Times New Roman" pitchFamily="18" charset="0"/>
                <a:cs typeface="Times New Roman" pitchFamily="18" charset="0"/>
              </a:rPr>
              <a:t>Mazumdar., </a:t>
            </a:r>
            <a:r>
              <a:rPr lang="en-US" sz="2800" dirty="0">
                <a:latin typeface="Times New Roman" pitchFamily="18" charset="0"/>
                <a:cs typeface="Times New Roman" pitchFamily="18" charset="0"/>
              </a:rPr>
              <a:t>2019</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ctr"/>
            <a:endParaRPr lang="en-IN" sz="2800" dirty="0">
              <a:latin typeface="Times New Roman" panose="02020603050405020304" pitchFamily="18" charset="0"/>
              <a:cs typeface="Times New Roman" panose="02020603050405020304" pitchFamily="18" charset="0"/>
            </a:endParaRPr>
          </a:p>
        </p:txBody>
      </p:sp>
      <p:sp>
        <p:nvSpPr>
          <p:cNvPr id="32" name="AutoShape 23">
            <a:extLst>
              <a:ext uri="{FF2B5EF4-FFF2-40B4-BE49-F238E27FC236}">
                <a16:creationId xmlns="" xmlns:a16="http://schemas.microsoft.com/office/drawing/2014/main" id="{857DDBD6-899C-4CFF-8BE0-87A84852205A}"/>
              </a:ext>
            </a:extLst>
          </p:cNvPr>
          <p:cNvSpPr>
            <a:spLocks noChangeArrowheads="1"/>
          </p:cNvSpPr>
          <p:nvPr/>
        </p:nvSpPr>
        <p:spPr bwMode="auto">
          <a:xfrm>
            <a:off x="305918" y="25221107"/>
            <a:ext cx="7200800" cy="531100"/>
          </a:xfrm>
          <a:prstGeom prst="roundRect">
            <a:avLst>
              <a:gd name="adj" fmla="val 50000"/>
            </a:avLst>
          </a:prstGeom>
          <a:blipFill>
            <a:blip r:embed="rId3" cstate="print"/>
            <a:tile tx="0" ty="0" sx="100000" sy="100000" flip="none" algn="tl"/>
          </a:blip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000" b="1" dirty="0">
                <a:latin typeface="Times New Roman" pitchFamily="18" charset="0"/>
                <a:cs typeface="Times New Roman" pitchFamily="18" charset="0"/>
              </a:rPr>
              <a:t>REFERENCES:</a:t>
            </a:r>
          </a:p>
        </p:txBody>
      </p:sp>
      <p:sp>
        <p:nvSpPr>
          <p:cNvPr id="7" name="TextBox 6"/>
          <p:cNvSpPr txBox="1"/>
          <p:nvPr/>
        </p:nvSpPr>
        <p:spPr>
          <a:xfrm>
            <a:off x="487631" y="25841993"/>
            <a:ext cx="27478614" cy="3416320"/>
          </a:xfrm>
          <a:prstGeom prst="rect">
            <a:avLst/>
          </a:prstGeom>
          <a:noFill/>
        </p:spPr>
        <p:txBody>
          <a:bodyPr wrap="square" rtlCol="0">
            <a:spAutoFit/>
          </a:bodyPr>
          <a:lstStyle/>
          <a:p>
            <a:pPr marL="457200" lvl="0" indent="-457200" algn="just">
              <a:buFont typeface="+mj-lt"/>
              <a:buAutoNum type="arabicPeriod"/>
            </a:pPr>
            <a:r>
              <a:rPr lang="en-US" sz="2400" dirty="0" err="1">
                <a:latin typeface="Times New Roman" pitchFamily="18" charset="0"/>
                <a:cs typeface="Times New Roman" pitchFamily="18" charset="0"/>
              </a:rPr>
              <a:t>Agnihotri</a:t>
            </a:r>
            <a:r>
              <a:rPr lang="en-US" sz="2400" dirty="0">
                <a:latin typeface="Times New Roman" pitchFamily="18" charset="0"/>
                <a:cs typeface="Times New Roman" pitchFamily="18" charset="0"/>
              </a:rPr>
              <a:t>, R., </a:t>
            </a:r>
            <a:r>
              <a:rPr lang="en-US" sz="2400" dirty="0" err="1">
                <a:latin typeface="Times New Roman" pitchFamily="18" charset="0"/>
                <a:cs typeface="Times New Roman" pitchFamily="18" charset="0"/>
              </a:rPr>
              <a:t>Kurian</a:t>
            </a:r>
            <a:r>
              <a:rPr lang="en-US" sz="2400" dirty="0">
                <a:latin typeface="Times New Roman" pitchFamily="18" charset="0"/>
                <a:cs typeface="Times New Roman" pitchFamily="18" charset="0"/>
              </a:rPr>
              <a:t> S., Fernandes M., Fernandes, </a:t>
            </a:r>
            <a:r>
              <a:rPr lang="en-US" sz="2400" dirty="0" err="1">
                <a:latin typeface="Times New Roman" pitchFamily="18" charset="0"/>
                <a:cs typeface="Times New Roman" pitchFamily="18" charset="0"/>
              </a:rPr>
              <a:t>Reshma</a:t>
            </a:r>
            <a:r>
              <a:rPr lang="en-US" sz="2400" dirty="0">
                <a:latin typeface="Times New Roman" pitchFamily="18" charset="0"/>
                <a:cs typeface="Times New Roman" pitchFamily="18" charset="0"/>
              </a:rPr>
              <a:t> K., </a:t>
            </a:r>
            <a:r>
              <a:rPr lang="en-US" sz="2400" dirty="0" err="1">
                <a:latin typeface="Times New Roman" pitchFamily="18" charset="0"/>
                <a:cs typeface="Times New Roman" pitchFamily="18" charset="0"/>
              </a:rPr>
              <a:t>DeSouza</a:t>
            </a:r>
            <a:r>
              <a:rPr lang="en-US" sz="2400" dirty="0">
                <a:latin typeface="Times New Roman" pitchFamily="18" charset="0"/>
                <a:cs typeface="Times New Roman" pitchFamily="18" charset="0"/>
              </a:rPr>
              <a:t> W., and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 W. A., (2008) Variability of subsurface denitrification and surface productivity in the coastal eastern Arabian Sea over the past seven centuries, </a:t>
            </a:r>
            <a:r>
              <a:rPr lang="en-US" sz="2400" i="1" dirty="0">
                <a:latin typeface="Times New Roman" pitchFamily="18" charset="0"/>
                <a:cs typeface="Times New Roman" pitchFamily="18" charset="0"/>
              </a:rPr>
              <a:t>Holocene</a:t>
            </a:r>
            <a:r>
              <a:rPr lang="en-US" sz="2400" dirty="0">
                <a:latin typeface="Times New Roman" pitchFamily="18" charset="0"/>
                <a:cs typeface="Times New Roman" pitchFamily="18" charset="0"/>
              </a:rPr>
              <a:t>, 18, 755–764.</a:t>
            </a:r>
          </a:p>
          <a:p>
            <a:pPr marL="457200" lvl="0" indent="-457200" algn="just">
              <a:buFont typeface="+mj-lt"/>
              <a:buAutoNum type="arabicPeriod"/>
            </a:pPr>
            <a:r>
              <a:rPr lang="en-US" sz="2400" dirty="0" err="1">
                <a:latin typeface="Times New Roman" pitchFamily="18" charset="0"/>
                <a:cs typeface="Times New Roman" pitchFamily="18" charset="0"/>
              </a:rPr>
              <a:t>Codispoti</a:t>
            </a:r>
            <a:r>
              <a:rPr lang="en-US" sz="2400" dirty="0">
                <a:latin typeface="Times New Roman" pitchFamily="18" charset="0"/>
                <a:cs typeface="Times New Roman" pitchFamily="18" charset="0"/>
              </a:rPr>
              <a:t>, L. A. (1989), Phosphorus vs. Nitrogen Limitation of New and Export Production, in </a:t>
            </a:r>
            <a:r>
              <a:rPr lang="en-US" sz="2400" i="1" dirty="0">
                <a:latin typeface="Times New Roman" pitchFamily="18" charset="0"/>
                <a:cs typeface="Times New Roman" pitchFamily="18" charset="0"/>
              </a:rPr>
              <a:t>Productivity of the Ocean: Present and Past</a:t>
            </a:r>
            <a:r>
              <a:rPr lang="en-US" sz="2400" dirty="0">
                <a:latin typeface="Times New Roman" pitchFamily="18" charset="0"/>
                <a:cs typeface="Times New Roman" pitchFamily="18" charset="0"/>
              </a:rPr>
              <a:t>, edited by W. H. Berger et al., pp. 377–394, John Wiley, New York.</a:t>
            </a:r>
          </a:p>
          <a:p>
            <a:pPr marL="457200" lvl="0" indent="-457200" algn="just">
              <a:buFont typeface="+mj-lt"/>
              <a:buAutoNum type="arabicPeriod"/>
            </a:pPr>
            <a:r>
              <a:rPr lang="en-US" sz="2400" dirty="0" err="1">
                <a:latin typeface="Times New Roman" pitchFamily="18" charset="0"/>
                <a:cs typeface="Times New Roman" pitchFamily="18" charset="0"/>
              </a:rPr>
              <a:t>Devol</a:t>
            </a:r>
            <a:r>
              <a:rPr lang="en-US" sz="2400" dirty="0">
                <a:latin typeface="Times New Roman" pitchFamily="18" charset="0"/>
                <a:cs typeface="Times New Roman" pitchFamily="18" charset="0"/>
              </a:rPr>
              <a:t>, A. H., </a:t>
            </a:r>
            <a:r>
              <a:rPr lang="en-US" sz="2400" dirty="0" err="1">
                <a:latin typeface="Times New Roman" pitchFamily="18" charset="0"/>
                <a:cs typeface="Times New Roman" pitchFamily="18" charset="0"/>
              </a:rPr>
              <a:t>Uhlenhopp</a:t>
            </a:r>
            <a:r>
              <a:rPr lang="en-US" sz="2400" dirty="0">
                <a:latin typeface="Times New Roman" pitchFamily="18" charset="0"/>
                <a:cs typeface="Times New Roman" pitchFamily="18" charset="0"/>
              </a:rPr>
              <a:t>, A. G.,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 W. A., and </a:t>
            </a:r>
            <a:r>
              <a:rPr lang="en-US" sz="2400" dirty="0" err="1">
                <a:latin typeface="Times New Roman" pitchFamily="18" charset="0"/>
                <a:cs typeface="Times New Roman" pitchFamily="18" charset="0"/>
              </a:rPr>
              <a:t>Brandes</a:t>
            </a:r>
            <a:r>
              <a:rPr lang="en-US" sz="2400" dirty="0">
                <a:latin typeface="Times New Roman" pitchFamily="18" charset="0"/>
                <a:cs typeface="Times New Roman" pitchFamily="18" charset="0"/>
              </a:rPr>
              <a:t>, J. A., : Denitrification rates and excess nitrogen gas concentrations in the Arabian Sea oxygen deficient zone, </a:t>
            </a:r>
            <a:r>
              <a:rPr lang="en-US" sz="2400" i="1" dirty="0">
                <a:latin typeface="Times New Roman" pitchFamily="18" charset="0"/>
                <a:cs typeface="Times New Roman" pitchFamily="18" charset="0"/>
              </a:rPr>
              <a:t>Deep-Sea Research</a:t>
            </a:r>
            <a:r>
              <a:rPr lang="en-US" sz="2400" dirty="0">
                <a:latin typeface="Times New Roman" pitchFamily="18" charset="0"/>
                <a:cs typeface="Times New Roman" pitchFamily="18" charset="0"/>
              </a:rPr>
              <a:t>. I, 53, 1533–547,2006a</a:t>
            </a:r>
          </a:p>
          <a:p>
            <a:pPr marL="457200" lvl="0" indent="-457200" algn="just">
              <a:buFont typeface="+mj-lt"/>
              <a:buAutoNum type="arabicPeriod"/>
            </a:pPr>
            <a:r>
              <a:rPr lang="en-US" sz="2400" dirty="0">
                <a:latin typeface="Times New Roman" pitchFamily="18" charset="0"/>
                <a:cs typeface="Times New Roman" pitchFamily="18" charset="0"/>
              </a:rPr>
              <a:t>Fernandes, S. Q., and  Mazumdar , A. (2019), Pore water chemistry and sulfur iron carbon systematics in sediments underlying the oxygen minimum zone of  the Arabian sea west coast of India. PhD thesis submitted to Goa University. URL: </a:t>
            </a:r>
            <a:r>
              <a:rPr lang="en-US" sz="2400" dirty="0">
                <a:latin typeface="Times New Roman" pitchFamily="18" charset="0"/>
                <a:cs typeface="Times New Roman" pitchFamily="18" charset="0"/>
                <a:hlinkClick r:id="rId9"/>
              </a:rPr>
              <a:t>http://hdl.handle.net/10603/281644</a:t>
            </a:r>
            <a:r>
              <a:rPr lang="en-US" sz="2400" dirty="0">
                <a:latin typeface="Times New Roman" pitchFamily="18" charset="0"/>
                <a:cs typeface="Times New Roman" pitchFamily="18" charset="0"/>
              </a:rPr>
              <a:t> </a:t>
            </a:r>
          </a:p>
          <a:p>
            <a:pPr marL="457200" lvl="0" indent="-457200" algn="just">
              <a:buFont typeface="+mj-lt"/>
              <a:buAutoNum type="arabicPeriod"/>
            </a:pPr>
            <a:r>
              <a:rPr lang="en-US" sz="2400" dirty="0">
                <a:latin typeface="Times New Roman" pitchFamily="18" charset="0"/>
                <a:cs typeface="Times New Roman" pitchFamily="18" charset="0"/>
              </a:rPr>
              <a:t>Mazumdar, A., </a:t>
            </a:r>
            <a:r>
              <a:rPr lang="en-US" sz="2400" dirty="0" err="1">
                <a:latin typeface="Times New Roman" pitchFamily="18" charset="0"/>
                <a:cs typeface="Times New Roman" pitchFamily="18" charset="0"/>
              </a:rPr>
              <a:t>Dewangan</a:t>
            </a:r>
            <a:r>
              <a:rPr lang="en-US" sz="2400" dirty="0">
                <a:latin typeface="Times New Roman" pitchFamily="18" charset="0"/>
                <a:cs typeface="Times New Roman" pitchFamily="18" charset="0"/>
              </a:rPr>
              <a:t>, P., H. M.  </a:t>
            </a:r>
            <a:r>
              <a:rPr lang="en-US" sz="2400" dirty="0" err="1">
                <a:latin typeface="Times New Roman" pitchFamily="18" charset="0"/>
                <a:cs typeface="Times New Roman" pitchFamily="18" charset="0"/>
              </a:rPr>
              <a:t>Joa</a:t>
            </a:r>
            <a:r>
              <a:rPr lang="en-US" sz="2400" dirty="0">
                <a:latin typeface="Times New Roman" pitchFamily="18" charset="0"/>
                <a:cs typeface="Times New Roman" pitchFamily="18" charset="0"/>
              </a:rPr>
              <a:t> ̈o, and </a:t>
            </a:r>
            <a:r>
              <a:rPr lang="en-US" sz="2400" dirty="0" err="1">
                <a:latin typeface="Times New Roman" pitchFamily="18" charset="0"/>
                <a:cs typeface="Times New Roman" pitchFamily="18" charset="0"/>
              </a:rPr>
              <a:t>Peketi</a:t>
            </a:r>
            <a:r>
              <a:rPr lang="en-US" sz="2400" dirty="0">
                <a:latin typeface="Times New Roman" pitchFamily="18" charset="0"/>
                <a:cs typeface="Times New Roman" pitchFamily="18" charset="0"/>
              </a:rPr>
              <a:t> A.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(2009), Evidence of </a:t>
            </a:r>
            <a:r>
              <a:rPr lang="en-US" sz="2400" dirty="0" err="1">
                <a:latin typeface="Times New Roman" pitchFamily="18" charset="0"/>
                <a:cs typeface="Times New Roman" pitchFamily="18" charset="0"/>
              </a:rPr>
              <a:t>paleo</a:t>
            </a:r>
            <a:r>
              <a:rPr lang="en-US" sz="2400" dirty="0">
                <a:latin typeface="Times New Roman" pitchFamily="18" charset="0"/>
                <a:cs typeface="Times New Roman" pitchFamily="18" charset="0"/>
              </a:rPr>
              <a:t>–cold seep activity from the Bay of Bengal, offshore India, </a:t>
            </a:r>
            <a:r>
              <a:rPr lang="en-US" sz="2400" i="1" dirty="0">
                <a:latin typeface="Times New Roman" pitchFamily="18" charset="0"/>
                <a:cs typeface="Times New Roman" pitchFamily="18" charset="0"/>
              </a:rPr>
              <a:t>Geochemistry Geophysics </a:t>
            </a:r>
            <a:r>
              <a:rPr lang="en-US" sz="2400" i="1" dirty="0" err="1">
                <a:latin typeface="Times New Roman" pitchFamily="18" charset="0"/>
                <a:cs typeface="Times New Roman" pitchFamily="18" charset="0"/>
              </a:rPr>
              <a:t>Geosystems</a:t>
            </a:r>
            <a:r>
              <a:rPr lang="en-US" sz="2400" i="1" dirty="0">
                <a:latin typeface="Times New Roman" pitchFamily="18" charset="0"/>
                <a:cs typeface="Times New Roman" pitchFamily="18" charset="0"/>
              </a:rPr>
              <a:t>, 10</a:t>
            </a:r>
            <a:r>
              <a:rPr lang="en-US" sz="2400" dirty="0">
                <a:latin typeface="Times New Roman" pitchFamily="18" charset="0"/>
                <a:cs typeface="Times New Roman" pitchFamily="18" charset="0"/>
              </a:rPr>
              <a:t>, 1–15.</a:t>
            </a:r>
          </a:p>
          <a:p>
            <a:pPr marL="457200" indent="-457200" algn="just">
              <a:buFont typeface="+mj-lt"/>
              <a:buAutoNum type="arabicPeriod"/>
            </a:pP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S.W.A., </a:t>
            </a:r>
            <a:r>
              <a:rPr lang="en-US" sz="2400" dirty="0" err="1">
                <a:latin typeface="Times New Roman" pitchFamily="18" charset="0"/>
                <a:cs typeface="Times New Roman" pitchFamily="18" charset="0"/>
              </a:rPr>
              <a:t>Naik</a:t>
            </a:r>
            <a:r>
              <a:rPr lang="en-US" sz="2400" dirty="0">
                <a:latin typeface="Times New Roman" pitchFamily="18" charset="0"/>
                <a:cs typeface="Times New Roman" pitchFamily="18" charset="0"/>
              </a:rPr>
              <a:t>, H., </a:t>
            </a:r>
            <a:r>
              <a:rPr lang="en-US" sz="2400" dirty="0" err="1">
                <a:latin typeface="Times New Roman" pitchFamily="18" charset="0"/>
                <a:cs typeface="Times New Roman" pitchFamily="18" charset="0"/>
              </a:rPr>
              <a:t>Jayakumar</a:t>
            </a:r>
            <a:r>
              <a:rPr lang="en-US" sz="2400" dirty="0">
                <a:latin typeface="Times New Roman" pitchFamily="18" charset="0"/>
                <a:cs typeface="Times New Roman" pitchFamily="18" charset="0"/>
              </a:rPr>
              <a:t>, D.A., and </a:t>
            </a:r>
            <a:r>
              <a:rPr lang="en-US" sz="2400" dirty="0" err="1">
                <a:latin typeface="Times New Roman" pitchFamily="18" charset="0"/>
                <a:cs typeface="Times New Roman" pitchFamily="18" charset="0"/>
              </a:rPr>
              <a:t>Pratihary</a:t>
            </a:r>
            <a:r>
              <a:rPr lang="en-US" sz="2400" dirty="0">
                <a:latin typeface="Times New Roman" pitchFamily="18" charset="0"/>
                <a:cs typeface="Times New Roman" pitchFamily="18" charset="0"/>
              </a:rPr>
              <a:t>, A., Seasonal anoxia over the western Indian continental shelf. In: Indian Ocean: Biogeochemical Processes and Ecological Variability. Eds. </a:t>
            </a:r>
            <a:r>
              <a:rPr lang="en-US" sz="2400" dirty="0" err="1">
                <a:latin typeface="Times New Roman" pitchFamily="18" charset="0"/>
                <a:cs typeface="Times New Roman" pitchFamily="18" charset="0"/>
              </a:rPr>
              <a:t>Wiggert</a:t>
            </a:r>
            <a:r>
              <a:rPr lang="en-US" sz="2400" dirty="0">
                <a:latin typeface="Times New Roman" pitchFamily="18" charset="0"/>
                <a:cs typeface="Times New Roman" pitchFamily="18" charset="0"/>
              </a:rPr>
              <a:t>, J.D., Hood, R.R., </a:t>
            </a:r>
            <a:r>
              <a:rPr lang="en-US" sz="2400" dirty="0" err="1">
                <a:latin typeface="Times New Roman" pitchFamily="18" charset="0"/>
                <a:cs typeface="Times New Roman" pitchFamily="18" charset="0"/>
              </a:rPr>
              <a:t>Naqvi</a:t>
            </a:r>
            <a:r>
              <a:rPr lang="en-US" sz="2400" dirty="0">
                <a:latin typeface="Times New Roman" pitchFamily="18" charset="0"/>
                <a:cs typeface="Times New Roman" pitchFamily="18" charset="0"/>
              </a:rPr>
              <a:t>, S.W.A., Brink, K.H., Smith, S.L., </a:t>
            </a:r>
            <a:r>
              <a:rPr lang="en-US" sz="2400" i="1" dirty="0" err="1">
                <a:latin typeface="Times New Roman" pitchFamily="18" charset="0"/>
                <a:cs typeface="Times New Roman" pitchFamily="18" charset="0"/>
              </a:rPr>
              <a:t>Geophys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Monogr</a:t>
            </a:r>
            <a:r>
              <a:rPr lang="en-US" sz="2400" i="1" dirty="0">
                <a:latin typeface="Times New Roman" pitchFamily="18" charset="0"/>
                <a:cs typeface="Times New Roman" pitchFamily="18" charset="0"/>
              </a:rPr>
              <a:t>. Ser.,</a:t>
            </a:r>
            <a:r>
              <a:rPr lang="en-US" sz="2400" dirty="0">
                <a:latin typeface="Times New Roman" pitchFamily="18" charset="0"/>
                <a:cs typeface="Times New Roman" pitchFamily="18" charset="0"/>
              </a:rPr>
              <a:t> AGU, Washington, D</a:t>
            </a:r>
            <a:endParaRPr lang="en-US"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1162</Words>
  <Application>Microsoft Office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 BASU</dc:creator>
  <cp:lastModifiedBy>ayushmati</cp:lastModifiedBy>
  <cp:revision>81</cp:revision>
  <dcterms:created xsi:type="dcterms:W3CDTF">2019-04-03T13:06:45Z</dcterms:created>
  <dcterms:modified xsi:type="dcterms:W3CDTF">2020-05-04T11:25:55Z</dcterms:modified>
</cp:coreProperties>
</file>