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9" r:id="rId1"/>
  </p:sldMasterIdLst>
  <p:notesMasterIdLst>
    <p:notesMasterId r:id="rId11"/>
  </p:notesMasterIdLst>
  <p:sldIdLst>
    <p:sldId id="256" r:id="rId2"/>
    <p:sldId id="260" r:id="rId3"/>
    <p:sldId id="269" r:id="rId4"/>
    <p:sldId id="261" r:id="rId5"/>
    <p:sldId id="268" r:id="rId6"/>
    <p:sldId id="270" r:id="rId7"/>
    <p:sldId id="267" r:id="rId8"/>
    <p:sldId id="266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bel Caballero de Frutos" initials="ICdF" lastIdx="11" clrIdx="0">
    <p:extLst>
      <p:ext uri="{19B8F6BF-5375-455C-9EA6-DF929625EA0E}">
        <p15:presenceInfo xmlns:p15="http://schemas.microsoft.com/office/powerpoint/2012/main" userId="5a76708e00d2f7da" providerId="Windows Live"/>
      </p:ext>
    </p:extLst>
  </p:cmAuthor>
  <p:cmAuthor id="2" name="Usuario" initials="U" lastIdx="7" clrIdx="1">
    <p:extLst>
      <p:ext uri="{19B8F6BF-5375-455C-9EA6-DF929625EA0E}">
        <p15:presenceInfo xmlns:p15="http://schemas.microsoft.com/office/powerpoint/2012/main" userId="Usuar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98" y="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C3FE35-A4F7-4E44-9684-A8AD6048E5B4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9BD9D-DAFC-4111-8C0B-A13A29BD97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56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9BD9D-DAFC-4111-8C0B-A13A29BD97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04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9BD9D-DAFC-4111-8C0B-A13A29BD97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81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9BD9D-DAFC-4111-8C0B-A13A29BD97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97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9BD9D-DAFC-4111-8C0B-A13A29BD97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66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9BD9D-DAFC-4111-8C0B-A13A29BD97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16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9BD9D-DAFC-4111-8C0B-A13A29BD97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76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9BD9D-DAFC-4111-8C0B-A13A29BD97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83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9BD9D-DAFC-4111-8C0B-A13A29BD97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79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9BD9D-DAFC-4111-8C0B-A13A29BD97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64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64BB5-D022-44E8-B7B5-0C5F0DB6D9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55944A-8D4B-43CA-896F-A0E0D47D2E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7A705-5B07-4DB4-8529-8AFB0C175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40DE0-690D-4E20-B381-E3A20A33F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F4759-BDF6-45B4-80F9-EF9244EBB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716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D4AB9-972E-4BC8-9C9C-EC5321124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3550D6-C5E0-420B-A254-E0D118B75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157AC-18EE-46D1-8CF8-61540A28B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E811F-6F24-4B5D-9057-BF1E82BA8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BA86C-C909-42D3-B958-C2D7161F6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88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9AD300-63AB-4826-A8EA-1B7074429A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1AB501-B240-48A4-93E9-85A4898BE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3DB5F-F257-44C6-90B6-3CBB6A0B0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5D7D4-C4EF-4926-B631-1D43F36BF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7DECB-10B6-4BF1-BCB7-13B1704D5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32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D6A1E-F7FD-4A35-9B11-F39090CD0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5B273-F08D-4D65-A94C-5A08146DD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CEB3A-D5D9-4C90-BDED-1FA4EC27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A4C75-7A86-4896-B615-66CE6654C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95836-B034-4B84-9816-5D046A3A9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08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6D698-9B2F-44CD-B5AF-04FF53B6B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C6617A-7138-4F89-9384-840C1CC18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C27C9-BCB3-4978-8164-C72D2B658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4D09E-12A2-4245-9771-34B06EB6C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9AFD5-5104-48C5-88DD-EE4331C7E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430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7560D-BA3E-42CA-A590-A3B4B218A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DAA34-D38F-4725-91E0-C311254A55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10A480-54AF-4DA6-81D7-174D1DEE2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D88C6C-5D2D-47BA-98EC-4A9D4F72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F81D67-6A7E-4425-AE40-0DE20EF68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E4A45-B68D-4929-B2E9-08D84D6CD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42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B5232-81EE-4E52-9258-6265AC69F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48796C-FC20-4831-8EDD-E3E165F6F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6B788-41ED-4532-A96F-F7FD8A3897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00DAD3-53D5-4D94-87A4-83814B6592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BF6192-4B5E-4CEF-A4E9-FE74F0CE95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DFAEC0-7201-440E-B0C0-447228E9B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4/28/2020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0B7A3D-BBE7-4D06-A7C3-0561A8DCB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D31865-3FB3-46C7-887B-38BE0603B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85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28F28-EE9D-41EC-916F-EA8791180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91E61E-A1C8-4A7D-A251-51BC987A7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4/28/2020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411018-3496-438B-B5F2-20041EFEA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AF4AA-4748-4B85-A75F-8AF734D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39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7B2AAF-658A-4DA3-9752-4ADD81476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4/28/2020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C13B2-AD9F-4D5C-BA74-D6A404109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7439F-205E-4E0C-9B0D-D27136A61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262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4F44D-6557-4D02-8136-B6D28D9D7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CCDE6-2FEA-4233-9649-C37F05A45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E2BC01-585C-4C63-A1F3-922480CF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D2C6E-8DA5-4EA1-8A01-365FB9391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2A7E3-2490-4B83-A0F7-3A9F29B5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32BA0-36F7-4F9C-9992-41018A331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82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36944-924C-46D5-9E0A-9AA3ED28C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03407E-C2D2-49E1-BC6F-194B547BEA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BDCDD-E015-4081-9DD9-5724BC2D4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5096A9-271B-41FD-AA27-100D57F5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A9999-6175-430E-A9F2-86602D425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9A21F7-2FAF-4EF2-8120-B14383939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55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9B96F7-5260-4AE7-BC44-27730BCE9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687614-FF22-4BBA-AFA8-42BDDA2F9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0F5B9-6895-40F7-AD4E-C814665327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0EACB-6823-4C98-823F-70C07BCBDA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4E555-E838-4BE2-A1A7-28F2E60837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9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17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11" Type="http://schemas.openxmlformats.org/officeDocument/2006/relationships/image" Target="../media/image13.jpe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.pn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4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19.png"/><Relationship Id="rId11" Type="http://schemas.openxmlformats.org/officeDocument/2006/relationships/image" Target="../media/image13.jpe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.pn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20.pn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23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2327470-B3D2-4F73-84A7-5140BA08E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0" y="0"/>
            <a:ext cx="12192000" cy="685800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91E96ED4-4F99-423C-9281-110A72B7A91F}"/>
              </a:ext>
            </a:extLst>
          </p:cNvPr>
          <p:cNvSpPr txBox="1">
            <a:spLocks/>
          </p:cNvSpPr>
          <p:nvPr/>
        </p:nvSpPr>
        <p:spPr>
          <a:xfrm>
            <a:off x="617428" y="5521077"/>
            <a:ext cx="8665027" cy="6416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>
                <a:latin typeface="Century Gothic" panose="020B0502020202020204" pitchFamily="34" charset="0"/>
              </a:rPr>
              <a:t>MEGHNA ESTUARY </a:t>
            </a:r>
            <a:r>
              <a:rPr lang="en-US" sz="2300">
                <a:latin typeface="Century Gothic" panose="020B0502020202020204" pitchFamily="34" charset="0"/>
              </a:rPr>
              <a:t>FROM OCEAN REMOTE SENSING</a:t>
            </a:r>
            <a:endParaRPr lang="en-US" sz="2300" dirty="0">
              <a:latin typeface="Century Gothic" panose="020B0502020202020204" pitchFamily="34" charset="0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950A9B9D-CB0E-415E-A2A6-4B81719E382C}"/>
              </a:ext>
            </a:extLst>
          </p:cNvPr>
          <p:cNvSpPr txBox="1">
            <a:spLocks/>
          </p:cNvSpPr>
          <p:nvPr/>
        </p:nvSpPr>
        <p:spPr>
          <a:xfrm>
            <a:off x="7921125" y="5158544"/>
            <a:ext cx="4149330" cy="990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1400" dirty="0">
                <a:latin typeface="Century Gothic" panose="020B0502020202020204" pitchFamily="34" charset="0"/>
              </a:rPr>
              <a:t>Masuma Chowdhury</a:t>
            </a:r>
            <a:endParaRPr lang="it-IT" sz="1200" dirty="0">
              <a:latin typeface="Century Gothic" panose="020B0502020202020204" pitchFamily="34" charset="0"/>
            </a:endParaRPr>
          </a:p>
          <a:p>
            <a:pPr algn="r"/>
            <a:r>
              <a:rPr lang="it-IT" sz="1400" dirty="0">
                <a:latin typeface="Century Gothic" panose="020B0502020202020204" pitchFamily="34" charset="0"/>
              </a:rPr>
              <a:t> Irene Laiz Alonso, PhD</a:t>
            </a:r>
          </a:p>
          <a:p>
            <a:pPr algn="r"/>
            <a:r>
              <a:rPr lang="it-IT" sz="1400" dirty="0">
                <a:latin typeface="Century Gothic" panose="020B0502020202020204" pitchFamily="34" charset="0"/>
              </a:rPr>
              <a:t> Isabel Caballero de Frutos, PhD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DC1DEE3-FB61-4F09-BA9E-30D80837BAC4}"/>
              </a:ext>
            </a:extLst>
          </p:cNvPr>
          <p:cNvSpPr txBox="1">
            <a:spLocks/>
          </p:cNvSpPr>
          <p:nvPr/>
        </p:nvSpPr>
        <p:spPr>
          <a:xfrm>
            <a:off x="726286" y="4881778"/>
            <a:ext cx="9568543" cy="7542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Century Gothic" panose="020B0502020202020204" pitchFamily="34" charset="0"/>
                <a:ea typeface="Verdana" panose="020B0604030504040204" pitchFamily="34" charset="0"/>
              </a:rPr>
              <a:t>SPATIAL AND TEMPORAL SCALES OF </a:t>
            </a:r>
            <a:r>
              <a:rPr lang="en-US" sz="3300" dirty="0">
                <a:latin typeface="Century Gothic" panose="020B0502020202020204" pitchFamily="34" charset="0"/>
                <a:ea typeface="Verdana" panose="020B0604030504040204" pitchFamily="34" charset="0"/>
              </a:rPr>
              <a:t>VARIABILITY</a:t>
            </a:r>
            <a:r>
              <a:rPr lang="en-US" sz="2400" dirty="0">
                <a:latin typeface="Century Gothic" panose="020B0502020202020204" pitchFamily="34" charset="0"/>
                <a:ea typeface="Verdana" panose="020B0604030504040204" pitchFamily="34" charset="0"/>
              </a:rPr>
              <a:t> IN THE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941CDB-7801-43A5-BF82-948DB311A1C4}"/>
              </a:ext>
            </a:extLst>
          </p:cNvPr>
          <p:cNvSpPr txBox="1"/>
          <p:nvPr/>
        </p:nvSpPr>
        <p:spPr>
          <a:xfrm>
            <a:off x="858741" y="6589914"/>
            <a:ext cx="16478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SENTINEL 2 MSI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5B22B32-52EA-4103-AF26-00281508857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033" y="6197683"/>
            <a:ext cx="784467" cy="784463"/>
          </a:xfrm>
          <a:prstGeom prst="rect">
            <a:avLst/>
          </a:prstGeom>
        </p:spPr>
      </p:pic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BB9BE022-990D-4B13-8E3D-922AD4C28A6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918" y="6375152"/>
            <a:ext cx="809431" cy="416856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F75243-1515-41C2-93C8-4C9450AC4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194" y="25401"/>
            <a:ext cx="1625052" cy="423333"/>
          </a:xfrm>
          <a:prstGeom prst="rect">
            <a:avLst/>
          </a:prstGeom>
        </p:spPr>
      </p:pic>
      <p:pic>
        <p:nvPicPr>
          <p:cNvPr id="19" name="Content Placeholder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8105435-3395-439E-8E9F-A16212A3D63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024" y="6375177"/>
            <a:ext cx="330009" cy="411300"/>
          </a:xfrm>
          <a:prstGeom prst="rect">
            <a:avLst/>
          </a:prstGeom>
        </p:spPr>
      </p:pic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DDD6C7A8-5EEA-428F-A2AF-4859ED82904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877" y="6375177"/>
            <a:ext cx="411300" cy="411300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00ADC305-54C3-4305-9BDE-3D0AC844A3E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022" y="6375152"/>
            <a:ext cx="485543" cy="416856"/>
          </a:xfrm>
          <a:prstGeom prst="rect">
            <a:avLst/>
          </a:prstGeom>
        </p:spPr>
      </p:pic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9C9E4D62-2957-4CCA-A6CE-CAC299EDC37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591" y="6392670"/>
            <a:ext cx="411300" cy="411300"/>
          </a:xfrm>
          <a:prstGeom prst="rect">
            <a:avLst/>
          </a:prstGeom>
        </p:spPr>
      </p:pic>
      <p:pic>
        <p:nvPicPr>
          <p:cNvPr id="15" name="Picture 14" descr="A drawing of a face&#10;&#10;Description automatically generated">
            <a:extLst>
              <a:ext uri="{FF2B5EF4-FFF2-40B4-BE49-F238E27FC236}">
                <a16:creationId xmlns:a16="http://schemas.microsoft.com/office/drawing/2014/main" id="{057AE62B-97DF-4DC6-8772-8A7AFB8096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28" y="6665124"/>
            <a:ext cx="308462" cy="10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57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5" descr="A picture containing animal&#10;&#10;Description automatically generated">
            <a:extLst>
              <a:ext uri="{FF2B5EF4-FFF2-40B4-BE49-F238E27FC236}">
                <a16:creationId xmlns:a16="http://schemas.microsoft.com/office/drawing/2014/main" id="{2D6A5577-DB0B-41AC-A460-0FD59264FE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91" r="15553" b="18274"/>
          <a:stretch/>
        </p:blipFill>
        <p:spPr>
          <a:xfrm>
            <a:off x="0" y="6254907"/>
            <a:ext cx="12192000" cy="593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308EAC-205C-4E4F-8C94-274D0E1B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05" y="361684"/>
            <a:ext cx="10515600" cy="328986"/>
          </a:xfrm>
          <a:ln w="38100">
            <a:noFill/>
          </a:ln>
        </p:spPr>
        <p:txBody>
          <a:bodyPr>
            <a:noAutofit/>
          </a:bodyPr>
          <a:lstStyle/>
          <a:p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</a:rPr>
              <a:t>EGU General Assembly 2020: Sharing Geoscience Online, 4-8 May 2020</a:t>
            </a:r>
            <a:endParaRPr lang="en-US" sz="1400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CCB57F-9032-4537-BB5E-167BA6E6B049}"/>
              </a:ext>
            </a:extLst>
          </p:cNvPr>
          <p:cNvCxnSpPr>
            <a:cxnSpLocks/>
          </p:cNvCxnSpPr>
          <p:nvPr/>
        </p:nvCxnSpPr>
        <p:spPr>
          <a:xfrm>
            <a:off x="0" y="690670"/>
            <a:ext cx="12192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Content Placeholder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7FD06BE-C2FC-4B1D-8551-45FCA6A17D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486" y="6346444"/>
            <a:ext cx="338063" cy="434955"/>
          </a:xfrm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9BA04C6-4680-4AC1-8B65-8708811F972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42" y="6346444"/>
            <a:ext cx="442204" cy="4349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44657E-66B3-41E3-8CA9-C9EE6177990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083" y="6167330"/>
            <a:ext cx="804428" cy="786484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7608FF99-8CFF-4970-BBAB-283818280D3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365" y="6351070"/>
            <a:ext cx="835591" cy="430329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23128C65-B98D-4E7A-88BD-083FE83739F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135" y="6346444"/>
            <a:ext cx="513539" cy="432528"/>
          </a:xfrm>
          <a:prstGeom prst="rect">
            <a:avLst/>
          </a:prstGeom>
        </p:spPr>
      </p:pic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18031953-7E57-4126-AE8B-AA30E0EDE60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206" y="6329443"/>
            <a:ext cx="473585" cy="47358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393FC63-7141-4FBD-B914-39316102B1D5}"/>
              </a:ext>
            </a:extLst>
          </p:cNvPr>
          <p:cNvSpPr txBox="1"/>
          <p:nvPr/>
        </p:nvSpPr>
        <p:spPr>
          <a:xfrm>
            <a:off x="209550" y="914400"/>
            <a:ext cx="8383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Gothic" panose="020B0502020202020204" pitchFamily="34" charset="0"/>
              </a:rPr>
              <a:t>Ganges-Brahmaputra-Meghna (GBM) River System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38E899-AA99-438E-B21C-394B7C903F3C}"/>
              </a:ext>
            </a:extLst>
          </p:cNvPr>
          <p:cNvSpPr txBox="1"/>
          <p:nvPr/>
        </p:nvSpPr>
        <p:spPr>
          <a:xfrm>
            <a:off x="699317" y="1482692"/>
            <a:ext cx="7419889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>
                <a:latin typeface="Century Gothic" panose="020B0502020202020204" pitchFamily="34" charset="0"/>
              </a:rPr>
              <a:t>Geographic</a:t>
            </a:r>
            <a:r>
              <a:rPr lang="it-IT" sz="1400" dirty="0">
                <a:latin typeface="Century Gothic" panose="020B0502020202020204" pitchFamily="34" charset="0"/>
              </a:rPr>
              <a:t> Features: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>
                <a:latin typeface="Century Gothic" panose="020B0502020202020204" pitchFamily="34" charset="0"/>
              </a:rPr>
              <a:t>Empties to the Northern Bay of Bengal (BoB) through </a:t>
            </a:r>
            <a:r>
              <a:rPr lang="it-IT" dirty="0">
                <a:latin typeface="Century Gothic" panose="020B0502020202020204" pitchFamily="34" charset="0"/>
              </a:rPr>
              <a:t>Meghna estuary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One of the widest coastal estuarine river systems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Shallow continental shelf followed by deeper basin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The self consists of mud and sandy mud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>
                <a:latin typeface="Century Gothic" panose="020B0502020202020204" pitchFamily="34" charset="0"/>
              </a:rPr>
              <a:t>A huge submarine canyon: Swatch of No Ground (SNG) located west to the river mouth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Important morphologic features: erosion/accretion due to large water and sediment discharge (net natural land reclamation rate ~ 5.5-16.0 km</a:t>
            </a:r>
            <a:r>
              <a:rPr lang="en-US" sz="1400" baseline="30000" dirty="0">
                <a:latin typeface="Century Gothic" panose="020B0502020202020204" pitchFamily="34" charset="0"/>
              </a:rPr>
              <a:t>2</a:t>
            </a:r>
            <a:r>
              <a:rPr lang="en-US" sz="1400" dirty="0">
                <a:latin typeface="Century Gothic" panose="020B0502020202020204" pitchFamily="34" charset="0"/>
              </a:rPr>
              <a:t>/year)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05859-C193-43C2-9CE8-1C507AB741B3}"/>
              </a:ext>
            </a:extLst>
          </p:cNvPr>
          <p:cNvSpPr txBox="1"/>
          <p:nvPr/>
        </p:nvSpPr>
        <p:spPr>
          <a:xfrm>
            <a:off x="1684091" y="5015514"/>
            <a:ext cx="8659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entury Gothic" panose="020B0502020202020204" pitchFamily="34" charset="0"/>
              </a:rPr>
              <a:t>This estuary is in the </a:t>
            </a:r>
            <a:r>
              <a:rPr lang="en-US" b="1" i="1" dirty="0">
                <a:latin typeface="Century Gothic" panose="020B0502020202020204" pitchFamily="34" charset="0"/>
              </a:rPr>
              <a:t>first</a:t>
            </a:r>
            <a:r>
              <a:rPr lang="en-US" sz="1400" i="1" dirty="0">
                <a:latin typeface="Century Gothic" panose="020B0502020202020204" pitchFamily="34" charset="0"/>
              </a:rPr>
              <a:t> </a:t>
            </a:r>
            <a:r>
              <a:rPr lang="en-US" sz="1400" dirty="0">
                <a:latin typeface="Century Gothic" panose="020B0502020202020204" pitchFamily="34" charset="0"/>
              </a:rPr>
              <a:t>and </a:t>
            </a:r>
            <a:r>
              <a:rPr lang="en-US" b="1" i="1" dirty="0">
                <a:latin typeface="Century Gothic" panose="020B0502020202020204" pitchFamily="34" charset="0"/>
              </a:rPr>
              <a:t>third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1400" dirty="0">
                <a:latin typeface="Century Gothic" panose="020B0502020202020204" pitchFamily="34" charset="0"/>
              </a:rPr>
              <a:t>highest ranking in the world in terms of </a:t>
            </a:r>
            <a:r>
              <a:rPr lang="en-US" b="1" dirty="0">
                <a:latin typeface="Century Gothic" panose="020B0502020202020204" pitchFamily="34" charset="0"/>
              </a:rPr>
              <a:t>sediment</a:t>
            </a:r>
            <a:r>
              <a:rPr lang="en-US" sz="1400" b="1" dirty="0">
                <a:latin typeface="Century Gothic" panose="020B0502020202020204" pitchFamily="34" charset="0"/>
              </a:rPr>
              <a:t> </a:t>
            </a:r>
            <a:r>
              <a:rPr lang="en-US" sz="1400" dirty="0">
                <a:latin typeface="Century Gothic" panose="020B0502020202020204" pitchFamily="34" charset="0"/>
              </a:rPr>
              <a:t>and </a:t>
            </a:r>
            <a:r>
              <a:rPr lang="en-US" b="1" dirty="0">
                <a:latin typeface="Century Gothic" panose="020B0502020202020204" pitchFamily="34" charset="0"/>
              </a:rPr>
              <a:t>water discharge</a:t>
            </a:r>
            <a:r>
              <a:rPr lang="en-US" sz="1400" dirty="0">
                <a:latin typeface="Century Gothic" panose="020B0502020202020204" pitchFamily="34" charset="0"/>
              </a:rPr>
              <a:t>, respectively. </a:t>
            </a:r>
          </a:p>
        </p:txBody>
      </p:sp>
      <p:pic>
        <p:nvPicPr>
          <p:cNvPr id="4" name="Study area">
            <a:hlinkClick r:id="" action="ppaction://media"/>
            <a:extLst>
              <a:ext uri="{FF2B5EF4-FFF2-40B4-BE49-F238E27FC236}">
                <a16:creationId xmlns:a16="http://schemas.microsoft.com/office/drawing/2014/main" id="{FC9D6AF2-8865-413D-8602-4B258A831D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90251" y="1078977"/>
            <a:ext cx="3285236" cy="24637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0E6279C-7D34-42A4-B047-6D34ED39A1EA}"/>
              </a:ext>
            </a:extLst>
          </p:cNvPr>
          <p:cNvSpPr txBox="1"/>
          <p:nvPr/>
        </p:nvSpPr>
        <p:spPr>
          <a:xfrm>
            <a:off x="8295028" y="3739999"/>
            <a:ext cx="3777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Century Gothic" panose="020B0502020202020204" pitchFamily="34" charset="0"/>
              </a:rPr>
              <a:t>Fig. 1. Region of study </a:t>
            </a:r>
            <a:r>
              <a:rPr lang="it-IT" sz="1200" dirty="0">
                <a:latin typeface="Century Gothic" panose="020B0502020202020204" pitchFamily="34" charset="0"/>
              </a:rPr>
              <a:t>(Press ‘Play’)</a:t>
            </a:r>
            <a:endParaRPr lang="it-IT" sz="1400" dirty="0">
              <a:latin typeface="Century Gothic" panose="020B0502020202020204" pitchFamily="34" charset="0"/>
            </a:endParaRPr>
          </a:p>
          <a:p>
            <a:pPr algn="ctr"/>
            <a:endParaRPr lang="en-US" sz="1400" dirty="0">
              <a:latin typeface="Century Gothic" panose="020B0502020202020204" pitchFamily="34" charset="0"/>
            </a:endParaRP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4BFAD1-86CE-4807-97B6-13F280E300C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893" y="205057"/>
            <a:ext cx="1484618" cy="437532"/>
          </a:xfrm>
          <a:prstGeom prst="rect">
            <a:avLst/>
          </a:prstGeom>
        </p:spPr>
      </p:pic>
      <p:pic>
        <p:nvPicPr>
          <p:cNvPr id="22" name="Picture 21" descr="A drawing of a face&#10;&#10;Description automatically generated">
            <a:extLst>
              <a:ext uri="{FF2B5EF4-FFF2-40B4-BE49-F238E27FC236}">
                <a16:creationId xmlns:a16="http://schemas.microsoft.com/office/drawing/2014/main" id="{93E9E8ED-D120-4169-8D8B-C0D1CA3C19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9" y="6326779"/>
            <a:ext cx="1260033" cy="44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6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5" descr="A picture containing animal&#10;&#10;Description automatically generated">
            <a:extLst>
              <a:ext uri="{FF2B5EF4-FFF2-40B4-BE49-F238E27FC236}">
                <a16:creationId xmlns:a16="http://schemas.microsoft.com/office/drawing/2014/main" id="{2D6A5577-DB0B-41AC-A460-0FD59264F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91" r="15553" b="18274"/>
          <a:stretch/>
        </p:blipFill>
        <p:spPr>
          <a:xfrm>
            <a:off x="0" y="6254907"/>
            <a:ext cx="12192000" cy="593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308EAC-205C-4E4F-8C94-274D0E1B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05" y="361684"/>
            <a:ext cx="10515600" cy="328986"/>
          </a:xfrm>
          <a:ln w="38100">
            <a:noFill/>
          </a:ln>
        </p:spPr>
        <p:txBody>
          <a:bodyPr>
            <a:noAutofit/>
          </a:bodyPr>
          <a:lstStyle/>
          <a:p>
            <a:r>
              <a:rPr lang="it-IT" sz="1400" dirty="0">
                <a:latin typeface="Century Gothic" panose="020B0502020202020204" pitchFamily="34" charset="0"/>
                <a:ea typeface="Verdana" panose="020B0604030504040204" pitchFamily="34" charset="0"/>
              </a:rPr>
              <a:t>EGU General Assembly 2020: Sharing Geoscience Online, 4-8 May 2020</a:t>
            </a:r>
            <a:endParaRPr lang="en-US" sz="1400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CCB57F-9032-4537-BB5E-167BA6E6B049}"/>
              </a:ext>
            </a:extLst>
          </p:cNvPr>
          <p:cNvCxnSpPr>
            <a:cxnSpLocks/>
          </p:cNvCxnSpPr>
          <p:nvPr/>
        </p:nvCxnSpPr>
        <p:spPr>
          <a:xfrm>
            <a:off x="0" y="690670"/>
            <a:ext cx="12192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D2C3C732-CC0B-4856-AFE8-98146AEFE9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802" y="965684"/>
            <a:ext cx="5424648" cy="406848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393FC63-7141-4FBD-B914-39316102B1D5}"/>
              </a:ext>
            </a:extLst>
          </p:cNvPr>
          <p:cNvSpPr txBox="1"/>
          <p:nvPr/>
        </p:nvSpPr>
        <p:spPr>
          <a:xfrm>
            <a:off x="209550" y="914400"/>
            <a:ext cx="8383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Gothic" panose="020B0502020202020204" pitchFamily="34" charset="0"/>
              </a:rPr>
              <a:t>Ganges-Brahmaputra-Meghna (GBM) River System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38E899-AA99-438E-B21C-394B7C903F3C}"/>
              </a:ext>
            </a:extLst>
          </p:cNvPr>
          <p:cNvSpPr txBox="1"/>
          <p:nvPr/>
        </p:nvSpPr>
        <p:spPr>
          <a:xfrm>
            <a:off x="587767" y="1341101"/>
            <a:ext cx="5737619" cy="1787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>
                <a:latin typeface="Century Gothic" panose="020B0502020202020204" pitchFamily="34" charset="0"/>
              </a:rPr>
              <a:t>Meteorological</a:t>
            </a:r>
            <a:r>
              <a:rPr lang="it-IT" sz="1400" dirty="0">
                <a:latin typeface="Century Gothic" panose="020B0502020202020204" pitchFamily="34" charset="0"/>
              </a:rPr>
              <a:t> Features: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Annual rainfall of 3000 ~ 4900 mm in the upstream </a:t>
            </a:r>
            <a:r>
              <a:rPr lang="it-IT" sz="1400" dirty="0">
                <a:latin typeface="Century Gothic" panose="020B0502020202020204" pitchFamily="34" charset="0"/>
              </a:rPr>
              <a:t>&amp; 1500 </a:t>
            </a:r>
            <a:r>
              <a:rPr lang="en-US" sz="1400" dirty="0">
                <a:latin typeface="Century Gothic" panose="020B0502020202020204" pitchFamily="34" charset="0"/>
              </a:rPr>
              <a:t>~ 2400 mm in the downstream of the river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Water discharge: 8000 ~100000 m</a:t>
            </a:r>
            <a:r>
              <a:rPr lang="en-US" sz="1400" baseline="30000" dirty="0">
                <a:latin typeface="Century Gothic" panose="020B0502020202020204" pitchFamily="34" charset="0"/>
              </a:rPr>
              <a:t>3</a:t>
            </a:r>
            <a:r>
              <a:rPr lang="en-US" sz="1400" dirty="0">
                <a:latin typeface="Century Gothic" panose="020B0502020202020204" pitchFamily="34" charset="0"/>
              </a:rPr>
              <a:t>/s per year 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>
                <a:latin typeface="Century Gothic" panose="020B0502020202020204" pitchFamily="34" charset="0"/>
              </a:rPr>
              <a:t>Sediment discharge: 2 billion tons annually on average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FC3749-3FA9-418A-96CE-6C1163560057}"/>
              </a:ext>
            </a:extLst>
          </p:cNvPr>
          <p:cNvSpPr txBox="1"/>
          <p:nvPr/>
        </p:nvSpPr>
        <p:spPr>
          <a:xfrm>
            <a:off x="587767" y="3247141"/>
            <a:ext cx="5737619" cy="1787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Century Gothic" panose="020B0502020202020204" pitchFamily="34" charset="0"/>
              </a:rPr>
              <a:t>Oceanographic </a:t>
            </a:r>
            <a:r>
              <a:rPr lang="en-US" sz="1400" dirty="0">
                <a:latin typeface="Century Gothic" panose="020B0502020202020204" pitchFamily="34" charset="0"/>
              </a:rPr>
              <a:t>Features: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Mostly meso-tidal, semidiurnal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Influenced by Indian ocean climatic conditions i.e., seasonal reversal of winds, surface ocean currents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Cyclonic and anticyclonic eddies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913FA5-B3A5-431D-90FA-EB619C747D2A}"/>
              </a:ext>
            </a:extLst>
          </p:cNvPr>
          <p:cNvSpPr txBox="1"/>
          <p:nvPr/>
        </p:nvSpPr>
        <p:spPr>
          <a:xfrm>
            <a:off x="7490600" y="5344534"/>
            <a:ext cx="3777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Century Gothic" panose="020B0502020202020204" pitchFamily="34" charset="0"/>
              </a:rPr>
              <a:t>Fig. 2. Study area: GBM river system, Meghna estuary &amp; Northern BoB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pic>
        <p:nvPicPr>
          <p:cNvPr id="19" name="Content Placeholder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EAB664-4D51-4160-8FDE-4B10B57A3D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486" y="6346444"/>
            <a:ext cx="338063" cy="434955"/>
          </a:xfrm>
          <a:prstGeom prst="rect">
            <a:avLst/>
          </a:prstGeom>
        </p:spPr>
      </p:pic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5715B8-7CAF-4B1E-8775-8C28D82CF7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42" y="6346444"/>
            <a:ext cx="442204" cy="4349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6B8736F-99CA-4B22-8E54-63167F47628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083" y="6167330"/>
            <a:ext cx="804428" cy="786484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64663F35-8843-4DB1-BA32-32391C35E85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365" y="6351070"/>
            <a:ext cx="835591" cy="430329"/>
          </a:xfrm>
          <a:prstGeom prst="rect">
            <a:avLst/>
          </a:prstGeom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796D140E-7715-4B12-8CD7-2C282497D54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135" y="6346444"/>
            <a:ext cx="513539" cy="432528"/>
          </a:xfrm>
          <a:prstGeom prst="rect">
            <a:avLst/>
          </a:prstGeom>
        </p:spPr>
      </p:pic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4C7C749F-BA03-42C9-8AAC-571CBB71B76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206" y="6329443"/>
            <a:ext cx="473585" cy="473585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958DC4D-0F60-429F-8BF3-F7508DB146B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893" y="205057"/>
            <a:ext cx="1484618" cy="437532"/>
          </a:xfrm>
          <a:prstGeom prst="rect">
            <a:avLst/>
          </a:prstGeom>
        </p:spPr>
      </p:pic>
      <p:pic>
        <p:nvPicPr>
          <p:cNvPr id="20" name="Picture 19" descr="A drawing of a face&#10;&#10;Description automatically generated">
            <a:extLst>
              <a:ext uri="{FF2B5EF4-FFF2-40B4-BE49-F238E27FC236}">
                <a16:creationId xmlns:a16="http://schemas.microsoft.com/office/drawing/2014/main" id="{33328C19-1409-4FB8-9374-CD71F39CFD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9" y="6326779"/>
            <a:ext cx="1260033" cy="44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61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5" descr="A picture containing animal&#10;&#10;Description automatically generated">
            <a:extLst>
              <a:ext uri="{FF2B5EF4-FFF2-40B4-BE49-F238E27FC236}">
                <a16:creationId xmlns:a16="http://schemas.microsoft.com/office/drawing/2014/main" id="{2D6A5577-DB0B-41AC-A460-0FD59264F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91" r="15553" b="18274"/>
          <a:stretch/>
        </p:blipFill>
        <p:spPr>
          <a:xfrm>
            <a:off x="0" y="6254907"/>
            <a:ext cx="12192000" cy="593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308EAC-205C-4E4F-8C94-274D0E1B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05" y="361684"/>
            <a:ext cx="10515600" cy="328986"/>
          </a:xfrm>
          <a:ln w="38100">
            <a:noFill/>
          </a:ln>
        </p:spPr>
        <p:txBody>
          <a:bodyPr>
            <a:noAutofit/>
          </a:bodyPr>
          <a:lstStyle/>
          <a:p>
            <a:r>
              <a:rPr lang="it-IT" sz="1400" dirty="0">
                <a:latin typeface="Verdana" panose="020B0604030504040204" pitchFamily="34" charset="0"/>
                <a:ea typeface="Verdana" panose="020B0604030504040204" pitchFamily="34" charset="0"/>
              </a:rPr>
              <a:t>EGU General Assembly 2020: Sharing Geoscience Online, 4-8 May 2020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CCB57F-9032-4537-BB5E-167BA6E6B049}"/>
              </a:ext>
            </a:extLst>
          </p:cNvPr>
          <p:cNvCxnSpPr>
            <a:cxnSpLocks/>
          </p:cNvCxnSpPr>
          <p:nvPr/>
        </p:nvCxnSpPr>
        <p:spPr>
          <a:xfrm>
            <a:off x="0" y="690670"/>
            <a:ext cx="12192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90ACEAE-3556-40B8-9ABD-12DF18A61547}"/>
              </a:ext>
            </a:extLst>
          </p:cNvPr>
          <p:cNvSpPr txBox="1"/>
          <p:nvPr/>
        </p:nvSpPr>
        <p:spPr>
          <a:xfrm>
            <a:off x="209550" y="914400"/>
            <a:ext cx="8383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Gothic" panose="020B0502020202020204" pitchFamily="34" charset="0"/>
              </a:rPr>
              <a:t>Data and Methods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F5A06C-3F61-46E5-9254-D6437C5B8F5E}"/>
              </a:ext>
            </a:extLst>
          </p:cNvPr>
          <p:cNvSpPr txBox="1"/>
          <p:nvPr/>
        </p:nvSpPr>
        <p:spPr>
          <a:xfrm>
            <a:off x="833771" y="1432271"/>
            <a:ext cx="4512134" cy="4298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400" dirty="0">
                <a:latin typeface="Century Gothic" panose="020B0502020202020204" pitchFamily="34" charset="0"/>
              </a:rPr>
              <a:t>Study period: </a:t>
            </a:r>
            <a:r>
              <a:rPr lang="it-IT" dirty="0">
                <a:latin typeface="Century Gothic" panose="020B0502020202020204" pitchFamily="34" charset="0"/>
              </a:rPr>
              <a:t>2003-2011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400" dirty="0">
                <a:latin typeface="Century Gothic" panose="020B0502020202020204" pitchFamily="34" charset="0"/>
              </a:rPr>
              <a:t>Satellite derived datasets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Chlorophyll-a </a:t>
            </a:r>
            <a:r>
              <a:rPr lang="en-US" sz="1400" dirty="0">
                <a:latin typeface="Century Gothic" panose="020B0502020202020204" pitchFamily="34" charset="0"/>
              </a:rPr>
              <a:t>(Chl-a) for Case 2 water (Neural network algorithm)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Century Gothic" panose="020B0502020202020204" pitchFamily="34" charset="0"/>
              </a:rPr>
              <a:t>Total Suspended Matter </a:t>
            </a:r>
            <a:r>
              <a:rPr lang="it-IT" sz="1400" dirty="0">
                <a:latin typeface="Century Gothic" panose="020B0502020202020204" pitchFamily="34" charset="0"/>
              </a:rPr>
              <a:t>(TSM)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>
                <a:latin typeface="Century Gothic" panose="020B0502020202020204" pitchFamily="34" charset="0"/>
              </a:rPr>
              <a:t>Sea Surface Temperature (SST)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>
                <a:latin typeface="Century Gothic" panose="020B0502020202020204" pitchFamily="34" charset="0"/>
              </a:rPr>
              <a:t>Photsynthetically Active Radiation (PAR)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400" dirty="0">
                <a:latin typeface="Century Gothic" panose="020B0502020202020204" pitchFamily="34" charset="0"/>
              </a:rPr>
              <a:t>Ancillary Data: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Rainfall </a:t>
            </a:r>
            <a:r>
              <a:rPr lang="en-US" sz="1400" dirty="0">
                <a:latin typeface="Century Gothic" panose="020B0502020202020204" pitchFamily="34" charset="0"/>
              </a:rPr>
              <a:t>(1948 – 2014)</a:t>
            </a: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>
                <a:latin typeface="Century Gothic" panose="020B0502020202020204" pitchFamily="34" charset="0"/>
              </a:rPr>
              <a:t>Runoff data of Ganges and Brahmaputra Rivers (1988 – 2000)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>
                <a:latin typeface="Century Gothic" panose="020B0502020202020204" pitchFamily="34" charset="0"/>
              </a:rPr>
              <a:t>Ocean Current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4C13A9-EB6D-43B3-98C5-BC4EC919DA68}"/>
              </a:ext>
            </a:extLst>
          </p:cNvPr>
          <p:cNvSpPr txBox="1"/>
          <p:nvPr/>
        </p:nvSpPr>
        <p:spPr>
          <a:xfrm>
            <a:off x="5845648" y="1283732"/>
            <a:ext cx="5824649" cy="4668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>
                <a:latin typeface="Century Gothic" panose="020B0502020202020204" pitchFamily="34" charset="0"/>
              </a:rPr>
              <a:t>Methods </a:t>
            </a:r>
            <a:r>
              <a:rPr lang="it-IT" sz="1400" dirty="0">
                <a:latin typeface="Century Gothic" panose="020B0502020202020204" pitchFamily="34" charset="0"/>
              </a:rPr>
              <a:t>applied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Mean Spatial Distribution Analysis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Century Gothic" panose="020B0502020202020204" pitchFamily="34" charset="0"/>
              </a:rPr>
              <a:t>Empirical Orthogonal Function (EOF) </a:t>
            </a:r>
            <a:r>
              <a:rPr lang="it-IT" sz="1400" dirty="0">
                <a:latin typeface="Century Gothic" panose="020B0502020202020204" pitchFamily="34" charset="0"/>
              </a:rPr>
              <a:t>&amp;</a:t>
            </a:r>
            <a:r>
              <a:rPr lang="it-IT" dirty="0">
                <a:latin typeface="Century Gothic" panose="020B0502020202020204" pitchFamily="34" charset="0"/>
              </a:rPr>
              <a:t> Spectral Analysis </a:t>
            </a:r>
            <a:r>
              <a:rPr lang="it-IT" sz="1400" dirty="0">
                <a:latin typeface="Century Gothic" panose="020B0502020202020204" pitchFamily="34" charset="0"/>
              </a:rPr>
              <a:t>to identify dominant modes of variabilty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Century Gothic" panose="020B0502020202020204" pitchFamily="34" charset="0"/>
              </a:rPr>
              <a:t>Seasonal Cycle </a:t>
            </a:r>
            <a:r>
              <a:rPr lang="it-IT" sz="1400" dirty="0">
                <a:latin typeface="Century Gothic" panose="020B0502020202020204" pitchFamily="34" charset="0"/>
              </a:rPr>
              <a:t>Analysis:</a:t>
            </a:r>
          </a:p>
          <a:p>
            <a:pPr marL="1200150" lvl="2" indent="-285750" algn="just">
              <a:lnSpc>
                <a:spcPct val="150000"/>
              </a:lnSpc>
              <a:buFont typeface="Century Gothic" panose="020B0502020202020204" pitchFamily="34" charset="0"/>
              <a:buChar char="∙"/>
            </a:pPr>
            <a:r>
              <a:rPr lang="it-IT" sz="1400" dirty="0">
                <a:latin typeface="Century Gothic" panose="020B0502020202020204" pitchFamily="34" charset="0"/>
              </a:rPr>
              <a:t>Premonsoon: Mar-Apr-May (MAM)</a:t>
            </a:r>
          </a:p>
          <a:p>
            <a:pPr marL="1200150" lvl="2" indent="-285750" algn="just">
              <a:lnSpc>
                <a:spcPct val="150000"/>
              </a:lnSpc>
              <a:buFont typeface="Century Gothic" panose="020B0502020202020204" pitchFamily="34" charset="0"/>
              <a:buChar char="∙"/>
            </a:pPr>
            <a:r>
              <a:rPr lang="it-IT" sz="1400" dirty="0">
                <a:latin typeface="Century Gothic" panose="020B0502020202020204" pitchFamily="34" charset="0"/>
              </a:rPr>
              <a:t>Monsoon: Jun-Jul-Aug(JJA)</a:t>
            </a:r>
          </a:p>
          <a:p>
            <a:pPr marL="1200150" lvl="2" indent="-285750" algn="just">
              <a:lnSpc>
                <a:spcPct val="150000"/>
              </a:lnSpc>
              <a:buFont typeface="Century Gothic" panose="020B0502020202020204" pitchFamily="34" charset="0"/>
              <a:buChar char="∙"/>
            </a:pPr>
            <a:r>
              <a:rPr lang="it-IT" sz="1400" dirty="0">
                <a:latin typeface="Century Gothic" panose="020B0502020202020204" pitchFamily="34" charset="0"/>
              </a:rPr>
              <a:t>Post monsoon: Sep-Oct-Nov (SON)</a:t>
            </a:r>
          </a:p>
          <a:p>
            <a:pPr marL="1200150" lvl="2" indent="-285750" algn="just">
              <a:lnSpc>
                <a:spcPct val="150000"/>
              </a:lnSpc>
              <a:buFont typeface="Century Gothic" panose="020B0502020202020204" pitchFamily="34" charset="0"/>
              <a:buChar char="∙"/>
            </a:pPr>
            <a:r>
              <a:rPr lang="it-IT" sz="1400" dirty="0">
                <a:latin typeface="Century Gothic" panose="020B0502020202020204" pitchFamily="34" charset="0"/>
              </a:rPr>
              <a:t>Winter: Dec-Jan-Feb (DJF)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Century Gothic" panose="020B0502020202020204" pitchFamily="34" charset="0"/>
              </a:rPr>
              <a:t>Stepwise Linear Regression </a:t>
            </a:r>
            <a:r>
              <a:rPr lang="it-IT" sz="1400" dirty="0">
                <a:latin typeface="Century Gothic" panose="020B0502020202020204" pitchFamily="34" charset="0"/>
              </a:rPr>
              <a:t>Analysis (dependent variable Chl-a; independent variables: SST, TSM, PAR &amp; Rainfall)</a:t>
            </a:r>
          </a:p>
        </p:txBody>
      </p:sp>
      <p:pic>
        <p:nvPicPr>
          <p:cNvPr id="19" name="Content Placeholder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A78360-8847-41FD-8FE5-1C609ACFE2E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486" y="6346444"/>
            <a:ext cx="338063" cy="434955"/>
          </a:xfrm>
          <a:prstGeom prst="rect">
            <a:avLst/>
          </a:prstGeom>
        </p:spPr>
      </p:pic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26F49B-AEAE-4F0B-A5ED-F9A06E3BFA8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42" y="6346444"/>
            <a:ext cx="442204" cy="4349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A30DF3-8C3A-42C9-82F5-48C529B56AE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083" y="6167330"/>
            <a:ext cx="804428" cy="786484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8AE41403-5EAB-442B-996F-30A951EDBB0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365" y="6351070"/>
            <a:ext cx="835591" cy="430329"/>
          </a:xfrm>
          <a:prstGeom prst="rect">
            <a:avLst/>
          </a:prstGeom>
        </p:spPr>
      </p:pic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BF93790F-93DB-40B5-9A56-D2F8D1CFD87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135" y="6346444"/>
            <a:ext cx="513539" cy="432528"/>
          </a:xfrm>
          <a:prstGeom prst="rect">
            <a:avLst/>
          </a:prstGeom>
        </p:spPr>
      </p:pic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9CE0B54E-C6BC-4BA1-BFAF-B92EB6B758C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206" y="6329443"/>
            <a:ext cx="473585" cy="473585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2BD0C99-825E-47EF-8495-1CBA44302C6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893" y="205057"/>
            <a:ext cx="1484618" cy="437532"/>
          </a:xfrm>
          <a:prstGeom prst="rect">
            <a:avLst/>
          </a:prstGeom>
        </p:spPr>
      </p:pic>
      <p:pic>
        <p:nvPicPr>
          <p:cNvPr id="18" name="Picture 17" descr="A drawing of a face&#10;&#10;Description automatically generated">
            <a:extLst>
              <a:ext uri="{FF2B5EF4-FFF2-40B4-BE49-F238E27FC236}">
                <a16:creationId xmlns:a16="http://schemas.microsoft.com/office/drawing/2014/main" id="{8CDC88AF-1C2B-459D-90C9-F65935A2A3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9" y="6326779"/>
            <a:ext cx="1260033" cy="44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67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5" descr="A picture containing animal&#10;&#10;Description automatically generated">
            <a:extLst>
              <a:ext uri="{FF2B5EF4-FFF2-40B4-BE49-F238E27FC236}">
                <a16:creationId xmlns:a16="http://schemas.microsoft.com/office/drawing/2014/main" id="{2D6A5577-DB0B-41AC-A460-0FD59264FE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91" r="15553" b="18274"/>
          <a:stretch/>
        </p:blipFill>
        <p:spPr>
          <a:xfrm>
            <a:off x="0" y="6254907"/>
            <a:ext cx="12192000" cy="593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308EAC-205C-4E4F-8C94-274D0E1B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05" y="361684"/>
            <a:ext cx="10515600" cy="328986"/>
          </a:xfrm>
          <a:ln w="38100">
            <a:noFill/>
          </a:ln>
        </p:spPr>
        <p:txBody>
          <a:bodyPr>
            <a:noAutofit/>
          </a:bodyPr>
          <a:lstStyle/>
          <a:p>
            <a:r>
              <a:rPr lang="it-IT" sz="1400" dirty="0">
                <a:latin typeface="Verdana" panose="020B0604030504040204" pitchFamily="34" charset="0"/>
                <a:ea typeface="Verdana" panose="020B0604030504040204" pitchFamily="34" charset="0"/>
              </a:rPr>
              <a:t>EGU General Assembly 2020: Sharing Geoscience Online, 4-8 May 2020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CCB57F-9032-4537-BB5E-167BA6E6B049}"/>
              </a:ext>
            </a:extLst>
          </p:cNvPr>
          <p:cNvCxnSpPr>
            <a:cxnSpLocks/>
          </p:cNvCxnSpPr>
          <p:nvPr/>
        </p:nvCxnSpPr>
        <p:spPr>
          <a:xfrm>
            <a:off x="0" y="690670"/>
            <a:ext cx="12192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AC96E03-9EB6-4D27-A391-E7C1CC73A93E}"/>
              </a:ext>
            </a:extLst>
          </p:cNvPr>
          <p:cNvSpPr txBox="1"/>
          <p:nvPr/>
        </p:nvSpPr>
        <p:spPr>
          <a:xfrm>
            <a:off x="209550" y="914400"/>
            <a:ext cx="8383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Gothic" panose="020B0502020202020204" pitchFamily="34" charset="0"/>
              </a:rPr>
              <a:t>Findings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7ADFD0-AF75-42B7-8C81-EBC3111D653D}"/>
              </a:ext>
            </a:extLst>
          </p:cNvPr>
          <p:cNvSpPr txBox="1"/>
          <p:nvPr/>
        </p:nvSpPr>
        <p:spPr>
          <a:xfrm>
            <a:off x="578991" y="1507461"/>
            <a:ext cx="6971879" cy="3883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>
                <a:latin typeface="Century Gothic" panose="020B0502020202020204" pitchFamily="34" charset="0"/>
              </a:rPr>
              <a:t>Meridional distribution </a:t>
            </a:r>
            <a:r>
              <a:rPr lang="it-IT" sz="1400" dirty="0">
                <a:latin typeface="Century Gothic" panose="020B0502020202020204" pitchFamily="34" charset="0"/>
              </a:rPr>
              <a:t>of the observed optical parameters 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>
                <a:latin typeface="Century Gothic" panose="020B0502020202020204" pitchFamily="34" charset="0"/>
              </a:rPr>
              <a:t>Chl-a and TSM: Higher values around the northern coast, gradual offshore decreasing gradient.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SST and PAR: lower values </a:t>
            </a:r>
            <a:r>
              <a:rPr lang="it-IT" sz="1400" dirty="0">
                <a:latin typeface="Century Gothic" panose="020B0502020202020204" pitchFamily="34" charset="0"/>
              </a:rPr>
              <a:t>around the northern coast, higher values offshore</a:t>
            </a:r>
            <a:endParaRPr lang="en-US" sz="1400" dirty="0">
              <a:latin typeface="Century Gothic" panose="020B0502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>
                <a:latin typeface="Century Gothic" panose="020B0502020202020204" pitchFamily="34" charset="0"/>
              </a:rPr>
              <a:t>Seasonal cycle </a:t>
            </a:r>
            <a:r>
              <a:rPr lang="it-IT" sz="1400" dirty="0">
                <a:latin typeface="Century Gothic" panose="020B0502020202020204" pitchFamily="34" charset="0"/>
              </a:rPr>
              <a:t>is the most important signal in this region.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>
                <a:latin typeface="Century Gothic" panose="020B0502020202020204" pitchFamily="34" charset="0"/>
              </a:rPr>
              <a:t>Large interannual variability </a:t>
            </a:r>
            <a:r>
              <a:rPr lang="it-IT" sz="1400" dirty="0">
                <a:latin typeface="Century Gothic" panose="020B0502020202020204" pitchFamily="34" charset="0"/>
              </a:rPr>
              <a:t>is also observed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400" dirty="0">
                <a:latin typeface="Century Gothic" panose="020B0502020202020204" pitchFamily="34" charset="0"/>
              </a:rPr>
              <a:t>Maximum Chl-a concentration at the river mouth, peaking during monsoon but high spatial distribution during winter.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400" dirty="0">
                <a:latin typeface="Century Gothic" panose="020B0502020202020204" pitchFamily="34" charset="0"/>
              </a:rPr>
              <a:t>Maximum </a:t>
            </a:r>
            <a:r>
              <a:rPr lang="en-US" sz="1400" dirty="0">
                <a:latin typeface="Century Gothic" panose="020B0502020202020204" pitchFamily="34" charset="0"/>
              </a:rPr>
              <a:t>concentration of TSM at the river mouth during winter and premonsoon.</a:t>
            </a:r>
          </a:p>
        </p:txBody>
      </p:sp>
      <p:pic>
        <p:nvPicPr>
          <p:cNvPr id="3" name="Chl-a_AVI_3">
            <a:hlinkClick r:id="" action="ppaction://media"/>
            <a:extLst>
              <a:ext uri="{FF2B5EF4-FFF2-40B4-BE49-F238E27FC236}">
                <a16:creationId xmlns:a16="http://schemas.microsoft.com/office/drawing/2014/main" id="{2CF3948D-4B4D-411B-BCE2-49E8E4C1C7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0870" y="804574"/>
            <a:ext cx="3971042" cy="51056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B0DADB-AAC6-4002-B9BE-3CF61DE0E497}"/>
              </a:ext>
            </a:extLst>
          </p:cNvPr>
          <p:cNvSpPr txBox="1"/>
          <p:nvPr/>
        </p:nvSpPr>
        <p:spPr>
          <a:xfrm>
            <a:off x="7550870" y="5620887"/>
            <a:ext cx="4104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Century Gothic" panose="020B0502020202020204" pitchFamily="34" charset="0"/>
              </a:rPr>
              <a:t>Fig. 3. Seasonal cycle (2003-2011) </a:t>
            </a:r>
            <a:r>
              <a:rPr lang="it-IT" sz="1200" dirty="0">
                <a:latin typeface="Century Gothic" panose="020B0502020202020204" pitchFamily="34" charset="0"/>
              </a:rPr>
              <a:t>(Press ‘Play’)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pic>
        <p:nvPicPr>
          <p:cNvPr id="19" name="Content Placeholder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BEF5BB-A6A8-4145-A35C-BDF18D8963A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486" y="6346444"/>
            <a:ext cx="338063" cy="434955"/>
          </a:xfrm>
          <a:prstGeom prst="rect">
            <a:avLst/>
          </a:prstGeom>
        </p:spPr>
      </p:pic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88264DA4-42D9-4283-A725-E0168E507E1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42" y="6346444"/>
            <a:ext cx="442204" cy="4349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91EFA6-F1D9-445D-86F8-BCB967A6C0E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083" y="6167330"/>
            <a:ext cx="804428" cy="786484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5BC43B02-DC56-43A2-8B65-8C984CC8C96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365" y="6351070"/>
            <a:ext cx="835591" cy="430329"/>
          </a:xfrm>
          <a:prstGeom prst="rect">
            <a:avLst/>
          </a:prstGeom>
        </p:spPr>
      </p:pic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C3247F38-1301-46AF-860A-BE2FA2FFC09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135" y="6346444"/>
            <a:ext cx="513539" cy="432528"/>
          </a:xfrm>
          <a:prstGeom prst="rect">
            <a:avLst/>
          </a:prstGeom>
        </p:spPr>
      </p:pic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6290FE99-8736-44F7-A725-DE5DC2BC582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206" y="6329443"/>
            <a:ext cx="473585" cy="473585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237DDD-2091-49F3-8409-91D2B3AC5A1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893" y="205057"/>
            <a:ext cx="1484618" cy="437532"/>
          </a:xfrm>
          <a:prstGeom prst="rect">
            <a:avLst/>
          </a:prstGeom>
        </p:spPr>
      </p:pic>
      <p:pic>
        <p:nvPicPr>
          <p:cNvPr id="18" name="Picture 17" descr="A drawing of a face&#10;&#10;Description automatically generated">
            <a:extLst>
              <a:ext uri="{FF2B5EF4-FFF2-40B4-BE49-F238E27FC236}">
                <a16:creationId xmlns:a16="http://schemas.microsoft.com/office/drawing/2014/main" id="{69D02DC8-23D7-4C7E-A46C-D7728F0BA8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9" y="6326779"/>
            <a:ext cx="1260033" cy="44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6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5" descr="A picture containing animal&#10;&#10;Description automatically generated">
            <a:extLst>
              <a:ext uri="{FF2B5EF4-FFF2-40B4-BE49-F238E27FC236}">
                <a16:creationId xmlns:a16="http://schemas.microsoft.com/office/drawing/2014/main" id="{2D6A5577-DB0B-41AC-A460-0FD59264FE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91" r="15553" b="18274"/>
          <a:stretch/>
        </p:blipFill>
        <p:spPr>
          <a:xfrm>
            <a:off x="0" y="6254907"/>
            <a:ext cx="12192000" cy="593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308EAC-205C-4E4F-8C94-274D0E1B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05" y="361684"/>
            <a:ext cx="10515600" cy="328986"/>
          </a:xfrm>
          <a:ln w="38100">
            <a:noFill/>
          </a:ln>
        </p:spPr>
        <p:txBody>
          <a:bodyPr>
            <a:noAutofit/>
          </a:bodyPr>
          <a:lstStyle/>
          <a:p>
            <a:r>
              <a:rPr lang="it-IT" sz="1400" dirty="0">
                <a:latin typeface="Verdana" panose="020B0604030504040204" pitchFamily="34" charset="0"/>
                <a:ea typeface="Verdana" panose="020B0604030504040204" pitchFamily="34" charset="0"/>
              </a:rPr>
              <a:t>EGU General Assembly 2020: Sharing Geoscience Online, 4-8 May 2020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C96E03-9EB6-4D27-A391-E7C1CC73A93E}"/>
              </a:ext>
            </a:extLst>
          </p:cNvPr>
          <p:cNvSpPr txBox="1"/>
          <p:nvPr/>
        </p:nvSpPr>
        <p:spPr>
          <a:xfrm>
            <a:off x="209550" y="914400"/>
            <a:ext cx="8383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Gothic" panose="020B0502020202020204" pitchFamily="34" charset="0"/>
              </a:rPr>
              <a:t>Findings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7ADFD0-AF75-42B7-8C81-EBC3111D653D}"/>
              </a:ext>
            </a:extLst>
          </p:cNvPr>
          <p:cNvSpPr txBox="1"/>
          <p:nvPr/>
        </p:nvSpPr>
        <p:spPr>
          <a:xfrm>
            <a:off x="508753" y="1365406"/>
            <a:ext cx="5190699" cy="3467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Century Gothic" panose="020B0502020202020204" pitchFamily="34" charset="0"/>
              </a:rPr>
              <a:t>The </a:t>
            </a:r>
            <a:r>
              <a:rPr lang="en-US" dirty="0">
                <a:latin typeface="Century Gothic" panose="020B0502020202020204" pitchFamily="34" charset="0"/>
              </a:rPr>
              <a:t>first EOFs </a:t>
            </a:r>
            <a:r>
              <a:rPr lang="en-US" sz="1400" dirty="0">
                <a:latin typeface="Century Gothic" panose="020B0502020202020204" pitchFamily="34" charset="0"/>
              </a:rPr>
              <a:t>mode was found </a:t>
            </a:r>
            <a:r>
              <a:rPr lang="en-US" dirty="0">
                <a:latin typeface="Century Gothic" panose="020B0502020202020204" pitchFamily="34" charset="0"/>
              </a:rPr>
              <a:t>relevant</a:t>
            </a:r>
            <a:r>
              <a:rPr lang="en-US" sz="1400" dirty="0">
                <a:latin typeface="Century Gothic" panose="020B0502020202020204" pitchFamily="34" charset="0"/>
              </a:rPr>
              <a:t> to this region representing 26.0%, 15.30%, 89.11%, and 85.11% of the Chl-</a:t>
            </a:r>
            <a:r>
              <a:rPr lang="en-US" sz="1400" i="1" dirty="0">
                <a:latin typeface="Century Gothic" panose="020B0502020202020204" pitchFamily="34" charset="0"/>
              </a:rPr>
              <a:t>a</a:t>
            </a:r>
            <a:r>
              <a:rPr lang="en-US" sz="1400" dirty="0">
                <a:latin typeface="Century Gothic" panose="020B0502020202020204" pitchFamily="34" charset="0"/>
              </a:rPr>
              <a:t>, TSM, SST, and PAR variability, respectively.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Century Gothic" panose="020B0502020202020204" pitchFamily="34" charset="0"/>
              </a:rPr>
              <a:t>The northern coastal fringe behaves differently than the surrounding region, especially </a:t>
            </a:r>
            <a:r>
              <a:rPr lang="it-IT" sz="1400" dirty="0">
                <a:latin typeface="Century Gothic" panose="020B0502020202020204" pitchFamily="34" charset="0"/>
              </a:rPr>
              <a:t>in terms of Chl-a and TSM.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400" dirty="0">
                <a:latin typeface="Century Gothic" panose="020B0502020202020204" pitchFamily="34" charset="0"/>
              </a:rPr>
              <a:t>Chl-a and TSM shows </a:t>
            </a:r>
            <a:r>
              <a:rPr lang="en-US" dirty="0">
                <a:latin typeface="Century Gothic" panose="020B0502020202020204" pitchFamily="34" charset="0"/>
              </a:rPr>
              <a:t>opposite variations </a:t>
            </a:r>
            <a:r>
              <a:rPr lang="en-US" sz="1400" dirty="0">
                <a:latin typeface="Century Gothic" panose="020B0502020202020204" pitchFamily="34" charset="0"/>
              </a:rPr>
              <a:t>in the Meghna estuary.</a:t>
            </a:r>
            <a:endParaRPr lang="it-IT" sz="1400" dirty="0">
              <a:latin typeface="Century Gothic" panose="020B0502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400" dirty="0">
                <a:latin typeface="Century Gothic" panose="020B0502020202020204" pitchFamily="34" charset="0"/>
              </a:rPr>
              <a:t>Maximum SST during monsoon and post monsoon.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Century Gothic" panose="020B0502020202020204" pitchFamily="34" charset="0"/>
              </a:rPr>
              <a:t>The amount of PAR is high during premonsoon.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CCB57F-9032-4537-BB5E-167BA6E6B049}"/>
              </a:ext>
            </a:extLst>
          </p:cNvPr>
          <p:cNvCxnSpPr>
            <a:cxnSpLocks/>
          </p:cNvCxnSpPr>
          <p:nvPr/>
        </p:nvCxnSpPr>
        <p:spPr>
          <a:xfrm>
            <a:off x="0" y="690670"/>
            <a:ext cx="12192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reconstructed_Mo">
            <a:hlinkClick r:id="" action="ppaction://media"/>
            <a:extLst>
              <a:ext uri="{FF2B5EF4-FFF2-40B4-BE49-F238E27FC236}">
                <a16:creationId xmlns:a16="http://schemas.microsoft.com/office/drawing/2014/main" id="{913263A8-157A-4E93-AC1D-1600D8781B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76060" y="1019656"/>
            <a:ext cx="6251902" cy="41679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0AC218-68EF-46F8-AE07-188F6AFE85DD}"/>
              </a:ext>
            </a:extLst>
          </p:cNvPr>
          <p:cNvSpPr txBox="1"/>
          <p:nvPr/>
        </p:nvSpPr>
        <p:spPr>
          <a:xfrm>
            <a:off x="6954965" y="5149452"/>
            <a:ext cx="41771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Century Gothic" panose="020B0502020202020204" pitchFamily="34" charset="0"/>
              </a:rPr>
              <a:t>Fig. 4. Seasonal signal of the first EOF mode </a:t>
            </a:r>
            <a:r>
              <a:rPr lang="it-IT" sz="1200" dirty="0">
                <a:latin typeface="Century Gothic" panose="020B0502020202020204" pitchFamily="34" charset="0"/>
              </a:rPr>
              <a:t>(Press ‘Play’)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pic>
        <p:nvPicPr>
          <p:cNvPr id="21" name="Content Placeholder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B6A4B4A-6EB6-4849-9207-BC00D6CE28B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486" y="6346444"/>
            <a:ext cx="338063" cy="434955"/>
          </a:xfrm>
          <a:prstGeom prst="rect">
            <a:avLst/>
          </a:prstGeom>
        </p:spPr>
      </p:pic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5F2D550-5CB9-4262-AE23-F97B9862BC5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42" y="6346444"/>
            <a:ext cx="442204" cy="4349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EEA2FCC-0C27-4486-8209-4A648C97609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083" y="6167330"/>
            <a:ext cx="804428" cy="786484"/>
          </a:xfrm>
          <a:prstGeom prst="rect">
            <a:avLst/>
          </a:prstGeom>
        </p:spPr>
      </p:pic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3BE4F3BF-D6AF-490D-BEF9-5879F856882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365" y="6351070"/>
            <a:ext cx="835591" cy="430329"/>
          </a:xfrm>
          <a:prstGeom prst="rect">
            <a:avLst/>
          </a:prstGeom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5408E023-421A-470F-9097-A9B2AEFF0DC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135" y="6346444"/>
            <a:ext cx="513539" cy="432528"/>
          </a:xfrm>
          <a:prstGeom prst="rect">
            <a:avLst/>
          </a:prstGeom>
        </p:spPr>
      </p:pic>
      <p:pic>
        <p:nvPicPr>
          <p:cNvPr id="29" name="Picture 28" descr="A close up of a sign&#10;&#10;Description automatically generated">
            <a:extLst>
              <a:ext uri="{FF2B5EF4-FFF2-40B4-BE49-F238E27FC236}">
                <a16:creationId xmlns:a16="http://schemas.microsoft.com/office/drawing/2014/main" id="{3025E127-AC53-4E2A-ACAA-44627BCEBE7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206" y="6329443"/>
            <a:ext cx="473585" cy="473585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0F8265-31B2-4524-A961-86CF0CB9A6F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893" y="205057"/>
            <a:ext cx="1484618" cy="437532"/>
          </a:xfrm>
          <a:prstGeom prst="rect">
            <a:avLst/>
          </a:prstGeom>
        </p:spPr>
      </p:pic>
      <p:pic>
        <p:nvPicPr>
          <p:cNvPr id="17" name="Picture 16" descr="A drawing of a face&#10;&#10;Description automatically generated">
            <a:extLst>
              <a:ext uri="{FF2B5EF4-FFF2-40B4-BE49-F238E27FC236}">
                <a16:creationId xmlns:a16="http://schemas.microsoft.com/office/drawing/2014/main" id="{43ECBB60-3FF8-431E-B971-085B7AB4F6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9" y="6326779"/>
            <a:ext cx="1260033" cy="44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5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5" descr="A picture containing animal&#10;&#10;Description automatically generated">
            <a:extLst>
              <a:ext uri="{FF2B5EF4-FFF2-40B4-BE49-F238E27FC236}">
                <a16:creationId xmlns:a16="http://schemas.microsoft.com/office/drawing/2014/main" id="{2D6A5577-DB0B-41AC-A460-0FD59264F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91" r="15553" b="18274"/>
          <a:stretch/>
        </p:blipFill>
        <p:spPr>
          <a:xfrm>
            <a:off x="0" y="6254907"/>
            <a:ext cx="12192000" cy="593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308EAC-205C-4E4F-8C94-274D0E1B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05" y="361684"/>
            <a:ext cx="10515600" cy="328986"/>
          </a:xfrm>
          <a:ln w="38100">
            <a:noFill/>
          </a:ln>
        </p:spPr>
        <p:txBody>
          <a:bodyPr>
            <a:noAutofit/>
          </a:bodyPr>
          <a:lstStyle/>
          <a:p>
            <a:r>
              <a:rPr lang="it-IT" sz="1400" dirty="0">
                <a:latin typeface="Verdana" panose="020B0604030504040204" pitchFamily="34" charset="0"/>
                <a:ea typeface="Verdana" panose="020B0604030504040204" pitchFamily="34" charset="0"/>
              </a:rPr>
              <a:t>EGU General Assembly 2020: Sharing Geoscience Online, 4-8 May 2020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C96E03-9EB6-4D27-A391-E7C1CC73A93E}"/>
              </a:ext>
            </a:extLst>
          </p:cNvPr>
          <p:cNvSpPr txBox="1"/>
          <p:nvPr/>
        </p:nvSpPr>
        <p:spPr>
          <a:xfrm>
            <a:off x="209550" y="914400"/>
            <a:ext cx="8383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Gothic" panose="020B0502020202020204" pitchFamily="34" charset="0"/>
              </a:rPr>
              <a:t>Findings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7ADFD0-AF75-42B7-8C81-EBC3111D653D}"/>
              </a:ext>
            </a:extLst>
          </p:cNvPr>
          <p:cNvSpPr txBox="1"/>
          <p:nvPr/>
        </p:nvSpPr>
        <p:spPr>
          <a:xfrm>
            <a:off x="620493" y="1470928"/>
            <a:ext cx="5347761" cy="2959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Century Gothic" panose="020B0502020202020204" pitchFamily="34" charset="0"/>
              </a:rPr>
              <a:t>River runoff shows similar pattern (seasonal pattern) with rainfall (high correlation R&gt;7.0, with 1-month delay). Hence rainfall is considered as a proxy of river runoff due to lack of data during the study period.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1400" dirty="0">
                <a:latin typeface="Century Gothic" panose="020B0502020202020204" pitchFamily="34" charset="0"/>
              </a:rPr>
              <a:t>The step-wise linear regression showed that TSM explains the highest percentage of Chl-a variance (68%), followed by PAR, rainfall, and SST, respectively. Overall, the four variables accounted for 90% of the Chl-a variance.</a:t>
            </a:r>
            <a:endParaRPr lang="en-US" sz="1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CCB57F-9032-4537-BB5E-167BA6E6B049}"/>
              </a:ext>
            </a:extLst>
          </p:cNvPr>
          <p:cNvCxnSpPr>
            <a:cxnSpLocks/>
          </p:cNvCxnSpPr>
          <p:nvPr/>
        </p:nvCxnSpPr>
        <p:spPr>
          <a:xfrm>
            <a:off x="0" y="690670"/>
            <a:ext cx="12192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34DD057-E3A7-4865-B218-CAC8BD483FAF}"/>
              </a:ext>
            </a:extLst>
          </p:cNvPr>
          <p:cNvSpPr txBox="1"/>
          <p:nvPr/>
        </p:nvSpPr>
        <p:spPr>
          <a:xfrm>
            <a:off x="7402463" y="4472042"/>
            <a:ext cx="3953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Gothic" panose="020B0502020202020204" pitchFamily="34" charset="0"/>
              </a:rPr>
              <a:t>Fig. 5. Climatology of river runoff and rainfall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515E296B-506F-4429-B185-5C0685485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254" y="1448374"/>
            <a:ext cx="5969244" cy="2903024"/>
          </a:xfrm>
          <a:prstGeom prst="rect">
            <a:avLst/>
          </a:prstGeom>
        </p:spPr>
      </p:pic>
      <p:pic>
        <p:nvPicPr>
          <p:cNvPr id="27" name="Content Placeholder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2D25B0B-B165-49E3-8191-08DC5000B0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486" y="6346444"/>
            <a:ext cx="338063" cy="434955"/>
          </a:xfrm>
        </p:spPr>
      </p:pic>
      <p:pic>
        <p:nvPicPr>
          <p:cNvPr id="28" name="Picture 2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7269445-728C-4B39-B8CC-8B969DA594C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42" y="6346444"/>
            <a:ext cx="442204" cy="4349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7F086C1-20F2-44D4-9836-53E0AFEE0C8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083" y="6167330"/>
            <a:ext cx="804428" cy="786484"/>
          </a:xfrm>
          <a:prstGeom prst="rect">
            <a:avLst/>
          </a:prstGeom>
        </p:spPr>
      </p:pic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E6CB6BCB-E8A4-4297-9BC1-12FD9D4B83F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365" y="6351070"/>
            <a:ext cx="835591" cy="430329"/>
          </a:xfrm>
          <a:prstGeom prst="rect">
            <a:avLst/>
          </a:prstGeom>
        </p:spPr>
      </p:pic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893B3166-3F7D-4B9D-91FF-096C6C8E1BF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135" y="6346444"/>
            <a:ext cx="513539" cy="432528"/>
          </a:xfrm>
          <a:prstGeom prst="rect">
            <a:avLst/>
          </a:prstGeom>
        </p:spPr>
      </p:pic>
      <p:pic>
        <p:nvPicPr>
          <p:cNvPr id="32" name="Picture 31" descr="A close up of a sign&#10;&#10;Description automatically generated">
            <a:extLst>
              <a:ext uri="{FF2B5EF4-FFF2-40B4-BE49-F238E27FC236}">
                <a16:creationId xmlns:a16="http://schemas.microsoft.com/office/drawing/2014/main" id="{AFB9A30B-3248-4AB5-AB85-12C8ACA55C1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206" y="6329443"/>
            <a:ext cx="473585" cy="473585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C6C1537-88D3-4858-AF36-29C9066B7FC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893" y="205057"/>
            <a:ext cx="1484618" cy="437532"/>
          </a:xfrm>
          <a:prstGeom prst="rect">
            <a:avLst/>
          </a:prstGeom>
        </p:spPr>
      </p:pic>
      <p:pic>
        <p:nvPicPr>
          <p:cNvPr id="17" name="Picture 16" descr="A drawing of a face&#10;&#10;Description automatically generated">
            <a:extLst>
              <a:ext uri="{FF2B5EF4-FFF2-40B4-BE49-F238E27FC236}">
                <a16:creationId xmlns:a16="http://schemas.microsoft.com/office/drawing/2014/main" id="{B2B38316-DED8-4F2C-8FFD-60B45FEABE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9" y="6326779"/>
            <a:ext cx="1260033" cy="44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34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5" descr="A picture containing animal&#10;&#10;Description automatically generated">
            <a:extLst>
              <a:ext uri="{FF2B5EF4-FFF2-40B4-BE49-F238E27FC236}">
                <a16:creationId xmlns:a16="http://schemas.microsoft.com/office/drawing/2014/main" id="{2D6A5577-DB0B-41AC-A460-0FD59264F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91" r="15553" b="18274"/>
          <a:stretch/>
        </p:blipFill>
        <p:spPr>
          <a:xfrm>
            <a:off x="0" y="6254907"/>
            <a:ext cx="12192000" cy="593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308EAC-205C-4E4F-8C94-274D0E1B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05" y="361684"/>
            <a:ext cx="10515600" cy="328986"/>
          </a:xfrm>
          <a:ln w="38100">
            <a:noFill/>
          </a:ln>
        </p:spPr>
        <p:txBody>
          <a:bodyPr>
            <a:noAutofit/>
          </a:bodyPr>
          <a:lstStyle/>
          <a:p>
            <a:r>
              <a:rPr lang="it-IT" sz="1400" dirty="0">
                <a:latin typeface="Verdana" panose="020B0604030504040204" pitchFamily="34" charset="0"/>
                <a:ea typeface="Verdana" panose="020B0604030504040204" pitchFamily="34" charset="0"/>
              </a:rPr>
              <a:t>EGU General Assembly 2020: Sharing Geoscience Online, 4-8 May 2020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CCB57F-9032-4537-BB5E-167BA6E6B049}"/>
              </a:ext>
            </a:extLst>
          </p:cNvPr>
          <p:cNvCxnSpPr>
            <a:cxnSpLocks/>
          </p:cNvCxnSpPr>
          <p:nvPr/>
        </p:nvCxnSpPr>
        <p:spPr>
          <a:xfrm>
            <a:off x="0" y="690670"/>
            <a:ext cx="12192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AEBDD20-CAF0-4D6B-A247-F731CCA904DC}"/>
              </a:ext>
            </a:extLst>
          </p:cNvPr>
          <p:cNvSpPr txBox="1"/>
          <p:nvPr/>
        </p:nvSpPr>
        <p:spPr>
          <a:xfrm>
            <a:off x="307524" y="914400"/>
            <a:ext cx="8383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Gothic" panose="020B0502020202020204" pitchFamily="34" charset="0"/>
              </a:rPr>
              <a:t>Conclusions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AF2070-F2CF-4E0B-8215-79DA0E7A86E3}"/>
              </a:ext>
            </a:extLst>
          </p:cNvPr>
          <p:cNvSpPr/>
          <p:nvPr/>
        </p:nvSpPr>
        <p:spPr>
          <a:xfrm>
            <a:off x="426369" y="1389253"/>
            <a:ext cx="10641802" cy="4027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>
                <a:latin typeface="Century Gothic" panose="020B0502020202020204" pitchFamily="34" charset="0"/>
              </a:rPr>
              <a:t>Meghna Estuary</a:t>
            </a:r>
            <a:r>
              <a:rPr lang="en-US" sz="1400" dirty="0">
                <a:latin typeface="Century Gothic" panose="020B0502020202020204" pitchFamily="34" charset="0"/>
              </a:rPr>
              <a:t> discharges highest amount of water and sediments comparative to the other adjacent rivers in the study area</a:t>
            </a:r>
            <a:r>
              <a:rPr lang="en-US" dirty="0">
                <a:latin typeface="Century Gothic" panose="020B0502020202020204" pitchFamily="34" charset="0"/>
              </a:rPr>
              <a:t>. </a:t>
            </a:r>
          </a:p>
          <a:p>
            <a:pPr marL="742950" marR="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During </a:t>
            </a:r>
            <a:r>
              <a:rPr lang="en-US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monsoon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high </a:t>
            </a:r>
            <a:r>
              <a:rPr lang="en-US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river discharge flushed away 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TSM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out of the river mouth whereas, in </a:t>
            </a:r>
            <a:r>
              <a:rPr lang="en-US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winter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due to </a:t>
            </a:r>
            <a:r>
              <a:rPr lang="en-US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 river discharge, TSM accumulates 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the </a:t>
            </a:r>
            <a:r>
              <a:rPr lang="en-US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river mouth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</a:t>
            </a:r>
            <a:r>
              <a:rPr lang="en-US" sz="1400" dirty="0">
                <a:latin typeface="Century Gothic" panose="020B0502020202020204" pitchFamily="34" charset="0"/>
              </a:rPr>
              <a:t>his behavior is also due to the mean currents during monsoon and winter (not showed in this work).</a:t>
            </a:r>
            <a:endParaRPr lang="en-US" sz="1400" kern="12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temperature </a:t>
            </a:r>
            <a:r>
              <a:rPr lang="en-US" sz="1400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along with </a:t>
            </a: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nutrients</a:t>
            </a:r>
            <a:r>
              <a:rPr lang="en-US" sz="1400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from the runoff promote</a:t>
            </a: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phytoplankton</a:t>
            </a:r>
            <a:r>
              <a:rPr lang="en-US" sz="1400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growth during </a:t>
            </a: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monsoon</a:t>
            </a:r>
            <a:r>
              <a:rPr lang="en-US" sz="1400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kern="12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400" dirty="0">
                <a:latin typeface="Century Gothic" panose="020B0502020202020204" pitchFamily="34" charset="0"/>
              </a:rPr>
              <a:t>This study shows us how </a:t>
            </a:r>
            <a:r>
              <a:rPr lang="en-US" dirty="0">
                <a:latin typeface="Century Gothic" panose="020B0502020202020204" pitchFamily="34" charset="0"/>
              </a:rPr>
              <a:t>Meghna estuary is behaving differently </a:t>
            </a:r>
            <a:r>
              <a:rPr lang="en-US" sz="1400" dirty="0">
                <a:latin typeface="Century Gothic" panose="020B0502020202020204" pitchFamily="34" charset="0"/>
              </a:rPr>
              <a:t>at the basin scale </a:t>
            </a:r>
            <a:r>
              <a:rPr lang="en-US" dirty="0">
                <a:latin typeface="Century Gothic" panose="020B0502020202020204" pitchFamily="34" charset="0"/>
              </a:rPr>
              <a:t>BoB</a:t>
            </a:r>
            <a:r>
              <a:rPr lang="en-US" sz="1400" dirty="0">
                <a:latin typeface="Century Gothic" panose="020B0502020202020204" pitchFamily="34" charset="0"/>
              </a:rPr>
              <a:t> and demonstrates us the influence of this estuary. This study also suggested that </a:t>
            </a:r>
            <a:r>
              <a:rPr lang="en-US" dirty="0">
                <a:latin typeface="Century Gothic" panose="020B0502020202020204" pitchFamily="34" charset="0"/>
              </a:rPr>
              <a:t>seasonal cycle </a:t>
            </a:r>
            <a:r>
              <a:rPr lang="en-US" sz="1400" dirty="0">
                <a:latin typeface="Century Gothic" panose="020B0502020202020204" pitchFamily="34" charset="0"/>
              </a:rPr>
              <a:t>is the most important signal in this region.</a:t>
            </a:r>
            <a:endParaRPr lang="en-US" sz="1100" dirty="0">
              <a:solidFill>
                <a:srgbClr val="00000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Content Placeholder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056ECD6-C2CD-40E3-8D0E-CB46DDFDF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486" y="6346444"/>
            <a:ext cx="338063" cy="434955"/>
          </a:xfrm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BE3421C-A990-4FE7-8776-647F6BAA865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42" y="6346444"/>
            <a:ext cx="442204" cy="4349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517DD2-C2E3-4CDC-A7D5-1F618923FC0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083" y="6167330"/>
            <a:ext cx="804428" cy="786484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F3D2BB52-BD96-43D2-B117-2D48B965AFE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365" y="6351070"/>
            <a:ext cx="835591" cy="430329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951BB6E9-9C82-447F-975A-172EFE35286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135" y="6346444"/>
            <a:ext cx="513539" cy="432528"/>
          </a:xfrm>
          <a:prstGeom prst="rect">
            <a:avLst/>
          </a:prstGeom>
        </p:spPr>
      </p:pic>
      <p:pic>
        <p:nvPicPr>
          <p:cNvPr id="27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id="{C4A216FA-0D3F-4945-8D7C-A22E2D17340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206" y="6329443"/>
            <a:ext cx="473585" cy="473585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B5980F8-B181-437C-90C4-8735EA50031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893" y="205057"/>
            <a:ext cx="1484618" cy="437532"/>
          </a:xfrm>
          <a:prstGeom prst="rect">
            <a:avLst/>
          </a:prstGeom>
        </p:spPr>
      </p:pic>
      <p:pic>
        <p:nvPicPr>
          <p:cNvPr id="16" name="Picture 15" descr="A drawing of a face&#10;&#10;Description automatically generated">
            <a:extLst>
              <a:ext uri="{FF2B5EF4-FFF2-40B4-BE49-F238E27FC236}">
                <a16:creationId xmlns:a16="http://schemas.microsoft.com/office/drawing/2014/main" id="{FF457DB9-ED73-4D9F-8A61-F113DC8138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9" y="6326779"/>
            <a:ext cx="1260033" cy="44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62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5" descr="A picture containing animal&#10;&#10;Description automatically generated">
            <a:extLst>
              <a:ext uri="{FF2B5EF4-FFF2-40B4-BE49-F238E27FC236}">
                <a16:creationId xmlns:a16="http://schemas.microsoft.com/office/drawing/2014/main" id="{2D6A5577-DB0B-41AC-A460-0FD59264F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91" r="15553" b="18274"/>
          <a:stretch/>
        </p:blipFill>
        <p:spPr>
          <a:xfrm>
            <a:off x="0" y="6254907"/>
            <a:ext cx="12192000" cy="593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308EAC-205C-4E4F-8C94-274D0E1B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05" y="361684"/>
            <a:ext cx="10515600" cy="328986"/>
          </a:xfrm>
          <a:ln w="38100">
            <a:noFill/>
          </a:ln>
        </p:spPr>
        <p:txBody>
          <a:bodyPr>
            <a:noAutofit/>
          </a:bodyPr>
          <a:lstStyle/>
          <a:p>
            <a:r>
              <a:rPr lang="it-IT" sz="1400" dirty="0">
                <a:latin typeface="Verdana" panose="020B0604030504040204" pitchFamily="34" charset="0"/>
                <a:ea typeface="Verdana" panose="020B0604030504040204" pitchFamily="34" charset="0"/>
              </a:rPr>
              <a:t>EGU General Assembly 2020: Sharing Geoscience Online, 4-8 May 2020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CCB57F-9032-4537-BB5E-167BA6E6B049}"/>
              </a:ext>
            </a:extLst>
          </p:cNvPr>
          <p:cNvCxnSpPr>
            <a:cxnSpLocks/>
          </p:cNvCxnSpPr>
          <p:nvPr/>
        </p:nvCxnSpPr>
        <p:spPr>
          <a:xfrm>
            <a:off x="0" y="690670"/>
            <a:ext cx="12192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9671819-F3A6-48F2-8C16-AAA62ED72EE1}"/>
              </a:ext>
            </a:extLst>
          </p:cNvPr>
          <p:cNvSpPr txBox="1"/>
          <p:nvPr/>
        </p:nvSpPr>
        <p:spPr>
          <a:xfrm>
            <a:off x="361950" y="914400"/>
            <a:ext cx="8383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Acknowledgement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919DE1-1BC6-4E10-B8DD-4AF93B7748DF}"/>
              </a:ext>
            </a:extLst>
          </p:cNvPr>
          <p:cNvSpPr txBox="1"/>
          <p:nvPr/>
        </p:nvSpPr>
        <p:spPr>
          <a:xfrm>
            <a:off x="1394815" y="1507461"/>
            <a:ext cx="9402369" cy="1522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>
                <a:latin typeface="Century Gothic" panose="020B0502020202020204" pitchFamily="34" charset="0"/>
              </a:rPr>
              <a:t>I would like to thank Erasmus Mundus Joint Master Degree Scholarship Program on </a:t>
            </a:r>
            <a:r>
              <a:rPr lang="en-US" sz="1600" dirty="0">
                <a:latin typeface="Century Gothic" panose="020B0502020202020204" pitchFamily="34" charset="0"/>
              </a:rPr>
              <a:t>Water and Coastal Management (WACOMA) </a:t>
            </a:r>
            <a:r>
              <a:rPr lang="en-US" sz="1400" dirty="0">
                <a:latin typeface="Century Gothic" panose="020B0502020202020204" pitchFamily="34" charset="0"/>
              </a:rPr>
              <a:t>to give me such a nice opportunity to enhance my knowledge in a global scale. Besides, I would love to express my especial thanks of gratitude to </a:t>
            </a:r>
            <a:r>
              <a:rPr lang="en-US" sz="1600" dirty="0">
                <a:latin typeface="Century Gothic" panose="020B0502020202020204" pitchFamily="34" charset="0"/>
              </a:rPr>
              <a:t>Professor Irene </a:t>
            </a:r>
            <a:r>
              <a:rPr lang="en-US" sz="1600" dirty="0" err="1">
                <a:latin typeface="Century Gothic" panose="020B0502020202020204" pitchFamily="34" charset="0"/>
              </a:rPr>
              <a:t>Laiz</a:t>
            </a:r>
            <a:r>
              <a:rPr lang="en-US" sz="1600" dirty="0">
                <a:latin typeface="Century Gothic" panose="020B0502020202020204" pitchFamily="34" charset="0"/>
              </a:rPr>
              <a:t> Alonso, PhD </a:t>
            </a:r>
            <a:r>
              <a:rPr lang="en-US" sz="1400" dirty="0">
                <a:latin typeface="Century Gothic" panose="020B0502020202020204" pitchFamily="34" charset="0"/>
              </a:rPr>
              <a:t>and </a:t>
            </a:r>
            <a:r>
              <a:rPr lang="en-US" sz="1600" dirty="0">
                <a:latin typeface="Century Gothic" panose="020B0502020202020204" pitchFamily="34" charset="0"/>
              </a:rPr>
              <a:t>Isabel Caballero de </a:t>
            </a:r>
            <a:r>
              <a:rPr lang="en-US" sz="1600" dirty="0" err="1">
                <a:latin typeface="Century Gothic" panose="020B0502020202020204" pitchFamily="34" charset="0"/>
              </a:rPr>
              <a:t>Frutos</a:t>
            </a:r>
            <a:r>
              <a:rPr lang="en-US" sz="1600" dirty="0">
                <a:latin typeface="Century Gothic" panose="020B0502020202020204" pitchFamily="34" charset="0"/>
              </a:rPr>
              <a:t>, PhD </a:t>
            </a:r>
            <a:r>
              <a:rPr lang="en-US" sz="1400" dirty="0">
                <a:latin typeface="Century Gothic" panose="020B0502020202020204" pitchFamily="34" charset="0"/>
              </a:rPr>
              <a:t>for their cordial guidance and support. </a:t>
            </a:r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E2FE3ED3-D1C2-4FDC-A633-98C99A94D1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778" y="3455281"/>
            <a:ext cx="1084435" cy="1084435"/>
          </a:xfrm>
          <a:prstGeom prst="rect">
            <a:avLst/>
          </a:prstGeom>
        </p:spPr>
      </p:pic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670436-E1EA-4789-8DB7-415F003BE07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639" y="3455281"/>
            <a:ext cx="1513033" cy="151303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665EC53-BE8C-4681-8141-3856A15B66E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51" y="4733313"/>
            <a:ext cx="1593466" cy="1593466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32C9FD72-09BE-4584-A58A-40362F6DB7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324" y="4808790"/>
            <a:ext cx="1784392" cy="113481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2C370812-3870-42C4-96DC-4481365E60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21" y="3512015"/>
            <a:ext cx="1130595" cy="1130595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4296425-2684-4F3C-A591-FFD5CA2C85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191" y="4910649"/>
            <a:ext cx="2898057" cy="1132658"/>
          </a:xfrm>
          <a:prstGeom prst="rect">
            <a:avLst/>
          </a:prstGeom>
        </p:spPr>
      </p:pic>
      <p:pic>
        <p:nvPicPr>
          <p:cNvPr id="28" name="Content Placeholder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62327CA-DEE9-484B-9C8D-B6505540B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486" y="6346444"/>
            <a:ext cx="338063" cy="434955"/>
          </a:xfrm>
        </p:spPr>
      </p:pic>
      <p:pic>
        <p:nvPicPr>
          <p:cNvPr id="29" name="Picture 28" descr="A screenshot of a cell phone&#10;&#10;Description automatically generated">
            <a:extLst>
              <a:ext uri="{FF2B5EF4-FFF2-40B4-BE49-F238E27FC236}">
                <a16:creationId xmlns:a16="http://schemas.microsoft.com/office/drawing/2014/main" id="{5F7E3CBA-B710-411B-A06B-BC78FAB04C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42" y="6346444"/>
            <a:ext cx="442204" cy="4349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CAD8A78-3760-4597-AB50-8AA3B6885D7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083" y="6167330"/>
            <a:ext cx="804428" cy="786484"/>
          </a:xfrm>
          <a:prstGeom prst="rect">
            <a:avLst/>
          </a:prstGeom>
        </p:spPr>
      </p:pic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6319C857-489F-4326-9ECD-922C0F79BE1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365" y="6351070"/>
            <a:ext cx="835591" cy="430329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2E5D4F6D-A610-4255-A73D-DCB6DEFFD5B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135" y="6346444"/>
            <a:ext cx="513539" cy="432528"/>
          </a:xfrm>
          <a:prstGeom prst="rect">
            <a:avLst/>
          </a:prstGeom>
        </p:spPr>
      </p:pic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7CA63E83-60F3-40B3-9CA6-9402B05BFEB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206" y="6329443"/>
            <a:ext cx="473585" cy="473585"/>
          </a:xfrm>
          <a:prstGeom prst="rect">
            <a:avLst/>
          </a:prstGeom>
        </p:spPr>
      </p:pic>
      <p:pic>
        <p:nvPicPr>
          <p:cNvPr id="34" name="Picture 3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481C5EF-BF7E-4660-88DC-1F9694FAFF5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893" y="205057"/>
            <a:ext cx="1484618" cy="437532"/>
          </a:xfrm>
          <a:prstGeom prst="rect">
            <a:avLst/>
          </a:prstGeom>
        </p:spPr>
      </p:pic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2AF455B8-489B-410E-8566-735FFC6FD4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9" y="6326779"/>
            <a:ext cx="1260033" cy="44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13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2190</TotalTime>
  <Words>980</Words>
  <Application>Microsoft Office PowerPoint</Application>
  <PresentationFormat>Widescreen</PresentationFormat>
  <Paragraphs>90</Paragraphs>
  <Slides>9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Verdana</vt:lpstr>
      <vt:lpstr>Wingdings</vt:lpstr>
      <vt:lpstr>Office Theme</vt:lpstr>
      <vt:lpstr>PowerPoint Presentation</vt:lpstr>
      <vt:lpstr>EGU General Assembly 2020: Sharing Geoscience Online, 4-8 May 2020</vt:lpstr>
      <vt:lpstr>EGU General Assembly 2020: Sharing Geoscience Online, 4-8 May 2020</vt:lpstr>
      <vt:lpstr>EGU General Assembly 2020: Sharing Geoscience Online, 4-8 May 2020</vt:lpstr>
      <vt:lpstr>EGU General Assembly 2020: Sharing Geoscience Online, 4-8 May 2020</vt:lpstr>
      <vt:lpstr>EGU General Assembly 2020: Sharing Geoscience Online, 4-8 May 2020</vt:lpstr>
      <vt:lpstr>EGU General Assembly 2020: Sharing Geoscience Online, 4-8 May 2020</vt:lpstr>
      <vt:lpstr>EGU General Assembly 2020: Sharing Geoscience Online, 4-8 May 2020</vt:lpstr>
      <vt:lpstr>EGU General Assembly 2020: Sharing Geoscience Online, 4-8 May 2020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SPATIAL AND TEMPORAL SCALES OF VARIABILITY IN THE MEGHNA ESTUARY FROM OCEAN REMOTE SENSING</dc:title>
  <dc:creator>Masuma Chowdhury - masuma.chowdhury2@studio.unibo.it</dc:creator>
  <cp:lastModifiedBy>Masuma Chowdhury - masuma.chowdhury2@studio.unibo.it</cp:lastModifiedBy>
  <cp:revision>82</cp:revision>
  <dcterms:created xsi:type="dcterms:W3CDTF">2020-04-21T14:36:40Z</dcterms:created>
  <dcterms:modified xsi:type="dcterms:W3CDTF">2020-04-28T17:44:38Z</dcterms:modified>
</cp:coreProperties>
</file>