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300" r:id="rId4"/>
    <p:sldId id="301" r:id="rId5"/>
    <p:sldId id="302" r:id="rId6"/>
    <p:sldId id="310" r:id="rId7"/>
    <p:sldId id="261" r:id="rId8"/>
    <p:sldId id="311" r:id="rId9"/>
    <p:sldId id="312" r:id="rId10"/>
    <p:sldId id="314" r:id="rId11"/>
    <p:sldId id="313" r:id="rId12"/>
    <p:sldId id="292" r:id="rId13"/>
    <p:sldId id="293" r:id="rId14"/>
    <p:sldId id="294" r:id="rId15"/>
    <p:sldId id="315" r:id="rId16"/>
    <p:sldId id="295" r:id="rId17"/>
    <p:sldId id="288" r:id="rId18"/>
  </p:sldIdLst>
  <p:sldSz cx="9144000" cy="6858000" type="screen4x3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llaume Boutin" initials="GB" lastIdx="4" clrIdx="0">
    <p:extLst>
      <p:ext uri="{19B8F6BF-5375-455C-9EA6-DF929625EA0E}">
        <p15:presenceInfo xmlns:p15="http://schemas.microsoft.com/office/powerpoint/2012/main" userId="S::guillaume.boutin@nersc.no::80e31d0c-b39f-4982-a293-22169129b3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7"/>
    <p:restoredTop sz="94830"/>
  </p:normalViewPr>
  <p:slideViewPr>
    <p:cSldViewPr snapToGrid="0" snapToObjects="1">
      <p:cViewPr>
        <p:scale>
          <a:sx n="119" d="100"/>
          <a:sy n="119" d="100"/>
        </p:scale>
        <p:origin x="112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3C8E41-979D-674F-B9DE-15E7DE54C3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A2960B-7F14-5C4A-B5FB-B3EAD1C248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D3130-5183-5B4B-8B62-E61A06ED2774}" type="datetimeFigureOut">
              <a:rPr lang="en-US" smtClean="0"/>
              <a:t>4/28/20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F48DD-C43F-1A4F-AF41-D67CB10FA3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2CE15-58EA-0D4B-922D-EAE8B82B9E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46C69-BA82-524C-ADB0-FE9D36EE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7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>
                <a:latin typeface="Arial"/>
              </a:rPr>
              <a:t>Cliquez pour modifier le format des notes</a:t>
            </a:r>
            <a:endParaRPr/>
          </a:p>
        </p:txBody>
      </p:sp>
      <p:sp>
        <p:nvSpPr>
          <p:cNvPr id="19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>
                <a:latin typeface="Times New Roman"/>
              </a:rPr>
              <a:t>&lt;en-tête&gt;</a:t>
            </a:r>
            <a:endParaRPr/>
          </a:p>
        </p:txBody>
      </p:sp>
      <p:sp>
        <p:nvSpPr>
          <p:cNvPr id="19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>
                <a:latin typeface="Times New Roman"/>
              </a:rPr>
              <a:t>&lt;date/heure&gt;</a:t>
            </a:r>
            <a:endParaRPr/>
          </a:p>
        </p:txBody>
      </p:sp>
      <p:sp>
        <p:nvSpPr>
          <p:cNvPr id="19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>
                <a:latin typeface="Times New Roman"/>
              </a:rPr>
              <a:t>&lt;pied de page&gt;</a:t>
            </a:r>
            <a:endParaRPr/>
          </a:p>
        </p:txBody>
      </p:sp>
      <p:sp>
        <p:nvSpPr>
          <p:cNvPr id="19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B38C79C-1843-4E99-91B8-9E852B2544B5}" type="slidenum">
              <a:rPr lang="en-GB" sz="1400">
                <a:latin typeface="Times New Roman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B38C79C-1843-4E99-91B8-9E852B2544B5}" type="slidenum">
              <a:rPr lang="en-GB" sz="1400" smtClean="0">
                <a:latin typeface="Times New Roman"/>
              </a:r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393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B38C79C-1843-4E99-91B8-9E852B2544B5}" type="slidenum">
              <a:rPr lang="en-GB" sz="1400" smtClean="0">
                <a:latin typeface="Times New Roman"/>
              </a:r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111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B38C79C-1843-4E99-91B8-9E852B2544B5}" type="slidenum">
              <a:rPr lang="en-GB" sz="1400" smtClean="0">
                <a:latin typeface="Times New Roman"/>
              </a:r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449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B38C79C-1843-4E99-91B8-9E852B2544B5}" type="slidenum">
              <a:rPr lang="en-GB" sz="1400" smtClean="0">
                <a:latin typeface="Times New Roman"/>
              </a:r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48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B38C79C-1843-4E99-91B8-9E852B2544B5}" type="slidenum">
              <a:rPr lang="en-GB" sz="1400" smtClean="0">
                <a:latin typeface="Times New Roman"/>
              </a:r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0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0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B38C79C-1843-4E99-91B8-9E852B2544B5}" type="slidenum">
              <a:rPr lang="en-GB" sz="1400" smtClean="0">
                <a:latin typeface="Times New Roman"/>
              </a:r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389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01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65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EE54A-797D-0643-AAE6-33F79932AD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50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B38C79C-1843-4E99-91B8-9E852B2544B5}" type="slidenum">
              <a:rPr lang="en-GB" sz="1400" smtClean="0">
                <a:latin typeface="Times New Roman"/>
              </a:r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16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6201A9F-69A1-2640-A67E-C4FA7AB68FAE}"/>
              </a:ext>
            </a:extLst>
          </p:cNvPr>
          <p:cNvSpPr txBox="1">
            <a:spLocks/>
          </p:cNvSpPr>
          <p:nvPr userDrawn="1"/>
        </p:nvSpPr>
        <p:spPr>
          <a:xfrm>
            <a:off x="7805530" y="6468073"/>
            <a:ext cx="77193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C1C3-DC2A-354B-BB9B-8BC9DE7A3C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94CEB-AB7B-5F48-9903-8DC2D3C3F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1975" y="177801"/>
            <a:ext cx="1164308" cy="627269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BACD4B-0DD9-6C4F-8A53-34BA55D7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87253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F70474-DDA8-BC4E-ACCD-C8F341180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C05DBF-F58E-DE46-A561-CE7F0D395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1975" y="177801"/>
            <a:ext cx="1164308" cy="62726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3959DE1-9545-BC4C-9DE5-9B3F0B45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293C17B-038A-F647-8189-1742FA049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6423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186920" y="1645920"/>
            <a:ext cx="7220160" cy="11628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7128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tx2"/>
            </a:gs>
            <a:gs pos="83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2"/>
            <a:ext cx="7162800" cy="8170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69A36B2-F42F-2E40-8DED-DC20408DB90C}"/>
              </a:ext>
            </a:extLst>
          </p:cNvPr>
          <p:cNvSpPr txBox="1">
            <a:spLocks/>
          </p:cNvSpPr>
          <p:nvPr userDrawn="1"/>
        </p:nvSpPr>
        <p:spPr>
          <a:xfrm>
            <a:off x="8178021" y="6394730"/>
            <a:ext cx="76531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F14A24-3229-9348-8331-E2F670D11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52932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EGU 2020</a:t>
            </a:r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971ED-20C4-B64B-9270-C26512EF5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883" y="64727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D4154-4566-A840-8F2D-BF0AC6CAB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0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7" r:id="rId2"/>
    <p:sldLayoutId id="2147483709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2">
              <a:tint val="85000"/>
              <a:satMod val="155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3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892" indent="-3428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31" indent="-28574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972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348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file/d/19p0-YJGdM4SUzw6YDj2Ik1N-DI_PWvV9/view?usp=shar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file/d/1V1rHmLcJGOM9M8sNzFIqkkZFMGW34e2X/view?usp=sharing" TargetMode="Externa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-90760" y="5472531"/>
            <a:ext cx="9143640" cy="149014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n-GB" b="1" dirty="0">
              <a:solidFill>
                <a:srgbClr val="000000"/>
              </a:solidFill>
              <a:latin typeface="Arial Rounded MT Bold"/>
            </a:endParaRPr>
          </a:p>
          <a:p>
            <a:pPr algn="ctr"/>
            <a:r>
              <a:rPr lang="en-GB" b="1" dirty="0">
                <a:solidFill>
                  <a:srgbClr val="000000"/>
                </a:solidFill>
                <a:latin typeface="Arial Rounded MT Bold"/>
              </a:rPr>
              <a:t>Session OS4.7 / EGU2020-8657</a:t>
            </a:r>
            <a:br>
              <a:rPr lang="en-GB" dirty="0"/>
            </a:br>
            <a:endParaRPr lang="en-US" dirty="0"/>
          </a:p>
          <a:p>
            <a:pPr algn="ctr"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Arial Rounded MT Bold"/>
              </a:rPr>
              <a:t>EGU – 08 May 2020</a:t>
            </a:r>
            <a:endParaRPr dirty="0"/>
          </a:p>
        </p:txBody>
      </p:sp>
      <p:sp>
        <p:nvSpPr>
          <p:cNvPr id="201" name="Line 2"/>
          <p:cNvSpPr/>
          <p:nvPr/>
        </p:nvSpPr>
        <p:spPr>
          <a:xfrm>
            <a:off x="258840" y="802800"/>
            <a:ext cx="8625960" cy="40320"/>
          </a:xfrm>
          <a:prstGeom prst="line">
            <a:avLst/>
          </a:prstGeom>
          <a:ln w="57240">
            <a:solidFill>
              <a:srgbClr val="00007F"/>
            </a:solidFill>
            <a:miter/>
          </a:ln>
        </p:spPr>
      </p:sp>
      <p:sp>
        <p:nvSpPr>
          <p:cNvPr id="202" name="Line 3"/>
          <p:cNvSpPr/>
          <p:nvPr/>
        </p:nvSpPr>
        <p:spPr>
          <a:xfrm>
            <a:off x="274320" y="3045600"/>
            <a:ext cx="8626320" cy="40320"/>
          </a:xfrm>
          <a:prstGeom prst="line">
            <a:avLst/>
          </a:prstGeom>
          <a:ln w="57240">
            <a:solidFill>
              <a:srgbClr val="00007F"/>
            </a:solidFill>
            <a:miter/>
          </a:ln>
        </p:spPr>
      </p:sp>
      <p:sp>
        <p:nvSpPr>
          <p:cNvPr id="203" name="CustomShape 4"/>
          <p:cNvSpPr/>
          <p:nvPr/>
        </p:nvSpPr>
        <p:spPr>
          <a:xfrm>
            <a:off x="678600" y="931320"/>
            <a:ext cx="7786440" cy="2026440"/>
          </a:xfrm>
          <a:prstGeom prst="rect">
            <a:avLst/>
          </a:prstGeom>
          <a:noFill/>
          <a:ln w="57240"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4000" b="1" dirty="0">
                <a:solidFill>
                  <a:srgbClr val="00007F"/>
                </a:solidFill>
                <a:latin typeface="Calibri"/>
              </a:rPr>
              <a:t>Impact of wave-induced sea ice fragmentation on sea ice dynamics in the MIZ </a:t>
            </a:r>
            <a:endParaRPr sz="4000" b="1" dirty="0">
              <a:solidFill>
                <a:srgbClr val="00007F"/>
              </a:solidFill>
              <a:latin typeface="Calibri"/>
            </a:endParaRPr>
          </a:p>
        </p:txBody>
      </p:sp>
      <p:sp>
        <p:nvSpPr>
          <p:cNvPr id="204" name="CustomShape 5"/>
          <p:cNvSpPr/>
          <p:nvPr/>
        </p:nvSpPr>
        <p:spPr>
          <a:xfrm>
            <a:off x="0" y="3255572"/>
            <a:ext cx="9143639" cy="2580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Guillaume Boutin</a:t>
            </a:r>
            <a:r>
              <a:rPr lang="en-GB" sz="2400" b="1" baseline="30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Timothy Williams</a:t>
            </a:r>
            <a:r>
              <a:rPr lang="en-GB" sz="2400" b="1" baseline="30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Pierre Rampal</a:t>
            </a:r>
            <a:r>
              <a:rPr lang="en-GB" sz="2400" b="1" baseline="30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Einar Ólason</a:t>
            </a:r>
            <a:r>
              <a:rPr lang="en-GB" sz="2400" b="1" baseline="30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Camille Lique</a:t>
            </a:r>
            <a:r>
              <a:rPr lang="en-GB" sz="2400" b="1" baseline="30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endParaRPr lang="en-GB" sz="24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Nansen Environmental and Remote Sensing Center, Bergen, Norway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Laboratoire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d’Océanographie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Physique et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Spatiale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(LOPS),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Ifremer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Brest, France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4F98C-6664-214A-A4E6-3612DE610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6" y="5386143"/>
            <a:ext cx="1377397" cy="1371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932A6-9582-0A47-9795-A807F2D91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251" y="5836412"/>
            <a:ext cx="1314894" cy="930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CC0F07-CE53-CD47-AA1A-BF3A88510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904" y="5850711"/>
            <a:ext cx="1021735" cy="9164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A996E1-AA24-C443-B7BF-643EB99B20E0}"/>
              </a:ext>
            </a:extLst>
          </p:cNvPr>
          <p:cNvSpPr/>
          <p:nvPr/>
        </p:nvSpPr>
        <p:spPr>
          <a:xfrm>
            <a:off x="105102" y="5119123"/>
            <a:ext cx="22772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600" b="1" dirty="0">
                <a:solidFill>
                  <a:schemeClr val="tx2"/>
                </a:solidFill>
                <a:latin typeface="+mj-lt"/>
              </a:rPr>
              <a:t>CMEMS project: </a:t>
            </a:r>
            <a:r>
              <a:rPr lang="en-GB" sz="1600" b="1" dirty="0" err="1">
                <a:solidFill>
                  <a:schemeClr val="tx2"/>
                </a:solidFill>
                <a:latin typeface="+mj-lt"/>
              </a:rPr>
              <a:t>WIzARd</a:t>
            </a:r>
            <a:endParaRPr lang="en-GB" sz="16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3E20A2-A727-8941-84EE-68D4311DF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46252"/>
            <a:ext cx="635000" cy="2222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>
            <a:extLst>
              <a:ext uri="{FF2B5EF4-FFF2-40B4-BE49-F238E27FC236}">
                <a16:creationId xmlns:a16="http://schemas.microsoft.com/office/drawing/2014/main" id="{A474BEC9-DE6B-0744-90ED-C280123A3324}"/>
              </a:ext>
            </a:extLst>
          </p:cNvPr>
          <p:cNvSpPr txBox="1">
            <a:spLocks/>
          </p:cNvSpPr>
          <p:nvPr/>
        </p:nvSpPr>
        <p:spPr>
          <a:xfrm>
            <a:off x="6915201" y="65673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6D4154-4566-A840-8F2D-BF0AC6CABB1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29B2-23EB-8743-98DF-1971D3C3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EGU 2020</a:t>
            </a:r>
            <a:endParaRPr lang="en-NO" dirty="0"/>
          </a:p>
        </p:txBody>
      </p:sp>
      <p:pic>
        <p:nvPicPr>
          <p:cNvPr id="13" name="Picture 12" descr="A picture containing bird&#10;&#10;Description automatically generated">
            <a:extLst>
              <a:ext uri="{FF2B5EF4-FFF2-40B4-BE49-F238E27FC236}">
                <a16:creationId xmlns:a16="http://schemas.microsoft.com/office/drawing/2014/main" id="{57316A85-629E-6A40-80E0-3FA5546D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60" y="1217193"/>
            <a:ext cx="6070145" cy="2738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744469-FC14-834C-A0E1-A9F7941A8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622" y="2281442"/>
            <a:ext cx="609729" cy="6097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36127B-16E9-D14E-B7D8-9AB138053730}"/>
              </a:ext>
            </a:extLst>
          </p:cNvPr>
          <p:cNvSpPr/>
          <p:nvPr/>
        </p:nvSpPr>
        <p:spPr>
          <a:xfrm>
            <a:off x="23391" y="2273740"/>
            <a:ext cx="14067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Fragmentation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20352C-3008-7548-BB7B-F21375B2A39C}"/>
              </a:ext>
            </a:extLst>
          </p:cNvPr>
          <p:cNvCxnSpPr>
            <a:cxnSpLocks/>
          </p:cNvCxnSpPr>
          <p:nvPr/>
        </p:nvCxnSpPr>
        <p:spPr>
          <a:xfrm flipH="1">
            <a:off x="1485307" y="2447268"/>
            <a:ext cx="234953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A32E4-ACF6-E140-B12A-EADB481F6922}"/>
              </a:ext>
            </a:extLst>
          </p:cNvPr>
          <p:cNvSpPr/>
          <p:nvPr/>
        </p:nvSpPr>
        <p:spPr>
          <a:xfrm>
            <a:off x="6246346" y="1086712"/>
            <a:ext cx="3088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Information required to estimate wave attenuation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EE5C09-C018-3C4D-9AC5-BE04C157F6D8}"/>
              </a:ext>
            </a:extLst>
          </p:cNvPr>
          <p:cNvSpPr/>
          <p:nvPr/>
        </p:nvSpPr>
        <p:spPr>
          <a:xfrm>
            <a:off x="423630" y="3448775"/>
            <a:ext cx="30437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Update of floe size +</a:t>
            </a:r>
          </a:p>
          <a:p>
            <a:r>
              <a:rPr lang="en-US" b="1" dirty="0"/>
              <a:t>impact on sea ice momentum equation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E60253-4ABF-5841-944E-C1D7E99A84A0}"/>
              </a:ext>
            </a:extLst>
          </p:cNvPr>
          <p:cNvSpPr/>
          <p:nvPr/>
        </p:nvSpPr>
        <p:spPr>
          <a:xfrm>
            <a:off x="165881" y="5249844"/>
            <a:ext cx="33761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Evaluation with the Beaufort Sea case of </a:t>
            </a:r>
            <a:r>
              <a:rPr lang="en-GB" dirty="0" err="1"/>
              <a:t>Ardhuin</a:t>
            </a:r>
            <a:r>
              <a:rPr lang="en-GB" dirty="0"/>
              <a:t> et al. (2018) using a 1/4</a:t>
            </a:r>
            <a:r>
              <a:rPr lang="en-GB" baseline="30000" dirty="0"/>
              <a:t>o</a:t>
            </a:r>
            <a:r>
              <a:rPr lang="en-GB" dirty="0"/>
              <a:t> grid</a:t>
            </a:r>
          </a:p>
          <a:p>
            <a:endParaRPr lang="en-US" baseline="300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77684A-2D07-4442-BDED-ACEB8CCFE7AA}"/>
              </a:ext>
            </a:extLst>
          </p:cNvPr>
          <p:cNvCxnSpPr/>
          <p:nvPr/>
        </p:nvCxnSpPr>
        <p:spPr>
          <a:xfrm>
            <a:off x="319119" y="4572000"/>
            <a:ext cx="8419845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A464A45-F672-5645-9D5F-ED94EF9D5DCB}"/>
              </a:ext>
            </a:extLst>
          </p:cNvPr>
          <p:cNvSpPr/>
          <p:nvPr/>
        </p:nvSpPr>
        <p:spPr>
          <a:xfrm>
            <a:off x="4040072" y="55172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F2F1D9-835E-AA40-91D5-89E743663DD3}"/>
              </a:ext>
            </a:extLst>
          </p:cNvPr>
          <p:cNvSpPr/>
          <p:nvPr/>
        </p:nvSpPr>
        <p:spPr>
          <a:xfrm>
            <a:off x="5407033" y="5188579"/>
            <a:ext cx="3106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atin typeface="Calibri"/>
            </a:endParaRPr>
          </a:p>
          <a:p>
            <a:r>
              <a:rPr lang="en-US" b="1" dirty="0"/>
              <a:t>Wave attenuation            </a:t>
            </a:r>
            <a:r>
              <a:rPr lang="en-US" b="1" dirty="0">
                <a:solidFill>
                  <a:srgbClr val="00B050"/>
                </a:solidFill>
              </a:rPr>
              <a:t>✓</a:t>
            </a:r>
          </a:p>
          <a:p>
            <a:r>
              <a:rPr lang="en-US" b="1" dirty="0">
                <a:latin typeface="Calibri"/>
              </a:rPr>
              <a:t>Extent of broken sea ice </a:t>
            </a:r>
            <a:r>
              <a:rPr lang="en-US" b="1" dirty="0">
                <a:solidFill>
                  <a:srgbClr val="00B050"/>
                </a:solidFill>
                <a:latin typeface="Calibri"/>
              </a:rPr>
              <a:t>✓</a:t>
            </a:r>
            <a:endParaRPr lang="en-GB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DB371-0F3F-D542-B6EC-7B7C6ACC8FA3}"/>
              </a:ext>
            </a:extLst>
          </p:cNvPr>
          <p:cNvSpPr/>
          <p:nvPr/>
        </p:nvSpPr>
        <p:spPr>
          <a:xfrm>
            <a:off x="165880" y="4702482"/>
            <a:ext cx="2122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Evaluation strategy: </a:t>
            </a:r>
            <a:endParaRPr lang="en-US" dirty="0"/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EC402BC1-7EE5-484A-A020-8DAF2237D16A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A new coupled framework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4121919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AB12D-6BC9-3E40-B9C1-1F35AF064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EGU 2020</a:t>
            </a:r>
            <a:endParaRPr lang="en-NO" dirty="0"/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63B0BA6F-16DF-7046-8859-2505F8FF847D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Barents Sea study case</a:t>
            </a:r>
            <a:endParaRPr sz="3200" dirty="0"/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F31F0F00-3045-4D44-AF3D-EB3BEA3F7E9C}"/>
              </a:ext>
            </a:extLst>
          </p:cNvPr>
          <p:cNvSpPr/>
          <p:nvPr/>
        </p:nvSpPr>
        <p:spPr>
          <a:xfrm>
            <a:off x="-40680" y="3389040"/>
            <a:ext cx="184320" cy="369000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CustomShape 4">
            <a:extLst>
              <a:ext uri="{FF2B5EF4-FFF2-40B4-BE49-F238E27FC236}">
                <a16:creationId xmlns:a16="http://schemas.microsoft.com/office/drawing/2014/main" id="{EEEB9B38-CBAE-CB42-92DC-407EE96C851E}"/>
              </a:ext>
            </a:extLst>
          </p:cNvPr>
          <p:cNvSpPr/>
          <p:nvPr/>
        </p:nvSpPr>
        <p:spPr>
          <a:xfrm>
            <a:off x="0" y="707220"/>
            <a:ext cx="4496696" cy="536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nb-NO" dirty="0"/>
          </a:p>
          <a:p>
            <a:pPr>
              <a:lnSpc>
                <a:spcPct val="100000"/>
              </a:lnSpc>
            </a:pPr>
            <a:r>
              <a:rPr lang="en-NO" sz="2400" b="1" dirty="0"/>
              <a:t>Model setup:</a:t>
            </a:r>
          </a:p>
          <a:p>
            <a:pPr>
              <a:lnSpc>
                <a:spcPct val="100000"/>
              </a:lnSpc>
            </a:pPr>
            <a:endParaRPr sz="24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</a:rPr>
              <a:t> Grid extracted from ORCA025: 12km everywhere in the Arctic (originally developed for NEMO)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/>
              </a:rPr>
              <a:t>neXtSIM</a:t>
            </a:r>
            <a:r>
              <a:rPr lang="en-GB" dirty="0">
                <a:solidFill>
                  <a:srgbClr val="000000"/>
                </a:solidFill>
                <a:latin typeface="Calibri"/>
              </a:rPr>
              <a:t> uses a moving mesh initialized from this grid -&gt; same resolution as WW3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nb-NO" dirty="0"/>
              <a:t> Exchange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is done by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coupler</a:t>
            </a:r>
            <a:r>
              <a:rPr lang="nb-NO" dirty="0"/>
              <a:t> OASIS, </a:t>
            </a:r>
            <a:r>
              <a:rPr lang="nb-NO" dirty="0" err="1"/>
              <a:t>neXtSIM</a:t>
            </a:r>
            <a:r>
              <a:rPr lang="nb-NO" dirty="0"/>
              <a:t> first </a:t>
            </a:r>
            <a:r>
              <a:rPr lang="nb-NO" dirty="0" err="1"/>
              <a:t>interpolate</a:t>
            </a:r>
            <a:r>
              <a:rPr lang="nb-NO" dirty="0"/>
              <a:t> </a:t>
            </a:r>
            <a:r>
              <a:rPr lang="nb-NO" dirty="0" err="1"/>
              <a:t>exchanged</a:t>
            </a:r>
            <a:r>
              <a:rPr lang="nb-NO" dirty="0"/>
              <a:t> </a:t>
            </a:r>
            <a:r>
              <a:rPr lang="nb-NO" dirty="0" err="1"/>
              <a:t>quantities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grid </a:t>
            </a:r>
            <a:r>
              <a:rPr lang="nb-NO" dirty="0" err="1"/>
              <a:t>before</a:t>
            </a:r>
            <a:r>
              <a:rPr lang="nb-NO" dirty="0"/>
              <a:t> sending </a:t>
            </a:r>
            <a:r>
              <a:rPr lang="nb-NO" dirty="0" err="1"/>
              <a:t>them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coupler</a:t>
            </a:r>
            <a:r>
              <a:rPr lang="nb-NO" dirty="0"/>
              <a:t>.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nb-NO" dirty="0"/>
          </a:p>
          <a:p>
            <a:pPr>
              <a:lnSpc>
                <a:spcPct val="100000"/>
              </a:lnSpc>
            </a:pPr>
            <a:endParaRPr lang="nb-NO" dirty="0"/>
          </a:p>
          <a:p>
            <a:pPr>
              <a:lnSpc>
                <a:spcPct val="100000"/>
              </a:lnSpc>
            </a:pPr>
            <a:endParaRPr lang="nb-NO" dirty="0"/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dirty="0"/>
          </a:p>
          <a:p>
            <a:pPr>
              <a:lnSpc>
                <a:spcPct val="100000"/>
              </a:lnSpc>
            </a:pPr>
            <a:endParaRPr lang="nb-NO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232C5-8244-304F-9046-418E80A630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C24BFA-E15C-1C4E-9356-BFECB67612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88887" y="1332509"/>
            <a:ext cx="4094746" cy="41130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B125C1-EE2D-FF44-82CA-7DDB75450A49}"/>
              </a:ext>
            </a:extLst>
          </p:cNvPr>
          <p:cNvSpPr/>
          <p:nvPr/>
        </p:nvSpPr>
        <p:spPr>
          <a:xfrm>
            <a:off x="-42787" y="5052000"/>
            <a:ext cx="2878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nb-NO" dirty="0"/>
              <a:t> </a:t>
            </a:r>
            <a:r>
              <a:rPr lang="nb-NO" dirty="0" err="1"/>
              <a:t>Timesteps</a:t>
            </a:r>
            <a:r>
              <a:rPr lang="nb-NO" dirty="0"/>
              <a:t>:</a:t>
            </a:r>
          </a:p>
          <a:p>
            <a:pPr>
              <a:lnSpc>
                <a:spcPct val="100000"/>
              </a:lnSpc>
            </a:pPr>
            <a:r>
              <a:rPr lang="nb-NO" dirty="0"/>
              <a:t>-    WW3 : 800s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nb-NO" dirty="0" err="1"/>
              <a:t>neXtSIM</a:t>
            </a:r>
            <a:r>
              <a:rPr lang="nb-NO" dirty="0"/>
              <a:t> 20s (to </a:t>
            </a:r>
            <a:r>
              <a:rPr lang="nb-NO" dirty="0" err="1"/>
              <a:t>solve</a:t>
            </a:r>
            <a:r>
              <a:rPr lang="nb-NO" dirty="0"/>
              <a:t> </a:t>
            </a:r>
            <a:r>
              <a:rPr lang="nb-NO" dirty="0" err="1"/>
              <a:t>dynamics</a:t>
            </a:r>
            <a:r>
              <a:rPr lang="nb-NO" dirty="0"/>
              <a:t>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nb-NO" dirty="0" err="1"/>
              <a:t>Coupling</a:t>
            </a:r>
            <a:r>
              <a:rPr lang="nb-NO" dirty="0"/>
              <a:t>: 2400s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2F4238-5BD5-9D4B-AA29-A709B0F59BD5}"/>
              </a:ext>
            </a:extLst>
          </p:cNvPr>
          <p:cNvSpPr/>
          <p:nvPr/>
        </p:nvSpPr>
        <p:spPr>
          <a:xfrm>
            <a:off x="2675844" y="4703709"/>
            <a:ext cx="2285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nb-NO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u="sng" dirty="0" err="1"/>
              <a:t>Forcings</a:t>
            </a:r>
            <a:r>
              <a:rPr lang="nb-NO" u="sng" dirty="0"/>
              <a:t>:</a:t>
            </a:r>
          </a:p>
          <a:p>
            <a:pPr>
              <a:lnSpc>
                <a:spcPct val="100000"/>
              </a:lnSpc>
            </a:pPr>
            <a:r>
              <a:rPr lang="nb-NO" dirty="0" err="1"/>
              <a:t>Atm</a:t>
            </a:r>
            <a:r>
              <a:rPr lang="nb-NO" dirty="0"/>
              <a:t>: CFSR </a:t>
            </a:r>
            <a:r>
              <a:rPr lang="nb-NO" dirty="0" err="1"/>
              <a:t>reanalysis</a:t>
            </a:r>
            <a:endParaRPr lang="nb-NO" dirty="0"/>
          </a:p>
          <a:p>
            <a:pPr>
              <a:lnSpc>
                <a:spcPct val="100000"/>
              </a:lnSpc>
            </a:pPr>
            <a:r>
              <a:rPr lang="nb-NO" dirty="0"/>
              <a:t>Ocean: TOPAZ4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5F985C-7ABA-3A4D-A1DB-1304105F14B9}"/>
              </a:ext>
            </a:extLst>
          </p:cNvPr>
          <p:cNvSpPr/>
          <p:nvPr/>
        </p:nvSpPr>
        <p:spPr>
          <a:xfrm>
            <a:off x="6902432" y="1957893"/>
            <a:ext cx="570155" cy="51636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643CD-A23D-AC4B-8CD5-6744160C06A3}"/>
              </a:ext>
            </a:extLst>
          </p:cNvPr>
          <p:cNvSpPr/>
          <p:nvPr/>
        </p:nvSpPr>
        <p:spPr>
          <a:xfrm>
            <a:off x="4647308" y="1043098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Model </a:t>
            </a:r>
            <a:r>
              <a:rPr lang="nb-NO" dirty="0" err="1"/>
              <a:t>domain</a:t>
            </a:r>
            <a:r>
              <a:rPr lang="nb-NO" dirty="0"/>
              <a:t>: 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FB8706-8506-C140-8164-6C779194C4DD}"/>
              </a:ext>
            </a:extLst>
          </p:cNvPr>
          <p:cNvCxnSpPr/>
          <p:nvPr/>
        </p:nvCxnSpPr>
        <p:spPr>
          <a:xfrm flipH="1">
            <a:off x="6618356" y="2390800"/>
            <a:ext cx="375961" cy="322729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E35DBC3-763C-C240-A5A3-AD8750D5A066}"/>
              </a:ext>
            </a:extLst>
          </p:cNvPr>
          <p:cNvSpPr txBox="1"/>
          <p:nvPr/>
        </p:nvSpPr>
        <p:spPr>
          <a:xfrm>
            <a:off x="5033956" y="5538677"/>
            <a:ext cx="3920722" cy="9541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800" b="1" dirty="0"/>
              <a:t>We look at a storm event in the Barents Sea</a:t>
            </a:r>
          </a:p>
        </p:txBody>
      </p:sp>
    </p:spTree>
    <p:extLst>
      <p:ext uri="{BB962C8B-B14F-4D97-AF65-F5344CB8AC3E}">
        <p14:creationId xmlns:p14="http://schemas.microsoft.com/office/powerpoint/2010/main" val="3781192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444BC-1CED-454D-92D3-229BF8786D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548" y="1857817"/>
            <a:ext cx="6597720" cy="2429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F3E627-0317-834F-A7FF-0923EAACD8BD}"/>
              </a:ext>
            </a:extLst>
          </p:cNvPr>
          <p:cNvSpPr/>
          <p:nvPr/>
        </p:nvSpPr>
        <p:spPr>
          <a:xfrm>
            <a:off x="63936" y="1051332"/>
            <a:ext cx="9080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Storm occurring in October 2015, in the Barents Sea, with large waves and ice break-up over a large area.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AB12D-6BC9-3E40-B9C1-1F35AF064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EGU 2020</a:t>
            </a:r>
            <a:endParaRPr lang="en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FFFC82C-5ACE-7942-AFA4-55026C54E7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12</a:t>
            </a:fld>
            <a:endParaRPr lang="en-US" dirty="0"/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63B0BA6F-16DF-7046-8859-2505F8FF847D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Barents Sea study case</a:t>
            </a:r>
            <a:endParaRPr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CF411F-8E31-1C4F-957F-870AFC908632}"/>
              </a:ext>
            </a:extLst>
          </p:cNvPr>
          <p:cNvSpPr/>
          <p:nvPr/>
        </p:nvSpPr>
        <p:spPr>
          <a:xfrm>
            <a:off x="3653264" y="1624953"/>
            <a:ext cx="2176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Sea ice concentration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8D953-D454-EE43-AEFA-3CF55B811226}"/>
              </a:ext>
            </a:extLst>
          </p:cNvPr>
          <p:cNvSpPr/>
          <p:nvPr/>
        </p:nvSpPr>
        <p:spPr>
          <a:xfrm>
            <a:off x="744304" y="1627028"/>
            <a:ext cx="2417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Significant Wave Height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FACD2D-3F69-3549-B251-4BF8945E1E46}"/>
              </a:ext>
            </a:extLst>
          </p:cNvPr>
          <p:cNvSpPr/>
          <p:nvPr/>
        </p:nvSpPr>
        <p:spPr>
          <a:xfrm>
            <a:off x="6013425" y="2034253"/>
            <a:ext cx="1288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THE STORM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8F7E6B-1E56-D042-89F3-656835528F8A}"/>
              </a:ext>
            </a:extLst>
          </p:cNvPr>
          <p:cNvGrpSpPr/>
          <p:nvPr/>
        </p:nvGrpSpPr>
        <p:grpSpPr>
          <a:xfrm>
            <a:off x="-137548" y="4021133"/>
            <a:ext cx="6597720" cy="2639088"/>
            <a:chOff x="-137548" y="4021133"/>
            <a:chExt cx="6597720" cy="26390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AE708B-07A4-0347-9EE1-9E406E2D6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37548" y="4021133"/>
              <a:ext cx="6597720" cy="263908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75EB84-87C1-CB40-B214-B59E9BD04955}"/>
                </a:ext>
              </a:extLst>
            </p:cNvPr>
            <p:cNvSpPr/>
            <p:nvPr/>
          </p:nvSpPr>
          <p:spPr>
            <a:xfrm>
              <a:off x="5076824" y="6409658"/>
              <a:ext cx="263525" cy="1943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en-US" sz="800" dirty="0"/>
                <a:t>[-]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AFF36B7-2843-1646-A473-0E28D317D18A}"/>
              </a:ext>
            </a:extLst>
          </p:cNvPr>
          <p:cNvSpPr/>
          <p:nvPr/>
        </p:nvSpPr>
        <p:spPr>
          <a:xfrm>
            <a:off x="6948883" y="6409658"/>
            <a:ext cx="153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Full video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here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3D95CB-4466-5842-BA96-E47ED8896D8E}"/>
              </a:ext>
            </a:extLst>
          </p:cNvPr>
          <p:cNvSpPr/>
          <p:nvPr/>
        </p:nvSpPr>
        <p:spPr>
          <a:xfrm>
            <a:off x="6013425" y="4267537"/>
            <a:ext cx="1288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THE STORM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427D5A-C16A-644E-A46E-FF658DACEE0B}"/>
              </a:ext>
            </a:extLst>
          </p:cNvPr>
          <p:cNvSpPr/>
          <p:nvPr/>
        </p:nvSpPr>
        <p:spPr>
          <a:xfrm>
            <a:off x="5829757" y="5340677"/>
            <a:ext cx="31765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The magenta line represents the extent of broken sea ice.</a:t>
            </a:r>
          </a:p>
          <a:p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50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1A36D-776C-824E-8F1A-1A9DBBC749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4384"/>
            <a:ext cx="8156028" cy="2445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41B8F2-0CD8-3646-BE9A-4697DC04B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629550"/>
            <a:ext cx="8209682" cy="24736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7CBC0D-5411-B845-A342-69348A42A11F}"/>
              </a:ext>
            </a:extLst>
          </p:cNvPr>
          <p:cNvSpPr/>
          <p:nvPr/>
        </p:nvSpPr>
        <p:spPr>
          <a:xfrm>
            <a:off x="197932" y="5951101"/>
            <a:ext cx="8345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The magenta line represents the extent of broken sea ice.       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BD4F4C-4B0D-3F43-A9FB-6D4BE04827B5}"/>
              </a:ext>
            </a:extLst>
          </p:cNvPr>
          <p:cNvSpPr/>
          <p:nvPr/>
        </p:nvSpPr>
        <p:spPr>
          <a:xfrm>
            <a:off x="197932" y="6253281"/>
            <a:ext cx="7359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Ice drift velocity seems enhanced where sea ice is broken.</a:t>
            </a:r>
            <a:endParaRPr lang="en-US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C2FACE-EA70-7E40-ACA9-5C66AD95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EGU 2020</a:t>
            </a:r>
            <a:endParaRPr lang="en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08D8C-EB9E-D54E-8538-3EAC22774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CustomShape 3">
            <a:extLst>
              <a:ext uri="{FF2B5EF4-FFF2-40B4-BE49-F238E27FC236}">
                <a16:creationId xmlns:a16="http://schemas.microsoft.com/office/drawing/2014/main" id="{45C8AB0C-C532-8A40-8AB7-0FFFD9666519}"/>
              </a:ext>
            </a:extLst>
          </p:cNvPr>
          <p:cNvSpPr/>
          <p:nvPr/>
        </p:nvSpPr>
        <p:spPr>
          <a:xfrm>
            <a:off x="59760" y="9626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Barents Sea study case</a:t>
            </a:r>
            <a:endParaRPr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33067-C1C6-DD4F-A7AA-B894A2178291}"/>
              </a:ext>
            </a:extLst>
          </p:cNvPr>
          <p:cNvSpPr/>
          <p:nvPr/>
        </p:nvSpPr>
        <p:spPr>
          <a:xfrm>
            <a:off x="656068" y="1056091"/>
            <a:ext cx="1989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Maximum floe size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EAE1F8-F5E5-FA47-B20C-F7763A006BEA}"/>
              </a:ext>
            </a:extLst>
          </p:cNvPr>
          <p:cNvSpPr/>
          <p:nvPr/>
        </p:nvSpPr>
        <p:spPr>
          <a:xfrm>
            <a:off x="3767697" y="1018856"/>
            <a:ext cx="976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Damage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C7A3F0-B82D-8F44-BE1F-66412518050A}"/>
              </a:ext>
            </a:extLst>
          </p:cNvPr>
          <p:cNvSpPr/>
          <p:nvPr/>
        </p:nvSpPr>
        <p:spPr>
          <a:xfrm>
            <a:off x="6542602" y="1036079"/>
            <a:ext cx="1279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Sea ice drift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60E1CD-FFB0-F249-8C4F-8316F1F6F1F5}"/>
              </a:ext>
            </a:extLst>
          </p:cNvPr>
          <p:cNvSpPr/>
          <p:nvPr/>
        </p:nvSpPr>
        <p:spPr>
          <a:xfrm>
            <a:off x="7899714" y="1302926"/>
            <a:ext cx="1288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THE STORM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4095D8-85FD-F047-AA02-B71AB8CD4432}"/>
              </a:ext>
            </a:extLst>
          </p:cNvPr>
          <p:cNvSpPr/>
          <p:nvPr/>
        </p:nvSpPr>
        <p:spPr>
          <a:xfrm>
            <a:off x="7899714" y="3578076"/>
            <a:ext cx="1288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THE STORM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5496AB-82F7-A44D-8083-05DB6CD6D1F9}"/>
              </a:ext>
            </a:extLst>
          </p:cNvPr>
          <p:cNvSpPr/>
          <p:nvPr/>
        </p:nvSpPr>
        <p:spPr>
          <a:xfrm>
            <a:off x="6787240" y="6151513"/>
            <a:ext cx="153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Full video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77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84E717-0E58-E44B-82D3-30F8AF82B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28" y="2300678"/>
            <a:ext cx="3900656" cy="25008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A24AAC-8604-E948-B92E-AB241703FB4E}"/>
              </a:ext>
            </a:extLst>
          </p:cNvPr>
          <p:cNvSpPr/>
          <p:nvPr/>
        </p:nvSpPr>
        <p:spPr>
          <a:xfrm>
            <a:off x="231225" y="2119404"/>
            <a:ext cx="8912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21/10/2015 09:00 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9C3027-4E69-3A45-A83A-5E3FD50F944A}"/>
              </a:ext>
            </a:extLst>
          </p:cNvPr>
          <p:cNvSpPr/>
          <p:nvPr/>
        </p:nvSpPr>
        <p:spPr>
          <a:xfrm>
            <a:off x="4038600" y="2302639"/>
            <a:ext cx="49903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Investigation of the effects of fragmentation by comparing 2 simulations:</a:t>
            </a:r>
          </a:p>
          <a:p>
            <a:endParaRPr lang="en-US" b="1" dirty="0"/>
          </a:p>
          <a:p>
            <a:r>
              <a:rPr lang="en-US" b="1" dirty="0"/>
              <a:t>“DMG”: </a:t>
            </a:r>
            <a:r>
              <a:rPr lang="en-US" dirty="0"/>
              <a:t>Coupled with link between frag. and damage</a:t>
            </a:r>
          </a:p>
          <a:p>
            <a:endParaRPr lang="en-US" dirty="0"/>
          </a:p>
          <a:p>
            <a:r>
              <a:rPr lang="en-US" b="1" dirty="0"/>
              <a:t>“WRS”: </a:t>
            </a:r>
            <a:r>
              <a:rPr lang="en-US" dirty="0"/>
              <a:t>Coupled but </a:t>
            </a:r>
            <a:r>
              <a:rPr lang="en-US" b="1" dirty="0"/>
              <a:t>NO LINK </a:t>
            </a:r>
            <a:r>
              <a:rPr lang="en-US" dirty="0"/>
              <a:t>between frag. and damage</a:t>
            </a:r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AB576-41F7-644E-8818-5DA971B467B3}"/>
              </a:ext>
            </a:extLst>
          </p:cNvPr>
          <p:cNvSpPr/>
          <p:nvPr/>
        </p:nvSpPr>
        <p:spPr>
          <a:xfrm>
            <a:off x="4038600" y="4984188"/>
            <a:ext cx="5208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Ice drift speed is increased for broken AND thick/compact 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EA0B0-B860-B14E-BD0D-DACB64123364}"/>
              </a:ext>
            </a:extLst>
          </p:cNvPr>
          <p:cNvSpPr/>
          <p:nvPr/>
        </p:nvSpPr>
        <p:spPr>
          <a:xfrm>
            <a:off x="115612" y="4801536"/>
            <a:ext cx="35652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Snapshot of ice drift velocity difference between the </a:t>
            </a: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DMG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WRS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simulations after the storm. </a:t>
            </a:r>
          </a:p>
          <a:p>
            <a:pPr algn="just"/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The magenta line represents the extent of broken sea ice.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BE394-DCBA-8C41-9F59-21129798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D5DBB-FDDE-1F4D-A7FC-FB4DCCD1B3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14</a:t>
            </a:fld>
            <a:endParaRPr lang="en-US" dirty="0"/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38EAB51E-A68E-E747-BE67-4955D14AEDA2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Barents Sea study case</a:t>
            </a:r>
            <a:endParaRPr sz="3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C70935-EEEC-644C-8CF5-A51E2E9BFBC8}"/>
              </a:ext>
            </a:extLst>
          </p:cNvPr>
          <p:cNvSpPr/>
          <p:nvPr/>
        </p:nvSpPr>
        <p:spPr>
          <a:xfrm>
            <a:off x="201470" y="1149188"/>
            <a:ext cx="3381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/>
              <a:t>Impact on sea ice dynamics</a:t>
            </a:r>
          </a:p>
        </p:txBody>
      </p:sp>
    </p:spTree>
    <p:extLst>
      <p:ext uri="{BB962C8B-B14F-4D97-AF65-F5344CB8AC3E}">
        <p14:creationId xmlns:p14="http://schemas.microsoft.com/office/powerpoint/2010/main" val="329215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A24AAC-8604-E948-B92E-AB241703FB4E}"/>
              </a:ext>
            </a:extLst>
          </p:cNvPr>
          <p:cNvSpPr/>
          <p:nvPr/>
        </p:nvSpPr>
        <p:spPr>
          <a:xfrm>
            <a:off x="231225" y="2119404"/>
            <a:ext cx="8912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21/10/2015 09:00 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9C3027-4E69-3A45-A83A-5E3FD50F944A}"/>
              </a:ext>
            </a:extLst>
          </p:cNvPr>
          <p:cNvSpPr/>
          <p:nvPr/>
        </p:nvSpPr>
        <p:spPr>
          <a:xfrm>
            <a:off x="4038600" y="2302639"/>
            <a:ext cx="49903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Investigation of the effects of fragmentation by comparing 2 simulations:</a:t>
            </a:r>
          </a:p>
          <a:p>
            <a:endParaRPr lang="en-US" b="1" dirty="0"/>
          </a:p>
          <a:p>
            <a:r>
              <a:rPr lang="en-US" b="1" dirty="0"/>
              <a:t>“DMG”: </a:t>
            </a:r>
            <a:r>
              <a:rPr lang="en-US" dirty="0"/>
              <a:t>Coupled with link between frag. and damage</a:t>
            </a:r>
          </a:p>
          <a:p>
            <a:endParaRPr lang="en-US" dirty="0"/>
          </a:p>
          <a:p>
            <a:r>
              <a:rPr lang="en-US" b="1" dirty="0"/>
              <a:t>“WRS”: </a:t>
            </a:r>
            <a:r>
              <a:rPr lang="en-US" dirty="0"/>
              <a:t>Coupled but </a:t>
            </a:r>
            <a:r>
              <a:rPr lang="en-US" b="1" dirty="0"/>
              <a:t>NO LINK </a:t>
            </a:r>
            <a:r>
              <a:rPr lang="en-US" dirty="0"/>
              <a:t>between frag. and damage</a:t>
            </a:r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AB576-41F7-644E-8818-5DA971B467B3}"/>
              </a:ext>
            </a:extLst>
          </p:cNvPr>
          <p:cNvSpPr/>
          <p:nvPr/>
        </p:nvSpPr>
        <p:spPr>
          <a:xfrm>
            <a:off x="4038600" y="4984188"/>
            <a:ext cx="5208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Ice drift speed is increased for broken AND thick/compact 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EA0B0-B860-B14E-BD0D-DACB64123364}"/>
              </a:ext>
            </a:extLst>
          </p:cNvPr>
          <p:cNvSpPr/>
          <p:nvPr/>
        </p:nvSpPr>
        <p:spPr>
          <a:xfrm>
            <a:off x="115612" y="4801536"/>
            <a:ext cx="35652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Snapshot of ice thickness in the </a:t>
            </a: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DMG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simulation, after the storm. </a:t>
            </a:r>
          </a:p>
          <a:p>
            <a:pPr algn="just"/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The black line represents the extent of broken sea ice.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BE394-DCBA-8C41-9F59-21129798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EGU 2020</a:t>
            </a:r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D5DBB-FDDE-1F4D-A7FC-FB4DCCD1B3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15</a:t>
            </a:fld>
            <a:endParaRPr lang="en-US" dirty="0"/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38EAB51E-A68E-E747-BE67-4955D14AEDA2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Barents Sea study case</a:t>
            </a:r>
            <a:endParaRPr sz="3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C70935-EEEC-644C-8CF5-A51E2E9BFBC8}"/>
              </a:ext>
            </a:extLst>
          </p:cNvPr>
          <p:cNvSpPr/>
          <p:nvPr/>
        </p:nvSpPr>
        <p:spPr>
          <a:xfrm>
            <a:off x="201470" y="1149188"/>
            <a:ext cx="3381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/>
              <a:t>Impact on sea ice dynamics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57E12A-676D-2D46-8910-FB0F68426E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28" y="2308567"/>
            <a:ext cx="3946251" cy="25081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0622D-CFE9-634E-860F-D03C118D03E8}"/>
              </a:ext>
            </a:extLst>
          </p:cNvPr>
          <p:cNvSpPr/>
          <p:nvPr/>
        </p:nvSpPr>
        <p:spPr>
          <a:xfrm>
            <a:off x="231225" y="1639355"/>
            <a:ext cx="8103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Area of increased velocity coincide with thicker ice in the MIZ</a:t>
            </a:r>
          </a:p>
        </p:txBody>
      </p:sp>
    </p:spTree>
    <p:extLst>
      <p:ext uri="{BB962C8B-B14F-4D97-AF65-F5344CB8AC3E}">
        <p14:creationId xmlns:p14="http://schemas.microsoft.com/office/powerpoint/2010/main" val="932904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FCB1AA-B89A-3342-82F6-3CF0C749D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431" y="2246847"/>
            <a:ext cx="5631405" cy="2871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477EEA-9F68-C149-B711-920CBE385835}"/>
              </a:ext>
            </a:extLst>
          </p:cNvPr>
          <p:cNvSpPr/>
          <p:nvPr/>
        </p:nvSpPr>
        <p:spPr>
          <a:xfrm>
            <a:off x="137717" y="5991307"/>
            <a:ext cx="8912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Fragmentation increases the mobility of compact and broken sea ice after extreme events. Ice drift velocity can be enhanced by up to ~45% after storms.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44D1F7-A157-0A40-A62B-F961A4033A90}"/>
              </a:ext>
            </a:extLst>
          </p:cNvPr>
          <p:cNvSpPr/>
          <p:nvPr/>
        </p:nvSpPr>
        <p:spPr>
          <a:xfrm>
            <a:off x="567132" y="1627022"/>
            <a:ext cx="8439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Relative difference of Ice drift speed between </a:t>
            </a:r>
            <a:r>
              <a:rPr lang="en-US" sz="1400" b="1" i="1" dirty="0"/>
              <a:t>DMG</a:t>
            </a:r>
            <a:r>
              <a:rPr lang="en-US" sz="1400" i="1" dirty="0"/>
              <a:t> and </a:t>
            </a:r>
            <a:r>
              <a:rPr lang="en-US" sz="1400" b="1" i="1" dirty="0"/>
              <a:t>WRS</a:t>
            </a:r>
            <a:r>
              <a:rPr lang="en-US" sz="1400" i="1" dirty="0"/>
              <a:t> for broken (</a:t>
            </a:r>
            <a:r>
              <a:rPr lang="en-US" sz="1400" i="1" dirty="0" err="1"/>
              <a:t>Dmax</a:t>
            </a:r>
            <a:r>
              <a:rPr lang="en-US" sz="1400" i="1" dirty="0"/>
              <a:t>&lt;200m) and compact ice (sea ice concentration &gt;0.8) averaged over the Barents Sea.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A69F2-7F83-2A42-8BE6-5D12DAE7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5E206-A7BD-5040-9363-44BF869F6C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16</a:t>
            </a:fld>
            <a:endParaRPr lang="en-US" dirty="0"/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65176CDD-995F-8546-AD3C-5F2E23851CCC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Barents Sea study case</a:t>
            </a:r>
            <a:endParaRPr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606A87-D3FF-8A41-83B7-750F2A08AB29}"/>
              </a:ext>
            </a:extLst>
          </p:cNvPr>
          <p:cNvSpPr/>
          <p:nvPr/>
        </p:nvSpPr>
        <p:spPr>
          <a:xfrm>
            <a:off x="201470" y="1149188"/>
            <a:ext cx="3381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/>
              <a:t>Impact on sea ice dynamics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F278156-8A9A-AE41-8594-AA9F358A2C6E}"/>
              </a:ext>
            </a:extLst>
          </p:cNvPr>
          <p:cNvSpPr/>
          <p:nvPr/>
        </p:nvSpPr>
        <p:spPr>
          <a:xfrm flipH="1" flipV="1">
            <a:off x="2842531" y="5176675"/>
            <a:ext cx="45719" cy="221065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BCE6210A-D5FC-BF41-BC8A-81BA26209750}"/>
              </a:ext>
            </a:extLst>
          </p:cNvPr>
          <p:cNvSpPr/>
          <p:nvPr/>
        </p:nvSpPr>
        <p:spPr>
          <a:xfrm flipV="1">
            <a:off x="4338133" y="5211192"/>
            <a:ext cx="45719" cy="206313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7E04FA-3A42-2145-81EA-36DF0CAA44EC}"/>
              </a:ext>
            </a:extLst>
          </p:cNvPr>
          <p:cNvSpPr/>
          <p:nvPr/>
        </p:nvSpPr>
        <p:spPr>
          <a:xfrm>
            <a:off x="1522431" y="5468651"/>
            <a:ext cx="6918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Maxima of wind/ice drift speed </a:t>
            </a:r>
            <a:r>
              <a:rPr lang="en-US" sz="1400" dirty="0"/>
              <a:t>occur </a:t>
            </a:r>
            <a:r>
              <a:rPr lang="en-US" sz="1400" b="1" dirty="0"/>
              <a:t>before</a:t>
            </a:r>
            <a:r>
              <a:rPr lang="en-US" sz="1400" dirty="0"/>
              <a:t> the maxima in the difference between the simulations</a:t>
            </a:r>
          </a:p>
        </p:txBody>
      </p:sp>
    </p:spTree>
    <p:extLst>
      <p:ext uri="{BB962C8B-B14F-4D97-AF65-F5344CB8AC3E}">
        <p14:creationId xmlns:p14="http://schemas.microsoft.com/office/powerpoint/2010/main" val="94593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CustomShape 4"/>
          <p:cNvSpPr/>
          <p:nvPr/>
        </p:nvSpPr>
        <p:spPr>
          <a:xfrm>
            <a:off x="110341" y="902198"/>
            <a:ext cx="8851320" cy="7129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neXtSIM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WW3 have been successfully coupled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coupling development has raised new ideas for the representation of floe size evolution in sea ice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Waves can significantly increase the mobility of thick/compact sea ice, particularly in the wake of a storm.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Impact on sea ice drift close to the ice edge strongly stresses the need for considering waves in sea ice forecast platforms -&gt; </a:t>
            </a:r>
            <a:r>
              <a:rPr lang="en-GB" sz="2000" u="sng" dirty="0"/>
              <a:t>Upgrading the upcoming ice forecast with a wave component is a potentially interesting future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nb-NO" sz="2000" b="1" dirty="0" err="1">
                <a:solidFill>
                  <a:srgbClr val="000000"/>
                </a:solidFill>
                <a:latin typeface="Calibri"/>
              </a:rPr>
              <a:t>Publication</a:t>
            </a:r>
            <a:r>
              <a:rPr lang="nb-NO" sz="2000" b="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endParaRPr lang="nb-NO" sz="2000" b="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GB" dirty="0"/>
              <a:t>Boutin, G., Williams, T., </a:t>
            </a:r>
            <a:r>
              <a:rPr lang="en-GB" dirty="0" err="1"/>
              <a:t>Rampal</a:t>
            </a:r>
            <a:r>
              <a:rPr lang="en-GB" dirty="0"/>
              <a:t>, P., </a:t>
            </a:r>
            <a:r>
              <a:rPr lang="en-GB" dirty="0" err="1"/>
              <a:t>Olason</a:t>
            </a:r>
            <a:r>
              <a:rPr lang="en-GB" dirty="0"/>
              <a:t>, E., and </a:t>
            </a:r>
            <a:r>
              <a:rPr lang="en-GB" dirty="0" err="1"/>
              <a:t>Lique</a:t>
            </a:r>
            <a:r>
              <a:rPr lang="en-GB" dirty="0"/>
              <a:t>, C.: Wave–sea-ice interactions in a brittle rheological framework, The Cryosphere Discuss., https://</a:t>
            </a:r>
            <a:r>
              <a:rPr lang="en-GB" dirty="0" err="1"/>
              <a:t>doi.org</a:t>
            </a:r>
            <a:r>
              <a:rPr lang="en-GB" dirty="0"/>
              <a:t>/10.5194/tc-2020-19, in review, 2020.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D4DFA-F713-1348-A5B3-FAF8507E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83060-5414-3744-8919-82BB543866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4EF803D6-98DA-304A-BA3C-02CD5340C9DB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CONCLUSION</a:t>
            </a:r>
            <a:endParaRPr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3"/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Introduction</a:t>
            </a:r>
            <a:endParaRPr sz="3200" dirty="0"/>
          </a:p>
        </p:txBody>
      </p:sp>
      <p:sp>
        <p:nvSpPr>
          <p:cNvPr id="14" name="CustomShape 5">
            <a:extLst>
              <a:ext uri="{FF2B5EF4-FFF2-40B4-BE49-F238E27FC236}">
                <a16:creationId xmlns:a16="http://schemas.microsoft.com/office/drawing/2014/main" id="{953CD656-CFA0-CA46-A687-A95486008944}"/>
              </a:ext>
            </a:extLst>
          </p:cNvPr>
          <p:cNvSpPr/>
          <p:nvPr/>
        </p:nvSpPr>
        <p:spPr>
          <a:xfrm>
            <a:off x="5269744" y="5026015"/>
            <a:ext cx="3260220" cy="8578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67500" tIns="33750" rIns="67500" bIns="33750"/>
          <a:lstStyle/>
          <a:p>
            <a:pPr>
              <a:lnSpc>
                <a:spcPct val="100000"/>
              </a:lnSpc>
            </a:pPr>
            <a:r>
              <a:rPr lang="en-GB" sz="1600" i="1" dirty="0">
                <a:latin typeface="+mj-lt"/>
              </a:rPr>
              <a:t>Projected evolution of the MIZ area in winter (blue) and summer (red) (</a:t>
            </a:r>
            <a:r>
              <a:rPr lang="en-GB" sz="1600" i="1" dirty="0" err="1">
                <a:latin typeface="+mj-lt"/>
              </a:rPr>
              <a:t>Aksenov</a:t>
            </a:r>
            <a:r>
              <a:rPr lang="en-GB" sz="1600" i="1" dirty="0">
                <a:latin typeface="+mj-lt"/>
              </a:rPr>
              <a:t> et al. 2017)</a:t>
            </a:r>
            <a:endParaRPr sz="1600" i="1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25E113-958D-7645-ACAB-6D2D0A4443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81607" y="2027851"/>
            <a:ext cx="3831220" cy="3063800"/>
          </a:xfrm>
          <a:prstGeom prst="rect">
            <a:avLst/>
          </a:prstGeom>
          <a:ln>
            <a:noFill/>
          </a:ln>
        </p:spPr>
      </p:pic>
      <p:sp>
        <p:nvSpPr>
          <p:cNvPr id="17" name="TextShape 4">
            <a:extLst>
              <a:ext uri="{FF2B5EF4-FFF2-40B4-BE49-F238E27FC236}">
                <a16:creationId xmlns:a16="http://schemas.microsoft.com/office/drawing/2014/main" id="{2DB8FCA5-DD83-454F-A87E-A5C53954EA0A}"/>
              </a:ext>
            </a:extLst>
          </p:cNvPr>
          <p:cNvSpPr txBox="1"/>
          <p:nvPr/>
        </p:nvSpPr>
        <p:spPr>
          <a:xfrm>
            <a:off x="3242049" y="3454528"/>
            <a:ext cx="856372" cy="277172"/>
          </a:xfrm>
          <a:prstGeom prst="rect">
            <a:avLst/>
          </a:prstGeom>
        </p:spPr>
        <p:txBody>
          <a:bodyPr lIns="67500" tIns="33750" rIns="67500" bIns="33750"/>
          <a:lstStyle/>
          <a:p>
            <a:pPr algn="ctr"/>
            <a:r>
              <a:rPr lang="en-GB" sz="750">
                <a:latin typeface="Arial"/>
              </a:rPr>
              <a:t>Waves Radiative </a:t>
            </a:r>
            <a:endParaRPr sz="1013"/>
          </a:p>
          <a:p>
            <a:pPr algn="ctr"/>
            <a:r>
              <a:rPr lang="en-GB" sz="750">
                <a:latin typeface="Arial"/>
              </a:rPr>
              <a:t>Stress</a:t>
            </a:r>
            <a:endParaRPr sz="1013"/>
          </a:p>
        </p:txBody>
      </p:sp>
      <p:sp>
        <p:nvSpPr>
          <p:cNvPr id="18" name="Line 5">
            <a:extLst>
              <a:ext uri="{FF2B5EF4-FFF2-40B4-BE49-F238E27FC236}">
                <a16:creationId xmlns:a16="http://schemas.microsoft.com/office/drawing/2014/main" id="{057D3DBF-0066-4644-A836-5E32E1432053}"/>
              </a:ext>
            </a:extLst>
          </p:cNvPr>
          <p:cNvSpPr/>
          <p:nvPr/>
        </p:nvSpPr>
        <p:spPr>
          <a:xfrm>
            <a:off x="3778535" y="3418226"/>
            <a:ext cx="156912" cy="0"/>
          </a:xfrm>
          <a:prstGeom prst="line">
            <a:avLst/>
          </a:prstGeom>
          <a:ln w="6480">
            <a:solidFill>
              <a:srgbClr val="000000"/>
            </a:solidFill>
            <a:round/>
            <a:headEnd type="stealth" w="med" len="med"/>
          </a:ln>
        </p:spPr>
      </p:sp>
      <p:sp>
        <p:nvSpPr>
          <p:cNvPr id="19" name="Line 6">
            <a:extLst>
              <a:ext uri="{FF2B5EF4-FFF2-40B4-BE49-F238E27FC236}">
                <a16:creationId xmlns:a16="http://schemas.microsoft.com/office/drawing/2014/main" id="{3CBE1F52-EEC8-3845-A90E-A96B84969A12}"/>
              </a:ext>
            </a:extLst>
          </p:cNvPr>
          <p:cNvSpPr/>
          <p:nvPr/>
        </p:nvSpPr>
        <p:spPr>
          <a:xfrm>
            <a:off x="3387845" y="3410666"/>
            <a:ext cx="156912" cy="0"/>
          </a:xfrm>
          <a:prstGeom prst="line">
            <a:avLst/>
          </a:prstGeom>
          <a:ln w="6480">
            <a:solidFill>
              <a:srgbClr val="000000"/>
            </a:solidFill>
            <a:round/>
            <a:headEnd type="stealth" w="med" len="med"/>
          </a:ln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D02954-1D5C-5A4C-85AE-4A1BFCB6F4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1" b="8863"/>
          <a:stretch>
            <a:fillRect/>
          </a:stretch>
        </p:blipFill>
        <p:spPr>
          <a:xfrm>
            <a:off x="65663" y="2299797"/>
            <a:ext cx="4656469" cy="3028840"/>
          </a:xfrm>
          <a:prstGeom prst="rect">
            <a:avLst/>
          </a:prstGeom>
          <a:ln>
            <a:noFill/>
          </a:ln>
        </p:spPr>
      </p:pic>
      <p:sp>
        <p:nvSpPr>
          <p:cNvPr id="21" name="TextShape 7">
            <a:extLst>
              <a:ext uri="{FF2B5EF4-FFF2-40B4-BE49-F238E27FC236}">
                <a16:creationId xmlns:a16="http://schemas.microsoft.com/office/drawing/2014/main" id="{7BEB7113-B7F6-8541-B132-B6A827814022}"/>
              </a:ext>
            </a:extLst>
          </p:cNvPr>
          <p:cNvSpPr txBox="1"/>
          <p:nvPr/>
        </p:nvSpPr>
        <p:spPr>
          <a:xfrm>
            <a:off x="3242049" y="3454528"/>
            <a:ext cx="856372" cy="277172"/>
          </a:xfrm>
          <a:prstGeom prst="rect">
            <a:avLst/>
          </a:prstGeom>
        </p:spPr>
        <p:txBody>
          <a:bodyPr lIns="67500" tIns="33750" rIns="67500" bIns="33750"/>
          <a:lstStyle/>
          <a:p>
            <a:pPr algn="ctr"/>
            <a:r>
              <a:rPr lang="en-GB" sz="750" dirty="0">
                <a:latin typeface="Arial"/>
              </a:rPr>
              <a:t>Waves Radiative </a:t>
            </a:r>
            <a:endParaRPr sz="1013" dirty="0"/>
          </a:p>
          <a:p>
            <a:pPr algn="ctr"/>
            <a:r>
              <a:rPr lang="en-GB" sz="750" dirty="0">
                <a:latin typeface="Arial"/>
              </a:rPr>
              <a:t>Stress</a:t>
            </a:r>
            <a:endParaRPr sz="1013" dirty="0"/>
          </a:p>
        </p:txBody>
      </p:sp>
      <p:sp>
        <p:nvSpPr>
          <p:cNvPr id="22" name="Line 8">
            <a:extLst>
              <a:ext uri="{FF2B5EF4-FFF2-40B4-BE49-F238E27FC236}">
                <a16:creationId xmlns:a16="http://schemas.microsoft.com/office/drawing/2014/main" id="{84288A3C-2A90-CF4E-97C9-C5598E21FF6D}"/>
              </a:ext>
            </a:extLst>
          </p:cNvPr>
          <p:cNvSpPr/>
          <p:nvPr/>
        </p:nvSpPr>
        <p:spPr>
          <a:xfrm>
            <a:off x="3778535" y="3418226"/>
            <a:ext cx="156912" cy="0"/>
          </a:xfrm>
          <a:prstGeom prst="line">
            <a:avLst/>
          </a:prstGeom>
          <a:ln w="6480">
            <a:solidFill>
              <a:srgbClr val="000000"/>
            </a:solidFill>
            <a:round/>
            <a:headEnd type="stealth" w="med" len="med"/>
          </a:ln>
        </p:spPr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A2D4CEFE-04F0-144E-A3AE-2FF36A588A84}"/>
              </a:ext>
            </a:extLst>
          </p:cNvPr>
          <p:cNvSpPr/>
          <p:nvPr/>
        </p:nvSpPr>
        <p:spPr>
          <a:xfrm>
            <a:off x="3387845" y="3410666"/>
            <a:ext cx="156912" cy="0"/>
          </a:xfrm>
          <a:prstGeom prst="line">
            <a:avLst/>
          </a:prstGeom>
          <a:ln w="6480">
            <a:solidFill>
              <a:srgbClr val="000000"/>
            </a:solidFill>
            <a:round/>
            <a:headEnd type="stealth" w="med" len="med"/>
          </a:ln>
        </p:spPr>
      </p:sp>
      <p:sp>
        <p:nvSpPr>
          <p:cNvPr id="24" name="TextShape 10">
            <a:extLst>
              <a:ext uri="{FF2B5EF4-FFF2-40B4-BE49-F238E27FC236}">
                <a16:creationId xmlns:a16="http://schemas.microsoft.com/office/drawing/2014/main" id="{7550F801-3C12-AC45-9443-827643295C89}"/>
              </a:ext>
            </a:extLst>
          </p:cNvPr>
          <p:cNvSpPr txBox="1"/>
          <p:nvPr/>
        </p:nvSpPr>
        <p:spPr>
          <a:xfrm>
            <a:off x="65661" y="5358372"/>
            <a:ext cx="3887764" cy="197680"/>
          </a:xfrm>
          <a:prstGeom prst="rect">
            <a:avLst/>
          </a:prstGeom>
        </p:spPr>
        <p:txBody>
          <a:bodyPr lIns="67500" tIns="33750" rIns="67500" bIns="33750"/>
          <a:lstStyle/>
          <a:p>
            <a:r>
              <a:rPr lang="en-GB" sz="1125" i="1" dirty="0">
                <a:latin typeface="Arial"/>
              </a:rPr>
              <a:t>Credits : APL, Univ. of Washington</a:t>
            </a:r>
            <a:endParaRPr sz="1013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165BA8-0693-024F-920E-1AC199491360}"/>
              </a:ext>
            </a:extLst>
          </p:cNvPr>
          <p:cNvSpPr/>
          <p:nvPr/>
        </p:nvSpPr>
        <p:spPr>
          <a:xfrm>
            <a:off x="4803924" y="2046746"/>
            <a:ext cx="338045" cy="218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60B538-9D01-714B-B968-3154DD8C6DE2}"/>
              </a:ext>
            </a:extLst>
          </p:cNvPr>
          <p:cNvSpPr/>
          <p:nvPr/>
        </p:nvSpPr>
        <p:spPr>
          <a:xfrm>
            <a:off x="838200" y="1991412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350" b="1" dirty="0">
                <a:latin typeface="Arial"/>
              </a:rPr>
              <a:t>Sea ice fragmentation by waves</a:t>
            </a:r>
            <a:endParaRPr lang="en-GB" sz="1350" b="1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E967C519-135B-C243-B4CE-9DD22262B5F4}"/>
              </a:ext>
            </a:extLst>
          </p:cNvPr>
          <p:cNvSpPr/>
          <p:nvPr/>
        </p:nvSpPr>
        <p:spPr>
          <a:xfrm rot="5400000">
            <a:off x="2447079" y="1324928"/>
            <a:ext cx="391553" cy="2271369"/>
          </a:xfrm>
          <a:prstGeom prst="leftBrac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951ED-03CF-A143-B24C-536428027990}"/>
              </a:ext>
            </a:extLst>
          </p:cNvPr>
          <p:cNvSpPr/>
          <p:nvPr/>
        </p:nvSpPr>
        <p:spPr>
          <a:xfrm>
            <a:off x="68724" y="1154023"/>
            <a:ext cx="8544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Arial"/>
              </a:rPr>
              <a:t>The MIZ is a region with a great variety of interaction processes between the ocean, sea ice, and atmosphere.</a:t>
            </a:r>
            <a:endParaRPr lang="en-GB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4AA65A-5E4A-1743-8F27-027AA46CF18B}"/>
              </a:ext>
            </a:extLst>
          </p:cNvPr>
          <p:cNvSpPr/>
          <p:nvPr/>
        </p:nvSpPr>
        <p:spPr>
          <a:xfrm>
            <a:off x="59760" y="5908264"/>
            <a:ext cx="7772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Arial"/>
              </a:rPr>
              <a:t>Less sea ice, more open ocean for waves to grow and propagate -&gt; greater impact on sea ice</a:t>
            </a:r>
            <a:endParaRPr lang="en-GB" b="1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08F6D43-91FE-4A41-B481-B99D35B2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6839D0-84BC-5A49-97F2-1830571B2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3"/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Introduction</a:t>
            </a:r>
            <a:endParaRPr sz="3200" dirty="0"/>
          </a:p>
        </p:txBody>
      </p:sp>
      <p:pic>
        <p:nvPicPr>
          <p:cNvPr id="28" name="Picture 27" descr="A close up of a snow covered slope&#10;&#10;Description automatically generated">
            <a:extLst>
              <a:ext uri="{FF2B5EF4-FFF2-40B4-BE49-F238E27FC236}">
                <a16:creationId xmlns:a16="http://schemas.microsoft.com/office/drawing/2014/main" id="{6D3DFF3A-1902-804A-B565-DCFF75CA45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1358" y="1722485"/>
            <a:ext cx="3586549" cy="33743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3404515-798F-2342-95E5-07E34E1BDBFB}"/>
              </a:ext>
            </a:extLst>
          </p:cNvPr>
          <p:cNvSpPr txBox="1"/>
          <p:nvPr/>
        </p:nvSpPr>
        <p:spPr>
          <a:xfrm>
            <a:off x="3882645" y="3287699"/>
            <a:ext cx="5209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Sea ice resistance to deformation is low for:</a:t>
            </a:r>
          </a:p>
          <a:p>
            <a:endParaRPr lang="en-US" sz="2000" b="1" dirty="0"/>
          </a:p>
          <a:p>
            <a:pPr marL="214293" indent="-214293">
              <a:buFontTx/>
              <a:buChar char="-"/>
            </a:pPr>
            <a:r>
              <a:rPr lang="en-US" sz="2000" dirty="0"/>
              <a:t>Low-concentration -&gt; in models</a:t>
            </a:r>
          </a:p>
          <a:p>
            <a:pPr marL="214293" indent="-214293">
              <a:buFontTx/>
              <a:buChar char="-"/>
            </a:pPr>
            <a:r>
              <a:rPr lang="en-US" sz="2000" dirty="0"/>
              <a:t>Fragmented sea ice -&gt; not in models (Why ?)</a:t>
            </a:r>
          </a:p>
          <a:p>
            <a:pPr marL="214293" indent="-214293">
              <a:buFontTx/>
              <a:buChar char="-"/>
            </a:pPr>
            <a:endParaRPr lang="en-US" sz="2000" dirty="0"/>
          </a:p>
          <a:p>
            <a:r>
              <a:rPr lang="en-US" sz="2000" b="1" dirty="0"/>
              <a:t>Why: </a:t>
            </a:r>
            <a:r>
              <a:rPr lang="en-US" sz="2000" dirty="0"/>
              <a:t>Very few data to validate, no </a:t>
            </a:r>
            <a:r>
              <a:rPr lang="en-GB" sz="2000" dirty="0"/>
              <a:t>wave-sea ice interactions not included in models</a:t>
            </a:r>
            <a:r>
              <a:rPr lang="en-US" sz="2000" dirty="0"/>
              <a:t>…</a:t>
            </a:r>
          </a:p>
          <a:p>
            <a:r>
              <a:rPr lang="en-US" sz="2000" b="1" dirty="0"/>
              <a:t> </a:t>
            </a:r>
          </a:p>
          <a:p>
            <a:endParaRPr lang="en-US" sz="200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624BAE-9AA0-9B45-A6F4-63311EB4BD66}"/>
              </a:ext>
            </a:extLst>
          </p:cNvPr>
          <p:cNvSpPr/>
          <p:nvPr/>
        </p:nvSpPr>
        <p:spPr>
          <a:xfrm>
            <a:off x="51363" y="5238110"/>
            <a:ext cx="3882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i="1" dirty="0"/>
              <a:t>Aqua/MODIS </a:t>
            </a:r>
            <a:r>
              <a:rPr lang="nb-NO" sz="1200" i="1" dirty="0" err="1"/>
              <a:t>corrected</a:t>
            </a:r>
            <a:r>
              <a:rPr lang="nb-NO" sz="1200" i="1" dirty="0"/>
              <a:t> </a:t>
            </a:r>
            <a:r>
              <a:rPr lang="nb-NO" sz="1200" i="1" dirty="0" err="1"/>
              <a:t>reflectance</a:t>
            </a:r>
            <a:r>
              <a:rPr lang="nb-NO" sz="1200" i="1" dirty="0"/>
              <a:t> images. 15/09/2015, North </a:t>
            </a:r>
            <a:r>
              <a:rPr lang="nb-NO" sz="1200" i="1" dirty="0" err="1"/>
              <a:t>of</a:t>
            </a:r>
            <a:r>
              <a:rPr lang="nb-NO" sz="1200" i="1" dirty="0"/>
              <a:t> Svalbard </a:t>
            </a:r>
            <a:r>
              <a:rPr lang="nb-NO" sz="900" i="1" dirty="0"/>
              <a:t>(</a:t>
            </a:r>
            <a:r>
              <a:rPr lang="nb-NO" sz="900" dirty="0" err="1"/>
              <a:t>worldview.earthdata.nasa.gov</a:t>
            </a:r>
            <a:r>
              <a:rPr lang="nb-NO" sz="900" i="1" dirty="0"/>
              <a:t>) </a:t>
            </a:r>
            <a:endParaRPr lang="en-US" sz="9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495111-F825-BC4D-84FB-8B12869BC05F}"/>
              </a:ext>
            </a:extLst>
          </p:cNvPr>
          <p:cNvSpPr/>
          <p:nvPr/>
        </p:nvSpPr>
        <p:spPr>
          <a:xfrm>
            <a:off x="2460523" y="2691981"/>
            <a:ext cx="105127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350" b="1" i="1" dirty="0">
                <a:solidFill>
                  <a:srgbClr val="FFC000"/>
                </a:solidFill>
              </a:rPr>
              <a:t>Svalbard -&gt;</a:t>
            </a:r>
            <a:endParaRPr lang="en-US" sz="1350" b="1" dirty="0">
              <a:solidFill>
                <a:srgbClr val="FFC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93BCFB-2F20-4A4B-A56C-E518940DF042}"/>
              </a:ext>
            </a:extLst>
          </p:cNvPr>
          <p:cNvSpPr/>
          <p:nvPr/>
        </p:nvSpPr>
        <p:spPr>
          <a:xfrm>
            <a:off x="3882645" y="1722485"/>
            <a:ext cx="5209997" cy="16312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000" i="1" dirty="0" err="1"/>
              <a:t>Manucharyan</a:t>
            </a:r>
            <a:r>
              <a:rPr lang="en-US" sz="2000" i="1" dirty="0"/>
              <a:t> and Thompson (2017): </a:t>
            </a:r>
          </a:p>
          <a:p>
            <a:r>
              <a:rPr lang="en-US" sz="2000" dirty="0"/>
              <a:t>Eddies -&gt; export sea ice to the open ocean</a:t>
            </a:r>
          </a:p>
          <a:p>
            <a:r>
              <a:rPr lang="en-US" sz="2000" b="1" dirty="0"/>
              <a:t>IF</a:t>
            </a:r>
            <a:r>
              <a:rPr lang="en-US" sz="2000" dirty="0"/>
              <a:t> the eddy-induced stress </a:t>
            </a:r>
            <a:r>
              <a:rPr lang="en-US" sz="2000" b="1" dirty="0"/>
              <a:t>&gt;</a:t>
            </a:r>
            <a:r>
              <a:rPr lang="en-US" sz="2000" dirty="0"/>
              <a:t> ice resistance to deformation</a:t>
            </a:r>
          </a:p>
          <a:p>
            <a:endParaRPr 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68CBFB-CE3A-9543-9F76-1740463F4320}"/>
              </a:ext>
            </a:extLst>
          </p:cNvPr>
          <p:cNvSpPr txBox="1"/>
          <p:nvPr/>
        </p:nvSpPr>
        <p:spPr>
          <a:xfrm>
            <a:off x="558141" y="5733773"/>
            <a:ext cx="761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Can we estimate the impact of waves on sea ice dynamics in the MIZ ?</a:t>
            </a: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07A85-4F1F-CE41-9F0F-E5E756B8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809B8A-8B35-0940-9E73-375A6EB4B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03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3"/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Overview</a:t>
            </a:r>
            <a:endParaRPr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1EA423-7AEF-FD4F-A646-BE89074614D0}"/>
              </a:ext>
            </a:extLst>
          </p:cNvPr>
          <p:cNvSpPr txBox="1">
            <a:spLocks/>
          </p:cNvSpPr>
          <p:nvPr/>
        </p:nvSpPr>
        <p:spPr>
          <a:xfrm>
            <a:off x="457200" y="1295400"/>
            <a:ext cx="82296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31" indent="-2857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2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8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</a:p>
          <a:p>
            <a:pPr>
              <a:lnSpc>
                <a:spcPct val="200000"/>
              </a:lnSpc>
            </a:pPr>
            <a:r>
              <a:rPr lang="en-US" dirty="0"/>
              <a:t>A new wave—sea-ice coupled framework</a:t>
            </a:r>
          </a:p>
          <a:p>
            <a:pPr>
              <a:lnSpc>
                <a:spcPct val="200000"/>
              </a:lnSpc>
            </a:pPr>
            <a:r>
              <a:rPr lang="en-US" dirty="0"/>
              <a:t>Results: case study in the Barents Sea</a:t>
            </a:r>
          </a:p>
          <a:p>
            <a:pPr>
              <a:lnSpc>
                <a:spcPct val="200000"/>
              </a:lnSpc>
            </a:pPr>
            <a:r>
              <a:rPr lang="en-US" dirty="0"/>
              <a:t>Conclusions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32E9A-192B-2D4E-BFF5-FB476058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5497E-C101-9E44-A633-055F911EEA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3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WAVEWATCH III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62A25-AB9D-374B-8620-864A9F3A4A9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1" t="21728" r="7475" b="3453"/>
          <a:stretch/>
        </p:blipFill>
        <p:spPr>
          <a:xfrm>
            <a:off x="102471" y="2221078"/>
            <a:ext cx="5037087" cy="3212770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0F587E-9471-8340-80BE-DC259ED65C3B}"/>
              </a:ext>
            </a:extLst>
          </p:cNvPr>
          <p:cNvSpPr/>
          <p:nvPr/>
        </p:nvSpPr>
        <p:spPr>
          <a:xfrm>
            <a:off x="215462" y="5562600"/>
            <a:ext cx="1972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808080"/>
                </a:solidFill>
              </a:rPr>
              <a:t>Boutin et al. (JGR, 2018)</a:t>
            </a: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ABA5CBFE-3C71-D842-9A49-E155D5516C3C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A new coupled framework</a:t>
            </a:r>
            <a:endParaRPr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1FFF25-0BDC-2346-9F97-F8406B58C9DF}"/>
              </a:ext>
            </a:extLst>
          </p:cNvPr>
          <p:cNvSpPr/>
          <p:nvPr/>
        </p:nvSpPr>
        <p:spPr>
          <a:xfrm>
            <a:off x="5119990" y="2084891"/>
            <a:ext cx="40240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293" indent="-214293">
              <a:buFont typeface="Arial" panose="020B0604020202020204" pitchFamily="34" charset="0"/>
              <a:buChar char="•"/>
            </a:pPr>
            <a:r>
              <a:rPr lang="en-US" sz="1600" b="1" dirty="0"/>
              <a:t>Wave attenuation </a:t>
            </a:r>
            <a:r>
              <a:rPr lang="en-US" sz="1600" dirty="0"/>
              <a:t>depends on sea ice thickness, concentration and floe size</a:t>
            </a:r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14293" indent="-214293">
              <a:buFont typeface="Arial" panose="020B0604020202020204" pitchFamily="34" charset="0"/>
              <a:buChar char="•"/>
            </a:pPr>
            <a:r>
              <a:rPr lang="en-US" sz="1600" b="1" dirty="0"/>
              <a:t>Sea ice break-up param</a:t>
            </a:r>
            <a:r>
              <a:rPr lang="en-US" sz="1600" dirty="0"/>
              <a:t>. : feedbacks between floe size and wave attenuation</a:t>
            </a:r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b="1" dirty="0"/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dirty="0"/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3FC02C4-5E85-8D48-B9FB-F1F103EA3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52C7906-C3A2-4F4D-99D0-96BF2BB9CD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0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85" y="1301885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WAVEWATCH III</a:t>
            </a:r>
            <a:endParaRPr lang="en-US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512B61-A00A-F745-90AE-EA887ACBBD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91" y="2053054"/>
            <a:ext cx="4024009" cy="39854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39383F-726F-C848-96FA-EB95D69AA487}"/>
              </a:ext>
            </a:extLst>
          </p:cNvPr>
          <p:cNvSpPr/>
          <p:nvPr/>
        </p:nvSpPr>
        <p:spPr>
          <a:xfrm>
            <a:off x="5119990" y="2084891"/>
            <a:ext cx="40240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293" indent="-214293">
              <a:buFont typeface="Arial" panose="020B0604020202020204" pitchFamily="34" charset="0"/>
              <a:buChar char="•"/>
            </a:pPr>
            <a:r>
              <a:rPr lang="en-US" sz="1600" b="1" dirty="0"/>
              <a:t>Wave attenuation </a:t>
            </a:r>
            <a:r>
              <a:rPr lang="en-US" sz="1600" dirty="0"/>
              <a:t>depends on sea ice thickness, concentration and floe size</a:t>
            </a:r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14293" indent="-214293">
              <a:buFont typeface="Arial" panose="020B0604020202020204" pitchFamily="34" charset="0"/>
              <a:buChar char="•"/>
            </a:pPr>
            <a:r>
              <a:rPr lang="en-US" sz="1600" b="1" dirty="0"/>
              <a:t>Sea ice break-up param</a:t>
            </a:r>
            <a:r>
              <a:rPr lang="en-US" sz="1600" dirty="0"/>
              <a:t>. : feedbacks between floe size and wave attenuation</a:t>
            </a:r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14293" indent="-214293">
              <a:buFont typeface="Arial" panose="020B0604020202020204" pitchFamily="34" charset="0"/>
              <a:buChar char="•"/>
            </a:pPr>
            <a:r>
              <a:rPr lang="en-US" sz="1600" b="1" dirty="0"/>
              <a:t>Evaluated in the Barents and Beaufort seas</a:t>
            </a:r>
          </a:p>
          <a:p>
            <a:endParaRPr lang="en-US" sz="1600" dirty="0"/>
          </a:p>
          <a:p>
            <a:pPr marL="214293" indent="-214293">
              <a:buFont typeface="Arial" panose="020B0604020202020204" pitchFamily="34" charset="0"/>
              <a:buChar char="•"/>
            </a:pPr>
            <a:r>
              <a:rPr lang="en-US" sz="1600" b="1" dirty="0"/>
              <a:t>Can be coupled to:</a:t>
            </a:r>
          </a:p>
          <a:p>
            <a:pPr marL="257150" indent="-257150">
              <a:buAutoNum type="arabicParenR"/>
            </a:pPr>
            <a:r>
              <a:rPr lang="en-US" sz="1600" dirty="0"/>
              <a:t>NEMO-LIM3 -&gt; Waves affects the sea ice edge, which in turns affects SSS and SST in the MIZ </a:t>
            </a:r>
            <a:r>
              <a:rPr lang="en-US" sz="1600" i="1" dirty="0"/>
              <a:t> </a:t>
            </a:r>
            <a:br>
              <a:rPr lang="en-US" sz="1600" i="1" dirty="0"/>
            </a:br>
            <a:r>
              <a:rPr lang="en-US" sz="1400" b="1" i="1" dirty="0">
                <a:solidFill>
                  <a:srgbClr val="808080"/>
                </a:solidFill>
              </a:rPr>
              <a:t>Boutin et al. (The Cryosphere, 2020)</a:t>
            </a:r>
            <a:endParaRPr lang="en-US" sz="1600" b="1" i="1" dirty="0">
              <a:solidFill>
                <a:srgbClr val="808080"/>
              </a:solidFill>
            </a:endParaRPr>
          </a:p>
          <a:p>
            <a:pPr marL="257150" indent="-257150">
              <a:buFontTx/>
              <a:buAutoNum type="arabicParenR"/>
            </a:pPr>
            <a:r>
              <a:rPr lang="en-US" sz="1600" dirty="0" err="1"/>
              <a:t>neXtSIM</a:t>
            </a:r>
            <a:endParaRPr lang="en-US" sz="1600" dirty="0"/>
          </a:p>
          <a:p>
            <a:r>
              <a:rPr lang="en-US" b="1" i="1" dirty="0">
                <a:solidFill>
                  <a:srgbClr val="808080"/>
                </a:solidFill>
              </a:rPr>
              <a:t>      </a:t>
            </a:r>
            <a:r>
              <a:rPr lang="en-US" sz="1400" b="1" i="1" dirty="0">
                <a:solidFill>
                  <a:srgbClr val="808080"/>
                </a:solidFill>
              </a:rPr>
              <a:t>Boutin et al. (The Cryosphere Discussion, 2020)</a:t>
            </a:r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b="1" dirty="0"/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dirty="0"/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14293" indent="-214293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5CADAC-085F-AC4E-82A4-F2741699B222}"/>
              </a:ext>
            </a:extLst>
          </p:cNvPr>
          <p:cNvSpPr/>
          <p:nvPr/>
        </p:nvSpPr>
        <p:spPr>
          <a:xfrm>
            <a:off x="2478755" y="2151217"/>
            <a:ext cx="1457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1F708"/>
                </a:solidFill>
              </a:rPr>
              <a:t>Good agreement for broken sea ice extent with SAR</a:t>
            </a:r>
            <a:endParaRPr lang="en-US" sz="1400" dirty="0">
              <a:solidFill>
                <a:srgbClr val="21F708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948E4C-EAA7-474F-AA18-87765E0D9A76}"/>
              </a:ext>
            </a:extLst>
          </p:cNvPr>
          <p:cNvSpPr/>
          <p:nvPr/>
        </p:nvSpPr>
        <p:spPr>
          <a:xfrm>
            <a:off x="929690" y="2151217"/>
            <a:ext cx="1631119" cy="736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FFFD"/>
                </a:solidFill>
              </a:rPr>
              <a:t>Good agreement for Hs with all buoys + SAR</a:t>
            </a:r>
            <a:endParaRPr lang="en-US" sz="1400" dirty="0">
              <a:solidFill>
                <a:srgbClr val="00FFFD"/>
              </a:solidFill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F93840A4-0BA8-9F4E-A050-1EAD9567EC4A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A new coupled framework</a:t>
            </a:r>
            <a:endParaRPr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7896EF-4BA6-4D45-B210-9F053AF80AE6}"/>
              </a:ext>
            </a:extLst>
          </p:cNvPr>
          <p:cNvSpPr/>
          <p:nvPr/>
        </p:nvSpPr>
        <p:spPr>
          <a:xfrm>
            <a:off x="539708" y="6038486"/>
            <a:ext cx="3878093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808080"/>
                </a:solidFill>
              </a:rPr>
              <a:t>Distribution of the maximum floe size </a:t>
            </a:r>
            <a:r>
              <a:rPr lang="en-US" sz="1400" b="1" i="1" dirty="0" err="1">
                <a:solidFill>
                  <a:srgbClr val="808080"/>
                </a:solidFill>
              </a:rPr>
              <a:t>dmax</a:t>
            </a:r>
            <a:r>
              <a:rPr lang="en-US" sz="1400" b="1" i="1" dirty="0">
                <a:solidFill>
                  <a:srgbClr val="808080"/>
                </a:solidFill>
              </a:rPr>
              <a:t> from ww3. The green lines represent sentinel 1-a track used for evaluation in </a:t>
            </a:r>
            <a:r>
              <a:rPr lang="en-US" sz="1400" b="1" i="1" dirty="0" err="1">
                <a:solidFill>
                  <a:srgbClr val="808080"/>
                </a:solidFill>
              </a:rPr>
              <a:t>Ardhuin</a:t>
            </a:r>
            <a:r>
              <a:rPr lang="en-US" sz="1400" b="1" i="1" dirty="0">
                <a:solidFill>
                  <a:srgbClr val="808080"/>
                </a:solidFill>
              </a:rPr>
              <a:t> et al. (JGR,2018)</a:t>
            </a:r>
          </a:p>
          <a:p>
            <a:endParaRPr lang="en-US" sz="110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9B6D81-11B1-DD4B-B21C-667641364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01AC31A-3D78-1444-B3FB-80F75D7B8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7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4"/>
          <p:cNvSpPr/>
          <p:nvPr/>
        </p:nvSpPr>
        <p:spPr>
          <a:xfrm>
            <a:off x="163800" y="849240"/>
            <a:ext cx="8691120" cy="5578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dirty="0" err="1">
                <a:solidFill>
                  <a:srgbClr val="000000"/>
                </a:solidFill>
                <a:latin typeface="Calibri"/>
              </a:rPr>
              <a:t>neXtSIM</a:t>
            </a:r>
            <a:r>
              <a:rPr lang="en-GB" sz="2800" b="1" dirty="0">
                <a:solidFill>
                  <a:srgbClr val="000000"/>
                </a:solidFill>
                <a:latin typeface="Calibri"/>
              </a:rPr>
              <a:t>: A new </a:t>
            </a:r>
            <a:r>
              <a:rPr lang="en-GB" sz="2800" b="1" dirty="0" err="1">
                <a:solidFill>
                  <a:srgbClr val="000000"/>
                </a:solidFill>
                <a:latin typeface="Calibri"/>
              </a:rPr>
              <a:t>Lagrangian</a:t>
            </a:r>
            <a:r>
              <a:rPr lang="en-GB" sz="2800" b="1" dirty="0">
                <a:solidFill>
                  <a:srgbClr val="000000"/>
                </a:solidFill>
                <a:latin typeface="Calibri"/>
              </a:rPr>
              <a:t> sea-ice model</a:t>
            </a:r>
            <a:endParaRPr sz="2800" b="1" dirty="0"/>
          </a:p>
          <a:p>
            <a:pPr>
              <a:lnSpc>
                <a:spcPct val="100000"/>
              </a:lnSpc>
            </a:pPr>
            <a:endParaRPr dirty="0"/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latin typeface="Calibri"/>
              </a:rPr>
              <a:t>2 key features: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44" name="CustomShape 5"/>
          <p:cNvSpPr/>
          <p:nvPr/>
        </p:nvSpPr>
        <p:spPr>
          <a:xfrm>
            <a:off x="59760" y="6270840"/>
            <a:ext cx="4780722" cy="3427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400" b="1" i="1" dirty="0" err="1">
                <a:solidFill>
                  <a:srgbClr val="808080"/>
                </a:solidFill>
                <a:latin typeface="Calibri"/>
              </a:rPr>
              <a:t>Rampal</a:t>
            </a:r>
            <a:r>
              <a:rPr lang="en-GB" sz="1400" b="1" i="1" dirty="0">
                <a:solidFill>
                  <a:srgbClr val="808080"/>
                </a:solidFill>
                <a:latin typeface="Calibri"/>
              </a:rPr>
              <a:t> et al. 2016, Dansereau et al. 2016, </a:t>
            </a:r>
            <a:r>
              <a:rPr lang="en-GB" sz="1400" b="1" i="1" dirty="0" err="1">
                <a:solidFill>
                  <a:srgbClr val="808080"/>
                </a:solidFill>
                <a:latin typeface="Calibri"/>
              </a:rPr>
              <a:t>Rampal</a:t>
            </a:r>
            <a:r>
              <a:rPr lang="en-GB" sz="1400" b="1" i="1" dirty="0">
                <a:solidFill>
                  <a:srgbClr val="808080"/>
                </a:solidFill>
                <a:latin typeface="Calibri"/>
              </a:rPr>
              <a:t> et al. 2019</a:t>
            </a:r>
            <a:endParaRPr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89723-8083-8B44-AC7D-313F2D91CDCF}"/>
              </a:ext>
            </a:extLst>
          </p:cNvPr>
          <p:cNvSpPr txBox="1"/>
          <p:nvPr/>
        </p:nvSpPr>
        <p:spPr>
          <a:xfrm>
            <a:off x="128948" y="2425627"/>
            <a:ext cx="1946346" cy="738664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100" dirty="0"/>
              <a:t>Maxwell-</a:t>
            </a:r>
            <a:r>
              <a:rPr lang="en-GB" sz="2100" dirty="0" err="1"/>
              <a:t>elasto</a:t>
            </a:r>
            <a:r>
              <a:rPr lang="en-GB" sz="2100" dirty="0"/>
              <a:t>-brittle rheology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68B636-E261-BF42-B897-FF3C00E9BE5E}"/>
              </a:ext>
            </a:extLst>
          </p:cNvPr>
          <p:cNvSpPr txBox="1"/>
          <p:nvPr/>
        </p:nvSpPr>
        <p:spPr>
          <a:xfrm>
            <a:off x="2263048" y="2425627"/>
            <a:ext cx="1711568" cy="738664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100" dirty="0" err="1"/>
              <a:t>Lagrangian</a:t>
            </a:r>
            <a:r>
              <a:rPr lang="en-GB" sz="2100" dirty="0"/>
              <a:t> moving mesh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6BEE5A-4668-EA47-8BF6-A583BE9A0411}"/>
              </a:ext>
            </a:extLst>
          </p:cNvPr>
          <p:cNvCxnSpPr>
            <a:cxnSpLocks/>
          </p:cNvCxnSpPr>
          <p:nvPr/>
        </p:nvCxnSpPr>
        <p:spPr>
          <a:xfrm flipH="1">
            <a:off x="1229679" y="2015702"/>
            <a:ext cx="383551" cy="304919"/>
          </a:xfrm>
          <a:prstGeom prst="straightConnector1">
            <a:avLst/>
          </a:prstGeom>
          <a:ln w="50800">
            <a:solidFill>
              <a:srgbClr val="C0504D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C01D88-D975-A24A-A83A-B43AE2BB4B2B}"/>
              </a:ext>
            </a:extLst>
          </p:cNvPr>
          <p:cNvCxnSpPr>
            <a:cxnSpLocks/>
          </p:cNvCxnSpPr>
          <p:nvPr/>
        </p:nvCxnSpPr>
        <p:spPr>
          <a:xfrm>
            <a:off x="2543596" y="2011943"/>
            <a:ext cx="375962" cy="308678"/>
          </a:xfrm>
          <a:prstGeom prst="straightConnector1">
            <a:avLst/>
          </a:prstGeom>
          <a:ln w="50800">
            <a:solidFill>
              <a:srgbClr val="C0504D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FDAF3-D00C-E846-B1C4-0E6F79AE8E4C}"/>
              </a:ext>
            </a:extLst>
          </p:cNvPr>
          <p:cNvSpPr/>
          <p:nvPr/>
        </p:nvSpPr>
        <p:spPr>
          <a:xfrm>
            <a:off x="106091" y="3610867"/>
            <a:ext cx="40746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293" indent="-214293">
              <a:buFontTx/>
              <a:buChar char="-"/>
            </a:pPr>
            <a:r>
              <a:rPr lang="en-US" sz="2000" dirty="0"/>
              <a:t>High localization of deformation in linear kinematic features (LKF)</a:t>
            </a:r>
          </a:p>
          <a:p>
            <a:pPr marL="214293" indent="-214293">
              <a:buFontTx/>
              <a:buChar char="-"/>
            </a:pPr>
            <a:endParaRPr lang="en-US" sz="2000" dirty="0"/>
          </a:p>
          <a:p>
            <a:pPr marL="214293" indent="-214293">
              <a:buFontTx/>
              <a:buChar char="-"/>
            </a:pPr>
            <a:r>
              <a:rPr lang="en-US" sz="2000" b="1" dirty="0"/>
              <a:t>Uses a variable called “Damage” that keeps memory of previous deformation events</a:t>
            </a:r>
          </a:p>
        </p:txBody>
      </p:sp>
      <p:pic>
        <p:nvPicPr>
          <p:cNvPr id="12" name="Damage_5km.mp4" descr="Damage_5km.mp4">
            <a:hlinkClick r:id="" action="ppaction://media"/>
            <a:extLst>
              <a:ext uri="{FF2B5EF4-FFF2-40B4-BE49-F238E27FC236}">
                <a16:creationId xmlns:a16="http://schemas.microsoft.com/office/drawing/2014/main" id="{72FBF950-F144-1B4E-BFA3-AE33B3E1B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2439" y="2022187"/>
            <a:ext cx="4009098" cy="31848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7425BD-8AD4-8C44-BEDF-A321DB87C774}"/>
              </a:ext>
            </a:extLst>
          </p:cNvPr>
          <p:cNvSpPr/>
          <p:nvPr/>
        </p:nvSpPr>
        <p:spPr>
          <a:xfrm>
            <a:off x="106091" y="5653630"/>
            <a:ext cx="8931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-&gt; Highly deformed sea ice is damaged -&gt; less resistant to further deformations</a:t>
            </a:r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216C1C13-5CF1-D144-96CE-5B2F0276DC68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A new coupled framework</a:t>
            </a:r>
            <a:endParaRPr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96E32-61F4-6847-B984-6E6E2A43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2020</a:t>
            </a: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146D3-DD1D-8640-9CB6-2639019043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3">
            <a:extLst>
              <a:ext uri="{FF2B5EF4-FFF2-40B4-BE49-F238E27FC236}">
                <a16:creationId xmlns:a16="http://schemas.microsoft.com/office/drawing/2014/main" id="{F93840A4-0BA8-9F4E-A050-1EAD9567EC4A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A new coupled framework</a:t>
            </a:r>
            <a:endParaRPr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9BA89D-75DF-5245-A346-6ACA86D4FE7F}"/>
              </a:ext>
            </a:extLst>
          </p:cNvPr>
          <p:cNvSpPr/>
          <p:nvPr/>
        </p:nvSpPr>
        <p:spPr>
          <a:xfrm>
            <a:off x="163800" y="1375825"/>
            <a:ext cx="89802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27" indent="-385727">
              <a:buAutoNum type="arabicParenR"/>
            </a:pPr>
            <a:r>
              <a:rPr lang="en-US" sz="2000" b="1" dirty="0"/>
              <a:t>A floe size distribution (FSD) evolving with break-up and refreezing/healing. It distinguishes two definitions for the floe size: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Floes are separated by open water leads: relevant for </a:t>
            </a:r>
            <a:r>
              <a:rPr lang="en-US" dirty="0" err="1"/>
              <a:t>thermodynamical</a:t>
            </a:r>
            <a:r>
              <a:rPr lang="en-US" dirty="0"/>
              <a:t> processes, with a fast growth/healing of the floes as thin ice forms at the surface -&gt; floe size </a:t>
            </a:r>
            <a:r>
              <a:rPr lang="en-GB" dirty="0" err="1">
                <a:solidFill>
                  <a:srgbClr val="FF0000"/>
                </a:solidFill>
              </a:rPr>
              <a:t>D</a:t>
            </a:r>
            <a:r>
              <a:rPr lang="en-GB" baseline="-25000" dirty="0" err="1">
                <a:solidFill>
                  <a:srgbClr val="FF0000"/>
                </a:solidFill>
              </a:rPr>
              <a:t>fast</a:t>
            </a:r>
            <a:endParaRPr lang="en-US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Floes are mechanically homogenous pieces of the ice cover: relevant for mechanical processes like wave attenuation, with a slow growth/healing as it takes time to regenerate solid joints between floes -&gt; floe size </a:t>
            </a:r>
            <a:r>
              <a:rPr lang="en-GB" dirty="0" err="1">
                <a:solidFill>
                  <a:srgbClr val="00B0F0"/>
                </a:solidFill>
              </a:rPr>
              <a:t>D</a:t>
            </a:r>
            <a:r>
              <a:rPr lang="en-GB" baseline="-25000" dirty="0" err="1">
                <a:solidFill>
                  <a:srgbClr val="00B0F0"/>
                </a:solidFill>
              </a:rPr>
              <a:t>slow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B0C5BB-7F24-2E46-A79D-D5D0B1B7B11A}"/>
              </a:ext>
            </a:extLst>
          </p:cNvPr>
          <p:cNvSpPr/>
          <p:nvPr/>
        </p:nvSpPr>
        <p:spPr>
          <a:xfrm>
            <a:off x="163800" y="852604"/>
            <a:ext cx="44264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0000"/>
                </a:solidFill>
              </a:rPr>
              <a:t>neXtSIM</a:t>
            </a:r>
            <a:r>
              <a:rPr lang="en-GB" sz="2800" b="1" dirty="0">
                <a:solidFill>
                  <a:srgbClr val="000000"/>
                </a:solidFill>
              </a:rPr>
              <a:t>: </a:t>
            </a:r>
            <a:r>
              <a:rPr lang="en-US" sz="2800" b="1" dirty="0"/>
              <a:t>What did we add ?</a:t>
            </a:r>
          </a:p>
          <a:p>
            <a:pPr>
              <a:lnSpc>
                <a:spcPct val="100000"/>
              </a:lnSpc>
            </a:pPr>
            <a:endParaRPr lang="en-GB" sz="2800" b="1" dirty="0"/>
          </a:p>
        </p:txBody>
      </p:sp>
      <p:sp>
        <p:nvSpPr>
          <p:cNvPr id="20" name="TextShape 14">
            <a:extLst>
              <a:ext uri="{FF2B5EF4-FFF2-40B4-BE49-F238E27FC236}">
                <a16:creationId xmlns:a16="http://schemas.microsoft.com/office/drawing/2014/main" id="{0E87A3DB-A47A-C540-9A95-9B254CBE437F}"/>
              </a:ext>
            </a:extLst>
          </p:cNvPr>
          <p:cNvSpPr txBox="1"/>
          <p:nvPr/>
        </p:nvSpPr>
        <p:spPr>
          <a:xfrm>
            <a:off x="152185" y="4115151"/>
            <a:ext cx="6912174" cy="60264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334C0-BF48-3748-A610-EA233B144B93}"/>
              </a:ext>
            </a:extLst>
          </p:cNvPr>
          <p:cNvSpPr/>
          <p:nvPr/>
        </p:nvSpPr>
        <p:spPr>
          <a:xfrm>
            <a:off x="152185" y="4234684"/>
            <a:ext cx="2680560" cy="1923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A59EDA-C2F0-F945-B14B-ADA76D973AAC}"/>
              </a:ext>
            </a:extLst>
          </p:cNvPr>
          <p:cNvSpPr/>
          <p:nvPr/>
        </p:nvSpPr>
        <p:spPr>
          <a:xfrm>
            <a:off x="6299640" y="4234684"/>
            <a:ext cx="2680560" cy="1923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93973B-6126-CE4D-8F5A-0CCE433B830F}"/>
              </a:ext>
            </a:extLst>
          </p:cNvPr>
          <p:cNvSpPr/>
          <p:nvPr/>
        </p:nvSpPr>
        <p:spPr>
          <a:xfrm>
            <a:off x="3252887" y="4264119"/>
            <a:ext cx="2680560" cy="1923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81300C-E0E2-5540-935D-4241D1861E9A}"/>
              </a:ext>
            </a:extLst>
          </p:cNvPr>
          <p:cNvSpPr/>
          <p:nvPr/>
        </p:nvSpPr>
        <p:spPr>
          <a:xfrm>
            <a:off x="3536424" y="4401125"/>
            <a:ext cx="657520" cy="74057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809B80-2C2C-1048-AF91-19C08F66FF49}"/>
              </a:ext>
            </a:extLst>
          </p:cNvPr>
          <p:cNvSpPr/>
          <p:nvPr/>
        </p:nvSpPr>
        <p:spPr>
          <a:xfrm>
            <a:off x="4206831" y="4401127"/>
            <a:ext cx="669387" cy="7405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63386C-B386-1744-A1FB-C9C8CD5D94F5}"/>
              </a:ext>
            </a:extLst>
          </p:cNvPr>
          <p:cNvSpPr/>
          <p:nvPr/>
        </p:nvSpPr>
        <p:spPr>
          <a:xfrm>
            <a:off x="4897623" y="4401125"/>
            <a:ext cx="650607" cy="7405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BE5-6B24-454D-BD36-E52B6A66D1E9}"/>
              </a:ext>
            </a:extLst>
          </p:cNvPr>
          <p:cNvSpPr/>
          <p:nvPr/>
        </p:nvSpPr>
        <p:spPr>
          <a:xfrm>
            <a:off x="4894261" y="5168337"/>
            <a:ext cx="653969" cy="740571"/>
          </a:xfrm>
          <a:prstGeom prst="rect">
            <a:avLst/>
          </a:prstGeom>
          <a:solidFill>
            <a:schemeClr val="bg1"/>
          </a:solidFill>
          <a:ln w="349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B9CC97-74D3-904E-955A-86C1DC72AC35}"/>
              </a:ext>
            </a:extLst>
          </p:cNvPr>
          <p:cNvSpPr/>
          <p:nvPr/>
        </p:nvSpPr>
        <p:spPr>
          <a:xfrm>
            <a:off x="4214539" y="5163234"/>
            <a:ext cx="653969" cy="74057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C4B994-385B-6A44-8C19-4DF0C0C37A88}"/>
              </a:ext>
            </a:extLst>
          </p:cNvPr>
          <p:cNvSpPr/>
          <p:nvPr/>
        </p:nvSpPr>
        <p:spPr>
          <a:xfrm>
            <a:off x="3537016" y="5159339"/>
            <a:ext cx="653969" cy="74057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619BE2-8ABB-CD48-BF24-CE0283C09CBF}"/>
              </a:ext>
            </a:extLst>
          </p:cNvPr>
          <p:cNvSpPr/>
          <p:nvPr/>
        </p:nvSpPr>
        <p:spPr>
          <a:xfrm>
            <a:off x="488013" y="4442898"/>
            <a:ext cx="669387" cy="74057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F4CA48-2ED3-594B-87C8-4BEACFBC19B4}"/>
              </a:ext>
            </a:extLst>
          </p:cNvPr>
          <p:cNvSpPr/>
          <p:nvPr/>
        </p:nvSpPr>
        <p:spPr>
          <a:xfrm>
            <a:off x="1170287" y="4442899"/>
            <a:ext cx="669387" cy="74057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DBDAFF-28E0-404B-8CA0-A71EA9F1C14E}"/>
              </a:ext>
            </a:extLst>
          </p:cNvPr>
          <p:cNvSpPr/>
          <p:nvPr/>
        </p:nvSpPr>
        <p:spPr>
          <a:xfrm>
            <a:off x="1861079" y="4442898"/>
            <a:ext cx="650607" cy="74057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F97B22-3E27-AA4D-B0F8-3451B6147AFA}"/>
              </a:ext>
            </a:extLst>
          </p:cNvPr>
          <p:cNvSpPr/>
          <p:nvPr/>
        </p:nvSpPr>
        <p:spPr>
          <a:xfrm>
            <a:off x="1857717" y="5205007"/>
            <a:ext cx="653969" cy="7504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1CE625-4C94-3345-BAD4-71CBF2ED1771}"/>
              </a:ext>
            </a:extLst>
          </p:cNvPr>
          <p:cNvSpPr/>
          <p:nvPr/>
        </p:nvSpPr>
        <p:spPr>
          <a:xfrm>
            <a:off x="1177995" y="5205007"/>
            <a:ext cx="653969" cy="74057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36290EE-18E7-154A-856B-F4954BEDDD22}"/>
              </a:ext>
            </a:extLst>
          </p:cNvPr>
          <p:cNvSpPr/>
          <p:nvPr/>
        </p:nvSpPr>
        <p:spPr>
          <a:xfrm>
            <a:off x="485054" y="5201112"/>
            <a:ext cx="669387" cy="74057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C759A9-13B5-9C4E-98B5-F7C7D508955A}"/>
              </a:ext>
            </a:extLst>
          </p:cNvPr>
          <p:cNvSpPr/>
          <p:nvPr/>
        </p:nvSpPr>
        <p:spPr>
          <a:xfrm>
            <a:off x="6582028" y="4368684"/>
            <a:ext cx="2115784" cy="15988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CBEA53-939A-9D45-91B1-874731B8CF69}"/>
              </a:ext>
            </a:extLst>
          </p:cNvPr>
          <p:cNvSpPr/>
          <p:nvPr/>
        </p:nvSpPr>
        <p:spPr>
          <a:xfrm>
            <a:off x="355803" y="6102979"/>
            <a:ext cx="1335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B0F0"/>
                </a:solidFill>
              </a:rPr>
              <a:t>D</a:t>
            </a:r>
            <a:r>
              <a:rPr lang="en-GB" baseline="-25000" dirty="0" err="1">
                <a:solidFill>
                  <a:srgbClr val="00B0F0"/>
                </a:solidFill>
              </a:rPr>
              <a:t>slow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= </a:t>
            </a:r>
            <a:r>
              <a:rPr lang="en-GB" dirty="0" err="1">
                <a:solidFill>
                  <a:srgbClr val="FF0000"/>
                </a:solidFill>
              </a:rPr>
              <a:t>D</a:t>
            </a:r>
            <a:r>
              <a:rPr lang="en-GB" baseline="-25000" dirty="0" err="1">
                <a:solidFill>
                  <a:srgbClr val="FF0000"/>
                </a:solidFill>
              </a:rPr>
              <a:t>fast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B2DDA9-1539-284A-9BE0-AB26DA1105E0}"/>
              </a:ext>
            </a:extLst>
          </p:cNvPr>
          <p:cNvCxnSpPr>
            <a:stCxn id="30" idx="1"/>
            <a:endCxn id="30" idx="3"/>
          </p:cNvCxnSpPr>
          <p:nvPr/>
        </p:nvCxnSpPr>
        <p:spPr>
          <a:xfrm>
            <a:off x="488013" y="4813184"/>
            <a:ext cx="669387" cy="0"/>
          </a:xfrm>
          <a:prstGeom prst="straightConnector1">
            <a:avLst/>
          </a:prstGeom>
          <a:ln w="254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F498BC5-F18C-D043-974F-1696DF7E53F2}"/>
              </a:ext>
            </a:extLst>
          </p:cNvPr>
          <p:cNvCxnSpPr>
            <a:cxnSpLocks/>
          </p:cNvCxnSpPr>
          <p:nvPr/>
        </p:nvCxnSpPr>
        <p:spPr>
          <a:xfrm>
            <a:off x="480899" y="5553271"/>
            <a:ext cx="66938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A8548CE-C05A-0A43-842E-49FB6A4A8E30}"/>
              </a:ext>
            </a:extLst>
          </p:cNvPr>
          <p:cNvCxnSpPr>
            <a:cxnSpLocks/>
            <a:stCxn id="29" idx="1"/>
            <a:endCxn id="27" idx="3"/>
          </p:cNvCxnSpPr>
          <p:nvPr/>
        </p:nvCxnSpPr>
        <p:spPr>
          <a:xfrm>
            <a:off x="3537016" y="5529625"/>
            <a:ext cx="2011214" cy="899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D8B6F53-BE22-1E4C-865A-89AEA5C69B4B}"/>
              </a:ext>
            </a:extLst>
          </p:cNvPr>
          <p:cNvCxnSpPr>
            <a:cxnSpLocks/>
          </p:cNvCxnSpPr>
          <p:nvPr/>
        </p:nvCxnSpPr>
        <p:spPr>
          <a:xfrm>
            <a:off x="3545152" y="4771411"/>
            <a:ext cx="786736" cy="0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D1B08F6-8C64-3540-83ED-DE9BD47E78AE}"/>
              </a:ext>
            </a:extLst>
          </p:cNvPr>
          <p:cNvSpPr/>
          <p:nvPr/>
        </p:nvSpPr>
        <p:spPr>
          <a:xfrm>
            <a:off x="3794049" y="6123518"/>
            <a:ext cx="1335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B0F0"/>
                </a:solidFill>
              </a:rPr>
              <a:t>D</a:t>
            </a:r>
            <a:r>
              <a:rPr lang="en-GB" baseline="-25000" dirty="0" err="1">
                <a:solidFill>
                  <a:srgbClr val="00B0F0"/>
                </a:solidFill>
              </a:rPr>
              <a:t>slow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&lt; </a:t>
            </a:r>
            <a:r>
              <a:rPr lang="en-GB" dirty="0" err="1">
                <a:solidFill>
                  <a:srgbClr val="FF0000"/>
                </a:solidFill>
              </a:rPr>
              <a:t>D</a:t>
            </a:r>
            <a:r>
              <a:rPr lang="en-GB" baseline="-25000" dirty="0" err="1">
                <a:solidFill>
                  <a:srgbClr val="FF0000"/>
                </a:solidFill>
              </a:rPr>
              <a:t>fast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9684E3-01FA-5D48-AA2D-4843662D0D0B}"/>
              </a:ext>
            </a:extLst>
          </p:cNvPr>
          <p:cNvSpPr/>
          <p:nvPr/>
        </p:nvSpPr>
        <p:spPr>
          <a:xfrm>
            <a:off x="6972109" y="6091216"/>
            <a:ext cx="1335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B0F0"/>
                </a:solidFill>
              </a:rPr>
              <a:t>D</a:t>
            </a:r>
            <a:r>
              <a:rPr lang="en-GB" baseline="-25000" dirty="0" err="1">
                <a:solidFill>
                  <a:srgbClr val="00B0F0"/>
                </a:solidFill>
              </a:rPr>
              <a:t>slow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= </a:t>
            </a:r>
            <a:r>
              <a:rPr lang="en-GB" dirty="0" err="1">
                <a:solidFill>
                  <a:srgbClr val="FF0000"/>
                </a:solidFill>
              </a:rPr>
              <a:t>D</a:t>
            </a:r>
            <a:r>
              <a:rPr lang="en-GB" baseline="-25000" dirty="0" err="1">
                <a:solidFill>
                  <a:srgbClr val="FF0000"/>
                </a:solidFill>
              </a:rPr>
              <a:t>fast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37D2ECF-52F7-014A-9611-EDF2E6765078}"/>
              </a:ext>
            </a:extLst>
          </p:cNvPr>
          <p:cNvSpPr/>
          <p:nvPr/>
        </p:nvSpPr>
        <p:spPr>
          <a:xfrm>
            <a:off x="67268" y="3896945"/>
            <a:ext cx="5140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t=0, fragmentation just occurred</a:t>
            </a:r>
            <a:endParaRPr lang="en-US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1E117B-DCA0-A048-9284-E3D486513D3A}"/>
              </a:ext>
            </a:extLst>
          </p:cNvPr>
          <p:cNvSpPr/>
          <p:nvPr/>
        </p:nvSpPr>
        <p:spPr>
          <a:xfrm>
            <a:off x="3104758" y="3911227"/>
            <a:ext cx="2024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t=1day </a:t>
            </a:r>
            <a:r>
              <a:rPr lang="en-GB" sz="1600" dirty="0"/>
              <a:t>(freezing)</a:t>
            </a:r>
            <a:endParaRPr lang="en-US" sz="16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1F2AF65-3E29-8B45-89A8-D6E59BF63980}"/>
              </a:ext>
            </a:extLst>
          </p:cNvPr>
          <p:cNvSpPr/>
          <p:nvPr/>
        </p:nvSpPr>
        <p:spPr>
          <a:xfrm>
            <a:off x="6208385" y="3906566"/>
            <a:ext cx="2473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t=15-30days </a:t>
            </a:r>
            <a:r>
              <a:rPr lang="en-GB" sz="1600" dirty="0"/>
              <a:t>(healing)</a:t>
            </a:r>
            <a:endParaRPr lang="en-US" sz="16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BAC9016-8702-1849-BA19-01442A71C485}"/>
              </a:ext>
            </a:extLst>
          </p:cNvPr>
          <p:cNvCxnSpPr>
            <a:cxnSpLocks/>
          </p:cNvCxnSpPr>
          <p:nvPr/>
        </p:nvCxnSpPr>
        <p:spPr>
          <a:xfrm>
            <a:off x="6591650" y="5525125"/>
            <a:ext cx="2090489" cy="13497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F77B1AA-AD42-E541-9EDA-2D9ECE541366}"/>
              </a:ext>
            </a:extLst>
          </p:cNvPr>
          <p:cNvCxnSpPr>
            <a:cxnSpLocks/>
          </p:cNvCxnSpPr>
          <p:nvPr/>
        </p:nvCxnSpPr>
        <p:spPr>
          <a:xfrm>
            <a:off x="6578741" y="4767831"/>
            <a:ext cx="2103398" cy="0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1BFB5FB9-7EDF-1F43-98B9-C0527039E9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D4154-4566-A840-8F2D-BF0AC6CABB14}" type="slidenum">
              <a:rPr lang="en-US" smtClean="0"/>
              <a:t>8</a:t>
            </a:fld>
            <a:endParaRPr lang="en-US"/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7417DE8E-775B-B749-A9B6-4C54D402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29328"/>
            <a:ext cx="3086100" cy="365125"/>
          </a:xfrm>
        </p:spPr>
        <p:txBody>
          <a:bodyPr/>
          <a:lstStyle/>
          <a:p>
            <a:r>
              <a:rPr lang="en-GB" dirty="0"/>
              <a:t>EGU 2020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39908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3">
            <a:extLst>
              <a:ext uri="{FF2B5EF4-FFF2-40B4-BE49-F238E27FC236}">
                <a16:creationId xmlns:a16="http://schemas.microsoft.com/office/drawing/2014/main" id="{F93840A4-0BA8-9F4E-A050-1EAD9567EC4A}"/>
              </a:ext>
            </a:extLst>
          </p:cNvPr>
          <p:cNvSpPr/>
          <p:nvPr/>
        </p:nvSpPr>
        <p:spPr>
          <a:xfrm>
            <a:off x="59760" y="75240"/>
            <a:ext cx="659772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A new coupled framework</a:t>
            </a:r>
            <a:endParaRPr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9BA89D-75DF-5245-A346-6ACA86D4FE7F}"/>
              </a:ext>
            </a:extLst>
          </p:cNvPr>
          <p:cNvSpPr/>
          <p:nvPr/>
        </p:nvSpPr>
        <p:spPr>
          <a:xfrm>
            <a:off x="163800" y="1375825"/>
            <a:ext cx="9337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2)   A relationship between fragmentation and damage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B0C5BB-7F24-2E46-A79D-D5D0B1B7B11A}"/>
              </a:ext>
            </a:extLst>
          </p:cNvPr>
          <p:cNvSpPr/>
          <p:nvPr/>
        </p:nvSpPr>
        <p:spPr>
          <a:xfrm>
            <a:off x="163800" y="852604"/>
            <a:ext cx="44264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0000"/>
                </a:solidFill>
              </a:rPr>
              <a:t>neXtSIM</a:t>
            </a:r>
            <a:r>
              <a:rPr lang="en-GB" sz="2800" b="1" dirty="0">
                <a:solidFill>
                  <a:srgbClr val="000000"/>
                </a:solidFill>
              </a:rPr>
              <a:t>: </a:t>
            </a:r>
            <a:r>
              <a:rPr lang="en-US" sz="2800" b="1" dirty="0"/>
              <a:t>What did we add ?</a:t>
            </a:r>
          </a:p>
          <a:p>
            <a:pPr>
              <a:lnSpc>
                <a:spcPct val="100000"/>
              </a:lnSpc>
            </a:pPr>
            <a:endParaRPr lang="en-GB" sz="2800" b="1" dirty="0"/>
          </a:p>
        </p:txBody>
      </p:sp>
      <p:sp>
        <p:nvSpPr>
          <p:cNvPr id="47" name="Slide Number Placeholder 6">
            <a:extLst>
              <a:ext uri="{FF2B5EF4-FFF2-40B4-BE49-F238E27FC236}">
                <a16:creationId xmlns:a16="http://schemas.microsoft.com/office/drawing/2014/main" id="{A474BEC9-DE6B-0744-90ED-C280123A3324}"/>
              </a:ext>
            </a:extLst>
          </p:cNvPr>
          <p:cNvSpPr txBox="1">
            <a:spLocks/>
          </p:cNvSpPr>
          <p:nvPr/>
        </p:nvSpPr>
        <p:spPr>
          <a:xfrm>
            <a:off x="6915201" y="65673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6D4154-4566-A840-8F2D-BF0AC6CABB1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187D31-3048-6C44-AF8A-4F706532DCF3}"/>
              </a:ext>
            </a:extLst>
          </p:cNvPr>
          <p:cNvSpPr/>
          <p:nvPr/>
        </p:nvSpPr>
        <p:spPr>
          <a:xfrm>
            <a:off x="533212" y="2022156"/>
            <a:ext cx="8113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If a fragmentation event occurs, sea ice damage of broken sea ice increases to the maximum value (d=1)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F2B8A3-0917-8948-BD69-F9C423E74B43}"/>
              </a:ext>
            </a:extLst>
          </p:cNvPr>
          <p:cNvSpPr/>
          <p:nvPr/>
        </p:nvSpPr>
        <p:spPr>
          <a:xfrm>
            <a:off x="238349" y="2932281"/>
            <a:ext cx="1047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Why 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850414-F6D2-EE4E-B53B-0DD162EE5815}"/>
              </a:ext>
            </a:extLst>
          </p:cNvPr>
          <p:cNvSpPr/>
          <p:nvPr/>
        </p:nvSpPr>
        <p:spPr>
          <a:xfrm>
            <a:off x="238349" y="3393946"/>
            <a:ext cx="8769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Damage qualitatively represents the density of cracks/ridges, and wave-induced fragmentation creates a very large number of cracks on short timescales (minutes/hours).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8981AD-9A5E-1448-A98E-2A59C4859491}"/>
              </a:ext>
            </a:extLst>
          </p:cNvPr>
          <p:cNvSpPr/>
          <p:nvPr/>
        </p:nvSpPr>
        <p:spPr>
          <a:xfrm>
            <a:off x="238348" y="4159737"/>
            <a:ext cx="5072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What does it change for sea ice 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20D511A-1FB9-2B44-AADD-2D3670C9CE2E}"/>
              </a:ext>
            </a:extLst>
          </p:cNvPr>
          <p:cNvSpPr/>
          <p:nvPr/>
        </p:nvSpPr>
        <p:spPr>
          <a:xfrm>
            <a:off x="205208" y="4574824"/>
            <a:ext cx="8769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Damaged sea ice has a low internal stress and is therefore almost in free drift. Ice strength is therefore not only function of sea ice thickness/concentration, but also of wave activity.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94ED811-8890-0543-8539-BF98FAB962FD}"/>
              </a:ext>
            </a:extLst>
          </p:cNvPr>
          <p:cNvSpPr/>
          <p:nvPr/>
        </p:nvSpPr>
        <p:spPr>
          <a:xfrm>
            <a:off x="171399" y="5239148"/>
            <a:ext cx="8872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Discussion:</a:t>
            </a:r>
          </a:p>
          <a:p>
            <a:r>
              <a:rPr lang="en-US" dirty="0"/>
              <a:t>- Intuition supported by higher deformation rates observed in the MIZ </a:t>
            </a:r>
            <a:r>
              <a:rPr lang="en-US" i="1" dirty="0"/>
              <a:t>(</a:t>
            </a:r>
            <a:r>
              <a:rPr lang="en-US" i="1" dirty="0" err="1"/>
              <a:t>Oikkonen</a:t>
            </a:r>
            <a:r>
              <a:rPr lang="en-US" i="1" dirty="0"/>
              <a:t> et al., 2017)</a:t>
            </a:r>
          </a:p>
          <a:p>
            <a:r>
              <a:rPr lang="en-US" dirty="0"/>
              <a:t>- We neglect the resistance to deformation that can arise from floe-floe interactions (but these are processes still largely misunderstood)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29B2-23EB-8743-98DF-1971D3C3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EGU 2020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905486245"/>
      </p:ext>
    </p:extLst>
  </p:cSld>
  <p:clrMapOvr>
    <a:masterClrMapping/>
  </p:clrMapOvr>
</p:sld>
</file>

<file path=ppt/theme/theme1.xml><?xml version="1.0" encoding="utf-8"?>
<a:theme xmlns:a="http://schemas.openxmlformats.org/drawingml/2006/main" name="NERS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RSC" id="{0A809F88-90B3-D442-A23E-C15E58A2C11F}" vid="{A94BF609-F367-244B-8D29-30B52116C5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7516</TotalTime>
  <Words>1529</Words>
  <Application>Microsoft Macintosh PowerPoint</Application>
  <PresentationFormat>On-screen Show (4:3)</PresentationFormat>
  <Paragraphs>257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Rounded MT Bold</vt:lpstr>
      <vt:lpstr>Calibri</vt:lpstr>
      <vt:lpstr>Times New Roman</vt:lpstr>
      <vt:lpstr>Wingdings</vt:lpstr>
      <vt:lpstr>NERSC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Guillaume Boutin</cp:lastModifiedBy>
  <cp:revision>80</cp:revision>
  <dcterms:modified xsi:type="dcterms:W3CDTF">2020-04-28T14:02:08Z</dcterms:modified>
</cp:coreProperties>
</file>