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80" r:id="rId6"/>
    <p:sldId id="283" r:id="rId7"/>
    <p:sldId id="264" r:id="rId8"/>
    <p:sldId id="282" r:id="rId9"/>
    <p:sldId id="277" r:id="rId10"/>
    <p:sldId id="258" r:id="rId11"/>
    <p:sldId id="259" r:id="rId12"/>
    <p:sldId id="281" r:id="rId13"/>
    <p:sldId id="260" r:id="rId14"/>
    <p:sldId id="265" r:id="rId15"/>
    <p:sldId id="261" r:id="rId16"/>
    <p:sldId id="284" r:id="rId17"/>
    <p:sldId id="262" r:id="rId18"/>
    <p:sldId id="285" r:id="rId19"/>
    <p:sldId id="271" r:id="rId20"/>
    <p:sldId id="269" r:id="rId21"/>
    <p:sldId id="286" r:id="rId22"/>
    <p:sldId id="275" r:id="rId23"/>
    <p:sldId id="274" r:id="rId24"/>
    <p:sldId id="276" r:id="rId25"/>
    <p:sldId id="288" r:id="rId26"/>
    <p:sldId id="278" r:id="rId27"/>
    <p:sldId id="289"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891" autoAdjust="0"/>
  </p:normalViewPr>
  <p:slideViewPr>
    <p:cSldViewPr snapToGrid="0">
      <p:cViewPr varScale="1">
        <p:scale>
          <a:sx n="56" d="100"/>
          <a:sy n="56" d="100"/>
        </p:scale>
        <p:origin x="1032"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CRKI\Documents\Foehn_comparison\AMPS-CP_monthlymea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CRKI\Documents\Foehn_comparison\AMPS-CP_monthlymea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36112654149548E-2"/>
          <c:y val="4.1537236603340411E-2"/>
          <c:w val="0.8073017755113"/>
          <c:h val="0.77024713343391282"/>
        </c:manualLayout>
      </c:layout>
      <c:scatterChart>
        <c:scatterStyle val="lineMarker"/>
        <c:varyColors val="0"/>
        <c:ser>
          <c:idx val="0"/>
          <c:order val="0"/>
          <c:tx>
            <c:v>AWS (no Föhn)</c:v>
          </c:tx>
          <c:spPr>
            <a:ln w="28575">
              <a:solidFill>
                <a:srgbClr val="4F81BD"/>
              </a:solidFill>
            </a:ln>
          </c:spPr>
          <c:marker>
            <c:symbol val="diamond"/>
            <c:size val="9"/>
          </c:marker>
          <c:xVal>
            <c:numRef>
              <c:f>'CP monthly means'!$F$2:$F$13</c:f>
              <c:numCache>
                <c:formatCode>dd/mm/yyyy</c:formatCode>
                <c:ptCount val="12"/>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numCache>
            </c:numRef>
          </c:xVal>
          <c:yVal>
            <c:numRef>
              <c:f>'CP monthly means'!$G$2:$G$13</c:f>
              <c:numCache>
                <c:formatCode>General</c:formatCode>
                <c:ptCount val="12"/>
                <c:pt idx="0">
                  <c:v>-3.7472818064516167</c:v>
                </c:pt>
                <c:pt idx="1">
                  <c:v>-5.1023418269230785</c:v>
                </c:pt>
                <c:pt idx="2">
                  <c:v>-15.021127558139533</c:v>
                </c:pt>
                <c:pt idx="3">
                  <c:v>-20.110424418604673</c:v>
                </c:pt>
                <c:pt idx="4">
                  <c:v>-22.472648235294084</c:v>
                </c:pt>
                <c:pt idx="5">
                  <c:v>-24.299093650793626</c:v>
                </c:pt>
                <c:pt idx="6">
                  <c:v>-24.203539726027369</c:v>
                </c:pt>
                <c:pt idx="7">
                  <c:v>-20.508197499999987</c:v>
                </c:pt>
                <c:pt idx="8">
                  <c:v>-25.205818333333315</c:v>
                </c:pt>
                <c:pt idx="9">
                  <c:v>-18.039670000000005</c:v>
                </c:pt>
                <c:pt idx="10">
                  <c:v>-9.286204545454547</c:v>
                </c:pt>
                <c:pt idx="11">
                  <c:v>-2.6838060307692309</c:v>
                </c:pt>
              </c:numCache>
            </c:numRef>
          </c:yVal>
          <c:smooth val="0"/>
          <c:extLst>
            <c:ext xmlns:c16="http://schemas.microsoft.com/office/drawing/2014/chart" uri="{C3380CC4-5D6E-409C-BE32-E72D297353CC}">
              <c16:uniqueId val="{00000000-6A67-4AB9-825F-836A7517668F}"/>
            </c:ext>
          </c:extLst>
        </c:ser>
        <c:ser>
          <c:idx val="1"/>
          <c:order val="1"/>
          <c:tx>
            <c:v>AWS (Föhn)</c:v>
          </c:tx>
          <c:spPr>
            <a:ln w="28575">
              <a:solidFill>
                <a:srgbClr val="C0504D"/>
              </a:solidFill>
            </a:ln>
          </c:spPr>
          <c:marker>
            <c:spPr>
              <a:solidFill>
                <a:srgbClr val="C00000"/>
              </a:solidFill>
              <a:ln>
                <a:solidFill>
                  <a:srgbClr val="C00000"/>
                </a:solidFill>
              </a:ln>
            </c:spPr>
          </c:marker>
          <c:xVal>
            <c:numRef>
              <c:f>'CP monthly means'!$K$2:$K$13</c:f>
              <c:numCache>
                <c:formatCode>mmm\-yy</c:formatCode>
                <c:ptCount val="12"/>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numCache>
            </c:numRef>
          </c:xVal>
          <c:yVal>
            <c:numRef>
              <c:f>'CP monthly means'!$L$2:$L$13</c:f>
              <c:numCache>
                <c:formatCode>General</c:formatCode>
                <c:ptCount val="12"/>
                <c:pt idx="0">
                  <c:v>-0.48187523733333332</c:v>
                </c:pt>
                <c:pt idx="1">
                  <c:v>2.6196402869565207</c:v>
                </c:pt>
                <c:pt idx="2">
                  <c:v>4.4263343846153864</c:v>
                </c:pt>
                <c:pt idx="3">
                  <c:v>-7.8585071428571425</c:v>
                </c:pt>
                <c:pt idx="4">
                  <c:v>2.455542857142857</c:v>
                </c:pt>
                <c:pt idx="5">
                  <c:v>-4.3516154578947361</c:v>
                </c:pt>
                <c:pt idx="6">
                  <c:v>-2.425840266666667</c:v>
                </c:pt>
                <c:pt idx="7">
                  <c:v>-2.0394475675675795E-2</c:v>
                </c:pt>
                <c:pt idx="8">
                  <c:v>-4.8292612851851899</c:v>
                </c:pt>
                <c:pt idx="9">
                  <c:v>0.37907825000000034</c:v>
                </c:pt>
                <c:pt idx="10">
                  <c:v>-0.83792668181818242</c:v>
                </c:pt>
                <c:pt idx="11">
                  <c:v>3.5043833333333341</c:v>
                </c:pt>
              </c:numCache>
            </c:numRef>
          </c:yVal>
          <c:smooth val="0"/>
          <c:extLst>
            <c:ext xmlns:c16="http://schemas.microsoft.com/office/drawing/2014/chart" uri="{C3380CC4-5D6E-409C-BE32-E72D297353CC}">
              <c16:uniqueId val="{00000001-6A67-4AB9-825F-836A7517668F}"/>
            </c:ext>
          </c:extLst>
        </c:ser>
        <c:ser>
          <c:idx val="2"/>
          <c:order val="2"/>
          <c:tx>
            <c:v>model (no Föhn)</c:v>
          </c:tx>
          <c:spPr>
            <a:ln w="19050">
              <a:solidFill>
                <a:schemeClr val="accent1"/>
              </a:solidFill>
              <a:prstDash val="sysDash"/>
            </a:ln>
          </c:spPr>
          <c:marker>
            <c:symbol val="diamond"/>
            <c:size val="9"/>
            <c:spPr>
              <a:noFill/>
              <a:ln w="22225">
                <a:solidFill>
                  <a:schemeClr val="accent1"/>
                </a:solidFill>
              </a:ln>
            </c:spPr>
          </c:marker>
          <c:xVal>
            <c:numRef>
              <c:f>'AMPS PMI monthly means'!$G$2:$G$13</c:f>
              <c:numCache>
                <c:formatCode>dd/mm/yyyy</c:formatCode>
                <c:ptCount val="12"/>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numCache>
            </c:numRef>
          </c:xVal>
          <c:yVal>
            <c:numRef>
              <c:f>'AMPS PMI monthly means'!$H$2:$H$13</c:f>
              <c:numCache>
                <c:formatCode>General</c:formatCode>
                <c:ptCount val="12"/>
                <c:pt idx="0">
                  <c:v>-4.929075000000001</c:v>
                </c:pt>
                <c:pt idx="1">
                  <c:v>-5.1726145384615343</c:v>
                </c:pt>
                <c:pt idx="2">
                  <c:v>-12.466011447674418</c:v>
                </c:pt>
                <c:pt idx="3">
                  <c:v>-18.253783953488373</c:v>
                </c:pt>
                <c:pt idx="4">
                  <c:v>-19.173147823529412</c:v>
                </c:pt>
                <c:pt idx="5">
                  <c:v>-21.285719841269778</c:v>
                </c:pt>
                <c:pt idx="6">
                  <c:v>-22.090387308219174</c:v>
                </c:pt>
                <c:pt idx="7">
                  <c:v>-20.627708541666667</c:v>
                </c:pt>
                <c:pt idx="8">
                  <c:v>-22.847587333333308</c:v>
                </c:pt>
                <c:pt idx="9">
                  <c:v>-15.774949642857145</c:v>
                </c:pt>
                <c:pt idx="10">
                  <c:v>-8.8352655418181829</c:v>
                </c:pt>
                <c:pt idx="11">
                  <c:v>-3.8225504484848467</c:v>
                </c:pt>
              </c:numCache>
            </c:numRef>
          </c:yVal>
          <c:smooth val="0"/>
          <c:extLst>
            <c:ext xmlns:c16="http://schemas.microsoft.com/office/drawing/2014/chart" uri="{C3380CC4-5D6E-409C-BE32-E72D297353CC}">
              <c16:uniqueId val="{00000002-6A67-4AB9-825F-836A7517668F}"/>
            </c:ext>
          </c:extLst>
        </c:ser>
        <c:ser>
          <c:idx val="3"/>
          <c:order val="3"/>
          <c:tx>
            <c:v>model (Föhn)</c:v>
          </c:tx>
          <c:spPr>
            <a:ln w="22225">
              <a:solidFill>
                <a:srgbClr val="C0504D"/>
              </a:solidFill>
              <a:prstDash val="sysDash"/>
            </a:ln>
          </c:spPr>
          <c:marker>
            <c:symbol val="square"/>
            <c:size val="7"/>
            <c:spPr>
              <a:noFill/>
              <a:ln w="22225">
                <a:solidFill>
                  <a:srgbClr val="C00000"/>
                </a:solidFill>
              </a:ln>
            </c:spPr>
          </c:marker>
          <c:xVal>
            <c:numRef>
              <c:f>'AMPS PMI monthly means'!$N$2:$N$13</c:f>
              <c:numCache>
                <c:formatCode>mmm\-yy</c:formatCode>
                <c:ptCount val="12"/>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numCache>
            </c:numRef>
          </c:xVal>
          <c:yVal>
            <c:numRef>
              <c:f>'AMPS PMI monthly means'!$O$2:$O$13</c:f>
              <c:numCache>
                <c:formatCode>General</c:formatCode>
                <c:ptCount val="12"/>
                <c:pt idx="0">
                  <c:v>-4.3143991666666661</c:v>
                </c:pt>
                <c:pt idx="1">
                  <c:v>-1.2437213043478319E-2</c:v>
                </c:pt>
                <c:pt idx="2">
                  <c:v>-0.22714215384615402</c:v>
                </c:pt>
                <c:pt idx="3">
                  <c:v>-10.27988</c:v>
                </c:pt>
                <c:pt idx="4">
                  <c:v>-0.30042230714285784</c:v>
                </c:pt>
                <c:pt idx="5">
                  <c:v>-8.0368735263157802</c:v>
                </c:pt>
                <c:pt idx="6">
                  <c:v>-4.89786567999999</c:v>
                </c:pt>
                <c:pt idx="7">
                  <c:v>-2.8582560405405397</c:v>
                </c:pt>
                <c:pt idx="8">
                  <c:v>-6.5181011666666659</c:v>
                </c:pt>
                <c:pt idx="9">
                  <c:v>-3.0951423525000004</c:v>
                </c:pt>
                <c:pt idx="10">
                  <c:v>-2.8467029499999987</c:v>
                </c:pt>
                <c:pt idx="11">
                  <c:v>0.96430379761904761</c:v>
                </c:pt>
              </c:numCache>
            </c:numRef>
          </c:yVal>
          <c:smooth val="0"/>
          <c:extLst>
            <c:ext xmlns:c16="http://schemas.microsoft.com/office/drawing/2014/chart" uri="{C3380CC4-5D6E-409C-BE32-E72D297353CC}">
              <c16:uniqueId val="{00000003-6A67-4AB9-825F-836A7517668F}"/>
            </c:ext>
          </c:extLst>
        </c:ser>
        <c:dLbls>
          <c:showLegendKey val="0"/>
          <c:showVal val="0"/>
          <c:showCatName val="0"/>
          <c:showSerName val="0"/>
          <c:showPercent val="0"/>
          <c:showBubbleSize val="0"/>
        </c:dLbls>
        <c:axId val="73306496"/>
        <c:axId val="73308416"/>
      </c:scatterChart>
      <c:valAx>
        <c:axId val="73306496"/>
        <c:scaling>
          <c:orientation val="minMax"/>
          <c:max val="40890"/>
          <c:min val="40560"/>
        </c:scaling>
        <c:delete val="0"/>
        <c:axPos val="b"/>
        <c:numFmt formatCode="mm/yyyy" sourceLinked="0"/>
        <c:majorTickMark val="out"/>
        <c:minorTickMark val="none"/>
        <c:tickLblPos val="nextTo"/>
        <c:spPr>
          <a:ln w="19050">
            <a:solidFill>
              <a:sysClr val="windowText" lastClr="000000"/>
            </a:solidFill>
          </a:ln>
        </c:spPr>
        <c:txPr>
          <a:bodyPr rot="-5400000" vert="horz"/>
          <a:lstStyle/>
          <a:p>
            <a:pPr>
              <a:defRPr sz="1600" b="1"/>
            </a:pPr>
            <a:endParaRPr lang="en-US"/>
          </a:p>
        </c:txPr>
        <c:crossAx val="73308416"/>
        <c:crossesAt val="-30"/>
        <c:crossBetween val="midCat"/>
        <c:majorUnit val="30"/>
      </c:valAx>
      <c:valAx>
        <c:axId val="73308416"/>
        <c:scaling>
          <c:orientation val="minMax"/>
        </c:scaling>
        <c:delete val="0"/>
        <c:axPos val="l"/>
        <c:title>
          <c:tx>
            <c:rich>
              <a:bodyPr rot="-5400000" vert="horz"/>
              <a:lstStyle/>
              <a:p>
                <a:pPr>
                  <a:defRPr sz="1600"/>
                </a:pPr>
                <a:r>
                  <a:rPr lang="en-US" sz="1600"/>
                  <a:t>Temperature [°C]</a:t>
                </a:r>
              </a:p>
            </c:rich>
          </c:tx>
          <c:layout/>
          <c:overlay val="0"/>
        </c:title>
        <c:numFmt formatCode="General" sourceLinked="1"/>
        <c:majorTickMark val="out"/>
        <c:minorTickMark val="none"/>
        <c:tickLblPos val="nextTo"/>
        <c:spPr>
          <a:ln w="19050">
            <a:solidFill>
              <a:sysClr val="windowText" lastClr="000000"/>
            </a:solidFill>
          </a:ln>
        </c:spPr>
        <c:txPr>
          <a:bodyPr/>
          <a:lstStyle/>
          <a:p>
            <a:pPr>
              <a:defRPr sz="1600" b="1"/>
            </a:pPr>
            <a:endParaRPr lang="en-US"/>
          </a:p>
        </c:txPr>
        <c:crossAx val="73306496"/>
        <c:crosses val="autoZero"/>
        <c:crossBetween val="midCat"/>
      </c:valAx>
    </c:plotArea>
    <c:legend>
      <c:legendPos val="r"/>
      <c:layout>
        <c:manualLayout>
          <c:xMode val="edge"/>
          <c:yMode val="edge"/>
          <c:x val="0.36938020775469477"/>
          <c:y val="2.0625486057104783E-3"/>
          <c:w val="0.28496903121875378"/>
          <c:h val="0.21148920443742997"/>
        </c:manualLayout>
      </c:layout>
      <c:overlay val="0"/>
      <c:spPr>
        <a:ln>
          <a:solidFill>
            <a:sysClr val="windowText" lastClr="000000"/>
          </a:solidFill>
        </a:ln>
      </c:spPr>
      <c:txPr>
        <a:bodyPr/>
        <a:lstStyle/>
        <a:p>
          <a:pPr>
            <a:defRPr sz="1600"/>
          </a:pPr>
          <a:endParaRPr lang="en-US"/>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72587354065443E-2"/>
          <c:y val="2.8267742374926852E-2"/>
          <c:w val="0.75920199567652502"/>
          <c:h val="0.80650223555910361"/>
        </c:manualLayout>
      </c:layout>
      <c:scatterChart>
        <c:scatterStyle val="lineMarker"/>
        <c:varyColors val="0"/>
        <c:ser>
          <c:idx val="0"/>
          <c:order val="0"/>
          <c:tx>
            <c:v>AWS (no Föhn)</c:v>
          </c:tx>
          <c:spPr>
            <a:ln w="25400">
              <a:solidFill>
                <a:schemeClr val="accent1"/>
              </a:solidFill>
            </a:ln>
          </c:spPr>
          <c:marker>
            <c:symbol val="diamond"/>
            <c:size val="9"/>
          </c:marker>
          <c:xVal>
            <c:numRef>
              <c:f>'CP monthly means'!$F$2:$F$13</c:f>
              <c:numCache>
                <c:formatCode>dd/mm/yyyy</c:formatCode>
                <c:ptCount val="12"/>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numCache>
            </c:numRef>
          </c:xVal>
          <c:yVal>
            <c:numRef>
              <c:f>'CP monthly means'!$I$2:$I$13</c:f>
              <c:numCache>
                <c:formatCode>General</c:formatCode>
                <c:ptCount val="12"/>
                <c:pt idx="0">
                  <c:v>96.960865172690688</c:v>
                </c:pt>
                <c:pt idx="1">
                  <c:v>96.019145639888833</c:v>
                </c:pt>
                <c:pt idx="2">
                  <c:v>98.271981870775718</c:v>
                </c:pt>
                <c:pt idx="3">
                  <c:v>98.491500012534459</c:v>
                </c:pt>
                <c:pt idx="4">
                  <c:v>98.396626453767766</c:v>
                </c:pt>
                <c:pt idx="5">
                  <c:v>97.465762134455844</c:v>
                </c:pt>
                <c:pt idx="6">
                  <c:v>95.14265190088544</c:v>
                </c:pt>
                <c:pt idx="7">
                  <c:v>93.680608545674588</c:v>
                </c:pt>
                <c:pt idx="8">
                  <c:v>97.173585303318958</c:v>
                </c:pt>
                <c:pt idx="9">
                  <c:v>97.353324797525659</c:v>
                </c:pt>
                <c:pt idx="10">
                  <c:v>97.699340122771744</c:v>
                </c:pt>
                <c:pt idx="11">
                  <c:v>97.018140048325293</c:v>
                </c:pt>
              </c:numCache>
            </c:numRef>
          </c:yVal>
          <c:smooth val="0"/>
          <c:extLst>
            <c:ext xmlns:c16="http://schemas.microsoft.com/office/drawing/2014/chart" uri="{C3380CC4-5D6E-409C-BE32-E72D297353CC}">
              <c16:uniqueId val="{00000000-4279-4605-9A75-9843A475A77D}"/>
            </c:ext>
          </c:extLst>
        </c:ser>
        <c:ser>
          <c:idx val="1"/>
          <c:order val="1"/>
          <c:tx>
            <c:v>AWS (Föhn)</c:v>
          </c:tx>
          <c:spPr>
            <a:ln w="25400">
              <a:solidFill>
                <a:srgbClr val="C00000"/>
              </a:solidFill>
            </a:ln>
          </c:spPr>
          <c:marker>
            <c:spPr>
              <a:solidFill>
                <a:srgbClr val="C00000"/>
              </a:solidFill>
              <a:ln>
                <a:solidFill>
                  <a:srgbClr val="C00000"/>
                </a:solidFill>
              </a:ln>
            </c:spPr>
          </c:marker>
          <c:xVal>
            <c:numRef>
              <c:f>'CP monthly means'!$K$2:$K$13</c:f>
              <c:numCache>
                <c:formatCode>mmm\-yy</c:formatCode>
                <c:ptCount val="12"/>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numCache>
            </c:numRef>
          </c:xVal>
          <c:yVal>
            <c:numRef>
              <c:f>'CP monthly means'!$N$2:$N$13</c:f>
              <c:numCache>
                <c:formatCode>General</c:formatCode>
                <c:ptCount val="12"/>
                <c:pt idx="0">
                  <c:v>49.805846627203969</c:v>
                </c:pt>
                <c:pt idx="1">
                  <c:v>52.393377344881849</c:v>
                </c:pt>
                <c:pt idx="2">
                  <c:v>39.88761833517723</c:v>
                </c:pt>
                <c:pt idx="3">
                  <c:v>57.385264751104593</c:v>
                </c:pt>
                <c:pt idx="4">
                  <c:v>43.81480850482447</c:v>
                </c:pt>
                <c:pt idx="5">
                  <c:v>39.864814576609596</c:v>
                </c:pt>
                <c:pt idx="6">
                  <c:v>41.742800889844425</c:v>
                </c:pt>
                <c:pt idx="7">
                  <c:v>45.392892204236354</c:v>
                </c:pt>
                <c:pt idx="8">
                  <c:v>52.099822245479864</c:v>
                </c:pt>
                <c:pt idx="9">
                  <c:v>40.010752246882845</c:v>
                </c:pt>
                <c:pt idx="10">
                  <c:v>47.179167982676205</c:v>
                </c:pt>
                <c:pt idx="11">
                  <c:v>49.253985466170676</c:v>
                </c:pt>
              </c:numCache>
            </c:numRef>
          </c:yVal>
          <c:smooth val="0"/>
          <c:extLst>
            <c:ext xmlns:c16="http://schemas.microsoft.com/office/drawing/2014/chart" uri="{C3380CC4-5D6E-409C-BE32-E72D297353CC}">
              <c16:uniqueId val="{00000001-4279-4605-9A75-9843A475A77D}"/>
            </c:ext>
          </c:extLst>
        </c:ser>
        <c:ser>
          <c:idx val="2"/>
          <c:order val="2"/>
          <c:tx>
            <c:v>AMPS (no Föhn)</c:v>
          </c:tx>
          <c:spPr>
            <a:ln w="19050">
              <a:solidFill>
                <a:schemeClr val="accent1"/>
              </a:solidFill>
              <a:prstDash val="sysDash"/>
            </a:ln>
          </c:spPr>
          <c:marker>
            <c:symbol val="diamond"/>
            <c:size val="9"/>
            <c:spPr>
              <a:noFill/>
              <a:ln w="22225">
                <a:solidFill>
                  <a:schemeClr val="accent1"/>
                </a:solidFill>
              </a:ln>
            </c:spPr>
          </c:marker>
          <c:xVal>
            <c:numRef>
              <c:f>'AMPS PMI monthly means'!$G$2:$G$13</c:f>
              <c:numCache>
                <c:formatCode>dd/mm/yyyy</c:formatCode>
                <c:ptCount val="12"/>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numCache>
            </c:numRef>
          </c:xVal>
          <c:yVal>
            <c:numRef>
              <c:f>'AMPS PMI monthly means'!$L$2:$L$13</c:f>
              <c:numCache>
                <c:formatCode>General</c:formatCode>
                <c:ptCount val="12"/>
                <c:pt idx="0">
                  <c:v>94.285653226555382</c:v>
                </c:pt>
                <c:pt idx="1">
                  <c:v>93.402417294402468</c:v>
                </c:pt>
                <c:pt idx="2">
                  <c:v>95.069813053719301</c:v>
                </c:pt>
                <c:pt idx="3">
                  <c:v>94.577957794010857</c:v>
                </c:pt>
                <c:pt idx="4">
                  <c:v>88.940373266583578</c:v>
                </c:pt>
                <c:pt idx="5">
                  <c:v>86.245683190678974</c:v>
                </c:pt>
                <c:pt idx="6">
                  <c:v>77.359136950318614</c:v>
                </c:pt>
                <c:pt idx="7">
                  <c:v>71.465132212357759</c:v>
                </c:pt>
                <c:pt idx="8">
                  <c:v>89.887224403284193</c:v>
                </c:pt>
                <c:pt idx="9">
                  <c:v>94.316104191097864</c:v>
                </c:pt>
                <c:pt idx="10">
                  <c:v>91.593006515453041</c:v>
                </c:pt>
                <c:pt idx="11">
                  <c:v>87.876359570647509</c:v>
                </c:pt>
              </c:numCache>
            </c:numRef>
          </c:yVal>
          <c:smooth val="0"/>
          <c:extLst>
            <c:ext xmlns:c16="http://schemas.microsoft.com/office/drawing/2014/chart" uri="{C3380CC4-5D6E-409C-BE32-E72D297353CC}">
              <c16:uniqueId val="{00000002-4279-4605-9A75-9843A475A77D}"/>
            </c:ext>
          </c:extLst>
        </c:ser>
        <c:ser>
          <c:idx val="3"/>
          <c:order val="3"/>
          <c:tx>
            <c:v>AMPS (Föhn)</c:v>
          </c:tx>
          <c:spPr>
            <a:ln w="19050">
              <a:solidFill>
                <a:srgbClr val="C0504D"/>
              </a:solidFill>
              <a:prstDash val="sysDash"/>
            </a:ln>
          </c:spPr>
          <c:marker>
            <c:symbol val="square"/>
            <c:size val="7"/>
            <c:spPr>
              <a:noFill/>
              <a:ln w="22225">
                <a:solidFill>
                  <a:srgbClr val="C00000"/>
                </a:solidFill>
              </a:ln>
            </c:spPr>
          </c:marker>
          <c:xVal>
            <c:numRef>
              <c:f>'AMPS PMI monthly means'!$N$2:$N$13</c:f>
              <c:numCache>
                <c:formatCode>mmm\-yy</c:formatCode>
                <c:ptCount val="12"/>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numCache>
            </c:numRef>
          </c:xVal>
          <c:yVal>
            <c:numRef>
              <c:f>'AMPS PMI monthly means'!$T$2:$T$13</c:f>
              <c:numCache>
                <c:formatCode>General</c:formatCode>
                <c:ptCount val="12"/>
                <c:pt idx="0">
                  <c:v>72.522252195373738</c:v>
                </c:pt>
                <c:pt idx="1">
                  <c:v>74.601150056235014</c:v>
                </c:pt>
                <c:pt idx="2">
                  <c:v>80.542119611819643</c:v>
                </c:pt>
                <c:pt idx="3">
                  <c:v>69.052106665691852</c:v>
                </c:pt>
                <c:pt idx="4">
                  <c:v>56.828464548219756</c:v>
                </c:pt>
                <c:pt idx="5">
                  <c:v>48.98369800361904</c:v>
                </c:pt>
                <c:pt idx="6">
                  <c:v>52.337655164422344</c:v>
                </c:pt>
                <c:pt idx="7">
                  <c:v>54.911443067932041</c:v>
                </c:pt>
                <c:pt idx="8">
                  <c:v>51.308924175742426</c:v>
                </c:pt>
                <c:pt idx="9">
                  <c:v>52.608720950646394</c:v>
                </c:pt>
                <c:pt idx="10">
                  <c:v>55.26873025862205</c:v>
                </c:pt>
                <c:pt idx="11">
                  <c:v>56.550851434366784</c:v>
                </c:pt>
              </c:numCache>
            </c:numRef>
          </c:yVal>
          <c:smooth val="0"/>
          <c:extLst>
            <c:ext xmlns:c16="http://schemas.microsoft.com/office/drawing/2014/chart" uri="{C3380CC4-5D6E-409C-BE32-E72D297353CC}">
              <c16:uniqueId val="{00000003-4279-4605-9A75-9843A475A77D}"/>
            </c:ext>
          </c:extLst>
        </c:ser>
        <c:dLbls>
          <c:showLegendKey val="0"/>
          <c:showVal val="0"/>
          <c:showCatName val="0"/>
          <c:showSerName val="0"/>
          <c:showPercent val="0"/>
          <c:showBubbleSize val="0"/>
        </c:dLbls>
        <c:axId val="73245824"/>
        <c:axId val="73247744"/>
      </c:scatterChart>
      <c:valAx>
        <c:axId val="73245824"/>
        <c:scaling>
          <c:orientation val="minMax"/>
          <c:max val="40890"/>
          <c:min val="40560"/>
        </c:scaling>
        <c:delete val="0"/>
        <c:axPos val="b"/>
        <c:numFmt formatCode="mm/yyyy" sourceLinked="0"/>
        <c:majorTickMark val="out"/>
        <c:minorTickMark val="none"/>
        <c:tickLblPos val="nextTo"/>
        <c:spPr>
          <a:ln w="19050">
            <a:solidFill>
              <a:sysClr val="windowText" lastClr="000000"/>
            </a:solidFill>
          </a:ln>
        </c:spPr>
        <c:txPr>
          <a:bodyPr rot="-5400000" vert="horz"/>
          <a:lstStyle/>
          <a:p>
            <a:pPr>
              <a:defRPr sz="1400" b="1"/>
            </a:pPr>
            <a:endParaRPr lang="en-US"/>
          </a:p>
        </c:txPr>
        <c:crossAx val="73247744"/>
        <c:crosses val="autoZero"/>
        <c:crossBetween val="midCat"/>
        <c:majorUnit val="30"/>
      </c:valAx>
      <c:valAx>
        <c:axId val="73247744"/>
        <c:scaling>
          <c:orientation val="minMax"/>
          <c:max val="100"/>
          <c:min val="30"/>
        </c:scaling>
        <c:delete val="0"/>
        <c:axPos val="l"/>
        <c:title>
          <c:tx>
            <c:rich>
              <a:bodyPr rot="-5400000" vert="horz"/>
              <a:lstStyle/>
              <a:p>
                <a:pPr>
                  <a:defRPr sz="1600"/>
                </a:pPr>
                <a:r>
                  <a:rPr lang="en-US" sz="1600"/>
                  <a:t>Relative</a:t>
                </a:r>
                <a:r>
                  <a:rPr lang="en-US" sz="1600" baseline="0"/>
                  <a:t> </a:t>
                </a:r>
                <a:r>
                  <a:rPr lang="en-US" sz="1600"/>
                  <a:t>Humidity [%]</a:t>
                </a:r>
              </a:p>
            </c:rich>
          </c:tx>
          <c:layout/>
          <c:overlay val="0"/>
        </c:title>
        <c:numFmt formatCode="General" sourceLinked="1"/>
        <c:majorTickMark val="out"/>
        <c:minorTickMark val="none"/>
        <c:tickLblPos val="nextTo"/>
        <c:spPr>
          <a:ln w="19050">
            <a:solidFill>
              <a:schemeClr val="tx1"/>
            </a:solidFill>
          </a:ln>
        </c:spPr>
        <c:txPr>
          <a:bodyPr/>
          <a:lstStyle/>
          <a:p>
            <a:pPr>
              <a:defRPr sz="1400" b="1"/>
            </a:pPr>
            <a:endParaRPr lang="en-US"/>
          </a:p>
        </c:txPr>
        <c:crossAx val="73245824"/>
        <c:crosses val="autoZero"/>
        <c:crossBetween val="midCat"/>
      </c:valAx>
    </c:plotArea>
    <c:legend>
      <c:legendPos val="r"/>
      <c:layout>
        <c:manualLayout>
          <c:xMode val="edge"/>
          <c:yMode val="edge"/>
          <c:x val="0.62906802002442863"/>
          <c:y val="0.19076757378674677"/>
          <c:w val="0.33290571989335821"/>
          <c:h val="0.32905862984417011"/>
        </c:manualLayout>
      </c:layout>
      <c:overlay val="0"/>
      <c:spPr>
        <a:ln>
          <a:solidFill>
            <a:sysClr val="windowText" lastClr="000000"/>
          </a:solidFill>
        </a:ln>
      </c:spPr>
      <c:txPr>
        <a:bodyPr/>
        <a:lstStyle/>
        <a:p>
          <a:pPr>
            <a:defRPr sz="1600"/>
          </a:pPr>
          <a:endParaRPr lang="en-US"/>
        </a:p>
      </c:txPr>
    </c:legend>
    <c:plotVisOnly val="1"/>
    <c:dispBlanksAs val="gap"/>
    <c:showDLblsOverMax val="0"/>
  </c:chart>
  <c:spPr>
    <a:noFill/>
    <a:ln>
      <a:noFill/>
    </a:ln>
  </c:sp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7E034-F27C-4CD8-BF6E-B5148EB3A43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540F990-C074-4A6F-B1F8-F39A58799024}">
      <dgm:prSet phldrT="[Text]"/>
      <dgm:spPr/>
      <dgm:t>
        <a:bodyPr/>
        <a:lstStyle/>
        <a:p>
          <a:r>
            <a:rPr lang="en-US" dirty="0" smtClean="0">
              <a:solidFill>
                <a:schemeClr val="bg1"/>
              </a:solidFill>
              <a:latin typeface="Times New Roman" panose="02020603050405020304" pitchFamily="18" charset="0"/>
              <a:cs typeface="Times New Roman" panose="02020603050405020304" pitchFamily="18" charset="0"/>
            </a:rPr>
            <a:t>Background: Why Föhn, why here?</a:t>
          </a:r>
          <a:endParaRPr lang="en-US" dirty="0">
            <a:solidFill>
              <a:schemeClr val="bg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FB56C8A-6ED0-49D5-888E-B8A41DC4BFC1}" type="parTrans" cxnId="{8ADFAB9F-8B50-40B1-9FB5-15486B700DE5}">
      <dgm:prSet/>
      <dgm:spPr/>
      <dgm:t>
        <a:bodyPr/>
        <a:lstStyle/>
        <a:p>
          <a:endParaRPr lang="en-US">
            <a:latin typeface="Times New Roman" panose="02020603050405020304" pitchFamily="18" charset="0"/>
            <a:cs typeface="Times New Roman" panose="02020603050405020304" pitchFamily="18" charset="0"/>
          </a:endParaRPr>
        </a:p>
      </dgm:t>
    </dgm:pt>
    <dgm:pt modelId="{1F19004E-BF94-4636-81CD-DFBC43254442}" type="sibTrans" cxnId="{8ADFAB9F-8B50-40B1-9FB5-15486B700DE5}">
      <dgm:prSet/>
      <dgm:spPr/>
      <dgm:t>
        <a:bodyPr/>
        <a:lstStyle/>
        <a:p>
          <a:endParaRPr lang="en-US">
            <a:latin typeface="Times New Roman" panose="02020603050405020304" pitchFamily="18" charset="0"/>
            <a:cs typeface="Times New Roman" panose="02020603050405020304" pitchFamily="18" charset="0"/>
          </a:endParaRPr>
        </a:p>
      </dgm:t>
    </dgm:pt>
    <dgm:pt modelId="{5E05B879-119F-40F3-A21F-A807E8068533}">
      <dgm:prSet phldrT="[Text]"/>
      <dgm:spPr/>
      <dgm:t>
        <a:bodyPr/>
        <a:lstStyle/>
        <a:p>
          <a:r>
            <a:rPr lang="en-US" dirty="0" smtClean="0">
              <a:solidFill>
                <a:schemeClr val="bg1"/>
              </a:solidFill>
              <a:latin typeface="Times New Roman" panose="02020603050405020304" pitchFamily="18" charset="0"/>
              <a:cs typeface="Times New Roman" panose="02020603050405020304" pitchFamily="18" charset="0"/>
            </a:rPr>
            <a:t>Location: Where are we?</a:t>
          </a:r>
          <a:endParaRPr lang="en-US" dirty="0">
            <a:solidFill>
              <a:schemeClr val="bg1"/>
            </a:solidFill>
            <a:latin typeface="Times New Roman" panose="02020603050405020304" pitchFamily="18" charset="0"/>
            <a:cs typeface="Times New Roman" panose="02020603050405020304" pitchFamily="18" charset="0"/>
          </a:endParaRPr>
        </a:p>
      </dgm:t>
    </dgm:pt>
    <dgm:pt modelId="{7E4DE86E-BD83-4E85-976D-4BA975B6F10E}" type="parTrans" cxnId="{D3EC4374-FCD1-492B-8CF5-9E1DBF4FB7ED}">
      <dgm:prSet/>
      <dgm:spPr/>
      <dgm:t>
        <a:bodyPr/>
        <a:lstStyle/>
        <a:p>
          <a:endParaRPr lang="en-US">
            <a:latin typeface="Times New Roman" panose="02020603050405020304" pitchFamily="18" charset="0"/>
            <a:cs typeface="Times New Roman" panose="02020603050405020304" pitchFamily="18" charset="0"/>
          </a:endParaRPr>
        </a:p>
      </dgm:t>
    </dgm:pt>
    <dgm:pt modelId="{18049BA7-05F9-4721-88D7-8ED80A836684}" type="sibTrans" cxnId="{D3EC4374-FCD1-492B-8CF5-9E1DBF4FB7ED}">
      <dgm:prSet/>
      <dgm:spPr/>
      <dgm:t>
        <a:bodyPr/>
        <a:lstStyle/>
        <a:p>
          <a:endParaRPr lang="en-US">
            <a:latin typeface="Times New Roman" panose="02020603050405020304" pitchFamily="18" charset="0"/>
            <a:cs typeface="Times New Roman" panose="02020603050405020304" pitchFamily="18" charset="0"/>
          </a:endParaRPr>
        </a:p>
      </dgm:t>
    </dgm:pt>
    <dgm:pt modelId="{BF88BD8C-3C25-4373-8207-280C5FA6B915}">
      <dgm:prSet phldrT="[Text]"/>
      <dgm:spPr/>
      <dgm:t>
        <a:bodyPr/>
        <a:lstStyle/>
        <a:p>
          <a:r>
            <a:rPr lang="en-US" dirty="0" smtClean="0">
              <a:latin typeface="Times New Roman" panose="02020603050405020304" pitchFamily="18" charset="0"/>
              <a:cs typeface="Times New Roman" panose="02020603050405020304" pitchFamily="18" charset="0"/>
            </a:rPr>
            <a:t>Data and methods: How is Föhn identified?</a:t>
          </a:r>
          <a:endParaRPr lang="en-US" dirty="0">
            <a:latin typeface="Times New Roman" panose="02020603050405020304" pitchFamily="18" charset="0"/>
            <a:cs typeface="Times New Roman" panose="02020603050405020304" pitchFamily="18" charset="0"/>
          </a:endParaRPr>
        </a:p>
      </dgm:t>
    </dgm:pt>
    <dgm:pt modelId="{1412F1AC-8D79-458E-9110-E4211B60862D}" type="parTrans" cxnId="{45F115B6-7D95-48CF-9C80-EE9027428ECD}">
      <dgm:prSet/>
      <dgm:spPr/>
      <dgm:t>
        <a:bodyPr/>
        <a:lstStyle/>
        <a:p>
          <a:endParaRPr lang="en-US">
            <a:latin typeface="Times New Roman" panose="02020603050405020304" pitchFamily="18" charset="0"/>
            <a:cs typeface="Times New Roman" panose="02020603050405020304" pitchFamily="18" charset="0"/>
          </a:endParaRPr>
        </a:p>
      </dgm:t>
    </dgm:pt>
    <dgm:pt modelId="{FBD52296-BC8F-4811-B13B-CA7843B6EB30}" type="sibTrans" cxnId="{45F115B6-7D95-48CF-9C80-EE9027428ECD}">
      <dgm:prSet/>
      <dgm:spPr/>
      <dgm:t>
        <a:bodyPr/>
        <a:lstStyle/>
        <a:p>
          <a:endParaRPr lang="en-US">
            <a:latin typeface="Times New Roman" panose="02020603050405020304" pitchFamily="18" charset="0"/>
            <a:cs typeface="Times New Roman" panose="02020603050405020304" pitchFamily="18" charset="0"/>
          </a:endParaRPr>
        </a:p>
      </dgm:t>
    </dgm:pt>
    <dgm:pt modelId="{F5B4462E-F4D6-4E15-8442-A501B749C2B8}">
      <dgm:prSet phldrT="[Text]"/>
      <dgm:spPr/>
      <dgm:t>
        <a:bodyPr/>
        <a:lstStyle/>
        <a:p>
          <a:r>
            <a:rPr lang="en-US" dirty="0" smtClean="0">
              <a:latin typeface="Times New Roman" panose="02020603050405020304" pitchFamily="18" charset="0"/>
              <a:cs typeface="Times New Roman" panose="02020603050405020304" pitchFamily="18" charset="0"/>
            </a:rPr>
            <a:t>Results: Observations vs Model</a:t>
          </a:r>
          <a:endParaRPr lang="en-US" dirty="0">
            <a:latin typeface="Times New Roman" panose="02020603050405020304" pitchFamily="18" charset="0"/>
            <a:cs typeface="Times New Roman" panose="02020603050405020304" pitchFamily="18" charset="0"/>
          </a:endParaRPr>
        </a:p>
      </dgm:t>
    </dgm:pt>
    <dgm:pt modelId="{4A9AE8CB-2445-4DA3-8A6D-283A32AE4D3F}" type="parTrans" cxnId="{ED120873-4326-4C96-A9C5-3593CAC1EBF8}">
      <dgm:prSet/>
      <dgm:spPr/>
      <dgm:t>
        <a:bodyPr/>
        <a:lstStyle/>
        <a:p>
          <a:endParaRPr lang="en-US">
            <a:latin typeface="Times New Roman" panose="02020603050405020304" pitchFamily="18" charset="0"/>
            <a:cs typeface="Times New Roman" panose="02020603050405020304" pitchFamily="18" charset="0"/>
          </a:endParaRPr>
        </a:p>
      </dgm:t>
    </dgm:pt>
    <dgm:pt modelId="{524E506F-627B-4ED6-9FF3-0B4B1CCF2F8E}" type="sibTrans" cxnId="{ED120873-4326-4C96-A9C5-3593CAC1EBF8}">
      <dgm:prSet/>
      <dgm:spPr/>
      <dgm:t>
        <a:bodyPr/>
        <a:lstStyle/>
        <a:p>
          <a:endParaRPr lang="en-US">
            <a:latin typeface="Times New Roman" panose="02020603050405020304" pitchFamily="18" charset="0"/>
            <a:cs typeface="Times New Roman" panose="02020603050405020304" pitchFamily="18" charset="0"/>
          </a:endParaRPr>
        </a:p>
      </dgm:t>
    </dgm:pt>
    <dgm:pt modelId="{0D30A2D5-2226-4B8E-9093-4E53D1648467}">
      <dgm:prSet phldrT="[Text]"/>
      <dgm:spPr/>
      <dgm:t>
        <a:bodyPr/>
        <a:lstStyle/>
        <a:p>
          <a:r>
            <a:rPr lang="en-US" dirty="0" smtClean="0">
              <a:latin typeface="Times New Roman" panose="02020603050405020304" pitchFamily="18" charset="0"/>
              <a:cs typeface="Times New Roman" panose="02020603050405020304" pitchFamily="18" charset="0"/>
            </a:rPr>
            <a:t>Results: The Role of Clouds</a:t>
          </a:r>
          <a:endParaRPr lang="en-US" dirty="0">
            <a:latin typeface="Times New Roman" panose="02020603050405020304" pitchFamily="18" charset="0"/>
            <a:cs typeface="Times New Roman" panose="02020603050405020304" pitchFamily="18" charset="0"/>
          </a:endParaRPr>
        </a:p>
      </dgm:t>
    </dgm:pt>
    <dgm:pt modelId="{1528E1AF-8FD8-4056-9F8E-5BF8C3694548}" type="parTrans" cxnId="{57EA3ADA-509B-4C30-9C79-9E9BC6ED4B1A}">
      <dgm:prSet/>
      <dgm:spPr/>
      <dgm:t>
        <a:bodyPr/>
        <a:lstStyle/>
        <a:p>
          <a:endParaRPr lang="en-US">
            <a:latin typeface="Times New Roman" panose="02020603050405020304" pitchFamily="18" charset="0"/>
            <a:cs typeface="Times New Roman" panose="02020603050405020304" pitchFamily="18" charset="0"/>
          </a:endParaRPr>
        </a:p>
      </dgm:t>
    </dgm:pt>
    <dgm:pt modelId="{4E0D5AD4-BE86-42C1-9C96-9EC1B28B5154}" type="sibTrans" cxnId="{57EA3ADA-509B-4C30-9C79-9E9BC6ED4B1A}">
      <dgm:prSet/>
      <dgm:spPr/>
      <dgm:t>
        <a:bodyPr/>
        <a:lstStyle/>
        <a:p>
          <a:endParaRPr lang="en-US">
            <a:latin typeface="Times New Roman" panose="02020603050405020304" pitchFamily="18" charset="0"/>
            <a:cs typeface="Times New Roman" panose="02020603050405020304" pitchFamily="18" charset="0"/>
          </a:endParaRPr>
        </a:p>
      </dgm:t>
    </dgm:pt>
    <dgm:pt modelId="{4C7468CC-F677-42D0-87C6-F29D53359967}">
      <dgm:prSet/>
      <dgm:spPr/>
      <dgm:t>
        <a:bodyPr/>
        <a:lstStyle/>
        <a:p>
          <a:r>
            <a:rPr lang="en-US" dirty="0" smtClean="0"/>
            <a:t>Results: Föhn vs no Föhn</a:t>
          </a:r>
          <a:endParaRPr lang="en-US" dirty="0"/>
        </a:p>
      </dgm:t>
    </dgm:pt>
    <dgm:pt modelId="{B4325D6B-7E53-4287-B8E6-F25B6D545002}" type="parTrans" cxnId="{B80A56A8-1C2A-4DA9-9BC9-C9BDA274B33E}">
      <dgm:prSet/>
      <dgm:spPr/>
      <dgm:t>
        <a:bodyPr/>
        <a:lstStyle/>
        <a:p>
          <a:endParaRPr lang="en-US"/>
        </a:p>
      </dgm:t>
    </dgm:pt>
    <dgm:pt modelId="{62F0D5CE-D63D-45BD-B5FE-DBED4406452E}" type="sibTrans" cxnId="{B80A56A8-1C2A-4DA9-9BC9-C9BDA274B33E}">
      <dgm:prSet/>
      <dgm:spPr/>
      <dgm:t>
        <a:bodyPr/>
        <a:lstStyle/>
        <a:p>
          <a:endParaRPr lang="en-US"/>
        </a:p>
      </dgm:t>
    </dgm:pt>
    <dgm:pt modelId="{6CA0A839-6D2B-4D55-B8E6-8E8829DB79E8}">
      <dgm:prSet/>
      <dgm:spPr/>
      <dgm:t>
        <a:bodyPr/>
        <a:lstStyle/>
        <a:p>
          <a:r>
            <a:rPr lang="en-US" dirty="0" smtClean="0"/>
            <a:t>Data and methods: What data is used?</a:t>
          </a:r>
          <a:endParaRPr lang="en-US" dirty="0"/>
        </a:p>
      </dgm:t>
    </dgm:pt>
    <dgm:pt modelId="{9EEE1937-35F8-4714-9027-1521503C3714}" type="parTrans" cxnId="{C8AD877F-14D3-4B41-A9D0-4E100E603141}">
      <dgm:prSet/>
      <dgm:spPr/>
      <dgm:t>
        <a:bodyPr/>
        <a:lstStyle/>
        <a:p>
          <a:endParaRPr lang="en-US"/>
        </a:p>
      </dgm:t>
    </dgm:pt>
    <dgm:pt modelId="{2B9218E4-365B-4205-8AD2-768DFFD484E4}" type="sibTrans" cxnId="{C8AD877F-14D3-4B41-A9D0-4E100E603141}">
      <dgm:prSet/>
      <dgm:spPr/>
      <dgm:t>
        <a:bodyPr/>
        <a:lstStyle/>
        <a:p>
          <a:endParaRPr lang="en-US"/>
        </a:p>
      </dgm:t>
    </dgm:pt>
    <dgm:pt modelId="{4A0D3C4C-A04C-4B6D-BDF1-CEC86C6F23F9}" type="pres">
      <dgm:prSet presAssocID="{9007E034-F27C-4CD8-BF6E-B5148EB3A436}" presName="diagram" presStyleCnt="0">
        <dgm:presLayoutVars>
          <dgm:dir/>
          <dgm:resizeHandles val="exact"/>
        </dgm:presLayoutVars>
      </dgm:prSet>
      <dgm:spPr/>
      <dgm:t>
        <a:bodyPr/>
        <a:lstStyle/>
        <a:p>
          <a:endParaRPr lang="en-US"/>
        </a:p>
      </dgm:t>
    </dgm:pt>
    <dgm:pt modelId="{3948826E-BC5A-44FA-B9C1-2EA80010050B}" type="pres">
      <dgm:prSet presAssocID="{B540F990-C074-4A6F-B1F8-F39A58799024}" presName="node" presStyleLbl="node1" presStyleIdx="0" presStyleCnt="7" custScaleX="100001" custScaleY="100001">
        <dgm:presLayoutVars>
          <dgm:bulletEnabled val="1"/>
        </dgm:presLayoutVars>
      </dgm:prSet>
      <dgm:spPr/>
      <dgm:t>
        <a:bodyPr/>
        <a:lstStyle/>
        <a:p>
          <a:endParaRPr lang="en-US"/>
        </a:p>
      </dgm:t>
    </dgm:pt>
    <dgm:pt modelId="{7F754101-16AA-4D18-95C3-A2671AC6AE1C}" type="pres">
      <dgm:prSet presAssocID="{1F19004E-BF94-4636-81CD-DFBC43254442}" presName="sibTrans" presStyleCnt="0"/>
      <dgm:spPr/>
    </dgm:pt>
    <dgm:pt modelId="{EFB48D78-8B8C-4A87-A519-BAF6D547789C}" type="pres">
      <dgm:prSet presAssocID="{5E05B879-119F-40F3-A21F-A807E8068533}" presName="node" presStyleLbl="node1" presStyleIdx="1" presStyleCnt="7">
        <dgm:presLayoutVars>
          <dgm:bulletEnabled val="1"/>
        </dgm:presLayoutVars>
      </dgm:prSet>
      <dgm:spPr/>
      <dgm:t>
        <a:bodyPr/>
        <a:lstStyle/>
        <a:p>
          <a:endParaRPr lang="en-US"/>
        </a:p>
      </dgm:t>
    </dgm:pt>
    <dgm:pt modelId="{FA5DA10B-F352-47CF-8407-B02D634AFCDD}" type="pres">
      <dgm:prSet presAssocID="{18049BA7-05F9-4721-88D7-8ED80A836684}" presName="sibTrans" presStyleCnt="0"/>
      <dgm:spPr/>
    </dgm:pt>
    <dgm:pt modelId="{C6B6ED71-4F9A-47F1-A1AF-1B603FB5CD02}" type="pres">
      <dgm:prSet presAssocID="{6CA0A839-6D2B-4D55-B8E6-8E8829DB79E8}" presName="node" presStyleLbl="node1" presStyleIdx="2" presStyleCnt="7">
        <dgm:presLayoutVars>
          <dgm:bulletEnabled val="1"/>
        </dgm:presLayoutVars>
      </dgm:prSet>
      <dgm:spPr/>
      <dgm:t>
        <a:bodyPr/>
        <a:lstStyle/>
        <a:p>
          <a:endParaRPr lang="en-US"/>
        </a:p>
      </dgm:t>
    </dgm:pt>
    <dgm:pt modelId="{63F9A244-7AC7-412D-A350-E20709C6A21F}" type="pres">
      <dgm:prSet presAssocID="{2B9218E4-365B-4205-8AD2-768DFFD484E4}" presName="sibTrans" presStyleCnt="0"/>
      <dgm:spPr/>
    </dgm:pt>
    <dgm:pt modelId="{97D359C3-A419-4D00-866D-00DB11F4263E}" type="pres">
      <dgm:prSet presAssocID="{BF88BD8C-3C25-4373-8207-280C5FA6B915}" presName="node" presStyleLbl="node1" presStyleIdx="3" presStyleCnt="7" custLinFactNeighborX="-1831" custLinFactNeighborY="-1370">
        <dgm:presLayoutVars>
          <dgm:bulletEnabled val="1"/>
        </dgm:presLayoutVars>
      </dgm:prSet>
      <dgm:spPr/>
      <dgm:t>
        <a:bodyPr/>
        <a:lstStyle/>
        <a:p>
          <a:endParaRPr lang="en-US"/>
        </a:p>
      </dgm:t>
    </dgm:pt>
    <dgm:pt modelId="{401F0DCF-4026-43CC-A769-2FBC6FEB4F12}" type="pres">
      <dgm:prSet presAssocID="{FBD52296-BC8F-4811-B13B-CA7843B6EB30}" presName="sibTrans" presStyleCnt="0"/>
      <dgm:spPr/>
    </dgm:pt>
    <dgm:pt modelId="{705DC71C-58E6-4308-BA19-82417DFB89CB}" type="pres">
      <dgm:prSet presAssocID="{4C7468CC-F677-42D0-87C6-F29D53359967}" presName="node" presStyleLbl="node1" presStyleIdx="4" presStyleCnt="7">
        <dgm:presLayoutVars>
          <dgm:bulletEnabled val="1"/>
        </dgm:presLayoutVars>
      </dgm:prSet>
      <dgm:spPr/>
      <dgm:t>
        <a:bodyPr/>
        <a:lstStyle/>
        <a:p>
          <a:endParaRPr lang="en-US"/>
        </a:p>
      </dgm:t>
    </dgm:pt>
    <dgm:pt modelId="{F4109F00-99BD-4C88-A8E8-3093F75B26F2}" type="pres">
      <dgm:prSet presAssocID="{62F0D5CE-D63D-45BD-B5FE-DBED4406452E}" presName="sibTrans" presStyleCnt="0"/>
      <dgm:spPr/>
    </dgm:pt>
    <dgm:pt modelId="{0443E15C-6E92-43AF-9B66-AE4CDF1EC19B}" type="pres">
      <dgm:prSet presAssocID="{F5B4462E-F4D6-4E15-8442-A501B749C2B8}" presName="node" presStyleLbl="node1" presStyleIdx="5" presStyleCnt="7">
        <dgm:presLayoutVars>
          <dgm:bulletEnabled val="1"/>
        </dgm:presLayoutVars>
      </dgm:prSet>
      <dgm:spPr/>
      <dgm:t>
        <a:bodyPr/>
        <a:lstStyle/>
        <a:p>
          <a:endParaRPr lang="en-US"/>
        </a:p>
      </dgm:t>
    </dgm:pt>
    <dgm:pt modelId="{C3806659-FCA6-432A-8B78-162C9324519D}" type="pres">
      <dgm:prSet presAssocID="{524E506F-627B-4ED6-9FF3-0B4B1CCF2F8E}" presName="sibTrans" presStyleCnt="0"/>
      <dgm:spPr/>
    </dgm:pt>
    <dgm:pt modelId="{E4BC56D5-8D54-4C87-89F6-DDB09E4FD5D6}" type="pres">
      <dgm:prSet presAssocID="{0D30A2D5-2226-4B8E-9093-4E53D1648467}" presName="node" presStyleLbl="node1" presStyleIdx="6" presStyleCnt="7">
        <dgm:presLayoutVars>
          <dgm:bulletEnabled val="1"/>
        </dgm:presLayoutVars>
      </dgm:prSet>
      <dgm:spPr/>
      <dgm:t>
        <a:bodyPr/>
        <a:lstStyle/>
        <a:p>
          <a:endParaRPr lang="en-US"/>
        </a:p>
      </dgm:t>
    </dgm:pt>
  </dgm:ptLst>
  <dgm:cxnLst>
    <dgm:cxn modelId="{45F115B6-7D95-48CF-9C80-EE9027428ECD}" srcId="{9007E034-F27C-4CD8-BF6E-B5148EB3A436}" destId="{BF88BD8C-3C25-4373-8207-280C5FA6B915}" srcOrd="3" destOrd="0" parTransId="{1412F1AC-8D79-458E-9110-E4211B60862D}" sibTransId="{FBD52296-BC8F-4811-B13B-CA7843B6EB30}"/>
    <dgm:cxn modelId="{A790BA92-1C04-449F-97A3-0388F844CCB5}" type="presOf" srcId="{6CA0A839-6D2B-4D55-B8E6-8E8829DB79E8}" destId="{C6B6ED71-4F9A-47F1-A1AF-1B603FB5CD02}" srcOrd="0" destOrd="0" presId="urn:microsoft.com/office/officeart/2005/8/layout/default"/>
    <dgm:cxn modelId="{57EA3ADA-509B-4C30-9C79-9E9BC6ED4B1A}" srcId="{9007E034-F27C-4CD8-BF6E-B5148EB3A436}" destId="{0D30A2D5-2226-4B8E-9093-4E53D1648467}" srcOrd="6" destOrd="0" parTransId="{1528E1AF-8FD8-4056-9F8E-5BF8C3694548}" sibTransId="{4E0D5AD4-BE86-42C1-9C96-9EC1B28B5154}"/>
    <dgm:cxn modelId="{D3EC4374-FCD1-492B-8CF5-9E1DBF4FB7ED}" srcId="{9007E034-F27C-4CD8-BF6E-B5148EB3A436}" destId="{5E05B879-119F-40F3-A21F-A807E8068533}" srcOrd="1" destOrd="0" parTransId="{7E4DE86E-BD83-4E85-976D-4BA975B6F10E}" sibTransId="{18049BA7-05F9-4721-88D7-8ED80A836684}"/>
    <dgm:cxn modelId="{1A0578C5-E4B5-4D4B-879D-6B0556F0568B}" type="presOf" srcId="{5E05B879-119F-40F3-A21F-A807E8068533}" destId="{EFB48D78-8B8C-4A87-A519-BAF6D547789C}" srcOrd="0" destOrd="0" presId="urn:microsoft.com/office/officeart/2005/8/layout/default"/>
    <dgm:cxn modelId="{ED120873-4326-4C96-A9C5-3593CAC1EBF8}" srcId="{9007E034-F27C-4CD8-BF6E-B5148EB3A436}" destId="{F5B4462E-F4D6-4E15-8442-A501B749C2B8}" srcOrd="5" destOrd="0" parTransId="{4A9AE8CB-2445-4DA3-8A6D-283A32AE4D3F}" sibTransId="{524E506F-627B-4ED6-9FF3-0B4B1CCF2F8E}"/>
    <dgm:cxn modelId="{561D9F05-F133-407B-980A-98C473DECE38}" type="presOf" srcId="{4C7468CC-F677-42D0-87C6-F29D53359967}" destId="{705DC71C-58E6-4308-BA19-82417DFB89CB}" srcOrd="0" destOrd="0" presId="urn:microsoft.com/office/officeart/2005/8/layout/default"/>
    <dgm:cxn modelId="{8ADFAB9F-8B50-40B1-9FB5-15486B700DE5}" srcId="{9007E034-F27C-4CD8-BF6E-B5148EB3A436}" destId="{B540F990-C074-4A6F-B1F8-F39A58799024}" srcOrd="0" destOrd="0" parTransId="{7FB56C8A-6ED0-49D5-888E-B8A41DC4BFC1}" sibTransId="{1F19004E-BF94-4636-81CD-DFBC43254442}"/>
    <dgm:cxn modelId="{B9707959-8FAE-4C1C-B277-93A10FF008F4}" type="presOf" srcId="{9007E034-F27C-4CD8-BF6E-B5148EB3A436}" destId="{4A0D3C4C-A04C-4B6D-BDF1-CEC86C6F23F9}" srcOrd="0" destOrd="0" presId="urn:microsoft.com/office/officeart/2005/8/layout/default"/>
    <dgm:cxn modelId="{C2E61A6F-BA59-47D3-98B7-B41E9A78F1BC}" type="presOf" srcId="{BF88BD8C-3C25-4373-8207-280C5FA6B915}" destId="{97D359C3-A419-4D00-866D-00DB11F4263E}" srcOrd="0" destOrd="0" presId="urn:microsoft.com/office/officeart/2005/8/layout/default"/>
    <dgm:cxn modelId="{8CDE95B7-34AC-4493-83FC-DFDD260E4549}" type="presOf" srcId="{0D30A2D5-2226-4B8E-9093-4E53D1648467}" destId="{E4BC56D5-8D54-4C87-89F6-DDB09E4FD5D6}" srcOrd="0" destOrd="0" presId="urn:microsoft.com/office/officeart/2005/8/layout/default"/>
    <dgm:cxn modelId="{D5C8D6E4-0E55-453E-ABF5-F51466F3E537}" type="presOf" srcId="{B540F990-C074-4A6F-B1F8-F39A58799024}" destId="{3948826E-BC5A-44FA-B9C1-2EA80010050B}" srcOrd="0" destOrd="0" presId="urn:microsoft.com/office/officeart/2005/8/layout/default"/>
    <dgm:cxn modelId="{75F13E4B-3EE5-4E2D-A264-DEF085994BE5}" type="presOf" srcId="{F5B4462E-F4D6-4E15-8442-A501B749C2B8}" destId="{0443E15C-6E92-43AF-9B66-AE4CDF1EC19B}" srcOrd="0" destOrd="0" presId="urn:microsoft.com/office/officeart/2005/8/layout/default"/>
    <dgm:cxn modelId="{C8AD877F-14D3-4B41-A9D0-4E100E603141}" srcId="{9007E034-F27C-4CD8-BF6E-B5148EB3A436}" destId="{6CA0A839-6D2B-4D55-B8E6-8E8829DB79E8}" srcOrd="2" destOrd="0" parTransId="{9EEE1937-35F8-4714-9027-1521503C3714}" sibTransId="{2B9218E4-365B-4205-8AD2-768DFFD484E4}"/>
    <dgm:cxn modelId="{B80A56A8-1C2A-4DA9-9BC9-C9BDA274B33E}" srcId="{9007E034-F27C-4CD8-BF6E-B5148EB3A436}" destId="{4C7468CC-F677-42D0-87C6-F29D53359967}" srcOrd="4" destOrd="0" parTransId="{B4325D6B-7E53-4287-B8E6-F25B6D545002}" sibTransId="{62F0D5CE-D63D-45BD-B5FE-DBED4406452E}"/>
    <dgm:cxn modelId="{B36D2C9D-B7FE-406A-88EA-84764C40A811}" type="presParOf" srcId="{4A0D3C4C-A04C-4B6D-BDF1-CEC86C6F23F9}" destId="{3948826E-BC5A-44FA-B9C1-2EA80010050B}" srcOrd="0" destOrd="0" presId="urn:microsoft.com/office/officeart/2005/8/layout/default"/>
    <dgm:cxn modelId="{3EDB8727-02B2-4A9E-9561-B318EDAD37FA}" type="presParOf" srcId="{4A0D3C4C-A04C-4B6D-BDF1-CEC86C6F23F9}" destId="{7F754101-16AA-4D18-95C3-A2671AC6AE1C}" srcOrd="1" destOrd="0" presId="urn:microsoft.com/office/officeart/2005/8/layout/default"/>
    <dgm:cxn modelId="{85A25D9C-CCA1-4F81-96E3-B0EF6542F875}" type="presParOf" srcId="{4A0D3C4C-A04C-4B6D-BDF1-CEC86C6F23F9}" destId="{EFB48D78-8B8C-4A87-A519-BAF6D547789C}" srcOrd="2" destOrd="0" presId="urn:microsoft.com/office/officeart/2005/8/layout/default"/>
    <dgm:cxn modelId="{19CDF18A-DB3A-4D8D-9052-D21C996184C7}" type="presParOf" srcId="{4A0D3C4C-A04C-4B6D-BDF1-CEC86C6F23F9}" destId="{FA5DA10B-F352-47CF-8407-B02D634AFCDD}" srcOrd="3" destOrd="0" presId="urn:microsoft.com/office/officeart/2005/8/layout/default"/>
    <dgm:cxn modelId="{999ACDD4-3C59-436C-A24F-962FDE742148}" type="presParOf" srcId="{4A0D3C4C-A04C-4B6D-BDF1-CEC86C6F23F9}" destId="{C6B6ED71-4F9A-47F1-A1AF-1B603FB5CD02}" srcOrd="4" destOrd="0" presId="urn:microsoft.com/office/officeart/2005/8/layout/default"/>
    <dgm:cxn modelId="{CC1B6C39-3FEE-44AC-BBB1-3D843AF8AB8A}" type="presParOf" srcId="{4A0D3C4C-A04C-4B6D-BDF1-CEC86C6F23F9}" destId="{63F9A244-7AC7-412D-A350-E20709C6A21F}" srcOrd="5" destOrd="0" presId="urn:microsoft.com/office/officeart/2005/8/layout/default"/>
    <dgm:cxn modelId="{9D75C37F-1E76-40D2-B96B-96456C08DC47}" type="presParOf" srcId="{4A0D3C4C-A04C-4B6D-BDF1-CEC86C6F23F9}" destId="{97D359C3-A419-4D00-866D-00DB11F4263E}" srcOrd="6" destOrd="0" presId="urn:microsoft.com/office/officeart/2005/8/layout/default"/>
    <dgm:cxn modelId="{911B1A60-C813-4DCE-9C79-815A6BCB5496}" type="presParOf" srcId="{4A0D3C4C-A04C-4B6D-BDF1-CEC86C6F23F9}" destId="{401F0DCF-4026-43CC-A769-2FBC6FEB4F12}" srcOrd="7" destOrd="0" presId="urn:microsoft.com/office/officeart/2005/8/layout/default"/>
    <dgm:cxn modelId="{979BDF84-A425-4599-8560-047B35268FAA}" type="presParOf" srcId="{4A0D3C4C-A04C-4B6D-BDF1-CEC86C6F23F9}" destId="{705DC71C-58E6-4308-BA19-82417DFB89CB}" srcOrd="8" destOrd="0" presId="urn:microsoft.com/office/officeart/2005/8/layout/default"/>
    <dgm:cxn modelId="{82F8E032-5991-4AC5-B779-1179340178E7}" type="presParOf" srcId="{4A0D3C4C-A04C-4B6D-BDF1-CEC86C6F23F9}" destId="{F4109F00-99BD-4C88-A8E8-3093F75B26F2}" srcOrd="9" destOrd="0" presId="urn:microsoft.com/office/officeart/2005/8/layout/default"/>
    <dgm:cxn modelId="{DB249029-56F5-4F56-ABE5-71D4006087BB}" type="presParOf" srcId="{4A0D3C4C-A04C-4B6D-BDF1-CEC86C6F23F9}" destId="{0443E15C-6E92-43AF-9B66-AE4CDF1EC19B}" srcOrd="10" destOrd="0" presId="urn:microsoft.com/office/officeart/2005/8/layout/default"/>
    <dgm:cxn modelId="{CE78CA9D-87B1-4BE8-AB26-C158E05AEAC0}" type="presParOf" srcId="{4A0D3C4C-A04C-4B6D-BDF1-CEC86C6F23F9}" destId="{C3806659-FCA6-432A-8B78-162C9324519D}" srcOrd="11" destOrd="0" presId="urn:microsoft.com/office/officeart/2005/8/layout/default"/>
    <dgm:cxn modelId="{13454326-9895-42D8-B301-F17EDF6EF611}" type="presParOf" srcId="{4A0D3C4C-A04C-4B6D-BDF1-CEC86C6F23F9}" destId="{E4BC56D5-8D54-4C87-89F6-DDB09E4FD5D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8826E-BC5A-44FA-B9C1-2EA80010050B}">
      <dsp:nvSpPr>
        <dsp:cNvPr id="0" name=""/>
        <dsp:cNvSpPr/>
      </dsp:nvSpPr>
      <dsp:spPr>
        <a:xfrm>
          <a:off x="520688" y="3496"/>
          <a:ext cx="2214584" cy="13287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latin typeface="Times New Roman" panose="02020603050405020304" pitchFamily="18" charset="0"/>
              <a:cs typeface="Times New Roman" panose="02020603050405020304" pitchFamily="18" charset="0"/>
            </a:rPr>
            <a:t>Background: Why Föhn, why here?</a:t>
          </a:r>
          <a:endParaRPr lang="en-US" sz="2300" kern="1200" dirty="0">
            <a:solidFill>
              <a:schemeClr val="bg1"/>
            </a:solidFill>
            <a:latin typeface="Times New Roman" panose="02020603050405020304" pitchFamily="18" charset="0"/>
            <a:cs typeface="Times New Roman" panose="02020603050405020304" pitchFamily="18" charset="0"/>
          </a:endParaRPr>
        </a:p>
      </dsp:txBody>
      <dsp:txXfrm>
        <a:off x="520688" y="3496"/>
        <a:ext cx="2214584" cy="1328750"/>
      </dsp:txXfrm>
    </dsp:sp>
    <dsp:sp modelId="{EFB48D78-8B8C-4A87-A519-BAF6D547789C}">
      <dsp:nvSpPr>
        <dsp:cNvPr id="0" name=""/>
        <dsp:cNvSpPr/>
      </dsp:nvSpPr>
      <dsp:spPr>
        <a:xfrm>
          <a:off x="2956729" y="3503"/>
          <a:ext cx="2214562" cy="1328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latin typeface="Times New Roman" panose="02020603050405020304" pitchFamily="18" charset="0"/>
              <a:cs typeface="Times New Roman" panose="02020603050405020304" pitchFamily="18" charset="0"/>
            </a:rPr>
            <a:t>Location: Where are we?</a:t>
          </a:r>
          <a:endParaRPr lang="en-US" sz="2300" kern="1200" dirty="0">
            <a:solidFill>
              <a:schemeClr val="bg1"/>
            </a:solidFill>
            <a:latin typeface="Times New Roman" panose="02020603050405020304" pitchFamily="18" charset="0"/>
            <a:cs typeface="Times New Roman" panose="02020603050405020304" pitchFamily="18" charset="0"/>
          </a:endParaRPr>
        </a:p>
      </dsp:txBody>
      <dsp:txXfrm>
        <a:off x="2956729" y="3503"/>
        <a:ext cx="2214562" cy="1328737"/>
      </dsp:txXfrm>
    </dsp:sp>
    <dsp:sp modelId="{C6B6ED71-4F9A-47F1-A1AF-1B603FB5CD02}">
      <dsp:nvSpPr>
        <dsp:cNvPr id="0" name=""/>
        <dsp:cNvSpPr/>
      </dsp:nvSpPr>
      <dsp:spPr>
        <a:xfrm>
          <a:off x="5392748" y="3503"/>
          <a:ext cx="2214562" cy="132873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Data and methods: What data is used?</a:t>
          </a:r>
          <a:endParaRPr lang="en-US" sz="2300" kern="1200" dirty="0"/>
        </a:p>
      </dsp:txBody>
      <dsp:txXfrm>
        <a:off x="5392748" y="3503"/>
        <a:ext cx="2214562" cy="1328737"/>
      </dsp:txXfrm>
    </dsp:sp>
    <dsp:sp modelId="{97D359C3-A419-4D00-866D-00DB11F4263E}">
      <dsp:nvSpPr>
        <dsp:cNvPr id="0" name=""/>
        <dsp:cNvSpPr/>
      </dsp:nvSpPr>
      <dsp:spPr>
        <a:xfrm>
          <a:off x="480151" y="1535500"/>
          <a:ext cx="2214562" cy="13287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Times New Roman" panose="02020603050405020304" pitchFamily="18" charset="0"/>
              <a:cs typeface="Times New Roman" panose="02020603050405020304" pitchFamily="18" charset="0"/>
            </a:rPr>
            <a:t>Data and methods: How is Föhn identified?</a:t>
          </a:r>
          <a:endParaRPr lang="en-US" sz="2300" kern="1200" dirty="0">
            <a:latin typeface="Times New Roman" panose="02020603050405020304" pitchFamily="18" charset="0"/>
            <a:cs typeface="Times New Roman" panose="02020603050405020304" pitchFamily="18" charset="0"/>
          </a:endParaRPr>
        </a:p>
      </dsp:txBody>
      <dsp:txXfrm>
        <a:off x="480151" y="1535500"/>
        <a:ext cx="2214562" cy="1328737"/>
      </dsp:txXfrm>
    </dsp:sp>
    <dsp:sp modelId="{705DC71C-58E6-4308-BA19-82417DFB89CB}">
      <dsp:nvSpPr>
        <dsp:cNvPr id="0" name=""/>
        <dsp:cNvSpPr/>
      </dsp:nvSpPr>
      <dsp:spPr>
        <a:xfrm>
          <a:off x="2956718" y="1553703"/>
          <a:ext cx="2214562" cy="132873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Results: Föhn vs no Föhn</a:t>
          </a:r>
          <a:endParaRPr lang="en-US" sz="2300" kern="1200" dirty="0"/>
        </a:p>
      </dsp:txBody>
      <dsp:txXfrm>
        <a:off x="2956718" y="1553703"/>
        <a:ext cx="2214562" cy="1328737"/>
      </dsp:txXfrm>
    </dsp:sp>
    <dsp:sp modelId="{0443E15C-6E92-43AF-9B66-AE4CDF1EC19B}">
      <dsp:nvSpPr>
        <dsp:cNvPr id="0" name=""/>
        <dsp:cNvSpPr/>
      </dsp:nvSpPr>
      <dsp:spPr>
        <a:xfrm>
          <a:off x="5392737" y="1553703"/>
          <a:ext cx="2214562" cy="13287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Times New Roman" panose="02020603050405020304" pitchFamily="18" charset="0"/>
              <a:cs typeface="Times New Roman" panose="02020603050405020304" pitchFamily="18" charset="0"/>
            </a:rPr>
            <a:t>Results: Observations vs Model</a:t>
          </a:r>
          <a:endParaRPr lang="en-US" sz="2300" kern="1200" dirty="0">
            <a:latin typeface="Times New Roman" panose="02020603050405020304" pitchFamily="18" charset="0"/>
            <a:cs typeface="Times New Roman" panose="02020603050405020304" pitchFamily="18" charset="0"/>
          </a:endParaRPr>
        </a:p>
      </dsp:txBody>
      <dsp:txXfrm>
        <a:off x="5392737" y="1553703"/>
        <a:ext cx="2214562" cy="1328737"/>
      </dsp:txXfrm>
    </dsp:sp>
    <dsp:sp modelId="{E4BC56D5-8D54-4C87-89F6-DDB09E4FD5D6}">
      <dsp:nvSpPr>
        <dsp:cNvPr id="0" name=""/>
        <dsp:cNvSpPr/>
      </dsp:nvSpPr>
      <dsp:spPr>
        <a:xfrm>
          <a:off x="2956718" y="3103897"/>
          <a:ext cx="2214562" cy="1328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latin typeface="Times New Roman" panose="02020603050405020304" pitchFamily="18" charset="0"/>
              <a:cs typeface="Times New Roman" panose="02020603050405020304" pitchFamily="18" charset="0"/>
            </a:rPr>
            <a:t>Results: The Role of Clouds</a:t>
          </a:r>
          <a:endParaRPr lang="en-US" sz="2300" kern="1200" dirty="0">
            <a:latin typeface="Times New Roman" panose="02020603050405020304" pitchFamily="18" charset="0"/>
            <a:cs typeface="Times New Roman" panose="02020603050405020304" pitchFamily="18" charset="0"/>
          </a:endParaRPr>
        </a:p>
      </dsp:txBody>
      <dsp:txXfrm>
        <a:off x="2956718" y="3103897"/>
        <a:ext cx="2214562" cy="13287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E873E-1DEF-48E2-B3D0-38260785C8BD}" type="datetimeFigureOut">
              <a:rPr lang="en-GB" smtClean="0"/>
              <a:t>27/04/2020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34178-5307-4123-80EC-9EB17A313959}" type="slidenum">
              <a:rPr lang="en-GB" smtClean="0"/>
              <a:t>‹#›</a:t>
            </a:fld>
            <a:endParaRPr lang="en-GB"/>
          </a:p>
        </p:txBody>
      </p:sp>
    </p:spTree>
    <p:extLst>
      <p:ext uri="{BB962C8B-B14F-4D97-AF65-F5344CB8AC3E}">
        <p14:creationId xmlns:p14="http://schemas.microsoft.com/office/powerpoint/2010/main" val="53169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E34178-5307-4123-80EC-9EB17A313959}" type="slidenum">
              <a:rPr lang="en-GB" smtClean="0"/>
              <a:t>1</a:t>
            </a:fld>
            <a:endParaRPr lang="en-GB"/>
          </a:p>
        </p:txBody>
      </p:sp>
    </p:spTree>
    <p:extLst>
      <p:ext uri="{BB962C8B-B14F-4D97-AF65-F5344CB8AC3E}">
        <p14:creationId xmlns:p14="http://schemas.microsoft.com/office/powerpoint/2010/main" val="204308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E34178-5307-4123-80EC-9EB17A313959}" type="slidenum">
              <a:rPr lang="en-GB" smtClean="0"/>
              <a:t>2</a:t>
            </a:fld>
            <a:endParaRPr lang="en-GB"/>
          </a:p>
        </p:txBody>
      </p:sp>
    </p:spTree>
    <p:extLst>
      <p:ext uri="{BB962C8B-B14F-4D97-AF65-F5344CB8AC3E}">
        <p14:creationId xmlns:p14="http://schemas.microsoft.com/office/powerpoint/2010/main" val="3227843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4E34178-5307-4123-80EC-9EB17A313959}" type="slidenum">
              <a:rPr lang="en-GB" smtClean="0"/>
              <a:t>3</a:t>
            </a:fld>
            <a:endParaRPr lang="en-GB"/>
          </a:p>
        </p:txBody>
      </p:sp>
    </p:spTree>
    <p:extLst>
      <p:ext uri="{BB962C8B-B14F-4D97-AF65-F5344CB8AC3E}">
        <p14:creationId xmlns:p14="http://schemas.microsoft.com/office/powerpoint/2010/main" val="356047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The mean annual near-surface temperature increased by 2.9°C during the period 1951–2004 (significant at a 1% level; Marshall et al. 2006), compared to the global average of 0.5°C (Hansen et al. 2001). The Faraday warming is largest in the winter season. In contrast, the warming on the eastern side of the AP is largest in summer and autumn. Between 1965 and 2004, the summer–autumn temperature increase at Esperanza</a:t>
            </a:r>
          </a:p>
          <a:p>
            <a:r>
              <a:rPr lang="en-GB" sz="1200" kern="1200" baseline="0" dirty="0" smtClean="0">
                <a:solidFill>
                  <a:schemeClr val="tx1"/>
                </a:solidFill>
                <a:latin typeface="+mn-lt"/>
                <a:ea typeface="+mn-ea"/>
                <a:cs typeface="+mn-cs"/>
              </a:rPr>
              <a:t>station was almost 3 times as large as at Faraday (2.7° and 1.0°C, respectively; Marshall et al. 2006). It is the summer warming that is most relevant in terms of the melting of snow and ice in the AP region and, as a consequence, in driving regional ecological change. </a:t>
            </a:r>
            <a:endParaRPr lang="en-GB" dirty="0"/>
          </a:p>
        </p:txBody>
      </p:sp>
      <p:sp>
        <p:nvSpPr>
          <p:cNvPr id="4" name="Slide Number Placeholder 3"/>
          <p:cNvSpPr>
            <a:spLocks noGrp="1"/>
          </p:cNvSpPr>
          <p:nvPr>
            <p:ph type="sldNum" sz="quarter" idx="10"/>
          </p:nvPr>
        </p:nvSpPr>
        <p:spPr/>
        <p:txBody>
          <a:bodyPr/>
          <a:lstStyle/>
          <a:p>
            <a:fld id="{39F72A1A-ED2D-48F2-875E-1439701BAABD}" type="slidenum">
              <a:rPr lang="en-GB" smtClean="0"/>
              <a:pPr/>
              <a:t>4</a:t>
            </a:fld>
            <a:endParaRPr lang="en-GB"/>
          </a:p>
        </p:txBody>
      </p:sp>
    </p:spTree>
    <p:extLst>
      <p:ext uri="{BB962C8B-B14F-4D97-AF65-F5344CB8AC3E}">
        <p14:creationId xmlns:p14="http://schemas.microsoft.com/office/powerpoint/2010/main" val="870342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During "no Föhn" conditions the bias is largest in August, when the atmosphere can be expected to be driest due to the low temperature. Hence a small error in the moisture content of the air can make a big difference in relative terms, especially as the temperature is overestimated in the model, thus increasing the saturation value to which the actual moisture content is related to</a:t>
            </a:r>
            <a:r>
              <a:rPr lang="en-GB" dirty="0" smtClean="0"/>
              <a:t>.</a:t>
            </a:r>
            <a:endParaRPr lang="en-GB" dirty="0"/>
          </a:p>
        </p:txBody>
      </p:sp>
      <p:sp>
        <p:nvSpPr>
          <p:cNvPr id="4" name="Slide Number Placeholder 3"/>
          <p:cNvSpPr>
            <a:spLocks noGrp="1"/>
          </p:cNvSpPr>
          <p:nvPr>
            <p:ph type="sldNum" sz="quarter" idx="10"/>
          </p:nvPr>
        </p:nvSpPr>
        <p:spPr/>
        <p:txBody>
          <a:bodyPr/>
          <a:lstStyle/>
          <a:p>
            <a:pPr>
              <a:defRPr/>
            </a:pPr>
            <a:fld id="{3115CF9F-BEB2-4FD4-9A44-5082015AF928}" type="slidenum">
              <a:rPr lang="en-GB" smtClean="0"/>
              <a:pPr>
                <a:defRPr/>
              </a:pPr>
              <a:t>17</a:t>
            </a:fld>
            <a:endParaRPr lang="en-GB"/>
          </a:p>
        </p:txBody>
      </p:sp>
    </p:spTree>
    <p:extLst>
      <p:ext uri="{BB962C8B-B14F-4D97-AF65-F5344CB8AC3E}">
        <p14:creationId xmlns:p14="http://schemas.microsoft.com/office/powerpoint/2010/main" val="3977429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664F48-9BE8-4893-AC9D-4159E0EE85B4}" type="datetime1">
              <a:rPr lang="en-GB" smtClean="0"/>
              <a:t>27/04/2020</a:t>
            </a:fld>
            <a:endParaRPr lang="en-GB"/>
          </a:p>
        </p:txBody>
      </p:sp>
      <p:sp>
        <p:nvSpPr>
          <p:cNvPr id="5" name="Footer Placeholder 4"/>
          <p:cNvSpPr>
            <a:spLocks noGrp="1"/>
          </p:cNvSpPr>
          <p:nvPr>
            <p:ph type="ftr" sz="quarter" idx="11"/>
          </p:nvPr>
        </p:nvSpPr>
        <p:spPr/>
        <p:txBody>
          <a:bodyPr/>
          <a:lstStyle/>
          <a:p>
            <a:r>
              <a:rPr lang="da-DK" smtClean="0"/>
              <a:t>A. Kirchgaessner et al.    EGU 2020 </a:t>
            </a:r>
            <a:endParaRPr lang="en-GB"/>
          </a:p>
        </p:txBody>
      </p:sp>
      <p:sp>
        <p:nvSpPr>
          <p:cNvPr id="6" name="Slide Number Placeholder 5"/>
          <p:cNvSpPr>
            <a:spLocks noGrp="1"/>
          </p:cNvSpPr>
          <p:nvPr>
            <p:ph type="sldNum" sz="quarter" idx="12"/>
          </p:nvPr>
        </p:nvSpPr>
        <p:spPr/>
        <p:txBody>
          <a:bodyPr/>
          <a:lstStyle/>
          <a:p>
            <a:fld id="{0548BDE6-F123-4D0D-B3A8-BFFBF8C300E8}" type="slidenum">
              <a:rPr lang="en-GB" smtClean="0"/>
              <a:t>‹#›</a:t>
            </a:fld>
            <a:endParaRPr lang="en-GB"/>
          </a:p>
        </p:txBody>
      </p:sp>
    </p:spTree>
    <p:extLst>
      <p:ext uri="{BB962C8B-B14F-4D97-AF65-F5344CB8AC3E}">
        <p14:creationId xmlns:p14="http://schemas.microsoft.com/office/powerpoint/2010/main" val="2137348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87292C-E192-45B1-9A78-A8312230ECEB}" type="datetime1">
              <a:rPr lang="en-GB" smtClean="0"/>
              <a:t>27/04/2020</a:t>
            </a:fld>
            <a:endParaRPr lang="en-GB"/>
          </a:p>
        </p:txBody>
      </p:sp>
      <p:sp>
        <p:nvSpPr>
          <p:cNvPr id="5" name="Footer Placeholder 4"/>
          <p:cNvSpPr>
            <a:spLocks noGrp="1"/>
          </p:cNvSpPr>
          <p:nvPr>
            <p:ph type="ftr" sz="quarter" idx="11"/>
          </p:nvPr>
        </p:nvSpPr>
        <p:spPr/>
        <p:txBody>
          <a:bodyPr/>
          <a:lstStyle/>
          <a:p>
            <a:r>
              <a:rPr lang="da-DK" smtClean="0"/>
              <a:t>A. Kirchgaessner et al.    EGU 2020 </a:t>
            </a:r>
            <a:endParaRPr lang="en-GB"/>
          </a:p>
        </p:txBody>
      </p:sp>
      <p:sp>
        <p:nvSpPr>
          <p:cNvPr id="6" name="Slide Number Placeholder 5"/>
          <p:cNvSpPr>
            <a:spLocks noGrp="1"/>
          </p:cNvSpPr>
          <p:nvPr>
            <p:ph type="sldNum" sz="quarter" idx="12"/>
          </p:nvPr>
        </p:nvSpPr>
        <p:spPr/>
        <p:txBody>
          <a:bodyPr/>
          <a:lstStyle/>
          <a:p>
            <a:fld id="{0548BDE6-F123-4D0D-B3A8-BFFBF8C300E8}" type="slidenum">
              <a:rPr lang="en-GB" smtClean="0"/>
              <a:t>‹#›</a:t>
            </a:fld>
            <a:endParaRPr lang="en-GB"/>
          </a:p>
        </p:txBody>
      </p:sp>
    </p:spTree>
    <p:extLst>
      <p:ext uri="{BB962C8B-B14F-4D97-AF65-F5344CB8AC3E}">
        <p14:creationId xmlns:p14="http://schemas.microsoft.com/office/powerpoint/2010/main" val="370674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551381-4DED-4699-9740-51184420B01A}" type="datetime1">
              <a:rPr lang="en-GB" smtClean="0"/>
              <a:t>27/04/2020</a:t>
            </a:fld>
            <a:endParaRPr lang="en-GB"/>
          </a:p>
        </p:txBody>
      </p:sp>
      <p:sp>
        <p:nvSpPr>
          <p:cNvPr id="5" name="Footer Placeholder 4"/>
          <p:cNvSpPr>
            <a:spLocks noGrp="1"/>
          </p:cNvSpPr>
          <p:nvPr>
            <p:ph type="ftr" sz="quarter" idx="11"/>
          </p:nvPr>
        </p:nvSpPr>
        <p:spPr/>
        <p:txBody>
          <a:bodyPr/>
          <a:lstStyle/>
          <a:p>
            <a:r>
              <a:rPr lang="da-DK" smtClean="0"/>
              <a:t>A. Kirchgaessner et al.    EGU 2020 </a:t>
            </a:r>
            <a:endParaRPr lang="en-GB"/>
          </a:p>
        </p:txBody>
      </p:sp>
      <p:sp>
        <p:nvSpPr>
          <p:cNvPr id="6" name="Slide Number Placeholder 5"/>
          <p:cNvSpPr>
            <a:spLocks noGrp="1"/>
          </p:cNvSpPr>
          <p:nvPr>
            <p:ph type="sldNum" sz="quarter" idx="12"/>
          </p:nvPr>
        </p:nvSpPr>
        <p:spPr/>
        <p:txBody>
          <a:bodyPr/>
          <a:lstStyle/>
          <a:p>
            <a:fld id="{0548BDE6-F123-4D0D-B3A8-BFFBF8C300E8}" type="slidenum">
              <a:rPr lang="en-GB" smtClean="0"/>
              <a:t>‹#›</a:t>
            </a:fld>
            <a:endParaRPr lang="en-GB"/>
          </a:p>
        </p:txBody>
      </p:sp>
    </p:spTree>
    <p:extLst>
      <p:ext uri="{BB962C8B-B14F-4D97-AF65-F5344CB8AC3E}">
        <p14:creationId xmlns:p14="http://schemas.microsoft.com/office/powerpoint/2010/main" val="308196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5FEB97-1E13-4F99-B3E9-EAE15647BF4B}" type="datetime1">
              <a:rPr lang="en-GB" smtClean="0"/>
              <a:t>27/04/2020</a:t>
            </a:fld>
            <a:endParaRPr lang="en-GB"/>
          </a:p>
        </p:txBody>
      </p:sp>
      <p:sp>
        <p:nvSpPr>
          <p:cNvPr id="5" name="Footer Placeholder 4"/>
          <p:cNvSpPr>
            <a:spLocks noGrp="1"/>
          </p:cNvSpPr>
          <p:nvPr>
            <p:ph type="ftr" sz="quarter" idx="11"/>
          </p:nvPr>
        </p:nvSpPr>
        <p:spPr>
          <a:xfrm>
            <a:off x="4038600" y="6356350"/>
            <a:ext cx="3115989" cy="365125"/>
          </a:xfrm>
        </p:spPr>
        <p:txBody>
          <a:bodyPr/>
          <a:lstStyle/>
          <a:p>
            <a:r>
              <a:rPr lang="da-DK" smtClean="0"/>
              <a:t>A. Kirchgaessner et al.    EGU 2020 </a:t>
            </a:r>
            <a:endParaRPr lang="en-GB" dirty="0"/>
          </a:p>
        </p:txBody>
      </p:sp>
      <p:sp>
        <p:nvSpPr>
          <p:cNvPr id="6" name="Slide Number Placeholder 5"/>
          <p:cNvSpPr>
            <a:spLocks noGrp="1"/>
          </p:cNvSpPr>
          <p:nvPr>
            <p:ph type="sldNum" sz="quarter" idx="12"/>
          </p:nvPr>
        </p:nvSpPr>
        <p:spPr/>
        <p:txBody>
          <a:bodyPr/>
          <a:lstStyle/>
          <a:p>
            <a:fld id="{0548BDE6-F123-4D0D-B3A8-BFFBF8C300E8}"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8083" y="6305285"/>
            <a:ext cx="1227411" cy="429442"/>
          </a:xfrm>
          <a:prstGeom prst="rect">
            <a:avLst/>
          </a:prstGeom>
        </p:spPr>
      </p:pic>
    </p:spTree>
    <p:extLst>
      <p:ext uri="{BB962C8B-B14F-4D97-AF65-F5344CB8AC3E}">
        <p14:creationId xmlns:p14="http://schemas.microsoft.com/office/powerpoint/2010/main" val="36780005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EA5363-0D98-47A5-A613-9D3E1B68CEDC}" type="datetime1">
              <a:rPr lang="en-GB" smtClean="0"/>
              <a:t>27/04/2020</a:t>
            </a:fld>
            <a:endParaRPr lang="en-GB"/>
          </a:p>
        </p:txBody>
      </p:sp>
      <p:sp>
        <p:nvSpPr>
          <p:cNvPr id="5" name="Footer Placeholder 4"/>
          <p:cNvSpPr>
            <a:spLocks noGrp="1"/>
          </p:cNvSpPr>
          <p:nvPr>
            <p:ph type="ftr" sz="quarter" idx="11"/>
          </p:nvPr>
        </p:nvSpPr>
        <p:spPr/>
        <p:txBody>
          <a:bodyPr/>
          <a:lstStyle/>
          <a:p>
            <a:r>
              <a:rPr lang="da-DK" smtClean="0"/>
              <a:t>A. Kirchgaessner et al.    EGU 2020 </a:t>
            </a:r>
            <a:endParaRPr lang="en-GB"/>
          </a:p>
        </p:txBody>
      </p:sp>
      <p:sp>
        <p:nvSpPr>
          <p:cNvPr id="6" name="Slide Number Placeholder 5"/>
          <p:cNvSpPr>
            <a:spLocks noGrp="1"/>
          </p:cNvSpPr>
          <p:nvPr>
            <p:ph type="sldNum" sz="quarter" idx="12"/>
          </p:nvPr>
        </p:nvSpPr>
        <p:spPr/>
        <p:txBody>
          <a:bodyPr/>
          <a:lstStyle/>
          <a:p>
            <a:fld id="{0548BDE6-F123-4D0D-B3A8-BFFBF8C300E8}" type="slidenum">
              <a:rPr lang="en-GB" smtClean="0"/>
              <a:t>‹#›</a:t>
            </a:fld>
            <a:endParaRPr lang="en-GB"/>
          </a:p>
        </p:txBody>
      </p:sp>
    </p:spTree>
    <p:extLst>
      <p:ext uri="{BB962C8B-B14F-4D97-AF65-F5344CB8AC3E}">
        <p14:creationId xmlns:p14="http://schemas.microsoft.com/office/powerpoint/2010/main" val="376013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9EDC5F-A592-47A3-BB54-E995505FC875}" type="datetime1">
              <a:rPr lang="en-GB" smtClean="0"/>
              <a:t>27/04/2020</a:t>
            </a:fld>
            <a:endParaRPr lang="en-GB"/>
          </a:p>
        </p:txBody>
      </p:sp>
      <p:sp>
        <p:nvSpPr>
          <p:cNvPr id="6" name="Footer Placeholder 5"/>
          <p:cNvSpPr>
            <a:spLocks noGrp="1"/>
          </p:cNvSpPr>
          <p:nvPr>
            <p:ph type="ftr" sz="quarter" idx="11"/>
          </p:nvPr>
        </p:nvSpPr>
        <p:spPr/>
        <p:txBody>
          <a:bodyPr/>
          <a:lstStyle/>
          <a:p>
            <a:r>
              <a:rPr lang="da-DK" smtClean="0"/>
              <a:t>A. Kirchgaessner et al.    EGU 2020 </a:t>
            </a:r>
            <a:endParaRPr lang="en-GB"/>
          </a:p>
        </p:txBody>
      </p:sp>
      <p:sp>
        <p:nvSpPr>
          <p:cNvPr id="7" name="Slide Number Placeholder 6"/>
          <p:cNvSpPr>
            <a:spLocks noGrp="1"/>
          </p:cNvSpPr>
          <p:nvPr>
            <p:ph type="sldNum" sz="quarter" idx="12"/>
          </p:nvPr>
        </p:nvSpPr>
        <p:spPr/>
        <p:txBody>
          <a:bodyPr/>
          <a:lstStyle/>
          <a:p>
            <a:fld id="{0548BDE6-F123-4D0D-B3A8-BFFBF8C300E8}" type="slidenum">
              <a:rPr lang="en-GB" smtClean="0"/>
              <a:t>‹#›</a:t>
            </a:fld>
            <a:endParaRPr lang="en-GB"/>
          </a:p>
        </p:txBody>
      </p:sp>
    </p:spTree>
    <p:extLst>
      <p:ext uri="{BB962C8B-B14F-4D97-AF65-F5344CB8AC3E}">
        <p14:creationId xmlns:p14="http://schemas.microsoft.com/office/powerpoint/2010/main" val="2432120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89D735-AAB0-4770-89CA-8D255898DF43}" type="datetime1">
              <a:rPr lang="en-GB" smtClean="0"/>
              <a:t>27/04/2020</a:t>
            </a:fld>
            <a:endParaRPr lang="en-GB"/>
          </a:p>
        </p:txBody>
      </p:sp>
      <p:sp>
        <p:nvSpPr>
          <p:cNvPr id="8" name="Footer Placeholder 7"/>
          <p:cNvSpPr>
            <a:spLocks noGrp="1"/>
          </p:cNvSpPr>
          <p:nvPr>
            <p:ph type="ftr" sz="quarter" idx="11"/>
          </p:nvPr>
        </p:nvSpPr>
        <p:spPr/>
        <p:txBody>
          <a:bodyPr/>
          <a:lstStyle/>
          <a:p>
            <a:r>
              <a:rPr lang="da-DK" smtClean="0"/>
              <a:t>A. Kirchgaessner et al.    EGU 2020 </a:t>
            </a:r>
            <a:endParaRPr lang="en-GB"/>
          </a:p>
        </p:txBody>
      </p:sp>
      <p:sp>
        <p:nvSpPr>
          <p:cNvPr id="9" name="Slide Number Placeholder 8"/>
          <p:cNvSpPr>
            <a:spLocks noGrp="1"/>
          </p:cNvSpPr>
          <p:nvPr>
            <p:ph type="sldNum" sz="quarter" idx="12"/>
          </p:nvPr>
        </p:nvSpPr>
        <p:spPr/>
        <p:txBody>
          <a:bodyPr/>
          <a:lstStyle/>
          <a:p>
            <a:fld id="{0548BDE6-F123-4D0D-B3A8-BFFBF8C300E8}" type="slidenum">
              <a:rPr lang="en-GB" smtClean="0"/>
              <a:t>‹#›</a:t>
            </a:fld>
            <a:endParaRPr lang="en-GB"/>
          </a:p>
        </p:txBody>
      </p:sp>
    </p:spTree>
    <p:extLst>
      <p:ext uri="{BB962C8B-B14F-4D97-AF65-F5344CB8AC3E}">
        <p14:creationId xmlns:p14="http://schemas.microsoft.com/office/powerpoint/2010/main" val="362839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2256F1-ACF0-42F3-A5F0-987C73EF8249}" type="datetime1">
              <a:rPr lang="en-GB" smtClean="0"/>
              <a:t>27/04/2020</a:t>
            </a:fld>
            <a:endParaRPr lang="en-GB"/>
          </a:p>
        </p:txBody>
      </p:sp>
      <p:sp>
        <p:nvSpPr>
          <p:cNvPr id="4" name="Footer Placeholder 3"/>
          <p:cNvSpPr>
            <a:spLocks noGrp="1"/>
          </p:cNvSpPr>
          <p:nvPr>
            <p:ph type="ftr" sz="quarter" idx="11"/>
          </p:nvPr>
        </p:nvSpPr>
        <p:spPr>
          <a:xfrm>
            <a:off x="4038600" y="6356350"/>
            <a:ext cx="3144078" cy="365125"/>
          </a:xfrm>
        </p:spPr>
        <p:txBody>
          <a:bodyPr/>
          <a:lstStyle/>
          <a:p>
            <a:r>
              <a:rPr lang="da-DK" smtClean="0"/>
              <a:t>A. Kirchgaessner et al.    EGU 2020 </a:t>
            </a:r>
            <a:endParaRPr lang="en-GB" dirty="0"/>
          </a:p>
        </p:txBody>
      </p:sp>
      <p:sp>
        <p:nvSpPr>
          <p:cNvPr id="5" name="Slide Number Placeholder 4"/>
          <p:cNvSpPr>
            <a:spLocks noGrp="1"/>
          </p:cNvSpPr>
          <p:nvPr>
            <p:ph type="sldNum" sz="quarter" idx="12"/>
          </p:nvPr>
        </p:nvSpPr>
        <p:spPr/>
        <p:txBody>
          <a:bodyPr/>
          <a:lstStyle/>
          <a:p>
            <a:fld id="{0548BDE6-F123-4D0D-B3A8-BFFBF8C300E8}"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5989" y="6324191"/>
            <a:ext cx="1227411" cy="429442"/>
          </a:xfrm>
          <a:prstGeom prst="rect">
            <a:avLst/>
          </a:prstGeom>
        </p:spPr>
      </p:pic>
    </p:spTree>
    <p:extLst>
      <p:ext uri="{BB962C8B-B14F-4D97-AF65-F5344CB8AC3E}">
        <p14:creationId xmlns:p14="http://schemas.microsoft.com/office/powerpoint/2010/main" val="121961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4BCE3-9E46-43C8-B34D-2C7231601D09}" type="datetime1">
              <a:rPr lang="en-GB" smtClean="0"/>
              <a:t>27/04/2020</a:t>
            </a:fld>
            <a:endParaRPr lang="en-GB"/>
          </a:p>
        </p:txBody>
      </p:sp>
      <p:sp>
        <p:nvSpPr>
          <p:cNvPr id="3" name="Footer Placeholder 2"/>
          <p:cNvSpPr>
            <a:spLocks noGrp="1"/>
          </p:cNvSpPr>
          <p:nvPr>
            <p:ph type="ftr" sz="quarter" idx="11"/>
          </p:nvPr>
        </p:nvSpPr>
        <p:spPr>
          <a:xfrm>
            <a:off x="4306956" y="6356350"/>
            <a:ext cx="3101009" cy="365125"/>
          </a:xfrm>
        </p:spPr>
        <p:txBody>
          <a:bodyPr/>
          <a:lstStyle/>
          <a:p>
            <a:r>
              <a:rPr lang="da-DK" smtClean="0"/>
              <a:t>A. Kirchgaessner et al.    EGU 2020 </a:t>
            </a:r>
            <a:endParaRPr lang="en-GB" dirty="0"/>
          </a:p>
        </p:txBody>
      </p:sp>
      <p:sp>
        <p:nvSpPr>
          <p:cNvPr id="4" name="Slide Number Placeholder 3"/>
          <p:cNvSpPr>
            <a:spLocks noGrp="1"/>
          </p:cNvSpPr>
          <p:nvPr>
            <p:ph type="sldNum" sz="quarter" idx="12"/>
          </p:nvPr>
        </p:nvSpPr>
        <p:spPr/>
        <p:txBody>
          <a:bodyPr/>
          <a:lstStyle/>
          <a:p>
            <a:fld id="{0548BDE6-F123-4D0D-B3A8-BFFBF8C300E8}" type="slidenum">
              <a:rPr lang="en-GB" smtClean="0"/>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9547" y="6292033"/>
            <a:ext cx="1227411" cy="429442"/>
          </a:xfrm>
          <a:prstGeom prst="rect">
            <a:avLst/>
          </a:prstGeom>
        </p:spPr>
      </p:pic>
    </p:spTree>
    <p:extLst>
      <p:ext uri="{BB962C8B-B14F-4D97-AF65-F5344CB8AC3E}">
        <p14:creationId xmlns:p14="http://schemas.microsoft.com/office/powerpoint/2010/main" val="34377150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B92FD0-72AD-4FF3-A991-7A8AF37E16EE}" type="datetime1">
              <a:rPr lang="en-GB" smtClean="0"/>
              <a:t>27/04/2020</a:t>
            </a:fld>
            <a:endParaRPr lang="en-GB"/>
          </a:p>
        </p:txBody>
      </p:sp>
      <p:sp>
        <p:nvSpPr>
          <p:cNvPr id="6" name="Footer Placeholder 5"/>
          <p:cNvSpPr>
            <a:spLocks noGrp="1"/>
          </p:cNvSpPr>
          <p:nvPr>
            <p:ph type="ftr" sz="quarter" idx="11"/>
          </p:nvPr>
        </p:nvSpPr>
        <p:spPr/>
        <p:txBody>
          <a:bodyPr/>
          <a:lstStyle/>
          <a:p>
            <a:r>
              <a:rPr lang="da-DK" smtClean="0"/>
              <a:t>A. Kirchgaessner et al.    EGU 2020 </a:t>
            </a:r>
            <a:endParaRPr lang="en-GB"/>
          </a:p>
        </p:txBody>
      </p:sp>
      <p:sp>
        <p:nvSpPr>
          <p:cNvPr id="7" name="Slide Number Placeholder 6"/>
          <p:cNvSpPr>
            <a:spLocks noGrp="1"/>
          </p:cNvSpPr>
          <p:nvPr>
            <p:ph type="sldNum" sz="quarter" idx="12"/>
          </p:nvPr>
        </p:nvSpPr>
        <p:spPr/>
        <p:txBody>
          <a:bodyPr/>
          <a:lstStyle/>
          <a:p>
            <a:fld id="{0548BDE6-F123-4D0D-B3A8-BFFBF8C300E8}" type="slidenum">
              <a:rPr lang="en-GB" smtClean="0"/>
              <a:t>‹#›</a:t>
            </a:fld>
            <a:endParaRPr lang="en-GB"/>
          </a:p>
        </p:txBody>
      </p:sp>
    </p:spTree>
    <p:extLst>
      <p:ext uri="{BB962C8B-B14F-4D97-AF65-F5344CB8AC3E}">
        <p14:creationId xmlns:p14="http://schemas.microsoft.com/office/powerpoint/2010/main" val="395765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5E25BE-541D-48CA-BF48-5740AA1330F4}" type="datetime1">
              <a:rPr lang="en-GB" smtClean="0"/>
              <a:t>27/04/2020</a:t>
            </a:fld>
            <a:endParaRPr lang="en-GB"/>
          </a:p>
        </p:txBody>
      </p:sp>
      <p:sp>
        <p:nvSpPr>
          <p:cNvPr id="6" name="Footer Placeholder 5"/>
          <p:cNvSpPr>
            <a:spLocks noGrp="1"/>
          </p:cNvSpPr>
          <p:nvPr>
            <p:ph type="ftr" sz="quarter" idx="11"/>
          </p:nvPr>
        </p:nvSpPr>
        <p:spPr/>
        <p:txBody>
          <a:bodyPr/>
          <a:lstStyle/>
          <a:p>
            <a:r>
              <a:rPr lang="da-DK" smtClean="0"/>
              <a:t>A. Kirchgaessner et al.    EGU 2020 </a:t>
            </a:r>
            <a:endParaRPr lang="en-GB"/>
          </a:p>
        </p:txBody>
      </p:sp>
      <p:sp>
        <p:nvSpPr>
          <p:cNvPr id="7" name="Slide Number Placeholder 6"/>
          <p:cNvSpPr>
            <a:spLocks noGrp="1"/>
          </p:cNvSpPr>
          <p:nvPr>
            <p:ph type="sldNum" sz="quarter" idx="12"/>
          </p:nvPr>
        </p:nvSpPr>
        <p:spPr/>
        <p:txBody>
          <a:bodyPr/>
          <a:lstStyle/>
          <a:p>
            <a:fld id="{0548BDE6-F123-4D0D-B3A8-BFFBF8C300E8}" type="slidenum">
              <a:rPr lang="en-GB" smtClean="0"/>
              <a:t>‹#›</a:t>
            </a:fld>
            <a:endParaRPr lang="en-GB"/>
          </a:p>
        </p:txBody>
      </p:sp>
    </p:spTree>
    <p:extLst>
      <p:ext uri="{BB962C8B-B14F-4D97-AF65-F5344CB8AC3E}">
        <p14:creationId xmlns:p14="http://schemas.microsoft.com/office/powerpoint/2010/main" val="153005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C2E9A-4E12-4FCD-A827-C98B930BE188}" type="datetime1">
              <a:rPr lang="en-GB" smtClean="0"/>
              <a:t>27/04/2020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smtClean="0"/>
              <a:t>A. Kirchgaessner et al.    EGU 2020 </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8BDE6-F123-4D0D-B3A8-BFFBF8C300E8}" type="slidenum">
              <a:rPr lang="en-GB" smtClean="0"/>
              <a:t>‹#›</a:t>
            </a:fld>
            <a:endParaRPr lang="en-GB"/>
          </a:p>
        </p:txBody>
      </p:sp>
    </p:spTree>
    <p:extLst>
      <p:ext uri="{BB962C8B-B14F-4D97-AF65-F5344CB8AC3E}">
        <p14:creationId xmlns:p14="http://schemas.microsoft.com/office/powerpoint/2010/main" val="2977338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6.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4.jpeg"/><Relationship Id="rId5" Type="http://schemas.openxmlformats.org/officeDocument/2006/relationships/diagramQuickStyle" Target="../diagrams/quickStyle1.xml"/><Relationship Id="rId15" Type="http://schemas.openxmlformats.org/officeDocument/2006/relationships/slide" Target="slide25.xml"/><Relationship Id="rId10" Type="http://schemas.openxmlformats.org/officeDocument/2006/relationships/slide" Target="slide3.xml"/><Relationship Id="rId4" Type="http://schemas.openxmlformats.org/officeDocument/2006/relationships/diagramLayout" Target="../diagrams/layout1.xml"/><Relationship Id="rId9" Type="http://schemas.openxmlformats.org/officeDocument/2006/relationships/slide" Target="slide13.xml"/><Relationship Id="rId1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slide" Target="slide24.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slide" Target="slide23.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hyperlink" Target="https://www.bas.ac.uk/data/our-data/publication/the-representation-of-fohn-events-to-the-east-of-the/" TargetMode="Externa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2.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0.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6.jpeg"/><Relationship Id="rId4" Type="http://schemas.openxmlformats.org/officeDocument/2006/relationships/hyperlink" Target="https://catalogue.ceda.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Content Placeholder 8"/>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364381" y="1489068"/>
            <a:ext cx="1376801" cy="1635156"/>
          </a:xfrm>
        </p:spPr>
      </p:pic>
      <p:sp>
        <p:nvSpPr>
          <p:cNvPr id="5" name="Rectangle 4"/>
          <p:cNvSpPr/>
          <p:nvPr/>
        </p:nvSpPr>
        <p:spPr>
          <a:xfrm>
            <a:off x="263701" y="688968"/>
            <a:ext cx="10129380" cy="1938992"/>
          </a:xfrm>
          <a:prstGeom prst="rect">
            <a:avLst/>
          </a:prstGeom>
        </p:spPr>
        <p:txBody>
          <a:bodyPr wrap="square">
            <a:spAutoFit/>
          </a:bodyPr>
          <a:lstStyle/>
          <a:p>
            <a:pPr algn="ctr"/>
            <a:r>
              <a:rPr lang="en-GB" sz="3600" dirty="0" smtClean="0">
                <a:latin typeface="Times New Roman" panose="02020603050405020304" pitchFamily="18" charset="0"/>
                <a:ea typeface="Calibri" panose="020F0502020204030204" pitchFamily="34" charset="0"/>
                <a:cs typeface="Times New Roman" panose="02020603050405020304" pitchFamily="18" charset="0"/>
              </a:rPr>
              <a:t>Föhn </a:t>
            </a:r>
            <a:r>
              <a:rPr lang="en-GB" sz="3600" dirty="0">
                <a:latin typeface="Times New Roman" panose="02020603050405020304" pitchFamily="18" charset="0"/>
                <a:ea typeface="Calibri" panose="020F0502020204030204" pitchFamily="34" charset="0"/>
                <a:cs typeface="Times New Roman" panose="02020603050405020304" pitchFamily="18" charset="0"/>
              </a:rPr>
              <a:t>events at Cole Peninsula (Antarctica) in in-situ measurements and model </a:t>
            </a:r>
            <a:r>
              <a:rPr lang="en-GB" sz="3600" dirty="0" smtClean="0">
                <a:latin typeface="Times New Roman" panose="02020603050405020304" pitchFamily="18" charset="0"/>
                <a:ea typeface="Calibri" panose="020F0502020204030204" pitchFamily="34" charset="0"/>
                <a:cs typeface="Times New Roman" panose="02020603050405020304" pitchFamily="18" charset="0"/>
              </a:rPr>
              <a:t>simulations</a:t>
            </a:r>
          </a:p>
          <a:p>
            <a:pPr algn="ctr"/>
            <a:r>
              <a:rPr lang="en-GB" sz="2800" b="1" u="sng" dirty="0" smtClean="0">
                <a:latin typeface="Times New Roman" panose="02020603050405020304" pitchFamily="18" charset="0"/>
                <a:ea typeface="Calibri" panose="020F0502020204030204" pitchFamily="34" charset="0"/>
                <a:cs typeface="Times New Roman" panose="02020603050405020304" pitchFamily="18" charset="0"/>
              </a:rPr>
              <a:t>Amélie Kirchgäßner</a:t>
            </a:r>
            <a:r>
              <a:rPr lang="en-GB" sz="2800" dirty="0" smtClean="0">
                <a:latin typeface="Times New Roman" panose="02020603050405020304" pitchFamily="18" charset="0"/>
                <a:ea typeface="Calibri" panose="020F0502020204030204" pitchFamily="34" charset="0"/>
                <a:cs typeface="Times New Roman" panose="02020603050405020304" pitchFamily="18" charset="0"/>
              </a:rPr>
              <a:t>, John King, Alan Gadian</a:t>
            </a:r>
          </a:p>
          <a:p>
            <a:pPr algn="ctr"/>
            <a:r>
              <a:rPr lang="de-DE" sz="2000" dirty="0" smtClean="0">
                <a:latin typeface="Times New Roman" panose="02020603050405020304" pitchFamily="18" charset="0"/>
                <a:cs typeface="Times New Roman" panose="02020603050405020304" pitchFamily="18" charset="0"/>
              </a:rPr>
              <a:t>contact: amelie.kirchgaessner@bas.ac.uk</a:t>
            </a:r>
            <a:endParaRPr lang="en-GB" sz="2000" dirty="0">
              <a:latin typeface="Times New Roman" panose="02020603050405020304" pitchFamily="18" charset="0"/>
              <a:cs typeface="Times New Roman" panose="02020603050405020304" pitchFamily="18" charset="0"/>
            </a:endParaRPr>
          </a:p>
        </p:txBody>
      </p:sp>
      <p:sp>
        <p:nvSpPr>
          <p:cNvPr id="8" name="Footer Placeholder 7"/>
          <p:cNvSpPr>
            <a:spLocks noGrp="1"/>
          </p:cNvSpPr>
          <p:nvPr>
            <p:ph type="ftr" sz="quarter" idx="11"/>
          </p:nvPr>
        </p:nvSpPr>
        <p:spPr>
          <a:xfrm>
            <a:off x="3177209" y="6091306"/>
            <a:ext cx="3115989" cy="365125"/>
          </a:xfrm>
        </p:spPr>
        <p:txBody>
          <a:bodyPr/>
          <a:lstStyle/>
          <a:p>
            <a:r>
              <a:rPr lang="da-DK" sz="1600" smtClean="0"/>
              <a:t>A. Kirchgaessner et al.    EGU 2020 </a:t>
            </a:r>
            <a:endParaRPr lang="en-GB" sz="16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451" y="5944163"/>
            <a:ext cx="1227411" cy="429442"/>
          </a:xfrm>
          <a:prstGeom prst="rect">
            <a:avLst/>
          </a:prstGeom>
        </p:spPr>
      </p:pic>
    </p:spTree>
    <p:extLst>
      <p:ext uri="{BB962C8B-B14F-4D97-AF65-F5344CB8AC3E}">
        <p14:creationId xmlns:p14="http://schemas.microsoft.com/office/powerpoint/2010/main" val="2656559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3900" y="1297575"/>
            <a:ext cx="6553779" cy="4915334"/>
          </a:xfrm>
          <a:prstGeom prst="rect">
            <a:avLst/>
          </a:prstGeom>
        </p:spPr>
      </p:pic>
      <p:sp>
        <p:nvSpPr>
          <p:cNvPr id="5" name="Footer Placeholder 4"/>
          <p:cNvSpPr>
            <a:spLocks noGrp="1"/>
          </p:cNvSpPr>
          <p:nvPr>
            <p:ph type="ftr" sz="quarter" idx="11"/>
          </p:nvPr>
        </p:nvSpPr>
        <p:spPr/>
        <p:txBody>
          <a:bodyPr/>
          <a:lstStyle/>
          <a:p>
            <a:r>
              <a:rPr lang="da-DK" smtClean="0"/>
              <a:t>A. Kirchgaessner et al.    EGU 2020 </a:t>
            </a:r>
            <a:endParaRPr lang="en-GB"/>
          </a:p>
        </p:txBody>
      </p:sp>
      <p:sp>
        <p:nvSpPr>
          <p:cNvPr id="3" name="TextBox 2"/>
          <p:cNvSpPr txBox="1"/>
          <p:nvPr/>
        </p:nvSpPr>
        <p:spPr>
          <a:xfrm>
            <a:off x="8410310" y="5843577"/>
            <a:ext cx="3459193" cy="369332"/>
          </a:xfrm>
          <a:prstGeom prst="rect">
            <a:avLst/>
          </a:prstGeom>
          <a:noFill/>
        </p:spPr>
        <p:txBody>
          <a:bodyPr wrap="square" rtlCol="0">
            <a:spAutoFit/>
          </a:bodyPr>
          <a:lstStyle/>
          <a:p>
            <a:r>
              <a:rPr lang="de-DE" dirty="0" smtClean="0"/>
              <a:t>Photo credit: Andy Elvidge</a:t>
            </a:r>
            <a:endParaRPr lang="en-GB" dirty="0"/>
          </a:p>
        </p:txBody>
      </p:sp>
      <p:pic>
        <p:nvPicPr>
          <p:cNvPr id="6" name="Picture 5" descr="BAS_(PM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759" y="5951273"/>
            <a:ext cx="3623317" cy="81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06503" y="314952"/>
            <a:ext cx="6675671" cy="523220"/>
          </a:xfrm>
          <a:prstGeom prst="rect">
            <a:avLst/>
          </a:prstGeom>
          <a:noFill/>
        </p:spPr>
        <p:txBody>
          <a:bodyPr wrap="square" rtlCol="0">
            <a:spAutoFit/>
          </a:bodyPr>
          <a:lstStyle/>
          <a:p>
            <a:r>
              <a:rPr lang="de-DE" sz="2800" u="sng" dirty="0" smtClean="0"/>
              <a:t>Automatic Weather Station at Cole Peninsula</a:t>
            </a:r>
            <a:endParaRPr lang="en-GB" sz="2800" u="sng" dirty="0"/>
          </a:p>
        </p:txBody>
      </p:sp>
      <p:sp>
        <p:nvSpPr>
          <p:cNvPr id="8" name="TextBox 7"/>
          <p:cNvSpPr txBox="1"/>
          <p:nvPr/>
        </p:nvSpPr>
        <p:spPr>
          <a:xfrm>
            <a:off x="457200" y="1371600"/>
            <a:ext cx="3400425" cy="1477328"/>
          </a:xfrm>
          <a:prstGeom prst="rect">
            <a:avLst/>
          </a:prstGeom>
          <a:noFill/>
        </p:spPr>
        <p:txBody>
          <a:bodyPr wrap="square" rtlCol="0">
            <a:spAutoFit/>
          </a:bodyPr>
          <a:lstStyle/>
          <a:p>
            <a:r>
              <a:rPr lang="de-DE" dirty="0" smtClean="0"/>
              <a:t>Operational from Jan 21st 2011 – Jan 4th 2012</a:t>
            </a:r>
          </a:p>
          <a:p>
            <a:endParaRPr lang="de-DE" dirty="0"/>
          </a:p>
          <a:p>
            <a:r>
              <a:rPr lang="de-DE" dirty="0" smtClean="0"/>
              <a:t>Location: </a:t>
            </a:r>
            <a:r>
              <a:rPr lang="en-GB" dirty="0" smtClean="0"/>
              <a:t>66°51'48</a:t>
            </a:r>
            <a:r>
              <a:rPr lang="en-GB" dirty="0"/>
              <a:t>''S, </a:t>
            </a:r>
            <a:r>
              <a:rPr lang="en-GB" dirty="0" smtClean="0"/>
              <a:t>63°48'39''W 424m </a:t>
            </a:r>
            <a:r>
              <a:rPr lang="en-GB" dirty="0"/>
              <a:t>above sea level </a:t>
            </a:r>
          </a:p>
        </p:txBody>
      </p:sp>
      <p:grpSp>
        <p:nvGrpSpPr>
          <p:cNvPr id="12" name="Group 11"/>
          <p:cNvGrpSpPr/>
          <p:nvPr/>
        </p:nvGrpSpPr>
        <p:grpSpPr>
          <a:xfrm>
            <a:off x="10786658" y="6356350"/>
            <a:ext cx="1331145" cy="432000"/>
            <a:chOff x="10786658" y="6356350"/>
            <a:chExt cx="1331145" cy="432000"/>
          </a:xfrm>
        </p:grpSpPr>
        <p:sp>
          <p:nvSpPr>
            <p:cNvPr id="9" name="Action Button: Home 8">
              <a:hlinkClick r:id="rId4"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Forward or Next 9">
              <a:hlinkClick r:id="" action="ppaction://hlinkshowjump?jump=nextslide" highlightClick="1"/>
            </p:cNvPr>
            <p:cNvSpPr/>
            <p:nvPr/>
          </p:nvSpPr>
          <p:spPr>
            <a:xfrm>
              <a:off x="11757803" y="6356350"/>
              <a:ext cx="360000" cy="4320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ction Button: Back or Previous 10">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28377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1000628.JPG"/>
          <p:cNvPicPr>
            <a:picLocks noChangeAspect="1"/>
          </p:cNvPicPr>
          <p:nvPr/>
        </p:nvPicPr>
        <p:blipFill>
          <a:blip r:embed="rId2" cstate="print"/>
          <a:srcRect/>
          <a:stretch>
            <a:fillRect/>
          </a:stretch>
        </p:blipFill>
        <p:spPr bwMode="auto">
          <a:xfrm>
            <a:off x="445716" y="838172"/>
            <a:ext cx="6612719" cy="4960459"/>
          </a:xfrm>
          <a:prstGeom prst="rect">
            <a:avLst/>
          </a:prstGeom>
          <a:noFill/>
          <a:ln w="9525">
            <a:noFill/>
            <a:miter lim="800000"/>
            <a:headEnd/>
            <a:tailEnd/>
          </a:ln>
        </p:spPr>
      </p:pic>
      <p:sp>
        <p:nvSpPr>
          <p:cNvPr id="4" name="TextBox 3"/>
          <p:cNvSpPr txBox="1"/>
          <p:nvPr/>
        </p:nvSpPr>
        <p:spPr>
          <a:xfrm>
            <a:off x="445716" y="5380067"/>
            <a:ext cx="6638795" cy="369332"/>
          </a:xfrm>
          <a:prstGeom prst="rect">
            <a:avLst/>
          </a:prstGeom>
          <a:noFill/>
        </p:spPr>
        <p:txBody>
          <a:bodyPr wrap="square" rtlCol="0">
            <a:spAutoFit/>
          </a:bodyPr>
          <a:lstStyle/>
          <a:p>
            <a:r>
              <a:rPr lang="de-DE" dirty="0" smtClean="0"/>
              <a:t>Photo </a:t>
            </a:r>
            <a:r>
              <a:rPr lang="de-DE" dirty="0"/>
              <a:t>credit: Andrew Elvidge</a:t>
            </a:r>
            <a:r>
              <a:rPr lang="de-DE" dirty="0" smtClean="0"/>
              <a:t> </a:t>
            </a:r>
            <a:endParaRPr lang="en-GB" dirty="0"/>
          </a:p>
        </p:txBody>
      </p:sp>
      <p:sp>
        <p:nvSpPr>
          <p:cNvPr id="5" name="TextBox 4"/>
          <p:cNvSpPr txBox="1"/>
          <p:nvPr/>
        </p:nvSpPr>
        <p:spPr>
          <a:xfrm>
            <a:off x="7445418" y="1007671"/>
            <a:ext cx="4158642" cy="3046988"/>
          </a:xfrm>
          <a:prstGeom prst="rect">
            <a:avLst/>
          </a:prstGeom>
          <a:noFill/>
        </p:spPr>
        <p:txBody>
          <a:bodyPr wrap="square" rtlCol="0">
            <a:spAutoFit/>
          </a:bodyPr>
          <a:lstStyle/>
          <a:p>
            <a:pPr marL="285750" indent="-285750">
              <a:buFont typeface="Wingdings" panose="05000000000000000000" pitchFamily="2" charset="2"/>
              <a:buChar char="T"/>
            </a:pPr>
            <a:r>
              <a:rPr lang="de-DE" sz="2400" dirty="0" smtClean="0">
                <a:latin typeface="Times New Roman" panose="02020603050405020304" pitchFamily="18" charset="0"/>
                <a:cs typeface="Times New Roman" panose="02020603050405020304" pitchFamily="18" charset="0"/>
              </a:rPr>
              <a:t>RM Young prop vane (4m above surface)</a:t>
            </a:r>
          </a:p>
          <a:p>
            <a:pPr marL="285750" indent="-285750">
              <a:buFont typeface="Wingdings" panose="05000000000000000000" pitchFamily="2" charset="2"/>
              <a:buChar char="T"/>
            </a:pPr>
            <a:r>
              <a:rPr lang="de-DE" sz="2400" dirty="0" smtClean="0">
                <a:latin typeface="Times New Roman" panose="02020603050405020304" pitchFamily="18" charset="0"/>
                <a:cs typeface="Times New Roman" panose="02020603050405020304" pitchFamily="18" charset="0"/>
              </a:rPr>
              <a:t>GPS and Iridium antenna at 3.5m</a:t>
            </a:r>
          </a:p>
          <a:p>
            <a:pPr marL="285750" indent="-285750">
              <a:buFont typeface="Wingdings" panose="05000000000000000000" pitchFamily="2" charset="2"/>
              <a:buChar char="T"/>
            </a:pPr>
            <a:r>
              <a:rPr lang="de-DE" sz="2400" dirty="0" smtClean="0">
                <a:latin typeface="Times New Roman" panose="02020603050405020304" pitchFamily="18" charset="0"/>
                <a:cs typeface="Times New Roman" panose="02020603050405020304" pitchFamily="18" charset="0"/>
              </a:rPr>
              <a:t>Humicap HMP45D at 3m</a:t>
            </a:r>
          </a:p>
          <a:p>
            <a:pPr marL="285750" indent="-285750">
              <a:buFont typeface="Wingdings" panose="05000000000000000000" pitchFamily="2" charset="2"/>
              <a:buChar char="T"/>
            </a:pPr>
            <a:r>
              <a:rPr lang="de-DE" sz="2400" dirty="0" smtClean="0">
                <a:latin typeface="Times New Roman" panose="02020603050405020304" pitchFamily="18" charset="0"/>
                <a:cs typeface="Times New Roman" panose="02020603050405020304" pitchFamily="18" charset="0"/>
              </a:rPr>
              <a:t>Pressure sensor buried with logger box at the foot of the AWS.</a:t>
            </a:r>
            <a:endParaRPr lang="en-GB" sz="2400"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da-DK" smtClean="0"/>
              <a:t>A. Kirchgaessner et al.    EGU 2020 </a:t>
            </a:r>
            <a:endParaRPr lang="en-GB"/>
          </a:p>
        </p:txBody>
      </p:sp>
      <p:pic>
        <p:nvPicPr>
          <p:cNvPr id="8" name="Picture 7" descr="BAS_(P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59" y="5951273"/>
            <a:ext cx="3623317" cy="81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106503" y="314952"/>
            <a:ext cx="6675671" cy="523220"/>
          </a:xfrm>
          <a:prstGeom prst="rect">
            <a:avLst/>
          </a:prstGeom>
          <a:noFill/>
        </p:spPr>
        <p:txBody>
          <a:bodyPr wrap="square" rtlCol="0">
            <a:spAutoFit/>
          </a:bodyPr>
          <a:lstStyle/>
          <a:p>
            <a:r>
              <a:rPr lang="de-DE" sz="2800" u="sng" dirty="0" smtClean="0"/>
              <a:t>Automatic Weather Station at Cole Peninsula</a:t>
            </a:r>
            <a:endParaRPr lang="en-GB" sz="2800" u="sng" dirty="0"/>
          </a:p>
        </p:txBody>
      </p:sp>
      <p:grpSp>
        <p:nvGrpSpPr>
          <p:cNvPr id="13" name="Group 12"/>
          <p:cNvGrpSpPr/>
          <p:nvPr/>
        </p:nvGrpSpPr>
        <p:grpSpPr>
          <a:xfrm>
            <a:off x="10786658" y="6356350"/>
            <a:ext cx="1331145" cy="432000"/>
            <a:chOff x="10786658" y="6356350"/>
            <a:chExt cx="1331145" cy="432000"/>
          </a:xfrm>
        </p:grpSpPr>
        <p:sp>
          <p:nvSpPr>
            <p:cNvPr id="14" name="Action Button: Home 13">
              <a:hlinkClick r:id="rId4"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ction Button: Forward or Next 14">
              <a:hlinkClick r:id="" action="ppaction://hlinkshowjump?jump=nextslide" highlightClick="1"/>
            </p:cNvPr>
            <p:cNvSpPr/>
            <p:nvPr/>
          </p:nvSpPr>
          <p:spPr>
            <a:xfrm>
              <a:off x="11757803" y="6356350"/>
              <a:ext cx="360000" cy="4320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Back or Previous 15">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55002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4530" y="2215093"/>
            <a:ext cx="7076096" cy="2869959"/>
          </a:xfrm>
          <a:prstGeom prst="rect">
            <a:avLst/>
          </a:prstGeom>
        </p:spPr>
      </p:pic>
      <p:sp>
        <p:nvSpPr>
          <p:cNvPr id="4" name="TextBox 3"/>
          <p:cNvSpPr txBox="1"/>
          <p:nvPr/>
        </p:nvSpPr>
        <p:spPr>
          <a:xfrm>
            <a:off x="1027134" y="513567"/>
            <a:ext cx="9707671" cy="1200329"/>
          </a:xfrm>
          <a:prstGeom prst="rect">
            <a:avLst/>
          </a:prstGeom>
          <a:noFill/>
        </p:spPr>
        <p:txBody>
          <a:bodyPr wrap="square" rtlCol="0">
            <a:spAutoFit/>
          </a:bodyPr>
          <a:lstStyle/>
          <a:p>
            <a:r>
              <a:rPr lang="de-DE" sz="2400" dirty="0" smtClean="0">
                <a:latin typeface="Times New Roman" panose="02020603050405020304" pitchFamily="18" charset="0"/>
                <a:cs typeface="Times New Roman" panose="02020603050405020304" pitchFamily="18" charset="0"/>
              </a:rPr>
              <a:t>Schematic of how the two daily initialisations of the model runs were combined into a 6 hourly time series. E.g. </a:t>
            </a:r>
            <a:r>
              <a:rPr lang="en-GB" sz="2400" b="0" i="0" dirty="0" err="1" smtClean="0">
                <a:solidFill>
                  <a:srgbClr val="000000"/>
                </a:solidFill>
                <a:effectLst/>
                <a:latin typeface="Times New Roman" panose="02020603050405020304" pitchFamily="18" charset="0"/>
                <a:cs typeface="Times New Roman" panose="02020603050405020304" pitchFamily="18" charset="0"/>
              </a:rPr>
              <a:t>Seefeldt</a:t>
            </a:r>
            <a:r>
              <a:rPr lang="en-GB" sz="2400" dirty="0" smtClean="0">
                <a:solidFill>
                  <a:srgbClr val="000000"/>
                </a:solidFill>
                <a:latin typeface="Times New Roman" panose="02020603050405020304" pitchFamily="18" charset="0"/>
                <a:cs typeface="Times New Roman" panose="02020603050405020304" pitchFamily="18" charset="0"/>
              </a:rPr>
              <a:t> </a:t>
            </a:r>
            <a:r>
              <a:rPr lang="en-GB" sz="2400" b="0" i="0" dirty="0" smtClean="0">
                <a:solidFill>
                  <a:srgbClr val="000000"/>
                </a:solidFill>
                <a:effectLst/>
                <a:latin typeface="Times New Roman" panose="02020603050405020304" pitchFamily="18" charset="0"/>
                <a:cs typeface="Times New Roman" panose="02020603050405020304" pitchFamily="18" charset="0"/>
              </a:rPr>
              <a:t>and Cassano (2008) have shown </a:t>
            </a:r>
            <a:r>
              <a:rPr lang="de-DE" sz="2400" dirty="0" smtClean="0">
                <a:latin typeface="Times New Roman" panose="02020603050405020304" pitchFamily="18" charset="0"/>
                <a:cs typeface="Times New Roman" panose="02020603050405020304" pitchFamily="18" charset="0"/>
              </a:rPr>
              <a:t>that up to 12 hours are needed for the model to adjust to topography.</a:t>
            </a:r>
            <a:endParaRPr lang="en-GB" sz="2400"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da-DK" smtClean="0"/>
              <a:t>A. Kirchgaessner et al.    EGU 2020 </a:t>
            </a:r>
            <a:endParaRPr lang="en-GB"/>
          </a:p>
        </p:txBody>
      </p:sp>
      <p:pic>
        <p:nvPicPr>
          <p:cNvPr id="7" name="Picture 7" descr="BAS_(PM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01" y="5971299"/>
            <a:ext cx="3623317" cy="81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10536397" y="6142008"/>
            <a:ext cx="1592342" cy="639444"/>
            <a:chOff x="10786658" y="6148906"/>
            <a:chExt cx="1592342" cy="639444"/>
          </a:xfrm>
        </p:grpSpPr>
        <p:sp>
          <p:nvSpPr>
            <p:cNvPr id="9" name="Action Button: Home 8">
              <a:hlinkClick r:id="rId4"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ction Button: Forward or Next 10">
              <a:hlinkClick r:id="" action="ppaction://hlinkshowjump?jump=nextslide" highlightClick="1"/>
            </p:cNvPr>
            <p:cNvSpPr/>
            <p:nvPr/>
          </p:nvSpPr>
          <p:spPr>
            <a:xfrm>
              <a:off x="11757802" y="6148906"/>
              <a:ext cx="621198" cy="639444"/>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Back or Previous 12">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p:cNvSpPr txBox="1"/>
          <p:nvPr/>
        </p:nvSpPr>
        <p:spPr>
          <a:xfrm>
            <a:off x="11198393" y="5680343"/>
            <a:ext cx="1038141" cy="461665"/>
          </a:xfrm>
          <a:prstGeom prst="rect">
            <a:avLst/>
          </a:prstGeom>
          <a:noFill/>
        </p:spPr>
        <p:txBody>
          <a:bodyPr wrap="square" rtlCol="0">
            <a:spAutoFit/>
          </a:bodyPr>
          <a:lstStyle/>
          <a:p>
            <a:r>
              <a:rPr lang="de-DE" sz="1200" dirty="0" smtClean="0"/>
              <a:t>Föhn identification</a:t>
            </a:r>
            <a:endParaRPr lang="en-GB" sz="1200" dirty="0"/>
          </a:p>
        </p:txBody>
      </p:sp>
    </p:spTree>
    <p:extLst>
      <p:ext uri="{BB962C8B-B14F-4D97-AF65-F5344CB8AC3E}">
        <p14:creationId xmlns:p14="http://schemas.microsoft.com/office/powerpoint/2010/main" val="2187294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a-DK" smtClean="0"/>
              <a:t>A. Kirchgaessner et al.    EGU 2020 </a:t>
            </a:r>
            <a:endParaRPr lang="en-GB"/>
          </a:p>
        </p:txBody>
      </p:sp>
      <p:sp>
        <p:nvSpPr>
          <p:cNvPr id="3" name="TextBox 2"/>
          <p:cNvSpPr txBox="1"/>
          <p:nvPr/>
        </p:nvSpPr>
        <p:spPr>
          <a:xfrm>
            <a:off x="3632698" y="323459"/>
            <a:ext cx="4926604" cy="523220"/>
          </a:xfrm>
          <a:prstGeom prst="rect">
            <a:avLst/>
          </a:prstGeom>
          <a:noFill/>
        </p:spPr>
        <p:txBody>
          <a:bodyPr wrap="square" rtlCol="0">
            <a:spAutoFit/>
          </a:bodyPr>
          <a:lstStyle/>
          <a:p>
            <a:r>
              <a:rPr lang="de-DE" sz="2800" u="sng" dirty="0" smtClean="0">
                <a:latin typeface="Times New Roman" panose="02020603050405020304" pitchFamily="18" charset="0"/>
                <a:cs typeface="Times New Roman" panose="02020603050405020304" pitchFamily="18" charset="0"/>
              </a:rPr>
              <a:t>How do we </a:t>
            </a:r>
            <a:r>
              <a:rPr lang="de-DE" sz="2800" u="sng" dirty="0">
                <a:latin typeface="Times New Roman" panose="02020603050405020304" pitchFamily="18" charset="0"/>
                <a:cs typeface="Times New Roman" panose="02020603050405020304" pitchFamily="18" charset="0"/>
              </a:rPr>
              <a:t>identify</a:t>
            </a:r>
            <a:r>
              <a:rPr lang="de-DE" sz="2800" u="sng" dirty="0" smtClean="0">
                <a:latin typeface="Times New Roman" panose="02020603050405020304" pitchFamily="18" charset="0"/>
                <a:cs typeface="Times New Roman" panose="02020603050405020304" pitchFamily="18" charset="0"/>
              </a:rPr>
              <a:t> Föhn cases? </a:t>
            </a:r>
          </a:p>
        </p:txBody>
      </p:sp>
      <p:pic>
        <p:nvPicPr>
          <p:cNvPr id="4" name="Picture 7" descr="BAS_(P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86" y="5951273"/>
            <a:ext cx="3623317" cy="81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0786658" y="6356350"/>
            <a:ext cx="1331145" cy="432000"/>
            <a:chOff x="10786658" y="6356350"/>
            <a:chExt cx="1331145" cy="432000"/>
          </a:xfrm>
        </p:grpSpPr>
        <p:sp>
          <p:nvSpPr>
            <p:cNvPr id="7" name="Action Button: Home 6">
              <a:hlinkClick r:id="rId3"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Forward or Next 7">
              <a:hlinkClick r:id="" action="ppaction://hlinkshowjump?jump=nextslide" highlightClick="1"/>
            </p:cNvPr>
            <p:cNvSpPr/>
            <p:nvPr/>
          </p:nvSpPr>
          <p:spPr>
            <a:xfrm>
              <a:off x="11757803" y="6356350"/>
              <a:ext cx="360000" cy="4320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1447800" y="858149"/>
            <a:ext cx="3990976" cy="2939266"/>
          </a:xfrm>
          <a:prstGeom prst="rect">
            <a:avLst/>
          </a:prstGeom>
          <a:noFill/>
        </p:spPr>
        <p:txBody>
          <a:bodyPr wrap="square" rtlCol="0">
            <a:spAutoFit/>
          </a:bodyPr>
          <a:lstStyle/>
          <a:p>
            <a:pPr>
              <a:spcAft>
                <a:spcPts val="600"/>
              </a:spcAft>
            </a:pPr>
            <a:r>
              <a:rPr lang="de-DE" u="sng" dirty="0">
                <a:latin typeface="Times New Roman" panose="02020603050405020304" pitchFamily="18" charset="0"/>
                <a:cs typeface="Times New Roman" panose="02020603050405020304" pitchFamily="18" charset="0"/>
              </a:rPr>
              <a:t>In the </a:t>
            </a:r>
            <a:r>
              <a:rPr lang="de-DE" u="sng" dirty="0" smtClean="0">
                <a:latin typeface="Times New Roman" panose="02020603050405020304" pitchFamily="18" charset="0"/>
                <a:cs typeface="Times New Roman" panose="02020603050405020304" pitchFamily="18" charset="0"/>
              </a:rPr>
              <a:t>observations:	 </a:t>
            </a:r>
            <a:endParaRPr lang="de-DE" u="sng" dirty="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We use thresholds empirically </a:t>
            </a:r>
            <a:r>
              <a:rPr lang="de-DE" dirty="0">
                <a:latin typeface="Times New Roman" panose="02020603050405020304" pitchFamily="18" charset="0"/>
                <a:cs typeface="Times New Roman" panose="02020603050405020304" pitchFamily="18" charset="0"/>
              </a:rPr>
              <a:t>obtained from </a:t>
            </a:r>
            <a:r>
              <a:rPr lang="de-DE" dirty="0" smtClean="0">
                <a:latin typeface="Times New Roman" panose="02020603050405020304" pitchFamily="18" charset="0"/>
                <a:cs typeface="Times New Roman" panose="02020603050405020304" pitchFamily="18" charset="0"/>
              </a:rPr>
              <a:t>measurements during an </a:t>
            </a:r>
            <a:r>
              <a:rPr lang="de-DE" dirty="0">
                <a:latin typeface="Times New Roman" panose="02020603050405020304" pitchFamily="18" charset="0"/>
                <a:cs typeface="Times New Roman" panose="02020603050405020304" pitchFamily="18" charset="0"/>
              </a:rPr>
              <a:t>intensive aircraft field campaign</a:t>
            </a:r>
            <a:r>
              <a:rPr lang="de-DE" dirty="0" smtClean="0">
                <a:latin typeface="Times New Roman" panose="02020603050405020304" pitchFamily="18" charset="0"/>
                <a:cs typeface="Times New Roman" panose="02020603050405020304" pitchFamily="18" charset="0"/>
              </a:rPr>
              <a:t>.</a:t>
            </a:r>
          </a:p>
          <a:p>
            <a:endParaRPr lang="en-GB" dirty="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either 	RH &lt; 65%</a:t>
            </a:r>
          </a:p>
          <a:p>
            <a:r>
              <a:rPr lang="de-DE" dirty="0" smtClean="0">
                <a:latin typeface="Times New Roman" panose="02020603050405020304" pitchFamily="18" charset="0"/>
                <a:cs typeface="Times New Roman" panose="02020603050405020304" pitchFamily="18" charset="0"/>
              </a:rPr>
              <a:t>or 	RH &lt; 70%  and 3K temperature increase or decrease over 12 hours. </a:t>
            </a:r>
          </a:p>
          <a:p>
            <a:endParaRPr lang="de-DE"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365678" y="858149"/>
            <a:ext cx="5572125" cy="4324261"/>
          </a:xfrm>
          <a:prstGeom prst="rect">
            <a:avLst/>
          </a:prstGeom>
          <a:noFill/>
        </p:spPr>
        <p:txBody>
          <a:bodyPr wrap="square" rtlCol="0">
            <a:spAutoFit/>
          </a:bodyPr>
          <a:lstStyle/>
          <a:p>
            <a:pPr>
              <a:spcAft>
                <a:spcPts val="600"/>
              </a:spcAft>
            </a:pPr>
            <a:r>
              <a:rPr lang="de-DE" u="sng" dirty="0">
                <a:latin typeface="Times New Roman" panose="02020603050405020304" pitchFamily="18" charset="0"/>
                <a:cs typeface="Times New Roman" panose="02020603050405020304" pitchFamily="18" charset="0"/>
              </a:rPr>
              <a:t>In </a:t>
            </a:r>
            <a:r>
              <a:rPr lang="de-DE" u="sng" dirty="0" smtClean="0">
                <a:latin typeface="Times New Roman" panose="02020603050405020304" pitchFamily="18" charset="0"/>
                <a:cs typeface="Times New Roman" panose="02020603050405020304" pitchFamily="18" charset="0"/>
              </a:rPr>
              <a:t>the model simulations: </a:t>
            </a:r>
          </a:p>
          <a:p>
            <a:r>
              <a:rPr lang="en-GB" dirty="0" smtClean="0">
                <a:latin typeface="Times New Roman" panose="02020603050405020304" pitchFamily="18" charset="0"/>
                <a:cs typeface="Times New Roman" panose="02020603050405020304" pitchFamily="18" charset="0"/>
              </a:rPr>
              <a:t>We extract the </a:t>
            </a:r>
            <a:r>
              <a:rPr lang="en-GB" dirty="0">
                <a:latin typeface="Times New Roman" panose="02020603050405020304" pitchFamily="18" charset="0"/>
                <a:cs typeface="Times New Roman" panose="02020603050405020304" pitchFamily="18" charset="0"/>
              </a:rPr>
              <a:t>potential temperature at </a:t>
            </a:r>
            <a:r>
              <a:rPr lang="en-GB" dirty="0" smtClean="0">
                <a:latin typeface="Times New Roman" panose="02020603050405020304" pitchFamily="18" charset="0"/>
                <a:cs typeface="Times New Roman" panose="02020603050405020304" pitchFamily="18" charset="0"/>
              </a:rPr>
              <a:t>70°W and </a:t>
            </a:r>
            <a:r>
              <a:rPr lang="en-GB" dirty="0">
                <a:latin typeface="Times New Roman" panose="02020603050405020304" pitchFamily="18" charset="0"/>
                <a:cs typeface="Times New Roman" panose="02020603050405020304" pitchFamily="18" charset="0"/>
              </a:rPr>
              <a:t>66.8°S (to match the </a:t>
            </a:r>
            <a:r>
              <a:rPr lang="en-GB" dirty="0" smtClean="0">
                <a:latin typeface="Times New Roman" panose="02020603050405020304" pitchFamily="18" charset="0"/>
                <a:cs typeface="Times New Roman" panose="02020603050405020304" pitchFamily="18" charset="0"/>
              </a:rPr>
              <a:t>latitude of the AWS) </a:t>
            </a:r>
            <a:r>
              <a:rPr lang="en-GB" dirty="0">
                <a:latin typeface="Times New Roman" panose="02020603050405020304" pitchFamily="18" charset="0"/>
                <a:cs typeface="Times New Roman" panose="02020603050405020304" pitchFamily="18" charset="0"/>
              </a:rPr>
              <a:t>at 2000m </a:t>
            </a:r>
            <a:r>
              <a:rPr lang="en-GB" dirty="0" smtClean="0">
                <a:latin typeface="Times New Roman" panose="02020603050405020304" pitchFamily="18" charset="0"/>
                <a:cs typeface="Times New Roman" panose="02020603050405020304" pitchFamily="18" charset="0"/>
              </a:rPr>
              <a:t>height. </a:t>
            </a:r>
          </a:p>
          <a:p>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point at 70°W is about one Rossby radius upwind of the AP, and therefore can be considered representative of the undisturbed upwind flow under westerly conditions. </a:t>
            </a:r>
            <a:endParaRPr lang="en-GB" dirty="0" smtClean="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Then </a:t>
            </a:r>
            <a:r>
              <a:rPr lang="en-GB" dirty="0">
                <a:latin typeface="Times New Roman" panose="02020603050405020304" pitchFamily="18" charset="0"/>
                <a:cs typeface="Times New Roman" panose="02020603050405020304" pitchFamily="18" charset="0"/>
              </a:rPr>
              <a:t>the minimum height of this potential temperature value on the lee side of the mountains along 66.8°S was determined in the section between 64°W and 66°W. </a:t>
            </a:r>
            <a:endParaRPr lang="en-GB" dirty="0" smtClean="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If </a:t>
            </a:r>
            <a:r>
              <a:rPr lang="en-GB" dirty="0">
                <a:latin typeface="Times New Roman" panose="02020603050405020304" pitchFamily="18" charset="0"/>
                <a:cs typeface="Times New Roman" panose="02020603050405020304" pitchFamily="18" charset="0"/>
              </a:rPr>
              <a:t>this minimum height was lower than 1500m (signifying a drawdown of at least 500m), this data point was classified as Föhn</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082577" y="4606344"/>
            <a:ext cx="4562475" cy="923330"/>
          </a:xfrm>
          <a:prstGeom prst="rect">
            <a:avLst/>
          </a:prstGeom>
          <a:noFill/>
          <a:ln w="12700">
            <a:solidFill>
              <a:srgbClr val="C00000"/>
            </a:solidFill>
          </a:ln>
        </p:spPr>
        <p:txBody>
          <a:bodyPr wrap="square" rtlCol="0">
            <a:spAutoFit/>
          </a:bodyPr>
          <a:lstStyle/>
          <a:p>
            <a:r>
              <a:rPr lang="de-DE" dirty="0" smtClean="0">
                <a:latin typeface="Times New Roman" panose="02020603050405020304" pitchFamily="18" charset="0"/>
                <a:cs typeface="Times New Roman" panose="02020603050405020304" pitchFamily="18" charset="0"/>
              </a:rPr>
              <a:t>For the comparison only data points are considered that are identified as Föhn in observations and simulations.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963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1733909" y="246050"/>
            <a:ext cx="8862047" cy="5929282"/>
          </a:xfrm>
          <a:prstGeom prst="rect">
            <a:avLst/>
          </a:prstGeom>
        </p:spPr>
      </p:pic>
      <p:sp>
        <p:nvSpPr>
          <p:cNvPr id="3" name="Footer Placeholder 2"/>
          <p:cNvSpPr>
            <a:spLocks noGrp="1"/>
          </p:cNvSpPr>
          <p:nvPr>
            <p:ph type="ftr" sz="quarter" idx="11"/>
          </p:nvPr>
        </p:nvSpPr>
        <p:spPr/>
        <p:txBody>
          <a:bodyPr/>
          <a:lstStyle/>
          <a:p>
            <a:r>
              <a:rPr lang="da-DK" smtClean="0"/>
              <a:t>A. Kirchgaessner et al.    EGU 2020 </a:t>
            </a:r>
            <a:endParaRPr lang="en-GB"/>
          </a:p>
        </p:txBody>
      </p:sp>
      <p:pic>
        <p:nvPicPr>
          <p:cNvPr id="4" name="Picture 7" descr="BAS_(PM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070" y="5951273"/>
            <a:ext cx="3623317" cy="81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10536397" y="6142008"/>
            <a:ext cx="1592342" cy="639444"/>
            <a:chOff x="10786658" y="6148906"/>
            <a:chExt cx="1592342" cy="639444"/>
          </a:xfrm>
        </p:grpSpPr>
        <p:sp>
          <p:nvSpPr>
            <p:cNvPr id="12" name="Action Button: Home 11">
              <a:hlinkClick r:id="rId4"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Forward or Next 12">
              <a:hlinkClick r:id="" action="ppaction://hlinkshowjump?jump=nextslide" highlightClick="1"/>
            </p:cNvPr>
            <p:cNvSpPr/>
            <p:nvPr/>
          </p:nvSpPr>
          <p:spPr>
            <a:xfrm>
              <a:off x="11757802" y="6148906"/>
              <a:ext cx="621198" cy="639444"/>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ction Button: Back or Previous 13">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11378393" y="5865009"/>
            <a:ext cx="1003540" cy="276999"/>
          </a:xfrm>
          <a:prstGeom prst="rect">
            <a:avLst/>
          </a:prstGeom>
          <a:noFill/>
        </p:spPr>
        <p:txBody>
          <a:bodyPr wrap="square" rtlCol="0">
            <a:spAutoFit/>
          </a:bodyPr>
          <a:lstStyle/>
          <a:p>
            <a:r>
              <a:rPr lang="de-DE" sz="1200" dirty="0" smtClean="0"/>
              <a:t>Obs vs Sim</a:t>
            </a:r>
            <a:endParaRPr lang="en-GB" sz="1200" dirty="0"/>
          </a:p>
        </p:txBody>
      </p:sp>
    </p:spTree>
    <p:extLst>
      <p:ext uri="{BB962C8B-B14F-4D97-AF65-F5344CB8AC3E}">
        <p14:creationId xmlns:p14="http://schemas.microsoft.com/office/powerpoint/2010/main" val="2273624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a-DK" smtClean="0"/>
              <a:t>A. Kirchgaessner et al.    EGU 2020 </a:t>
            </a:r>
            <a:endParaRPr lang="en-GB"/>
          </a:p>
        </p:txBody>
      </p:sp>
      <p:sp>
        <p:nvSpPr>
          <p:cNvPr id="3" name="TextBox 2"/>
          <p:cNvSpPr txBox="1"/>
          <p:nvPr/>
        </p:nvSpPr>
        <p:spPr>
          <a:xfrm>
            <a:off x="4645856" y="265411"/>
            <a:ext cx="4313041" cy="523220"/>
          </a:xfrm>
          <a:prstGeom prst="rect">
            <a:avLst/>
          </a:prstGeom>
          <a:noFill/>
        </p:spPr>
        <p:txBody>
          <a:bodyPr wrap="square" rtlCol="0">
            <a:spAutoFit/>
          </a:bodyPr>
          <a:lstStyle/>
          <a:p>
            <a:r>
              <a:rPr lang="de-DE" sz="2800" u="sng" dirty="0" smtClean="0">
                <a:latin typeface="Times New Roman" panose="02020603050405020304" pitchFamily="18" charset="0"/>
                <a:cs typeface="Times New Roman" panose="02020603050405020304" pitchFamily="18" charset="0"/>
              </a:rPr>
              <a:t>Observations vs simulations</a:t>
            </a:r>
          </a:p>
        </p:txBody>
      </p:sp>
      <p:pic>
        <p:nvPicPr>
          <p:cNvPr id="4" name="Picture 7" descr="BAS_(P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33" y="5862508"/>
            <a:ext cx="3623317" cy="81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0786658" y="6356350"/>
            <a:ext cx="1331145" cy="432000"/>
            <a:chOff x="10786658" y="6356350"/>
            <a:chExt cx="1331145" cy="432000"/>
          </a:xfrm>
        </p:grpSpPr>
        <p:sp>
          <p:nvSpPr>
            <p:cNvPr id="7" name="Action Button: Home 6">
              <a:hlinkClick r:id="rId3"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Forward or Next 7">
              <a:hlinkClick r:id="" action="ppaction://hlinkshowjump?jump=nextslide" highlightClick="1"/>
            </p:cNvPr>
            <p:cNvSpPr/>
            <p:nvPr/>
          </p:nvSpPr>
          <p:spPr>
            <a:xfrm>
              <a:off x="11757803" y="6356350"/>
              <a:ext cx="360000" cy="4320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5" name="Table 4"/>
          <p:cNvGraphicFramePr>
            <a:graphicFrameLocks noGrp="1"/>
          </p:cNvGraphicFramePr>
          <p:nvPr>
            <p:extLst>
              <p:ext uri="{D42A27DB-BD31-4B8C-83A1-F6EECF244321}">
                <p14:modId xmlns:p14="http://schemas.microsoft.com/office/powerpoint/2010/main" val="30456188"/>
              </p:ext>
            </p:extLst>
          </p:nvPr>
        </p:nvGraphicFramePr>
        <p:xfrm>
          <a:off x="5037827" y="2350434"/>
          <a:ext cx="6952889" cy="2568892"/>
        </p:xfrm>
        <a:graphic>
          <a:graphicData uri="http://schemas.openxmlformats.org/drawingml/2006/table">
            <a:tbl>
              <a:tblPr firstRow="1" firstCol="1" bandRow="1">
                <a:tableStyleId>{5C22544A-7EE6-4342-B048-85BDC9FD1C3A}</a:tableStyleId>
              </a:tblPr>
              <a:tblGrid>
                <a:gridCol w="1280004">
                  <a:extLst>
                    <a:ext uri="{9D8B030D-6E8A-4147-A177-3AD203B41FA5}">
                      <a16:colId xmlns:a16="http://schemas.microsoft.com/office/drawing/2014/main" val="51686219"/>
                    </a:ext>
                  </a:extLst>
                </a:gridCol>
                <a:gridCol w="1062558">
                  <a:extLst>
                    <a:ext uri="{9D8B030D-6E8A-4147-A177-3AD203B41FA5}">
                      <a16:colId xmlns:a16="http://schemas.microsoft.com/office/drawing/2014/main" val="1244562188"/>
                    </a:ext>
                  </a:extLst>
                </a:gridCol>
                <a:gridCol w="1008581">
                  <a:extLst>
                    <a:ext uri="{9D8B030D-6E8A-4147-A177-3AD203B41FA5}">
                      <a16:colId xmlns:a16="http://schemas.microsoft.com/office/drawing/2014/main" val="3414611599"/>
                    </a:ext>
                  </a:extLst>
                </a:gridCol>
                <a:gridCol w="893053">
                  <a:extLst>
                    <a:ext uri="{9D8B030D-6E8A-4147-A177-3AD203B41FA5}">
                      <a16:colId xmlns:a16="http://schemas.microsoft.com/office/drawing/2014/main" val="2293595011"/>
                    </a:ext>
                  </a:extLst>
                </a:gridCol>
                <a:gridCol w="898181">
                  <a:extLst>
                    <a:ext uri="{9D8B030D-6E8A-4147-A177-3AD203B41FA5}">
                      <a16:colId xmlns:a16="http://schemas.microsoft.com/office/drawing/2014/main" val="1898019837"/>
                    </a:ext>
                  </a:extLst>
                </a:gridCol>
                <a:gridCol w="905256">
                  <a:extLst>
                    <a:ext uri="{9D8B030D-6E8A-4147-A177-3AD203B41FA5}">
                      <a16:colId xmlns:a16="http://schemas.microsoft.com/office/drawing/2014/main" val="1626768035"/>
                    </a:ext>
                  </a:extLst>
                </a:gridCol>
                <a:gridCol w="905256">
                  <a:extLst>
                    <a:ext uri="{9D8B030D-6E8A-4147-A177-3AD203B41FA5}">
                      <a16:colId xmlns:a16="http://schemas.microsoft.com/office/drawing/2014/main" val="3677411576"/>
                    </a:ext>
                  </a:extLst>
                </a:gridCol>
              </a:tblGrid>
              <a:tr h="316193">
                <a:tc>
                  <a:txBody>
                    <a:bodyPr/>
                    <a:lstStyle/>
                    <a:p>
                      <a:pPr>
                        <a:lnSpc>
                          <a:spcPct val="115000"/>
                        </a:lnSpc>
                        <a:spcAft>
                          <a:spcPts val="1200"/>
                        </a:spcAft>
                      </a:pPr>
                      <a:r>
                        <a:rPr lang="en-GB" sz="1800">
                          <a:effectLst/>
                        </a:rPr>
                        <a:t>n = 1352</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a:effectLst/>
                        </a:rPr>
                        <a:t>T [° C]</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a:effectLst/>
                        </a:rPr>
                        <a:t>p [hPa]</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a:effectLst/>
                        </a:rPr>
                        <a:t>RH [%]</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a:effectLst/>
                        </a:rPr>
                        <a:t>u [m/s]</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a:effectLst/>
                        </a:rPr>
                        <a:t>v [m/s]</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a:effectLst/>
                        </a:rPr>
                        <a:t>ff [m/s]</a:t>
                      </a:r>
                      <a:endParaRPr lang="en-GB" sz="1800">
                        <a:effectLst/>
                        <a:latin typeface="Calibri" panose="020F0502020204030204" pitchFamily="34" charset="0"/>
                      </a:endParaRPr>
                    </a:p>
                  </a:txBody>
                  <a:tcPr marL="68580" marR="68580" marT="0" marB="0" anchor="ctr"/>
                </a:tc>
                <a:extLst>
                  <a:ext uri="{0D108BD9-81ED-4DB2-BD59-A6C34878D82A}">
                    <a16:rowId xmlns:a16="http://schemas.microsoft.com/office/drawing/2014/main" val="3847697426"/>
                  </a:ext>
                </a:extLst>
              </a:tr>
              <a:tr h="652060">
                <a:tc>
                  <a:txBody>
                    <a:bodyPr/>
                    <a:lstStyle/>
                    <a:p>
                      <a:pPr>
                        <a:lnSpc>
                          <a:spcPct val="115000"/>
                        </a:lnSpc>
                        <a:spcAft>
                          <a:spcPts val="1200"/>
                        </a:spcAft>
                      </a:pPr>
                      <a:r>
                        <a:rPr lang="en-GB" sz="1800">
                          <a:effectLst/>
                        </a:rPr>
                        <a:t>AWS</a:t>
                      </a:r>
                      <a:endParaRPr lang="en-GB" sz="1800">
                        <a:effectLst/>
                        <a:latin typeface="Calibri" panose="020F0502020204030204" pitchFamily="34" charset="0"/>
                      </a:endParaRPr>
                    </a:p>
                  </a:txBody>
                  <a:tcPr marL="68580" marR="68580" marT="0" marB="0" anchor="ctr"/>
                </a:tc>
                <a:tc>
                  <a:txBody>
                    <a:bodyPr/>
                    <a:lstStyle/>
                    <a:p>
                      <a:pPr marL="0" algn="ctr" defTabSz="914400" rtl="0" eaLnBrk="1" latinLnBrk="0" hangingPunct="1">
                        <a:lnSpc>
                          <a:spcPct val="115000"/>
                        </a:lnSpc>
                        <a:spcAft>
                          <a:spcPts val="1200"/>
                        </a:spcAft>
                      </a:pPr>
                      <a:r>
                        <a:rPr lang="en-GB" sz="1800" dirty="0">
                          <a:effectLst/>
                        </a:rPr>
                        <a:t>-</a:t>
                      </a:r>
                      <a:r>
                        <a:rPr lang="en-GB" sz="1800" kern="1200" dirty="0">
                          <a:solidFill>
                            <a:schemeClr val="dk1"/>
                          </a:solidFill>
                          <a:effectLst/>
                          <a:latin typeface="+mn-lt"/>
                          <a:ea typeface="+mn-ea"/>
                          <a:cs typeface="+mn-cs"/>
                        </a:rPr>
                        <a:t>12.3 </a:t>
                      </a:r>
                      <a:r>
                        <a:rPr lang="en-GB" sz="1800" kern="1200" dirty="0" smtClean="0">
                          <a:solidFill>
                            <a:schemeClr val="dk1"/>
                          </a:solidFill>
                          <a:effectLst/>
                          <a:latin typeface="+mn-lt"/>
                          <a:ea typeface="+mn-ea"/>
                          <a:cs typeface="+mn-cs"/>
                        </a:rPr>
                        <a:t>±10.3</a:t>
                      </a:r>
                      <a:endParaRPr lang="en-GB" sz="1800" kern="1200" dirty="0">
                        <a:solidFill>
                          <a:schemeClr val="dk1"/>
                        </a:solidFill>
                        <a:effectLst/>
                        <a:latin typeface="+mn-lt"/>
                        <a:ea typeface="+mn-ea"/>
                        <a:cs typeface="+mn-cs"/>
                      </a:endParaRPr>
                    </a:p>
                  </a:txBody>
                  <a:tcPr marL="68580" marR="68580" marT="0" marB="0" anchor="ctr"/>
                </a:tc>
                <a:tc>
                  <a:txBody>
                    <a:bodyPr/>
                    <a:lstStyle/>
                    <a:p>
                      <a:pPr algn="ctr">
                        <a:lnSpc>
                          <a:spcPct val="115000"/>
                        </a:lnSpc>
                        <a:spcAft>
                          <a:spcPts val="1200"/>
                        </a:spcAft>
                      </a:pPr>
                      <a:r>
                        <a:rPr lang="en-GB" sz="1800" dirty="0" smtClean="0">
                          <a:effectLst/>
                        </a:rPr>
                        <a:t>942.7 ±</a:t>
                      </a:r>
                      <a:r>
                        <a:rPr lang="en-GB" sz="1800" dirty="0">
                          <a:effectLst/>
                        </a:rPr>
                        <a:t>11.9</a:t>
                      </a:r>
                      <a:endParaRPr lang="en-GB" sz="1800" dirty="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dirty="0">
                          <a:effectLst/>
                        </a:rPr>
                        <a:t>84 </a:t>
                      </a:r>
                      <a:r>
                        <a:rPr lang="en-GB" sz="1800" dirty="0" smtClean="0">
                          <a:effectLst/>
                        </a:rPr>
                        <a:t>±23</a:t>
                      </a:r>
                      <a:endParaRPr lang="en-GB" sz="1800" dirty="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dirty="0">
                          <a:effectLst/>
                        </a:rPr>
                        <a:t>1.5 </a:t>
                      </a:r>
                      <a:r>
                        <a:rPr lang="en-GB" sz="1800" dirty="0" smtClean="0">
                          <a:effectLst/>
                        </a:rPr>
                        <a:t>  ±4.2</a:t>
                      </a:r>
                      <a:endParaRPr lang="en-GB" sz="1800" dirty="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dirty="0">
                          <a:effectLst/>
                        </a:rPr>
                        <a:t>-1.8 </a:t>
                      </a:r>
                      <a:r>
                        <a:rPr lang="en-GB" sz="1800" dirty="0" smtClean="0">
                          <a:effectLst/>
                        </a:rPr>
                        <a:t>±1.7</a:t>
                      </a:r>
                      <a:endParaRPr lang="en-GB" sz="1800" dirty="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dirty="0">
                          <a:effectLst/>
                        </a:rPr>
                        <a:t>3.9 </a:t>
                      </a:r>
                      <a:r>
                        <a:rPr lang="en-GB" sz="1800" dirty="0" smtClean="0">
                          <a:effectLst/>
                        </a:rPr>
                        <a:t>±3.3</a:t>
                      </a:r>
                      <a:endParaRPr lang="en-GB" sz="18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396570647"/>
                  </a:ext>
                </a:extLst>
              </a:tr>
              <a:tr h="652060">
                <a:tc>
                  <a:txBody>
                    <a:bodyPr/>
                    <a:lstStyle/>
                    <a:p>
                      <a:pPr>
                        <a:lnSpc>
                          <a:spcPct val="115000"/>
                        </a:lnSpc>
                        <a:spcAft>
                          <a:spcPts val="1200"/>
                        </a:spcAft>
                      </a:pPr>
                      <a:r>
                        <a:rPr lang="en-GB" sz="1800">
                          <a:effectLst/>
                        </a:rPr>
                        <a:t>AMPS</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dirty="0">
                          <a:effectLst/>
                        </a:rPr>
                        <a:t>-11.8 </a:t>
                      </a:r>
                      <a:r>
                        <a:rPr lang="en-GB" sz="1800" dirty="0" smtClean="0">
                          <a:effectLst/>
                        </a:rPr>
                        <a:t>±8.6</a:t>
                      </a:r>
                      <a:endParaRPr lang="en-GB" sz="1800" dirty="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dirty="0" smtClean="0">
                          <a:effectLst/>
                        </a:rPr>
                        <a:t>942.5 ±12.2</a:t>
                      </a:r>
                      <a:endParaRPr lang="en-GB" sz="1800" dirty="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dirty="0">
                          <a:effectLst/>
                        </a:rPr>
                        <a:t>81 </a:t>
                      </a:r>
                      <a:r>
                        <a:rPr lang="en-GB" sz="1800" dirty="0" smtClean="0">
                          <a:effectLst/>
                        </a:rPr>
                        <a:t>±19</a:t>
                      </a:r>
                      <a:endParaRPr lang="en-GB" sz="1800" dirty="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dirty="0">
                          <a:effectLst/>
                        </a:rPr>
                        <a:t>3.8 </a:t>
                      </a:r>
                      <a:r>
                        <a:rPr lang="en-GB" sz="1800" dirty="0" smtClean="0">
                          <a:effectLst/>
                        </a:rPr>
                        <a:t>±4.5</a:t>
                      </a:r>
                      <a:endParaRPr lang="en-GB" sz="1800" dirty="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dirty="0">
                          <a:effectLst/>
                        </a:rPr>
                        <a:t>1.2 </a:t>
                      </a:r>
                      <a:r>
                        <a:rPr lang="en-GB" sz="1800" dirty="0" smtClean="0">
                          <a:effectLst/>
                        </a:rPr>
                        <a:t>±4.9</a:t>
                      </a:r>
                      <a:endParaRPr lang="en-GB" sz="1800" dirty="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dirty="0">
                          <a:effectLst/>
                        </a:rPr>
                        <a:t>6.6 </a:t>
                      </a:r>
                      <a:r>
                        <a:rPr lang="en-GB" sz="1800" dirty="0" smtClean="0">
                          <a:effectLst/>
                        </a:rPr>
                        <a:t>±4.7</a:t>
                      </a:r>
                      <a:endParaRPr lang="en-GB" sz="18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4272546219"/>
                  </a:ext>
                </a:extLst>
              </a:tr>
              <a:tr h="316193">
                <a:tc>
                  <a:txBody>
                    <a:bodyPr/>
                    <a:lstStyle/>
                    <a:p>
                      <a:pPr>
                        <a:lnSpc>
                          <a:spcPct val="115000"/>
                        </a:lnSpc>
                        <a:spcAft>
                          <a:spcPts val="1200"/>
                        </a:spcAft>
                      </a:pPr>
                      <a:r>
                        <a:rPr lang="en-GB" sz="1800">
                          <a:effectLst/>
                        </a:rPr>
                        <a:t>Mean bias</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a:effectLst/>
                        </a:rPr>
                        <a:t>0.5</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a:effectLst/>
                        </a:rPr>
                        <a:t>-0.2</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a:effectLst/>
                        </a:rPr>
                        <a:t>-2</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a:effectLst/>
                        </a:rPr>
                        <a:t>2.3</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a:effectLst/>
                        </a:rPr>
                        <a:t>3.0</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a:effectLst/>
                        </a:rPr>
                        <a:t>2.7</a:t>
                      </a:r>
                      <a:endParaRPr lang="en-GB" sz="1800">
                        <a:effectLst/>
                        <a:latin typeface="Calibri" panose="020F0502020204030204" pitchFamily="34" charset="0"/>
                      </a:endParaRPr>
                    </a:p>
                  </a:txBody>
                  <a:tcPr marL="68580" marR="68580" marT="0" marB="0" anchor="ctr"/>
                </a:tc>
                <a:extLst>
                  <a:ext uri="{0D108BD9-81ED-4DB2-BD59-A6C34878D82A}">
                    <a16:rowId xmlns:a16="http://schemas.microsoft.com/office/drawing/2014/main" val="2308514101"/>
                  </a:ext>
                </a:extLst>
              </a:tr>
              <a:tr h="316193">
                <a:tc>
                  <a:txBody>
                    <a:bodyPr/>
                    <a:lstStyle/>
                    <a:p>
                      <a:pPr>
                        <a:lnSpc>
                          <a:spcPct val="115000"/>
                        </a:lnSpc>
                        <a:spcAft>
                          <a:spcPts val="1200"/>
                        </a:spcAft>
                      </a:pPr>
                      <a:r>
                        <a:rPr lang="en-GB" sz="1800">
                          <a:effectLst/>
                        </a:rPr>
                        <a:t>Correlation</a:t>
                      </a:r>
                      <a:endParaRPr lang="en-GB" sz="1800">
                        <a:effectLst/>
                        <a:latin typeface="Calibri" panose="020F0502020204030204" pitchFamily="34" charset="0"/>
                      </a:endParaRPr>
                    </a:p>
                  </a:txBody>
                  <a:tcPr marL="68580" marR="68580" marT="0" marB="0"/>
                </a:tc>
                <a:tc>
                  <a:txBody>
                    <a:bodyPr/>
                    <a:lstStyle/>
                    <a:p>
                      <a:pPr algn="ctr">
                        <a:lnSpc>
                          <a:spcPct val="115000"/>
                        </a:lnSpc>
                        <a:spcAft>
                          <a:spcPts val="1200"/>
                        </a:spcAft>
                      </a:pPr>
                      <a:r>
                        <a:rPr lang="en-GB" sz="1800">
                          <a:effectLst/>
                        </a:rPr>
                        <a:t>0.93</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a:effectLst/>
                        </a:rPr>
                        <a:t>0.99</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a:effectLst/>
                        </a:rPr>
                        <a:t>0.76</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a:effectLst/>
                        </a:rPr>
                        <a:t>0.28</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a:effectLst/>
                        </a:rPr>
                        <a:t>-0.07</a:t>
                      </a:r>
                      <a:endParaRPr lang="en-GB" sz="1800">
                        <a:effectLst/>
                        <a:latin typeface="Calibri" panose="020F0502020204030204" pitchFamily="34" charset="0"/>
                      </a:endParaRPr>
                    </a:p>
                  </a:txBody>
                  <a:tcPr marL="68580" marR="68580" marT="0" marB="0" anchor="ctr"/>
                </a:tc>
                <a:tc>
                  <a:txBody>
                    <a:bodyPr/>
                    <a:lstStyle/>
                    <a:p>
                      <a:pPr algn="ctr">
                        <a:lnSpc>
                          <a:spcPct val="115000"/>
                        </a:lnSpc>
                        <a:spcAft>
                          <a:spcPts val="1200"/>
                        </a:spcAft>
                      </a:pPr>
                      <a:r>
                        <a:rPr lang="en-GB" sz="1800">
                          <a:effectLst/>
                        </a:rPr>
                        <a:t>0.49</a:t>
                      </a:r>
                      <a:endParaRPr lang="en-GB" sz="1800">
                        <a:effectLst/>
                        <a:latin typeface="Calibri" panose="020F0502020204030204" pitchFamily="34" charset="0"/>
                      </a:endParaRPr>
                    </a:p>
                  </a:txBody>
                  <a:tcPr marL="68580" marR="68580" marT="0" marB="0" anchor="ctr"/>
                </a:tc>
                <a:extLst>
                  <a:ext uri="{0D108BD9-81ED-4DB2-BD59-A6C34878D82A}">
                    <a16:rowId xmlns:a16="http://schemas.microsoft.com/office/drawing/2014/main" val="2964395795"/>
                  </a:ext>
                </a:extLst>
              </a:tr>
              <a:tr h="316193">
                <a:tc>
                  <a:txBody>
                    <a:bodyPr/>
                    <a:lstStyle/>
                    <a:p>
                      <a:pPr>
                        <a:lnSpc>
                          <a:spcPct val="115000"/>
                        </a:lnSpc>
                        <a:spcAft>
                          <a:spcPts val="1200"/>
                        </a:spcAft>
                      </a:pPr>
                      <a:r>
                        <a:rPr lang="en-GB" sz="1800">
                          <a:effectLst/>
                        </a:rPr>
                        <a:t>RMSE</a:t>
                      </a:r>
                      <a:endParaRPr lang="en-GB" sz="1800">
                        <a:effectLst/>
                        <a:latin typeface="Calibri" panose="020F0502020204030204" pitchFamily="34" charset="0"/>
                      </a:endParaRPr>
                    </a:p>
                  </a:txBody>
                  <a:tcPr marL="68580" marR="68580" marT="0" marB="0"/>
                </a:tc>
                <a:tc>
                  <a:txBody>
                    <a:bodyPr/>
                    <a:lstStyle/>
                    <a:p>
                      <a:pPr algn="ctr">
                        <a:lnSpc>
                          <a:spcPct val="115000"/>
                        </a:lnSpc>
                        <a:spcAft>
                          <a:spcPts val="1200"/>
                        </a:spcAft>
                      </a:pPr>
                      <a:r>
                        <a:rPr lang="en-GB" sz="1800">
                          <a:effectLst/>
                        </a:rPr>
                        <a:t>3.88</a:t>
                      </a:r>
                      <a:endParaRPr lang="en-GB" sz="1800">
                        <a:effectLst/>
                        <a:latin typeface="Calibri" panose="020F0502020204030204" pitchFamily="34" charset="0"/>
                      </a:endParaRPr>
                    </a:p>
                  </a:txBody>
                  <a:tcPr marL="68580" marR="68580" marT="0" marB="0"/>
                </a:tc>
                <a:tc>
                  <a:txBody>
                    <a:bodyPr/>
                    <a:lstStyle/>
                    <a:p>
                      <a:pPr algn="ctr">
                        <a:lnSpc>
                          <a:spcPct val="115000"/>
                        </a:lnSpc>
                        <a:spcAft>
                          <a:spcPts val="1200"/>
                        </a:spcAft>
                      </a:pPr>
                      <a:r>
                        <a:rPr lang="en-GB" sz="1800">
                          <a:effectLst/>
                        </a:rPr>
                        <a:t>1.59</a:t>
                      </a:r>
                      <a:endParaRPr lang="en-GB" sz="1800">
                        <a:effectLst/>
                        <a:latin typeface="Calibri" panose="020F0502020204030204" pitchFamily="34" charset="0"/>
                      </a:endParaRPr>
                    </a:p>
                  </a:txBody>
                  <a:tcPr marL="68580" marR="68580" marT="0" marB="0"/>
                </a:tc>
                <a:tc>
                  <a:txBody>
                    <a:bodyPr/>
                    <a:lstStyle/>
                    <a:p>
                      <a:pPr algn="ctr">
                        <a:lnSpc>
                          <a:spcPct val="115000"/>
                        </a:lnSpc>
                        <a:spcAft>
                          <a:spcPts val="1200"/>
                        </a:spcAft>
                      </a:pPr>
                      <a:r>
                        <a:rPr lang="en-GB" sz="1800">
                          <a:effectLst/>
                        </a:rPr>
                        <a:t>15.6</a:t>
                      </a:r>
                      <a:endParaRPr lang="en-GB" sz="1800">
                        <a:effectLst/>
                        <a:latin typeface="Calibri" panose="020F0502020204030204" pitchFamily="34" charset="0"/>
                      </a:endParaRPr>
                    </a:p>
                  </a:txBody>
                  <a:tcPr marL="68580" marR="68580" marT="0" marB="0"/>
                </a:tc>
                <a:tc>
                  <a:txBody>
                    <a:bodyPr/>
                    <a:lstStyle/>
                    <a:p>
                      <a:pPr algn="ctr">
                        <a:lnSpc>
                          <a:spcPct val="115000"/>
                        </a:lnSpc>
                        <a:spcAft>
                          <a:spcPts val="1200"/>
                        </a:spcAft>
                      </a:pPr>
                      <a:r>
                        <a:rPr lang="en-GB" sz="1800">
                          <a:effectLst/>
                        </a:rPr>
                        <a:t>5.68</a:t>
                      </a:r>
                      <a:endParaRPr lang="en-GB" sz="1800">
                        <a:effectLst/>
                        <a:latin typeface="Calibri" panose="020F0502020204030204" pitchFamily="34" charset="0"/>
                      </a:endParaRPr>
                    </a:p>
                  </a:txBody>
                  <a:tcPr marL="68580" marR="68580" marT="0" marB="0"/>
                </a:tc>
                <a:tc>
                  <a:txBody>
                    <a:bodyPr/>
                    <a:lstStyle/>
                    <a:p>
                      <a:pPr algn="ctr">
                        <a:lnSpc>
                          <a:spcPct val="115000"/>
                        </a:lnSpc>
                        <a:spcAft>
                          <a:spcPts val="1200"/>
                        </a:spcAft>
                      </a:pPr>
                      <a:r>
                        <a:rPr lang="en-GB" sz="1800">
                          <a:effectLst/>
                        </a:rPr>
                        <a:t>6.07</a:t>
                      </a:r>
                      <a:endParaRPr lang="en-GB" sz="1800">
                        <a:effectLst/>
                        <a:latin typeface="Calibri" panose="020F0502020204030204" pitchFamily="34" charset="0"/>
                      </a:endParaRPr>
                    </a:p>
                  </a:txBody>
                  <a:tcPr marL="68580" marR="68580" marT="0" marB="0"/>
                </a:tc>
                <a:tc>
                  <a:txBody>
                    <a:bodyPr/>
                    <a:lstStyle/>
                    <a:p>
                      <a:pPr algn="ctr">
                        <a:lnSpc>
                          <a:spcPct val="115000"/>
                        </a:lnSpc>
                        <a:spcAft>
                          <a:spcPts val="1200"/>
                        </a:spcAft>
                      </a:pPr>
                      <a:r>
                        <a:rPr lang="en-GB" sz="1800" dirty="0">
                          <a:effectLst/>
                        </a:rPr>
                        <a:t>5.05</a:t>
                      </a:r>
                      <a:endParaRPr lang="en-GB" sz="1800" dirty="0">
                        <a:effectLst/>
                        <a:latin typeface="Calibri" panose="020F0502020204030204" pitchFamily="34" charset="0"/>
                      </a:endParaRPr>
                    </a:p>
                  </a:txBody>
                  <a:tcPr marL="68580" marR="68580" marT="0" marB="0"/>
                </a:tc>
                <a:extLst>
                  <a:ext uri="{0D108BD9-81ED-4DB2-BD59-A6C34878D82A}">
                    <a16:rowId xmlns:a16="http://schemas.microsoft.com/office/drawing/2014/main" val="1702907423"/>
                  </a:ext>
                </a:extLst>
              </a:tr>
            </a:tbl>
          </a:graphicData>
        </a:graphic>
      </p:graphicFrame>
      <p:sp>
        <p:nvSpPr>
          <p:cNvPr id="10" name="TextBox 9"/>
          <p:cNvSpPr txBox="1"/>
          <p:nvPr/>
        </p:nvSpPr>
        <p:spPr>
          <a:xfrm>
            <a:off x="836763" y="1526875"/>
            <a:ext cx="3968151" cy="4093428"/>
          </a:xfrm>
          <a:prstGeom prst="rect">
            <a:avLst/>
          </a:prstGeom>
          <a:noFill/>
        </p:spPr>
        <p:txBody>
          <a:bodyPr wrap="square" rtlCol="0">
            <a:spAutoFit/>
          </a:bodyPr>
          <a:lstStyle>
            <a:defPPr>
              <a:defRPr lang="en-US"/>
            </a:defPPr>
            <a:lvl1pPr marL="285750" indent="-285750">
              <a:spcAft>
                <a:spcPts val="600"/>
              </a:spcAft>
              <a:buFont typeface="Wingdings" panose="05000000000000000000" pitchFamily="2" charset="2"/>
              <a:buChar char="T"/>
              <a:defRPr sz="2000">
                <a:latin typeface="Times New Roman" panose="02020603050405020304" pitchFamily="18" charset="0"/>
                <a:cs typeface="Times New Roman" panose="02020603050405020304" pitchFamily="18" charset="0"/>
              </a:defRPr>
            </a:lvl1pPr>
          </a:lstStyle>
          <a:p>
            <a:r>
              <a:rPr lang="de-DE" dirty="0" smtClean="0"/>
              <a:t>AMPS overestimates the near surface Temperature</a:t>
            </a:r>
          </a:p>
          <a:p>
            <a:r>
              <a:rPr lang="de-DE" dirty="0" smtClean="0"/>
              <a:t>AMPS underestimates near surface Relative Humidity</a:t>
            </a:r>
          </a:p>
          <a:p>
            <a:r>
              <a:rPr lang="de-DE" dirty="0" smtClean="0"/>
              <a:t>Wind speed and direction do not agree that well. In such complex terrain this is not unexpected.</a:t>
            </a:r>
            <a:endParaRPr lang="de-DE" dirty="0"/>
          </a:p>
          <a:p>
            <a:r>
              <a:rPr lang="de-DE" b="1" dirty="0"/>
              <a:t>Generally the model does a good job simulating </a:t>
            </a:r>
            <a:r>
              <a:rPr lang="de-DE" b="1" dirty="0" smtClean="0"/>
              <a:t>meteorological conditions </a:t>
            </a:r>
            <a:r>
              <a:rPr lang="de-DE" b="1" dirty="0"/>
              <a:t>at Cole Peninsula</a:t>
            </a:r>
          </a:p>
          <a:p>
            <a:pPr marL="0" indent="0">
              <a:buNone/>
            </a:pPr>
            <a:endParaRPr lang="en-GB" dirty="0"/>
          </a:p>
        </p:txBody>
      </p:sp>
    </p:spTree>
    <p:extLst>
      <p:ext uri="{BB962C8B-B14F-4D97-AF65-F5344CB8AC3E}">
        <p14:creationId xmlns:p14="http://schemas.microsoft.com/office/powerpoint/2010/main" val="2733357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92390" y="937924"/>
            <a:ext cx="2376264" cy="3693319"/>
          </a:xfrm>
          <a:prstGeom prst="rect">
            <a:avLst/>
          </a:prstGeom>
          <a:noFill/>
        </p:spPr>
        <p:txBody>
          <a:bodyPr wrap="square" rtlCol="0">
            <a:spAutoFit/>
          </a:bodyPr>
          <a:lstStyle/>
          <a:p>
            <a:pPr>
              <a:buFont typeface="Arial" pitchFamily="34" charset="0"/>
              <a:buChar char="•"/>
            </a:pPr>
            <a:r>
              <a:rPr lang="de-DE" dirty="0"/>
              <a:t> generally model and observations agree well</a:t>
            </a:r>
          </a:p>
          <a:p>
            <a:pPr>
              <a:buFont typeface="Arial" pitchFamily="34" charset="0"/>
              <a:buChar char="•"/>
            </a:pPr>
            <a:endParaRPr lang="de-DE" dirty="0"/>
          </a:p>
          <a:p>
            <a:pPr>
              <a:buFont typeface="Arial" pitchFamily="34" charset="0"/>
              <a:buChar char="•"/>
            </a:pPr>
            <a:r>
              <a:rPr lang="de-DE" dirty="0"/>
              <a:t> for „no Föhn“ data points the model </a:t>
            </a:r>
            <a:r>
              <a:rPr lang="de-DE" b="1" dirty="0"/>
              <a:t>over</a:t>
            </a:r>
            <a:r>
              <a:rPr lang="de-DE" dirty="0"/>
              <a:t>estimates temperature</a:t>
            </a:r>
          </a:p>
          <a:p>
            <a:pPr>
              <a:buFont typeface="Arial" pitchFamily="34" charset="0"/>
              <a:buChar char="•"/>
            </a:pPr>
            <a:endParaRPr lang="de-DE" dirty="0"/>
          </a:p>
          <a:p>
            <a:pPr>
              <a:buFont typeface="Arial" pitchFamily="34" charset="0"/>
              <a:buChar char="•"/>
            </a:pPr>
            <a:r>
              <a:rPr lang="de-DE" dirty="0"/>
              <a:t> for „Föhn“ data points the model </a:t>
            </a:r>
            <a:r>
              <a:rPr lang="de-DE" b="1" dirty="0"/>
              <a:t>under</a:t>
            </a:r>
            <a:r>
              <a:rPr lang="de-DE" dirty="0"/>
              <a:t>estimates the temperature</a:t>
            </a:r>
            <a:endParaRPr lang="en-GB" dirty="0"/>
          </a:p>
        </p:txBody>
      </p:sp>
      <p:graphicFrame>
        <p:nvGraphicFramePr>
          <p:cNvPr id="7" name="Chart 6"/>
          <p:cNvGraphicFramePr>
            <a:graphicFrameLocks noGrp="1"/>
          </p:cNvGraphicFramePr>
          <p:nvPr>
            <p:extLst>
              <p:ext uri="{D42A27DB-BD31-4B8C-83A1-F6EECF244321}">
                <p14:modId xmlns:p14="http://schemas.microsoft.com/office/powerpoint/2010/main" val="4066923291"/>
              </p:ext>
            </p:extLst>
          </p:nvPr>
        </p:nvGraphicFramePr>
        <p:xfrm>
          <a:off x="1775520" y="908720"/>
          <a:ext cx="6804248"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55640" y="188641"/>
            <a:ext cx="6336704" cy="461665"/>
          </a:xfrm>
          <a:prstGeom prst="rect">
            <a:avLst/>
          </a:prstGeom>
          <a:noFill/>
        </p:spPr>
        <p:txBody>
          <a:bodyPr wrap="square" rtlCol="0">
            <a:spAutoFit/>
          </a:bodyPr>
          <a:lstStyle/>
          <a:p>
            <a:pPr algn="ctr"/>
            <a:r>
              <a:rPr lang="de-DE" sz="2400" b="1" u="sng" dirty="0">
                <a:latin typeface="+mj-lt"/>
              </a:rPr>
              <a:t>Temperature</a:t>
            </a:r>
          </a:p>
        </p:txBody>
      </p:sp>
      <p:sp>
        <p:nvSpPr>
          <p:cNvPr id="2" name="Footer Placeholder 1"/>
          <p:cNvSpPr>
            <a:spLocks noGrp="1"/>
          </p:cNvSpPr>
          <p:nvPr>
            <p:ph type="ftr" sz="quarter" idx="11"/>
          </p:nvPr>
        </p:nvSpPr>
        <p:spPr/>
        <p:txBody>
          <a:bodyPr/>
          <a:lstStyle/>
          <a:p>
            <a:r>
              <a:rPr lang="da-DK" smtClean="0"/>
              <a:t>A. Kirchgaessner et al.    EGU 2020 </a:t>
            </a:r>
            <a:endParaRPr lang="en-GB"/>
          </a:p>
        </p:txBody>
      </p:sp>
      <p:pic>
        <p:nvPicPr>
          <p:cNvPr id="8" name="Picture 7" descr="BAS_(P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133" y="5862508"/>
            <a:ext cx="3623317" cy="81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10786658" y="6356350"/>
            <a:ext cx="1331145" cy="432000"/>
            <a:chOff x="10786658" y="6356350"/>
            <a:chExt cx="1331145" cy="432000"/>
          </a:xfrm>
        </p:grpSpPr>
        <p:sp>
          <p:nvSpPr>
            <p:cNvPr id="12" name="Action Button: Home 11">
              <a:hlinkClick r:id="rId4"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Forward or Next 12">
              <a:hlinkClick r:id="" action="ppaction://hlinkshowjump?jump=nextslide" highlightClick="1"/>
            </p:cNvPr>
            <p:cNvSpPr/>
            <p:nvPr/>
          </p:nvSpPr>
          <p:spPr>
            <a:xfrm>
              <a:off x="11757803" y="6356350"/>
              <a:ext cx="360000" cy="4320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ction Button: Back or Previous 13">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64125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92344" y="1146536"/>
            <a:ext cx="2088232" cy="3139321"/>
          </a:xfrm>
          <a:prstGeom prst="rect">
            <a:avLst/>
          </a:prstGeom>
          <a:noFill/>
        </p:spPr>
        <p:txBody>
          <a:bodyPr wrap="square" rtlCol="0">
            <a:spAutoFit/>
          </a:bodyPr>
          <a:lstStyle/>
          <a:p>
            <a:pPr>
              <a:buFont typeface="Arial" pitchFamily="34" charset="0"/>
              <a:buChar char="•"/>
            </a:pPr>
            <a:r>
              <a:rPr lang="de-DE" dirty="0"/>
              <a:t> generally good agreement, </a:t>
            </a:r>
            <a:r>
              <a:rPr lang="de-DE" dirty="0" smtClean="0"/>
              <a:t>less so </a:t>
            </a:r>
            <a:r>
              <a:rPr lang="de-DE" dirty="0"/>
              <a:t>in winter</a:t>
            </a:r>
          </a:p>
          <a:p>
            <a:pPr>
              <a:buFont typeface="Arial" pitchFamily="34" charset="0"/>
              <a:buChar char="•"/>
            </a:pPr>
            <a:endParaRPr lang="de-DE" dirty="0"/>
          </a:p>
          <a:p>
            <a:pPr>
              <a:buFont typeface="Arial" pitchFamily="34" charset="0"/>
              <a:buChar char="•"/>
            </a:pPr>
            <a:r>
              <a:rPr lang="de-DE" dirty="0"/>
              <a:t> for „no Föhn“ data points the model </a:t>
            </a:r>
            <a:r>
              <a:rPr lang="de-DE" b="1" dirty="0"/>
              <a:t>under</a:t>
            </a:r>
            <a:r>
              <a:rPr lang="de-DE" dirty="0"/>
              <a:t>estimates RH</a:t>
            </a:r>
          </a:p>
          <a:p>
            <a:pPr>
              <a:buFont typeface="Arial" pitchFamily="34" charset="0"/>
              <a:buChar char="•"/>
            </a:pPr>
            <a:endParaRPr lang="de-DE" dirty="0"/>
          </a:p>
          <a:p>
            <a:pPr>
              <a:buFont typeface="Arial" pitchFamily="34" charset="0"/>
              <a:buChar char="•"/>
            </a:pPr>
            <a:r>
              <a:rPr lang="de-DE" dirty="0"/>
              <a:t> for „Föhn“ data points the model </a:t>
            </a:r>
            <a:r>
              <a:rPr lang="de-DE" b="1" dirty="0"/>
              <a:t>over</a:t>
            </a:r>
            <a:r>
              <a:rPr lang="de-DE" dirty="0"/>
              <a:t>estimates RH</a:t>
            </a:r>
            <a:endParaRPr lang="en-GB" dirty="0"/>
          </a:p>
        </p:txBody>
      </p:sp>
      <p:graphicFrame>
        <p:nvGraphicFramePr>
          <p:cNvPr id="10" name="Chart 9"/>
          <p:cNvGraphicFramePr>
            <a:graphicFrameLocks noGrp="1"/>
          </p:cNvGraphicFramePr>
          <p:nvPr>
            <p:extLst>
              <p:ext uri="{D42A27DB-BD31-4B8C-83A1-F6EECF244321}">
                <p14:modId xmlns:p14="http://schemas.microsoft.com/office/powerpoint/2010/main" val="2524095042"/>
              </p:ext>
            </p:extLst>
          </p:nvPr>
        </p:nvGraphicFramePr>
        <p:xfrm>
          <a:off x="1775520" y="836713"/>
          <a:ext cx="7392970" cy="484290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855640" y="188641"/>
            <a:ext cx="6336704" cy="461665"/>
          </a:xfrm>
          <a:prstGeom prst="rect">
            <a:avLst/>
          </a:prstGeom>
          <a:noFill/>
        </p:spPr>
        <p:txBody>
          <a:bodyPr wrap="square" rtlCol="0">
            <a:spAutoFit/>
          </a:bodyPr>
          <a:lstStyle/>
          <a:p>
            <a:pPr algn="ctr"/>
            <a:r>
              <a:rPr lang="de-DE" sz="2400" b="1" u="sng" dirty="0">
                <a:latin typeface="+mj-lt"/>
              </a:rPr>
              <a:t>Relative humidity </a:t>
            </a:r>
            <a:endParaRPr lang="en-GB" sz="2400" b="1" u="sng" dirty="0">
              <a:latin typeface="+mj-lt"/>
            </a:endParaRPr>
          </a:p>
        </p:txBody>
      </p:sp>
      <p:sp>
        <p:nvSpPr>
          <p:cNvPr id="2" name="Footer Placeholder 1"/>
          <p:cNvSpPr>
            <a:spLocks noGrp="1"/>
          </p:cNvSpPr>
          <p:nvPr>
            <p:ph type="ftr" sz="quarter" idx="11"/>
          </p:nvPr>
        </p:nvSpPr>
        <p:spPr/>
        <p:txBody>
          <a:bodyPr/>
          <a:lstStyle/>
          <a:p>
            <a:r>
              <a:rPr lang="da-DK" smtClean="0"/>
              <a:t>A. Kirchgaessner et al.    EGU 2020 </a:t>
            </a:r>
            <a:endParaRPr lang="en-GB"/>
          </a:p>
        </p:txBody>
      </p:sp>
      <p:pic>
        <p:nvPicPr>
          <p:cNvPr id="7" name="Picture 7" descr="BAS_(P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133" y="5862508"/>
            <a:ext cx="3623317" cy="81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10484405" y="6094765"/>
            <a:ext cx="1592342" cy="639444"/>
            <a:chOff x="10786658" y="6148906"/>
            <a:chExt cx="1592342" cy="639444"/>
          </a:xfrm>
        </p:grpSpPr>
        <p:sp>
          <p:nvSpPr>
            <p:cNvPr id="16" name="Action Button: Home 15">
              <a:hlinkClick r:id="rId5"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ction Button: Forward or Next 16">
              <a:hlinkClick r:id="" action="ppaction://hlinkshowjump?jump=nextslide" highlightClick="1"/>
            </p:cNvPr>
            <p:cNvSpPr/>
            <p:nvPr/>
          </p:nvSpPr>
          <p:spPr>
            <a:xfrm>
              <a:off x="11757802" y="6148906"/>
              <a:ext cx="621198" cy="639444"/>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ction Button: Back or Previous 17">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p:cNvSpPr txBox="1"/>
          <p:nvPr/>
        </p:nvSpPr>
        <p:spPr>
          <a:xfrm>
            <a:off x="11380385" y="5679622"/>
            <a:ext cx="771525" cy="461665"/>
          </a:xfrm>
          <a:prstGeom prst="rect">
            <a:avLst/>
          </a:prstGeom>
          <a:noFill/>
        </p:spPr>
        <p:txBody>
          <a:bodyPr wrap="square" rtlCol="0">
            <a:spAutoFit/>
          </a:bodyPr>
          <a:lstStyle/>
          <a:p>
            <a:r>
              <a:rPr lang="de-DE" sz="1200" dirty="0" smtClean="0"/>
              <a:t>Föhn vs no Föhn</a:t>
            </a:r>
            <a:endParaRPr lang="en-GB" sz="1200" dirty="0"/>
          </a:p>
        </p:txBody>
      </p:sp>
    </p:spTree>
    <p:extLst>
      <p:ext uri="{BB962C8B-B14F-4D97-AF65-F5344CB8AC3E}">
        <p14:creationId xmlns:p14="http://schemas.microsoft.com/office/powerpoint/2010/main" val="2790640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a-DK" smtClean="0"/>
              <a:t>A. Kirchgaessner et al.    EGU 2020 </a:t>
            </a:r>
            <a:endParaRPr lang="en-GB"/>
          </a:p>
        </p:txBody>
      </p:sp>
      <p:sp>
        <p:nvSpPr>
          <p:cNvPr id="3" name="TextBox 2"/>
          <p:cNvSpPr txBox="1"/>
          <p:nvPr/>
        </p:nvSpPr>
        <p:spPr>
          <a:xfrm>
            <a:off x="2428868" y="123272"/>
            <a:ext cx="6810023" cy="523220"/>
          </a:xfrm>
          <a:prstGeom prst="rect">
            <a:avLst/>
          </a:prstGeom>
          <a:noFill/>
        </p:spPr>
        <p:txBody>
          <a:bodyPr wrap="square" rtlCol="0">
            <a:spAutoFit/>
          </a:bodyPr>
          <a:lstStyle>
            <a:defPPr>
              <a:defRPr lang="en-US"/>
            </a:defPPr>
            <a:lvl1pPr>
              <a:defRPr sz="2800" u="sng">
                <a:latin typeface="Times New Roman" panose="02020603050405020304" pitchFamily="18" charset="0"/>
                <a:cs typeface="Times New Roman" panose="02020603050405020304" pitchFamily="18" charset="0"/>
              </a:defRPr>
            </a:lvl1pPr>
          </a:lstStyle>
          <a:p>
            <a:pPr algn="ctr"/>
            <a:r>
              <a:rPr lang="de-DE" dirty="0" smtClean="0"/>
              <a:t>Föhn </a:t>
            </a:r>
            <a:r>
              <a:rPr lang="de-DE" dirty="0"/>
              <a:t>versus no Föhn</a:t>
            </a:r>
          </a:p>
        </p:txBody>
      </p:sp>
      <p:pic>
        <p:nvPicPr>
          <p:cNvPr id="4" name="Picture 7" descr="BAS_(P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33" y="5862508"/>
            <a:ext cx="3623317" cy="81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0786658" y="6356350"/>
            <a:ext cx="1331145" cy="432000"/>
            <a:chOff x="10786658" y="6356350"/>
            <a:chExt cx="1331145" cy="432000"/>
          </a:xfrm>
        </p:grpSpPr>
        <p:sp>
          <p:nvSpPr>
            <p:cNvPr id="7" name="Action Button: Home 6">
              <a:hlinkClick r:id="rId3"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Forward or Next 7">
              <a:hlinkClick r:id="" action="ppaction://hlinkshowjump?jump=nextslide" highlightClick="1"/>
            </p:cNvPr>
            <p:cNvSpPr/>
            <p:nvPr/>
          </p:nvSpPr>
          <p:spPr>
            <a:xfrm>
              <a:off x="11757803" y="6356350"/>
              <a:ext cx="360000" cy="4320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5" name="Table 4"/>
          <p:cNvGraphicFramePr>
            <a:graphicFrameLocks noGrp="1"/>
          </p:cNvGraphicFramePr>
          <p:nvPr>
            <p:extLst>
              <p:ext uri="{D42A27DB-BD31-4B8C-83A1-F6EECF244321}">
                <p14:modId xmlns:p14="http://schemas.microsoft.com/office/powerpoint/2010/main" val="974659169"/>
              </p:ext>
            </p:extLst>
          </p:nvPr>
        </p:nvGraphicFramePr>
        <p:xfrm>
          <a:off x="691551" y="2979688"/>
          <a:ext cx="10808898" cy="2208276"/>
        </p:xfrm>
        <a:graphic>
          <a:graphicData uri="http://schemas.openxmlformats.org/drawingml/2006/table">
            <a:tbl>
              <a:tblPr firstRow="1" firstCol="1" bandRow="1">
                <a:tableStyleId>{5C22544A-7EE6-4342-B048-85BDC9FD1C3A}</a:tableStyleId>
              </a:tblPr>
              <a:tblGrid>
                <a:gridCol w="2185088">
                  <a:extLst>
                    <a:ext uri="{9D8B030D-6E8A-4147-A177-3AD203B41FA5}">
                      <a16:colId xmlns:a16="http://schemas.microsoft.com/office/drawing/2014/main" val="1779641078"/>
                    </a:ext>
                  </a:extLst>
                </a:gridCol>
                <a:gridCol w="1249401">
                  <a:extLst>
                    <a:ext uri="{9D8B030D-6E8A-4147-A177-3AD203B41FA5}">
                      <a16:colId xmlns:a16="http://schemas.microsoft.com/office/drawing/2014/main" val="2049316731"/>
                    </a:ext>
                  </a:extLst>
                </a:gridCol>
                <a:gridCol w="1441114">
                  <a:extLst>
                    <a:ext uri="{9D8B030D-6E8A-4147-A177-3AD203B41FA5}">
                      <a16:colId xmlns:a16="http://schemas.microsoft.com/office/drawing/2014/main" val="4085874675"/>
                    </a:ext>
                  </a:extLst>
                </a:gridCol>
                <a:gridCol w="1092546">
                  <a:extLst>
                    <a:ext uri="{9D8B030D-6E8A-4147-A177-3AD203B41FA5}">
                      <a16:colId xmlns:a16="http://schemas.microsoft.com/office/drawing/2014/main" val="100969308"/>
                    </a:ext>
                  </a:extLst>
                </a:gridCol>
                <a:gridCol w="1092546">
                  <a:extLst>
                    <a:ext uri="{9D8B030D-6E8A-4147-A177-3AD203B41FA5}">
                      <a16:colId xmlns:a16="http://schemas.microsoft.com/office/drawing/2014/main" val="1686372551"/>
                    </a:ext>
                  </a:extLst>
                </a:gridCol>
                <a:gridCol w="1249401">
                  <a:extLst>
                    <a:ext uri="{9D8B030D-6E8A-4147-A177-3AD203B41FA5}">
                      <a16:colId xmlns:a16="http://schemas.microsoft.com/office/drawing/2014/main" val="2852219192"/>
                    </a:ext>
                  </a:extLst>
                </a:gridCol>
                <a:gridCol w="1249401">
                  <a:extLst>
                    <a:ext uri="{9D8B030D-6E8A-4147-A177-3AD203B41FA5}">
                      <a16:colId xmlns:a16="http://schemas.microsoft.com/office/drawing/2014/main" val="2196756920"/>
                    </a:ext>
                  </a:extLst>
                </a:gridCol>
                <a:gridCol w="1249401">
                  <a:extLst>
                    <a:ext uri="{9D8B030D-6E8A-4147-A177-3AD203B41FA5}">
                      <a16:colId xmlns:a16="http://schemas.microsoft.com/office/drawing/2014/main" val="1938201906"/>
                    </a:ext>
                  </a:extLst>
                </a:gridCol>
              </a:tblGrid>
              <a:tr h="0">
                <a:tc>
                  <a:txBody>
                    <a:bodyPr/>
                    <a:lstStyle/>
                    <a:p>
                      <a:pPr>
                        <a:lnSpc>
                          <a:spcPct val="115000"/>
                        </a:lnSpc>
                        <a:spcAft>
                          <a:spcPts val="1200"/>
                        </a:spcAft>
                      </a:pPr>
                      <a:r>
                        <a:rPr lang="en-GB" sz="1800">
                          <a:effectLst/>
                        </a:rPr>
                        <a:t> </a:t>
                      </a:r>
                      <a:endParaRPr lang="en-GB" sz="1800">
                        <a:effectLst/>
                        <a:latin typeface="Calibri" panose="020F0502020204030204" pitchFamily="34" charset="0"/>
                      </a:endParaRPr>
                    </a:p>
                  </a:txBody>
                  <a:tcPr marL="68580" marR="68580" marT="0" marB="0"/>
                </a:tc>
                <a:tc>
                  <a:txBody>
                    <a:bodyPr/>
                    <a:lstStyle/>
                    <a:p>
                      <a:pPr>
                        <a:lnSpc>
                          <a:spcPct val="115000"/>
                        </a:lnSpc>
                        <a:spcAft>
                          <a:spcPts val="1200"/>
                        </a:spcAft>
                      </a:pPr>
                      <a:r>
                        <a:rPr lang="en-GB" sz="1800">
                          <a:effectLst/>
                        </a:rPr>
                        <a:t>T [° C]  </a:t>
                      </a:r>
                      <a:endParaRPr lang="en-GB"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1200"/>
                        </a:spcAft>
                      </a:pPr>
                      <a:r>
                        <a:rPr lang="en-GB" sz="1800">
                          <a:effectLst/>
                        </a:rPr>
                        <a:t>p [hPa]</a:t>
                      </a:r>
                      <a:endParaRPr lang="en-GB"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1200"/>
                        </a:spcAft>
                      </a:pPr>
                      <a:r>
                        <a:rPr lang="en-GB" sz="1800">
                          <a:effectLst/>
                        </a:rPr>
                        <a:t>RH [%]</a:t>
                      </a:r>
                      <a:endParaRPr lang="en-GB"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1200"/>
                        </a:spcAft>
                      </a:pPr>
                      <a:r>
                        <a:rPr lang="en-GB" sz="1800">
                          <a:effectLst/>
                        </a:rPr>
                        <a:t>a [g/m^3]</a:t>
                      </a:r>
                      <a:endParaRPr lang="en-GB"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1200"/>
                        </a:spcAft>
                      </a:pPr>
                      <a:r>
                        <a:rPr lang="en-GB" sz="1800">
                          <a:effectLst/>
                        </a:rPr>
                        <a:t>u [m/s]</a:t>
                      </a:r>
                      <a:endParaRPr lang="en-GB"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1200"/>
                        </a:spcAft>
                      </a:pPr>
                      <a:r>
                        <a:rPr lang="en-GB" sz="1800">
                          <a:effectLst/>
                        </a:rPr>
                        <a:t>v [m/s]</a:t>
                      </a:r>
                      <a:endParaRPr lang="en-GB"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1200"/>
                        </a:spcAft>
                      </a:pPr>
                      <a:r>
                        <a:rPr lang="en-GB" sz="1800">
                          <a:effectLst/>
                        </a:rPr>
                        <a:t>ff [m/s]</a:t>
                      </a:r>
                      <a:endParaRPr lang="en-GB" sz="18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276804189"/>
                  </a:ext>
                </a:extLst>
              </a:tr>
              <a:tr h="0">
                <a:tc>
                  <a:txBody>
                    <a:bodyPr/>
                    <a:lstStyle/>
                    <a:p>
                      <a:pPr>
                        <a:lnSpc>
                          <a:spcPct val="115000"/>
                        </a:lnSpc>
                      </a:pPr>
                      <a:r>
                        <a:rPr lang="en-GB" sz="1800">
                          <a:effectLst/>
                        </a:rPr>
                        <a:t>no Föhn (AWS):</a:t>
                      </a:r>
                      <a:endParaRPr lang="en-GB" sz="1800">
                        <a:effectLst/>
                        <a:latin typeface="Calibri" panose="020F0502020204030204" pitchFamily="34" charset="0"/>
                      </a:endParaRPr>
                    </a:p>
                  </a:txBody>
                  <a:tcPr marL="68580" marR="68580" marT="0" marB="0" anchor="ctr"/>
                </a:tc>
                <a:tc>
                  <a:txBody>
                    <a:bodyPr/>
                    <a:lstStyle/>
                    <a:p>
                      <a:pPr algn="just">
                        <a:lnSpc>
                          <a:spcPct val="115000"/>
                        </a:lnSpc>
                      </a:pPr>
                      <a:r>
                        <a:rPr lang="en-GB" sz="1800">
                          <a:effectLst/>
                        </a:rPr>
                        <a:t>-16.9± 8.8</a:t>
                      </a:r>
                      <a:endParaRPr lang="en-GB" sz="1800">
                        <a:effectLst/>
                        <a:latin typeface="Calibri" panose="020F0502020204030204" pitchFamily="34" charset="0"/>
                      </a:endParaRPr>
                    </a:p>
                  </a:txBody>
                  <a:tcPr marL="68580" marR="68580" marT="0" marB="0" anchor="ctr"/>
                </a:tc>
                <a:tc>
                  <a:txBody>
                    <a:bodyPr/>
                    <a:lstStyle/>
                    <a:p>
                      <a:pPr algn="just">
                        <a:lnSpc>
                          <a:spcPct val="115000"/>
                        </a:lnSpc>
                      </a:pPr>
                      <a:r>
                        <a:rPr lang="en-GB" sz="1800">
                          <a:effectLst/>
                        </a:rPr>
                        <a:t>942.9±11.8</a:t>
                      </a:r>
                      <a:endParaRPr lang="en-GB" sz="1800">
                        <a:effectLst/>
                        <a:latin typeface="Calibri" panose="020F0502020204030204" pitchFamily="34" charset="0"/>
                      </a:endParaRPr>
                    </a:p>
                  </a:txBody>
                  <a:tcPr marL="68580" marR="68580" marT="0" marB="0" anchor="ctr"/>
                </a:tc>
                <a:tc>
                  <a:txBody>
                    <a:bodyPr/>
                    <a:lstStyle/>
                    <a:p>
                      <a:pPr algn="just">
                        <a:lnSpc>
                          <a:spcPct val="115000"/>
                        </a:lnSpc>
                      </a:pPr>
                      <a:r>
                        <a:rPr lang="en-GB" sz="1800">
                          <a:effectLst/>
                        </a:rPr>
                        <a:t>97 ± 5</a:t>
                      </a:r>
                      <a:endParaRPr lang="en-GB" sz="1800">
                        <a:effectLst/>
                        <a:latin typeface="Calibri" panose="020F0502020204030204" pitchFamily="34" charset="0"/>
                      </a:endParaRPr>
                    </a:p>
                  </a:txBody>
                  <a:tcPr marL="68580" marR="68580" marT="0" marB="0" anchor="ctr"/>
                </a:tc>
                <a:tc>
                  <a:txBody>
                    <a:bodyPr/>
                    <a:lstStyle/>
                    <a:p>
                      <a:pPr>
                        <a:lnSpc>
                          <a:spcPct val="115000"/>
                        </a:lnSpc>
                        <a:spcAft>
                          <a:spcPts val="0"/>
                        </a:spcAft>
                      </a:pPr>
                      <a:r>
                        <a:rPr lang="en-GB" sz="1800">
                          <a:effectLst/>
                        </a:rPr>
                        <a:t>2.9±0.8</a:t>
                      </a:r>
                      <a:endParaRPr lang="en-GB"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ct val="115000"/>
                        </a:lnSpc>
                      </a:pPr>
                      <a:r>
                        <a:rPr lang="en-GB" sz="1800">
                          <a:effectLst/>
                        </a:rPr>
                        <a:t>2.3 ± 4.0</a:t>
                      </a:r>
                      <a:endParaRPr lang="en-GB" sz="1800">
                        <a:effectLst/>
                        <a:latin typeface="Calibri" panose="020F0502020204030204" pitchFamily="34" charset="0"/>
                      </a:endParaRPr>
                    </a:p>
                  </a:txBody>
                  <a:tcPr marL="68580" marR="68580" marT="0" marB="0" anchor="ctr"/>
                </a:tc>
                <a:tc>
                  <a:txBody>
                    <a:bodyPr/>
                    <a:lstStyle/>
                    <a:p>
                      <a:pPr algn="just">
                        <a:lnSpc>
                          <a:spcPct val="115000"/>
                        </a:lnSpc>
                      </a:pPr>
                      <a:r>
                        <a:rPr lang="en-GB" sz="1800">
                          <a:effectLst/>
                        </a:rPr>
                        <a:t>-1.7 ± 1.5</a:t>
                      </a:r>
                      <a:endParaRPr lang="en-GB" sz="1800">
                        <a:effectLst/>
                        <a:latin typeface="Calibri" panose="020F0502020204030204" pitchFamily="34" charset="0"/>
                      </a:endParaRPr>
                    </a:p>
                  </a:txBody>
                  <a:tcPr marL="68580" marR="68580" marT="0" marB="0" anchor="ctr"/>
                </a:tc>
                <a:tc>
                  <a:txBody>
                    <a:bodyPr/>
                    <a:lstStyle/>
                    <a:p>
                      <a:pPr algn="just">
                        <a:lnSpc>
                          <a:spcPct val="115000"/>
                        </a:lnSpc>
                      </a:pPr>
                      <a:r>
                        <a:rPr lang="en-GB" sz="1800">
                          <a:effectLst/>
                        </a:rPr>
                        <a:t>3.8 ± 3.4</a:t>
                      </a:r>
                      <a:endParaRPr lang="en-GB" sz="1800">
                        <a:effectLst/>
                        <a:latin typeface="Calibri" panose="020F0502020204030204" pitchFamily="34" charset="0"/>
                      </a:endParaRPr>
                    </a:p>
                  </a:txBody>
                  <a:tcPr marL="68580" marR="68580" marT="0" marB="0" anchor="ctr"/>
                </a:tc>
                <a:extLst>
                  <a:ext uri="{0D108BD9-81ED-4DB2-BD59-A6C34878D82A}">
                    <a16:rowId xmlns:a16="http://schemas.microsoft.com/office/drawing/2014/main" val="291462889"/>
                  </a:ext>
                </a:extLst>
              </a:tr>
              <a:tr h="0">
                <a:tc>
                  <a:txBody>
                    <a:bodyPr/>
                    <a:lstStyle/>
                    <a:p>
                      <a:pPr>
                        <a:lnSpc>
                          <a:spcPct val="115000"/>
                        </a:lnSpc>
                      </a:pPr>
                      <a:r>
                        <a:rPr lang="en-GB" sz="1800">
                          <a:effectLst/>
                        </a:rPr>
                        <a:t>Föhn (AWS)</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-0.4 ± 4.9</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943.4 ±11.4</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46 ± 13</a:t>
                      </a:r>
                      <a:endParaRPr lang="en-GB" sz="1800">
                        <a:effectLst/>
                        <a:latin typeface="Calibri" panose="020F0502020204030204" pitchFamily="34" charset="0"/>
                      </a:endParaRPr>
                    </a:p>
                  </a:txBody>
                  <a:tcPr marL="68580" marR="68580" marT="0" marB="0" anchor="ctr"/>
                </a:tc>
                <a:tc>
                  <a:txBody>
                    <a:bodyPr/>
                    <a:lstStyle/>
                    <a:p>
                      <a:pPr>
                        <a:lnSpc>
                          <a:spcPct val="115000"/>
                        </a:lnSpc>
                        <a:spcAft>
                          <a:spcPts val="0"/>
                        </a:spcAft>
                      </a:pPr>
                      <a:r>
                        <a:rPr lang="en-GB" sz="1800">
                          <a:effectLst/>
                        </a:rPr>
                        <a:t>2.2±0.6</a:t>
                      </a:r>
                      <a:endParaRPr lang="en-GB"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15000"/>
                        </a:lnSpc>
                      </a:pPr>
                      <a:r>
                        <a:rPr lang="en-GB" sz="1800">
                          <a:effectLst/>
                        </a:rPr>
                        <a:t>-0.9 ± 2.6</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-2.2 ± 2.6</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3.4 ± 2.7</a:t>
                      </a:r>
                      <a:endParaRPr lang="en-GB" sz="1800">
                        <a:effectLst/>
                        <a:latin typeface="Calibri" panose="020F0502020204030204" pitchFamily="34" charset="0"/>
                      </a:endParaRPr>
                    </a:p>
                  </a:txBody>
                  <a:tcPr marL="68580" marR="68580" marT="0" marB="0" anchor="ctr"/>
                </a:tc>
                <a:extLst>
                  <a:ext uri="{0D108BD9-81ED-4DB2-BD59-A6C34878D82A}">
                    <a16:rowId xmlns:a16="http://schemas.microsoft.com/office/drawing/2014/main" val="1920592831"/>
                  </a:ext>
                </a:extLst>
              </a:tr>
              <a:tr h="0">
                <a:tc>
                  <a:txBody>
                    <a:bodyPr/>
                    <a:lstStyle/>
                    <a:p>
                      <a:pPr>
                        <a:lnSpc>
                          <a:spcPct val="115000"/>
                        </a:lnSpc>
                      </a:pPr>
                      <a:r>
                        <a:rPr lang="en-GB" sz="1800">
                          <a:effectLst/>
                        </a:rPr>
                        <a:t>Difference (AWS)</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16.5K</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0.5</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-51</a:t>
                      </a:r>
                      <a:endParaRPr lang="en-GB" sz="1800">
                        <a:effectLst/>
                        <a:latin typeface="Calibri" panose="020F0502020204030204" pitchFamily="34" charset="0"/>
                      </a:endParaRPr>
                    </a:p>
                  </a:txBody>
                  <a:tcPr marL="68580" marR="68580" marT="0" marB="0" anchor="ctr"/>
                </a:tc>
                <a:tc>
                  <a:txBody>
                    <a:bodyPr/>
                    <a:lstStyle/>
                    <a:p>
                      <a:pPr>
                        <a:lnSpc>
                          <a:spcPct val="115000"/>
                        </a:lnSpc>
                        <a:spcAft>
                          <a:spcPts val="0"/>
                        </a:spcAft>
                      </a:pPr>
                      <a:r>
                        <a:rPr lang="en-GB" sz="1800">
                          <a:effectLst/>
                        </a:rPr>
                        <a:t>-0.7</a:t>
                      </a:r>
                      <a:endParaRPr lang="en-GB" sz="18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pPr>
                      <a:r>
                        <a:rPr lang="en-GB" sz="1800">
                          <a:effectLst/>
                        </a:rPr>
                        <a:t>-3.2</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-0.5</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-0.4</a:t>
                      </a:r>
                      <a:endParaRPr lang="en-GB" sz="1800">
                        <a:effectLst/>
                        <a:latin typeface="Calibri" panose="020F0502020204030204" pitchFamily="34" charset="0"/>
                      </a:endParaRPr>
                    </a:p>
                  </a:txBody>
                  <a:tcPr marL="68580" marR="68580" marT="0" marB="0" anchor="ctr"/>
                </a:tc>
                <a:extLst>
                  <a:ext uri="{0D108BD9-81ED-4DB2-BD59-A6C34878D82A}">
                    <a16:rowId xmlns:a16="http://schemas.microsoft.com/office/drawing/2014/main" val="2573624862"/>
                  </a:ext>
                </a:extLst>
              </a:tr>
              <a:tr h="0">
                <a:tc>
                  <a:txBody>
                    <a:bodyPr/>
                    <a:lstStyle/>
                    <a:p>
                      <a:pPr>
                        <a:lnSpc>
                          <a:spcPct val="115000"/>
                        </a:lnSpc>
                      </a:pPr>
                      <a:r>
                        <a:rPr lang="en-GB" sz="1800">
                          <a:effectLst/>
                        </a:rPr>
                        <a:t>no Föhn (AMPS):</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-15.3 ±7.9</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942.6 ±12.0</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91 ± 13</a:t>
                      </a:r>
                      <a:endParaRPr lang="en-GB" sz="1800">
                        <a:effectLst/>
                        <a:latin typeface="Calibri" panose="020F0502020204030204" pitchFamily="34" charset="0"/>
                      </a:endParaRPr>
                    </a:p>
                  </a:txBody>
                  <a:tcPr marL="68580" marR="68580" marT="0" marB="0" anchor="ctr"/>
                </a:tc>
                <a:tc>
                  <a:txBody>
                    <a:bodyPr/>
                    <a:lstStyle/>
                    <a:p>
                      <a:pPr>
                        <a:lnSpc>
                          <a:spcPct val="115000"/>
                        </a:lnSpc>
                        <a:spcAft>
                          <a:spcPts val="0"/>
                        </a:spcAft>
                      </a:pPr>
                      <a:r>
                        <a:rPr lang="en-GB" sz="1800">
                          <a:effectLst/>
                        </a:rPr>
                        <a:t>1.5±1.0</a:t>
                      </a:r>
                      <a:endParaRPr lang="en-GB"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15000"/>
                        </a:lnSpc>
                      </a:pPr>
                      <a:r>
                        <a:rPr lang="en-GB" sz="1800">
                          <a:effectLst/>
                        </a:rPr>
                        <a:t>2.7 ± 2.7</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3.0 ± 3.7</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5.4 ± 3.0</a:t>
                      </a:r>
                      <a:endParaRPr lang="en-GB" sz="1800">
                        <a:effectLst/>
                        <a:latin typeface="Calibri" panose="020F0502020204030204" pitchFamily="34" charset="0"/>
                      </a:endParaRPr>
                    </a:p>
                  </a:txBody>
                  <a:tcPr marL="68580" marR="68580" marT="0" marB="0" anchor="ctr"/>
                </a:tc>
                <a:extLst>
                  <a:ext uri="{0D108BD9-81ED-4DB2-BD59-A6C34878D82A}">
                    <a16:rowId xmlns:a16="http://schemas.microsoft.com/office/drawing/2014/main" val="2105701042"/>
                  </a:ext>
                </a:extLst>
              </a:tr>
              <a:tr h="0">
                <a:tc>
                  <a:txBody>
                    <a:bodyPr/>
                    <a:lstStyle/>
                    <a:p>
                      <a:pPr>
                        <a:lnSpc>
                          <a:spcPct val="115000"/>
                        </a:lnSpc>
                      </a:pPr>
                      <a:r>
                        <a:rPr lang="en-GB" sz="1800">
                          <a:effectLst/>
                        </a:rPr>
                        <a:t>Föhn (AMPS):</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-3.2 ± 4.6</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942.7 ±11.8</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60 ± 13</a:t>
                      </a:r>
                      <a:endParaRPr lang="en-GB" sz="1800">
                        <a:effectLst/>
                        <a:latin typeface="Calibri" panose="020F0502020204030204" pitchFamily="34" charset="0"/>
                      </a:endParaRPr>
                    </a:p>
                  </a:txBody>
                  <a:tcPr marL="68580" marR="68580" marT="0" marB="0" anchor="ctr"/>
                </a:tc>
                <a:tc>
                  <a:txBody>
                    <a:bodyPr/>
                    <a:lstStyle/>
                    <a:p>
                      <a:pPr>
                        <a:lnSpc>
                          <a:spcPct val="115000"/>
                        </a:lnSpc>
                        <a:spcAft>
                          <a:spcPts val="0"/>
                        </a:spcAft>
                      </a:pPr>
                      <a:r>
                        <a:rPr lang="en-GB" sz="1800">
                          <a:effectLst/>
                        </a:rPr>
                        <a:t>2.3±0.9</a:t>
                      </a:r>
                      <a:endParaRPr lang="en-GB"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15000"/>
                        </a:lnSpc>
                      </a:pPr>
                      <a:r>
                        <a:rPr lang="en-GB" sz="1800">
                          <a:effectLst/>
                        </a:rPr>
                        <a:t>7.6 ± 7.2</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-4.4 ± 4.5</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10.4 ± 7.4</a:t>
                      </a:r>
                      <a:endParaRPr lang="en-GB" sz="1800">
                        <a:effectLst/>
                        <a:latin typeface="Calibri" panose="020F0502020204030204" pitchFamily="34" charset="0"/>
                      </a:endParaRPr>
                    </a:p>
                  </a:txBody>
                  <a:tcPr marL="68580" marR="68580" marT="0" marB="0" anchor="ctr"/>
                </a:tc>
                <a:extLst>
                  <a:ext uri="{0D108BD9-81ED-4DB2-BD59-A6C34878D82A}">
                    <a16:rowId xmlns:a16="http://schemas.microsoft.com/office/drawing/2014/main" val="871856404"/>
                  </a:ext>
                </a:extLst>
              </a:tr>
              <a:tr h="0">
                <a:tc>
                  <a:txBody>
                    <a:bodyPr/>
                    <a:lstStyle/>
                    <a:p>
                      <a:pPr>
                        <a:lnSpc>
                          <a:spcPct val="115000"/>
                        </a:lnSpc>
                      </a:pPr>
                      <a:r>
                        <a:rPr lang="en-GB" sz="1800">
                          <a:effectLst/>
                        </a:rPr>
                        <a:t>Difference (AMPS)</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12.1K</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0.1</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-31</a:t>
                      </a:r>
                      <a:endParaRPr lang="en-GB" sz="1800">
                        <a:effectLst/>
                        <a:latin typeface="Calibri" panose="020F0502020204030204" pitchFamily="34" charset="0"/>
                      </a:endParaRPr>
                    </a:p>
                  </a:txBody>
                  <a:tcPr marL="68580" marR="68580" marT="0" marB="0" anchor="ctr"/>
                </a:tc>
                <a:tc>
                  <a:txBody>
                    <a:bodyPr/>
                    <a:lstStyle/>
                    <a:p>
                      <a:pPr>
                        <a:lnSpc>
                          <a:spcPct val="115000"/>
                        </a:lnSpc>
                        <a:spcAft>
                          <a:spcPts val="0"/>
                        </a:spcAft>
                      </a:pPr>
                      <a:r>
                        <a:rPr lang="en-GB" sz="1800">
                          <a:effectLst/>
                        </a:rPr>
                        <a:t>0.8</a:t>
                      </a:r>
                      <a:endParaRPr lang="en-GB"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nSpc>
                          <a:spcPct val="115000"/>
                        </a:lnSpc>
                      </a:pPr>
                      <a:r>
                        <a:rPr lang="en-GB" sz="1800">
                          <a:effectLst/>
                        </a:rPr>
                        <a:t>4.9</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a:effectLst/>
                        </a:rPr>
                        <a:t>-7.4</a:t>
                      </a:r>
                      <a:endParaRPr lang="en-GB" sz="1800">
                        <a:effectLst/>
                        <a:latin typeface="Calibri" panose="020F0502020204030204" pitchFamily="34" charset="0"/>
                      </a:endParaRPr>
                    </a:p>
                  </a:txBody>
                  <a:tcPr marL="68580" marR="68580" marT="0" marB="0" anchor="ctr"/>
                </a:tc>
                <a:tc>
                  <a:txBody>
                    <a:bodyPr/>
                    <a:lstStyle/>
                    <a:p>
                      <a:pPr>
                        <a:lnSpc>
                          <a:spcPct val="115000"/>
                        </a:lnSpc>
                      </a:pPr>
                      <a:r>
                        <a:rPr lang="en-GB" sz="1800" dirty="0">
                          <a:effectLst/>
                        </a:rPr>
                        <a:t>5.0</a:t>
                      </a:r>
                      <a:endParaRPr lang="en-GB" sz="18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963031493"/>
                  </a:ext>
                </a:extLst>
              </a:tr>
            </a:tbl>
          </a:graphicData>
        </a:graphic>
      </p:graphicFrame>
      <p:sp>
        <p:nvSpPr>
          <p:cNvPr id="10" name="TextBox 9"/>
          <p:cNvSpPr txBox="1"/>
          <p:nvPr/>
        </p:nvSpPr>
        <p:spPr>
          <a:xfrm>
            <a:off x="664481" y="1035954"/>
            <a:ext cx="11119448" cy="1554272"/>
          </a:xfrm>
          <a:prstGeom prst="rect">
            <a:avLst/>
          </a:prstGeom>
          <a:noFill/>
        </p:spPr>
        <p:txBody>
          <a:bodyPr wrap="square" rtlCol="0">
            <a:spAutoFit/>
          </a:bodyPr>
          <a:lstStyle/>
          <a:p>
            <a:pPr marL="285750" indent="-285750">
              <a:spcAft>
                <a:spcPts val="600"/>
              </a:spcAft>
              <a:buFont typeface="Wingdings" panose="05000000000000000000" pitchFamily="2" charset="2"/>
              <a:buChar char="T"/>
            </a:pPr>
            <a:r>
              <a:rPr lang="de-DE" sz="2000" dirty="0" smtClean="0">
                <a:latin typeface="Times New Roman" panose="02020603050405020304" pitchFamily="18" charset="0"/>
                <a:cs typeface="Times New Roman" panose="02020603050405020304" pitchFamily="18" charset="0"/>
              </a:rPr>
              <a:t>Significantly higher T during Föhn than no Föhn in both data sets</a:t>
            </a:r>
          </a:p>
          <a:p>
            <a:pPr marL="285750" indent="-285750">
              <a:spcAft>
                <a:spcPts val="600"/>
              </a:spcAft>
              <a:buFont typeface="Wingdings" panose="05000000000000000000" pitchFamily="2" charset="2"/>
              <a:buChar char="T"/>
            </a:pPr>
            <a:r>
              <a:rPr lang="de-DE" sz="2000" dirty="0" smtClean="0">
                <a:latin typeface="Times New Roman" panose="02020603050405020304" pitchFamily="18" charset="0"/>
                <a:cs typeface="Times New Roman" panose="02020603050405020304" pitchFamily="18" charset="0"/>
              </a:rPr>
              <a:t>Significantly lower RH during Föhn than no Föhn in both data sets</a:t>
            </a:r>
          </a:p>
          <a:p>
            <a:pPr marL="285750" indent="-285750">
              <a:spcAft>
                <a:spcPts val="600"/>
              </a:spcAft>
              <a:buFont typeface="Wingdings" panose="05000000000000000000" pitchFamily="2" charset="2"/>
              <a:buChar char="T"/>
            </a:pPr>
            <a:r>
              <a:rPr lang="de-DE" sz="2000" dirty="0" smtClean="0">
                <a:latin typeface="Times New Roman" panose="02020603050405020304" pitchFamily="18" charset="0"/>
                <a:cs typeface="Times New Roman" panose="02020603050405020304" pitchFamily="18" charset="0"/>
              </a:rPr>
              <a:t>AMPS </a:t>
            </a:r>
            <a:r>
              <a:rPr lang="de-DE" sz="2000" u="sng" dirty="0" smtClean="0">
                <a:latin typeface="Times New Roman" panose="02020603050405020304" pitchFamily="18" charset="0"/>
                <a:cs typeface="Times New Roman" panose="02020603050405020304" pitchFamily="18" charset="0"/>
              </a:rPr>
              <a:t>under</a:t>
            </a:r>
            <a:r>
              <a:rPr lang="de-DE" sz="2000" dirty="0" smtClean="0">
                <a:latin typeface="Times New Roman" panose="02020603050405020304" pitchFamily="18" charset="0"/>
                <a:cs typeface="Times New Roman" panose="02020603050405020304" pitchFamily="18" charset="0"/>
              </a:rPr>
              <a:t>estimates T during Föhn</a:t>
            </a:r>
          </a:p>
          <a:p>
            <a:pPr marL="285750" indent="-285750">
              <a:spcAft>
                <a:spcPts val="600"/>
              </a:spcAft>
              <a:buFont typeface="Wingdings" panose="05000000000000000000" pitchFamily="2" charset="2"/>
              <a:buChar char="T"/>
            </a:pPr>
            <a:r>
              <a:rPr lang="de-DE" sz="2000" dirty="0" smtClean="0">
                <a:latin typeface="Times New Roman" panose="02020603050405020304" pitchFamily="18" charset="0"/>
                <a:cs typeface="Times New Roman" panose="02020603050405020304" pitchFamily="18" charset="0"/>
              </a:rPr>
              <a:t>AMPS </a:t>
            </a:r>
            <a:r>
              <a:rPr lang="de-DE" sz="2000" u="sng" dirty="0" smtClean="0">
                <a:latin typeface="Times New Roman" panose="02020603050405020304" pitchFamily="18" charset="0"/>
                <a:cs typeface="Times New Roman" panose="02020603050405020304" pitchFamily="18" charset="0"/>
              </a:rPr>
              <a:t>over</a:t>
            </a:r>
            <a:r>
              <a:rPr lang="de-DE" sz="2000" dirty="0" smtClean="0">
                <a:latin typeface="Times New Roman" panose="02020603050405020304" pitchFamily="18" charset="0"/>
                <a:cs typeface="Times New Roman" panose="02020603050405020304" pitchFamily="18" charset="0"/>
              </a:rPr>
              <a:t>estimates RH during Föhn </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460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204" y="420041"/>
            <a:ext cx="4464558" cy="5289181"/>
          </a:xfrm>
          <a:prstGeom prst="rect">
            <a:avLst/>
          </a:prstGeom>
        </p:spPr>
      </p:pic>
      <p:sp>
        <p:nvSpPr>
          <p:cNvPr id="3" name="Footer Placeholder 2"/>
          <p:cNvSpPr>
            <a:spLocks noGrp="1"/>
          </p:cNvSpPr>
          <p:nvPr>
            <p:ph type="ftr" sz="quarter" idx="11"/>
          </p:nvPr>
        </p:nvSpPr>
        <p:spPr/>
        <p:txBody>
          <a:bodyPr/>
          <a:lstStyle/>
          <a:p>
            <a:r>
              <a:rPr lang="da-DK" smtClean="0"/>
              <a:t>A. Kirchgaessner et al.    EGU 2020 </a:t>
            </a:r>
            <a:endParaRPr lang="en-GB"/>
          </a:p>
        </p:txBody>
      </p:sp>
      <p:pic>
        <p:nvPicPr>
          <p:cNvPr id="4" name="Picture 7" descr="BAS_(P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712" y="6073475"/>
            <a:ext cx="2898106"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947792" y="5709222"/>
            <a:ext cx="6096000" cy="646331"/>
          </a:xfrm>
          <a:prstGeom prst="rect">
            <a:avLst/>
          </a:prstGeom>
        </p:spPr>
        <p:txBody>
          <a:bodyPr>
            <a:spAutoFit/>
          </a:bodyPr>
          <a:lstStyle/>
          <a:p>
            <a:r>
              <a:rPr lang="en-GB" dirty="0">
                <a:latin typeface="Times New Roman" panose="02020603050405020304" pitchFamily="18" charset="0"/>
                <a:ea typeface="Calibri" panose="020F0502020204030204" pitchFamily="34" charset="0"/>
              </a:rPr>
              <a:t>Difference in modelled 1.5 m temperature (K) between composites for</a:t>
            </a:r>
            <a:r>
              <a:rPr lang="en-GB" i="1" dirty="0">
                <a:latin typeface="Times New Roman" panose="02020603050405020304" pitchFamily="18" charset="0"/>
                <a:ea typeface="Calibri" panose="020F0502020204030204" pitchFamily="34" charset="0"/>
              </a:rPr>
              <a:t> </a:t>
            </a:r>
            <a:r>
              <a:rPr lang="en-GB" dirty="0">
                <a:latin typeface="Times New Roman" panose="02020603050405020304" pitchFamily="18" charset="0"/>
                <a:ea typeface="Calibri" panose="020F0502020204030204" pitchFamily="34" charset="0"/>
              </a:rPr>
              <a:t>Föhn and no Föhn conditions.</a:t>
            </a:r>
            <a:endParaRPr lang="en-GB" dirty="0"/>
          </a:p>
        </p:txBody>
      </p:sp>
      <p:sp>
        <p:nvSpPr>
          <p:cNvPr id="6" name="TextBox 5"/>
          <p:cNvSpPr txBox="1"/>
          <p:nvPr/>
        </p:nvSpPr>
        <p:spPr>
          <a:xfrm>
            <a:off x="8153400" y="588723"/>
            <a:ext cx="3621066" cy="3785652"/>
          </a:xfrm>
          <a:prstGeom prst="rect">
            <a:avLst/>
          </a:prstGeom>
          <a:noFill/>
        </p:spPr>
        <p:txBody>
          <a:bodyPr wrap="square" rtlCol="0">
            <a:spAutoFit/>
          </a:bodyPr>
          <a:lstStyle/>
          <a:p>
            <a:r>
              <a:rPr lang="de-DE" sz="2400" dirty="0" smtClean="0">
                <a:latin typeface="Times New Roman" panose="02020603050405020304" pitchFamily="18" charset="0"/>
                <a:cs typeface="Times New Roman" panose="02020603050405020304" pitchFamily="18" charset="0"/>
              </a:rPr>
              <a:t>Up to 12K difference in surface near air temperature are shown in model output between Föhn and no Föhn conditions.</a:t>
            </a:r>
          </a:p>
          <a:p>
            <a:endParaRPr lang="de-DE" sz="2400" dirty="0" smtClean="0">
              <a:latin typeface="Times New Roman" panose="02020603050405020304" pitchFamily="18" charset="0"/>
              <a:cs typeface="Times New Roman" panose="02020603050405020304" pitchFamily="18" charset="0"/>
            </a:endParaRPr>
          </a:p>
          <a:p>
            <a:r>
              <a:rPr lang="de-DE" sz="2400" dirty="0" smtClean="0">
                <a:latin typeface="Times New Roman" panose="02020603050405020304" pitchFamily="18" charset="0"/>
                <a:cs typeface="Times New Roman" panose="02020603050405020304" pitchFamily="18" charset="0"/>
              </a:rPr>
              <a:t>The largest difference occurs at the foot of the Antarctic Peninsula mountains.</a:t>
            </a:r>
            <a:endParaRPr lang="en-GB" sz="2400"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10786658" y="6356350"/>
            <a:ext cx="1331145" cy="432000"/>
            <a:chOff x="10786658" y="6356350"/>
            <a:chExt cx="1331145" cy="432000"/>
          </a:xfrm>
        </p:grpSpPr>
        <p:sp>
          <p:nvSpPr>
            <p:cNvPr id="9" name="Action Button: Home 8">
              <a:hlinkClick r:id="rId4"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Forward or Next 9">
              <a:hlinkClick r:id="" action="ppaction://hlinkshowjump?jump=nextslide" highlightClick="1"/>
            </p:cNvPr>
            <p:cNvSpPr/>
            <p:nvPr/>
          </p:nvSpPr>
          <p:spPr>
            <a:xfrm>
              <a:off x="11757803" y="6356350"/>
              <a:ext cx="360000" cy="4320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ction Button: Back or Previous 10">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19410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09836196"/>
              </p:ext>
            </p:extLst>
          </p:nvPr>
        </p:nvGraphicFramePr>
        <p:xfrm>
          <a:off x="2399430" y="1831452"/>
          <a:ext cx="8128000" cy="4436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hlinkClick r:id="rId8" action="ppaction://hlinksldjump"/>
          </p:cNvPr>
          <p:cNvSpPr/>
          <p:nvPr/>
        </p:nvSpPr>
        <p:spPr>
          <a:xfrm>
            <a:off x="7997869" y="2076351"/>
            <a:ext cx="1834623" cy="817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9" action="ppaction://hlinksldjump"/>
          </p:cNvPr>
          <p:cNvSpPr/>
          <p:nvPr/>
        </p:nvSpPr>
        <p:spPr>
          <a:xfrm>
            <a:off x="2972148" y="3605498"/>
            <a:ext cx="192900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10" action="ppaction://hlinksldjump"/>
          </p:cNvPr>
          <p:cNvSpPr/>
          <p:nvPr/>
        </p:nvSpPr>
        <p:spPr>
          <a:xfrm>
            <a:off x="2918565" y="1955385"/>
            <a:ext cx="2354893" cy="1064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7" descr="BAS_(PM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8708" y="6032350"/>
            <a:ext cx="2898106"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1"/>
          </p:nvPr>
        </p:nvSpPr>
        <p:spPr/>
        <p:txBody>
          <a:bodyPr/>
          <a:lstStyle/>
          <a:p>
            <a:r>
              <a:rPr lang="da-DK" smtClean="0"/>
              <a:t>A. Kirchgaessner et al.    EGU 2020 </a:t>
            </a:r>
            <a:endParaRPr lang="en-GB"/>
          </a:p>
        </p:txBody>
      </p:sp>
      <p:sp>
        <p:nvSpPr>
          <p:cNvPr id="9" name="Rectangle 8"/>
          <p:cNvSpPr/>
          <p:nvPr/>
        </p:nvSpPr>
        <p:spPr>
          <a:xfrm>
            <a:off x="400833" y="119740"/>
            <a:ext cx="11611627" cy="1477328"/>
          </a:xfrm>
          <a:prstGeom prst="rect">
            <a:avLst/>
          </a:prstGeom>
        </p:spPr>
        <p:txBody>
          <a:bodyPr wrap="square">
            <a:spAutoFit/>
          </a:bodyPr>
          <a:lstStyle/>
          <a:p>
            <a:pPr algn="ctr"/>
            <a:r>
              <a:rPr lang="en-GB" sz="3600" dirty="0" smtClean="0">
                <a:latin typeface="Times New Roman" panose="02020603050405020304" pitchFamily="18" charset="0"/>
                <a:ea typeface="Calibri" panose="020F0502020204030204" pitchFamily="34" charset="0"/>
                <a:cs typeface="Times New Roman" panose="02020603050405020304" pitchFamily="18" charset="0"/>
              </a:rPr>
              <a:t>Föhn </a:t>
            </a:r>
            <a:r>
              <a:rPr lang="en-GB" sz="3600" dirty="0">
                <a:latin typeface="Times New Roman" panose="02020603050405020304" pitchFamily="18" charset="0"/>
                <a:ea typeface="Calibri" panose="020F0502020204030204" pitchFamily="34" charset="0"/>
                <a:cs typeface="Times New Roman" panose="02020603050405020304" pitchFamily="18" charset="0"/>
              </a:rPr>
              <a:t>events at Cole Peninsula (Antarctica) in in-situ </a:t>
            </a:r>
            <a:r>
              <a:rPr lang="en-GB" sz="3600" dirty="0" smtClean="0">
                <a:latin typeface="Times New Roman" panose="02020603050405020304" pitchFamily="18" charset="0"/>
                <a:ea typeface="Calibri" panose="020F0502020204030204" pitchFamily="34" charset="0"/>
                <a:cs typeface="Times New Roman" panose="02020603050405020304" pitchFamily="18" charset="0"/>
              </a:rPr>
              <a:t>	measurements </a:t>
            </a:r>
            <a:r>
              <a:rPr lang="en-GB" sz="3600" dirty="0">
                <a:latin typeface="Times New Roman" panose="02020603050405020304" pitchFamily="18" charset="0"/>
                <a:ea typeface="Calibri" panose="020F0502020204030204" pitchFamily="34" charset="0"/>
                <a:cs typeface="Times New Roman" panose="02020603050405020304" pitchFamily="18" charset="0"/>
              </a:rPr>
              <a:t>and model </a:t>
            </a:r>
            <a:r>
              <a:rPr lang="en-GB" sz="3600" dirty="0" smtClean="0">
                <a:latin typeface="Times New Roman" panose="02020603050405020304" pitchFamily="18" charset="0"/>
                <a:ea typeface="Calibri" panose="020F0502020204030204" pitchFamily="34" charset="0"/>
                <a:cs typeface="Times New Roman" panose="02020603050405020304" pitchFamily="18" charset="0"/>
              </a:rPr>
              <a:t>simulations</a:t>
            </a:r>
          </a:p>
          <a:p>
            <a:pPr algn="ctr"/>
            <a:r>
              <a:rPr lang="en-GB" b="1" u="sng" dirty="0" smtClean="0">
                <a:latin typeface="Times New Roman" panose="02020603050405020304" pitchFamily="18" charset="0"/>
                <a:ea typeface="Calibri" panose="020F0502020204030204" pitchFamily="34" charset="0"/>
                <a:cs typeface="Times New Roman" panose="02020603050405020304" pitchFamily="18" charset="0"/>
              </a:rPr>
              <a:t>Amélie Kirchgäßner,</a:t>
            </a:r>
            <a:r>
              <a:rPr lang="en-GB" dirty="0" smtClean="0">
                <a:latin typeface="Times New Roman" panose="02020603050405020304" pitchFamily="18" charset="0"/>
                <a:ea typeface="Calibri" panose="020F0502020204030204" pitchFamily="34" charset="0"/>
                <a:cs typeface="Times New Roman" panose="02020603050405020304" pitchFamily="18" charset="0"/>
              </a:rPr>
              <a:t> John King, Alain Gadian</a:t>
            </a:r>
            <a:endParaRPr lang="en-GB" sz="3600" dirty="0">
              <a:latin typeface="Times New Roman" panose="02020603050405020304" pitchFamily="18" charset="0"/>
              <a:cs typeface="Times New Roman" panose="02020603050405020304" pitchFamily="18" charset="0"/>
            </a:endParaRPr>
          </a:p>
        </p:txBody>
      </p:sp>
      <p:sp>
        <p:nvSpPr>
          <p:cNvPr id="10" name="Rectangle 9">
            <a:hlinkClick r:id="rId12" action="ppaction://hlinksldjump"/>
          </p:cNvPr>
          <p:cNvSpPr/>
          <p:nvPr/>
        </p:nvSpPr>
        <p:spPr>
          <a:xfrm>
            <a:off x="5423769" y="1955385"/>
            <a:ext cx="2079321" cy="1121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13" action="ppaction://hlinksldjump"/>
          </p:cNvPr>
          <p:cNvSpPr/>
          <p:nvPr/>
        </p:nvSpPr>
        <p:spPr>
          <a:xfrm>
            <a:off x="7712681" y="3459440"/>
            <a:ext cx="2404997" cy="1377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14" action="ppaction://hlinksldjump"/>
          </p:cNvPr>
          <p:cNvSpPr/>
          <p:nvPr/>
        </p:nvSpPr>
        <p:spPr>
          <a:xfrm>
            <a:off x="5423769" y="5096095"/>
            <a:ext cx="2079321" cy="1029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loud 5">
            <a:hlinkClick r:id="rId15" action="ppaction://hlinksldjump"/>
          </p:cNvPr>
          <p:cNvSpPr/>
          <p:nvPr/>
        </p:nvSpPr>
        <p:spPr>
          <a:xfrm>
            <a:off x="7735486" y="4797971"/>
            <a:ext cx="2819400" cy="16253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8153400" y="5169355"/>
            <a:ext cx="2025561" cy="784075"/>
          </a:xfrm>
          <a:prstGeom prst="rect">
            <a:avLst/>
          </a:prstGeom>
          <a:noFill/>
        </p:spPr>
        <p:txBody>
          <a:bodyPr wrap="square" rtlCol="0">
            <a:noAutofit/>
          </a:bodyPr>
          <a:lstStyle/>
          <a:p>
            <a:r>
              <a:rPr lang="de-DE" sz="2400" dirty="0" smtClean="0">
                <a:solidFill>
                  <a:schemeClr val="bg1"/>
                </a:solidFill>
                <a:latin typeface="Times New Roman" panose="02020603050405020304" pitchFamily="18" charset="0"/>
                <a:cs typeface="Times New Roman" panose="02020603050405020304" pitchFamily="18" charset="0"/>
              </a:rPr>
              <a:t>Thank you and credentials!</a:t>
            </a:r>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13" name="Rectangle 12">
            <a:hlinkClick r:id="rId16" action="ppaction://hlinksldjump"/>
          </p:cNvPr>
          <p:cNvSpPr/>
          <p:nvPr/>
        </p:nvSpPr>
        <p:spPr>
          <a:xfrm>
            <a:off x="5473874" y="3605498"/>
            <a:ext cx="202921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6230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19567" y="242410"/>
            <a:ext cx="8537941" cy="5837068"/>
            <a:chOff x="1947326" y="206480"/>
            <a:chExt cx="8537941" cy="5837068"/>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7326" y="354120"/>
              <a:ext cx="4182548" cy="49599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4292" y="354122"/>
              <a:ext cx="4182548" cy="4959996"/>
            </a:xfrm>
            <a:prstGeom prst="rect">
              <a:avLst/>
            </a:prstGeom>
          </p:spPr>
        </p:pic>
        <p:sp>
          <p:nvSpPr>
            <p:cNvPr id="6" name="Rectangle 5"/>
            <p:cNvSpPr/>
            <p:nvPr/>
          </p:nvSpPr>
          <p:spPr>
            <a:xfrm>
              <a:off x="1971744" y="5314118"/>
              <a:ext cx="8513523" cy="729430"/>
            </a:xfrm>
            <a:prstGeom prst="rect">
              <a:avLst/>
            </a:prstGeom>
          </p:spPr>
          <p:txBody>
            <a:bodyPr wrap="square">
              <a:spAutoFit/>
            </a:bodyPr>
            <a:lstStyle/>
            <a:p>
              <a:pPr algn="just">
                <a:lnSpc>
                  <a:spcPct val="115000"/>
                </a:lnSpc>
                <a:spcAft>
                  <a:spcPts val="1200"/>
                </a:spcAft>
              </a:pPr>
              <a:r>
                <a:rPr lang="en-GB" dirty="0" smtClean="0">
                  <a:latin typeface="Times New Roman" panose="02020603050405020304" pitchFamily="18" charset="0"/>
                  <a:ea typeface="Calibri" panose="020F0502020204030204" pitchFamily="34" charset="0"/>
                  <a:cs typeface="Times New Roman" panose="02020603050405020304" pitchFamily="18" charset="0"/>
                </a:rPr>
                <a:t>Composite </a:t>
              </a:r>
              <a:r>
                <a:rPr lang="en-GB" dirty="0">
                  <a:latin typeface="Times New Roman" panose="02020603050405020304" pitchFamily="18" charset="0"/>
                  <a:ea typeface="Calibri" panose="020F0502020204030204" pitchFamily="34" charset="0"/>
                  <a:cs typeface="Times New Roman" panose="02020603050405020304" pitchFamily="18" charset="0"/>
                </a:rPr>
                <a:t>plots of relative humidity with respect to ice for non-Föhn (a) and Föhn (b) conditions based on AMPS data (lowest model level, ~16m). </a:t>
              </a:r>
              <a:endParaRPr lang="en-GB" dirty="0">
                <a:effectLst/>
                <a:latin typeface="Times New Roman" panose="02020603050405020304" pitchFamily="18" charset="0"/>
                <a:cs typeface="Times New Roman" panose="02020603050405020304" pitchFamily="18" charset="0"/>
              </a:endParaRPr>
            </a:p>
          </p:txBody>
        </p:sp>
        <p:sp>
          <p:nvSpPr>
            <p:cNvPr id="7" name="Text Box 2"/>
            <p:cNvSpPr txBox="1">
              <a:spLocks noChangeArrowheads="1"/>
            </p:cNvSpPr>
            <p:nvPr/>
          </p:nvSpPr>
          <p:spPr bwMode="auto">
            <a:xfrm>
              <a:off x="6246540" y="206483"/>
              <a:ext cx="501303" cy="295275"/>
            </a:xfrm>
            <a:prstGeom prst="rect">
              <a:avLst/>
            </a:prstGeom>
            <a:noFill/>
            <a:ln w="9525">
              <a:noFill/>
              <a:miter lim="800000"/>
              <a:headEnd/>
              <a:tailEnd/>
            </a:ln>
          </p:spPr>
          <p:txBody>
            <a:bodyPr rot="0" vert="horz" wrap="square" lIns="91440" tIns="45720" rIns="91440" bIns="45720" anchor="t" anchorCtr="0">
              <a:noAutofit/>
            </a:bodyPr>
            <a:lstStyle/>
            <a:p>
              <a:pPr>
                <a:lnSpc>
                  <a:spcPct val="106000"/>
                </a:lnSpc>
                <a:spcAft>
                  <a:spcPts val="800"/>
                </a:spcAft>
              </a:pPr>
              <a:r>
                <a:rPr lang="en-US" sz="1600">
                  <a:effectLst/>
                  <a:latin typeface="Calibri" panose="020F0502020204030204" pitchFamily="34" charset="0"/>
                  <a:ea typeface="Calibri" panose="020F0502020204030204" pitchFamily="34" charset="0"/>
                </a:rPr>
                <a:t>b)</a:t>
              </a:r>
              <a:endParaRPr lang="en-GB" sz="1600">
                <a:effectLst/>
                <a:latin typeface="Times New Roman" panose="02020603050405020304" pitchFamily="18" charset="0"/>
                <a:ea typeface="Calibri" panose="020F0502020204030204" pitchFamily="34" charset="0"/>
              </a:endParaRPr>
            </a:p>
          </p:txBody>
        </p:sp>
        <p:sp>
          <p:nvSpPr>
            <p:cNvPr id="8" name="Text Box 2"/>
            <p:cNvSpPr txBox="1">
              <a:spLocks noChangeArrowheads="1"/>
            </p:cNvSpPr>
            <p:nvPr/>
          </p:nvSpPr>
          <p:spPr bwMode="auto">
            <a:xfrm>
              <a:off x="2084478" y="206480"/>
              <a:ext cx="342900" cy="29527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a:lnSpc>
                  <a:spcPct val="106000"/>
                </a:lnSpc>
                <a:spcAft>
                  <a:spcPts val="800"/>
                </a:spcAft>
                <a:defRPr sz="1600">
                  <a:effectLst/>
                  <a:latin typeface="Calibri" panose="020F0502020204030204" pitchFamily="34" charset="0"/>
                  <a:ea typeface="Calibri" panose="020F0502020204030204" pitchFamily="34" charset="0"/>
                </a:defRPr>
              </a:lvl1pPr>
            </a:lstStyle>
            <a:p>
              <a:r>
                <a:rPr lang="en-US" dirty="0"/>
                <a:t>a)</a:t>
              </a:r>
              <a:endParaRPr lang="en-GB" dirty="0"/>
            </a:p>
          </p:txBody>
        </p:sp>
      </p:grpSp>
      <p:sp>
        <p:nvSpPr>
          <p:cNvPr id="9" name="Footer Placeholder 8"/>
          <p:cNvSpPr>
            <a:spLocks noGrp="1"/>
          </p:cNvSpPr>
          <p:nvPr>
            <p:ph type="ftr" sz="quarter" idx="11"/>
          </p:nvPr>
        </p:nvSpPr>
        <p:spPr/>
        <p:txBody>
          <a:bodyPr/>
          <a:lstStyle/>
          <a:p>
            <a:r>
              <a:rPr lang="da-DK" smtClean="0"/>
              <a:t>A. Kirchgaessner et al.    EGU 2020 </a:t>
            </a:r>
            <a:endParaRPr lang="en-GB"/>
          </a:p>
        </p:txBody>
      </p:sp>
      <p:pic>
        <p:nvPicPr>
          <p:cNvPr id="10" name="Picture 7" descr="BAS_(P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82" y="6079478"/>
            <a:ext cx="2898106"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9432099" y="663879"/>
            <a:ext cx="2605413" cy="4524315"/>
          </a:xfrm>
          <a:prstGeom prst="rect">
            <a:avLst/>
          </a:prstGeom>
          <a:noFill/>
        </p:spPr>
        <p:txBody>
          <a:bodyPr wrap="square" rtlCol="0">
            <a:spAutoFit/>
          </a:bodyPr>
          <a:lstStyle/>
          <a:p>
            <a:r>
              <a:rPr lang="de-DE" sz="2400" dirty="0" smtClean="0">
                <a:latin typeface="Times New Roman" panose="02020603050405020304" pitchFamily="18" charset="0"/>
                <a:cs typeface="Times New Roman" panose="02020603050405020304" pitchFamily="18" charset="0"/>
              </a:rPr>
              <a:t>Simulated RH shows a stark contrast between Föhn and no  Föhn conditions.</a:t>
            </a:r>
          </a:p>
          <a:p>
            <a:endParaRPr lang="de-DE" sz="2400" dirty="0">
              <a:latin typeface="Times New Roman" panose="02020603050405020304" pitchFamily="18" charset="0"/>
              <a:cs typeface="Times New Roman" panose="02020603050405020304" pitchFamily="18" charset="0"/>
            </a:endParaRPr>
          </a:p>
          <a:p>
            <a:r>
              <a:rPr lang="de-DE" sz="2400" dirty="0" smtClean="0">
                <a:latin typeface="Times New Roman" panose="02020603050405020304" pitchFamily="18" charset="0"/>
                <a:cs typeface="Times New Roman" panose="02020603050405020304" pitchFamily="18" charset="0"/>
              </a:rPr>
              <a:t>Largest differences are found in the direct lee of the spine of the Antarctic Peninsula mountains. </a:t>
            </a:r>
            <a:endParaRPr lang="en-GB" sz="2400"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10786658" y="6356350"/>
            <a:ext cx="1331145" cy="432000"/>
            <a:chOff x="10786658" y="6356350"/>
            <a:chExt cx="1331145" cy="432000"/>
          </a:xfrm>
        </p:grpSpPr>
        <p:sp>
          <p:nvSpPr>
            <p:cNvPr id="15" name="Action Button: Home 14">
              <a:hlinkClick r:id="rId5"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Forward or Next 15">
              <a:hlinkClick r:id="" action="ppaction://hlinkshowjump?jump=nextslide" highlightClick="1"/>
            </p:cNvPr>
            <p:cNvSpPr/>
            <p:nvPr/>
          </p:nvSpPr>
          <p:spPr>
            <a:xfrm>
              <a:off x="11757803" y="6356350"/>
              <a:ext cx="360000" cy="4320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ction Button: Back or Previous 16">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67845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74" b="-2363"/>
          <a:stretch/>
        </p:blipFill>
        <p:spPr>
          <a:xfrm>
            <a:off x="145185" y="210631"/>
            <a:ext cx="4591923" cy="5125146"/>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7255" b="-1746"/>
          <a:stretch/>
        </p:blipFill>
        <p:spPr>
          <a:xfrm>
            <a:off x="4955398" y="210522"/>
            <a:ext cx="4591923" cy="5125255"/>
          </a:xfrm>
          <a:prstGeom prst="rect">
            <a:avLst/>
          </a:prstGeom>
        </p:spPr>
      </p:pic>
      <p:sp>
        <p:nvSpPr>
          <p:cNvPr id="4" name="Text Box 19"/>
          <p:cNvSpPr txBox="1"/>
          <p:nvPr/>
        </p:nvSpPr>
        <p:spPr>
          <a:xfrm>
            <a:off x="285726" y="5335777"/>
            <a:ext cx="8808170" cy="729430"/>
          </a:xfrm>
          <a:prstGeom prst="rect">
            <a:avLst/>
          </a:prstGeom>
        </p:spPr>
        <p:txBody>
          <a:bodyPr wrap="square">
            <a:spAutoFit/>
          </a:bodyPr>
          <a:lstStyle>
            <a:defPPr>
              <a:defRPr lang="en-US"/>
            </a:defPPr>
            <a:lvl1pPr algn="just">
              <a:lnSpc>
                <a:spcPct val="115000"/>
              </a:lnSpc>
              <a:spcAft>
                <a:spcPts val="1200"/>
              </a:spcAft>
              <a:defRPr>
                <a:latin typeface="Times New Roman" panose="02020603050405020304" pitchFamily="18" charset="0"/>
                <a:ea typeface="Calibri" panose="020F0502020204030204" pitchFamily="34" charset="0"/>
                <a:cs typeface="Times New Roman" panose="02020603050405020304" pitchFamily="18" charset="0"/>
              </a:defRPr>
            </a:lvl1pPr>
          </a:lstStyle>
          <a:p>
            <a:r>
              <a:rPr lang="en-GB" dirty="0"/>
              <a:t>Composite plots of the wind speed and direction at 10m height for non-Föhn </a:t>
            </a:r>
            <a:r>
              <a:rPr lang="en-GB" dirty="0" smtClean="0"/>
              <a:t>(left) </a:t>
            </a:r>
            <a:r>
              <a:rPr lang="en-GB" dirty="0"/>
              <a:t>and Föhn </a:t>
            </a:r>
            <a:r>
              <a:rPr lang="en-GB" dirty="0" smtClean="0"/>
              <a:t>(right) </a:t>
            </a:r>
            <a:r>
              <a:rPr lang="en-GB" dirty="0"/>
              <a:t>conditions during 2011, based on AMPS data.</a:t>
            </a:r>
          </a:p>
        </p:txBody>
      </p:sp>
      <p:sp>
        <p:nvSpPr>
          <p:cNvPr id="5" name="Footer Placeholder 4"/>
          <p:cNvSpPr>
            <a:spLocks noGrp="1"/>
          </p:cNvSpPr>
          <p:nvPr>
            <p:ph type="ftr" sz="quarter" idx="11"/>
          </p:nvPr>
        </p:nvSpPr>
        <p:spPr/>
        <p:txBody>
          <a:bodyPr/>
          <a:lstStyle/>
          <a:p>
            <a:r>
              <a:rPr lang="da-DK" smtClean="0"/>
              <a:t>A. Kirchgaessner et al.    EGU 2020 </a:t>
            </a:r>
            <a:endParaRPr lang="en-GB"/>
          </a:p>
        </p:txBody>
      </p:sp>
      <p:pic>
        <p:nvPicPr>
          <p:cNvPr id="6" name="Picture 7" descr="BAS_(P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185" y="6153615"/>
            <a:ext cx="2898106"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765611" y="437513"/>
            <a:ext cx="2109063" cy="5632311"/>
          </a:xfrm>
          <a:prstGeom prst="rect">
            <a:avLst/>
          </a:prstGeom>
          <a:noFill/>
        </p:spPr>
        <p:txBody>
          <a:bodyPr wrap="square" rtlCol="0">
            <a:spAutoFit/>
          </a:bodyPr>
          <a:lstStyle/>
          <a:p>
            <a:r>
              <a:rPr lang="de-DE" sz="2400" dirty="0" smtClean="0">
                <a:latin typeface="Times New Roman" panose="02020603050405020304" pitchFamily="18" charset="0"/>
                <a:cs typeface="Times New Roman" panose="02020603050405020304" pitchFamily="18" charset="0"/>
              </a:rPr>
              <a:t>The blocking effect of the mountain range during normal conditions is clearly visible (left). </a:t>
            </a:r>
          </a:p>
          <a:p>
            <a:endParaRPr lang="de-DE" sz="2400" dirty="0">
              <a:latin typeface="Times New Roman" panose="02020603050405020304" pitchFamily="18" charset="0"/>
              <a:cs typeface="Times New Roman" panose="02020603050405020304" pitchFamily="18" charset="0"/>
            </a:endParaRPr>
          </a:p>
          <a:p>
            <a:r>
              <a:rPr lang="de-DE" sz="2400" dirty="0" smtClean="0">
                <a:latin typeface="Times New Roman" panose="02020603050405020304" pitchFamily="18" charset="0"/>
                <a:cs typeface="Times New Roman" panose="02020603050405020304" pitchFamily="18" charset="0"/>
              </a:rPr>
              <a:t>Strong cross barrier winds from NW to W dominate during Föhn conditions (right). </a:t>
            </a:r>
          </a:p>
        </p:txBody>
      </p:sp>
      <p:grpSp>
        <p:nvGrpSpPr>
          <p:cNvPr id="13" name="Group 12"/>
          <p:cNvGrpSpPr/>
          <p:nvPr/>
        </p:nvGrpSpPr>
        <p:grpSpPr>
          <a:xfrm>
            <a:off x="10503885" y="6099457"/>
            <a:ext cx="1592342" cy="639444"/>
            <a:chOff x="10786658" y="6148906"/>
            <a:chExt cx="1592342" cy="639444"/>
          </a:xfrm>
        </p:grpSpPr>
        <p:sp>
          <p:nvSpPr>
            <p:cNvPr id="14" name="Action Button: Home 13">
              <a:hlinkClick r:id="rId5"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ction Button: Forward or Next 14">
              <a:hlinkClick r:id="" action="ppaction://hlinkshowjump?jump=nextslide" highlightClick="1"/>
            </p:cNvPr>
            <p:cNvSpPr/>
            <p:nvPr/>
          </p:nvSpPr>
          <p:spPr>
            <a:xfrm>
              <a:off x="11757802" y="6148906"/>
              <a:ext cx="621198" cy="639444"/>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Back or Previous 15">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1452978" y="5822458"/>
            <a:ext cx="771525" cy="307777"/>
          </a:xfrm>
          <a:prstGeom prst="rect">
            <a:avLst/>
          </a:prstGeom>
          <a:noFill/>
        </p:spPr>
        <p:txBody>
          <a:bodyPr wrap="square" rtlCol="0">
            <a:spAutoFit/>
          </a:bodyPr>
          <a:lstStyle/>
          <a:p>
            <a:r>
              <a:rPr lang="de-DE" sz="1400" b="1" dirty="0" smtClean="0"/>
              <a:t>Clouds</a:t>
            </a:r>
            <a:endParaRPr lang="en-GB" sz="1400" b="1" dirty="0"/>
          </a:p>
        </p:txBody>
      </p:sp>
    </p:spTree>
    <p:extLst>
      <p:ext uri="{BB962C8B-B14F-4D97-AF65-F5344CB8AC3E}">
        <p14:creationId xmlns:p14="http://schemas.microsoft.com/office/powerpoint/2010/main" val="3269874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78" y="225605"/>
            <a:ext cx="10515600" cy="480131"/>
          </a:xfrm>
          <a:noFill/>
        </p:spPr>
        <p:txBody>
          <a:bodyPr wrap="square" rtlCol="0">
            <a:spAutoFit/>
          </a:bodyPr>
          <a:lstStyle/>
          <a:p>
            <a:pPr algn="ctr"/>
            <a:r>
              <a:rPr lang="de-DE" sz="2800" u="sng" dirty="0">
                <a:latin typeface="Times New Roman" panose="02020603050405020304" pitchFamily="18" charset="0"/>
                <a:ea typeface="+mn-ea"/>
                <a:cs typeface="Times New Roman" panose="02020603050405020304" pitchFamily="18" charset="0"/>
              </a:rPr>
              <a:t>The Role of Clouds</a:t>
            </a:r>
            <a:endParaRPr lang="en-GB" sz="2800" u="sng" dirty="0">
              <a:latin typeface="Times New Roman" panose="02020603050405020304" pitchFamily="18" charset="0"/>
              <a:ea typeface="+mn-ea"/>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da-DK" smtClean="0"/>
              <a:t>A. Kirchgaessner et al.    EGU 2020 </a:t>
            </a:r>
            <a:endParaRPr lang="en-GB"/>
          </a:p>
        </p:txBody>
      </p:sp>
      <p:sp>
        <p:nvSpPr>
          <p:cNvPr id="4" name="TextBox 3"/>
          <p:cNvSpPr txBox="1"/>
          <p:nvPr/>
        </p:nvSpPr>
        <p:spPr>
          <a:xfrm>
            <a:off x="776378" y="1329617"/>
            <a:ext cx="5848710" cy="4801314"/>
          </a:xfrm>
          <a:prstGeom prst="rect">
            <a:avLst/>
          </a:prstGeom>
          <a:noFill/>
        </p:spPr>
        <p:txBody>
          <a:bodyPr wrap="square" rtlCol="0">
            <a:spAutoFit/>
          </a:bodyPr>
          <a:lstStyle/>
          <a:p>
            <a:r>
              <a:rPr lang="de-DE" dirty="0" smtClean="0"/>
              <a:t>Surface </a:t>
            </a:r>
            <a:r>
              <a:rPr lang="de-DE" dirty="0"/>
              <a:t>energy balance </a:t>
            </a:r>
            <a:r>
              <a:rPr lang="de-DE" dirty="0" smtClean="0"/>
              <a:t>comparison by </a:t>
            </a:r>
            <a:r>
              <a:rPr lang="en-GB" dirty="0" smtClean="0"/>
              <a:t>King </a:t>
            </a:r>
            <a:r>
              <a:rPr lang="en-GB" dirty="0"/>
              <a:t>et al. (2015</a:t>
            </a:r>
            <a:r>
              <a:rPr lang="en-GB" dirty="0" smtClean="0"/>
              <a:t>) indicate WRF simulates </a:t>
            </a:r>
          </a:p>
          <a:p>
            <a:pPr marL="285750" indent="-285750">
              <a:buFont typeface="Arial" panose="020B0604020202020204" pitchFamily="34" charset="0"/>
              <a:buChar char="•"/>
            </a:pPr>
            <a:r>
              <a:rPr lang="en-GB" dirty="0" smtClean="0">
                <a:solidFill>
                  <a:srgbClr val="FF0000"/>
                </a:solidFill>
              </a:rPr>
              <a:t>low level clouds that are optically too thin</a:t>
            </a:r>
            <a:r>
              <a:rPr lang="en-GB" dirty="0" smtClean="0"/>
              <a:t>.</a:t>
            </a:r>
          </a:p>
          <a:p>
            <a:r>
              <a:rPr lang="de-DE" dirty="0" smtClean="0"/>
              <a:t>Experiments by C. Listowski show that independent of cloud scheme, the model  </a:t>
            </a:r>
            <a:endParaRPr lang="de-DE" dirty="0">
              <a:solidFill>
                <a:srgbClr val="FF0000"/>
              </a:solidFill>
            </a:endParaRPr>
          </a:p>
          <a:p>
            <a:pPr marL="285750" indent="-285750">
              <a:buFont typeface="Arial" panose="020B0604020202020204" pitchFamily="34" charset="0"/>
              <a:buChar char="•"/>
            </a:pPr>
            <a:r>
              <a:rPr lang="de-DE" dirty="0" smtClean="0">
                <a:solidFill>
                  <a:srgbClr val="FF0000"/>
                </a:solidFill>
              </a:rPr>
              <a:t>underestimates the fraction of low level cloud</a:t>
            </a:r>
            <a:r>
              <a:rPr lang="de-DE" dirty="0" smtClean="0"/>
              <a:t>, on the windward side. Hence the </a:t>
            </a:r>
          </a:p>
          <a:p>
            <a:pPr marL="285750" indent="-285750">
              <a:buFont typeface="Arial" panose="020B0604020202020204" pitchFamily="34" charset="0"/>
              <a:buChar char="•"/>
            </a:pPr>
            <a:r>
              <a:rPr lang="de-DE" dirty="0" smtClean="0">
                <a:solidFill>
                  <a:srgbClr val="FF0000"/>
                </a:solidFill>
              </a:rPr>
              <a:t>cloud clearing effect of Föhn is likely smaller</a:t>
            </a:r>
            <a:r>
              <a:rPr lang="de-DE" dirty="0" smtClean="0"/>
              <a:t>, and thus </a:t>
            </a:r>
          </a:p>
          <a:p>
            <a:pPr marL="285750" indent="-285750">
              <a:buFont typeface="Arial" panose="020B0604020202020204" pitchFamily="34" charset="0"/>
              <a:buChar char="•"/>
            </a:pPr>
            <a:r>
              <a:rPr lang="de-DE" dirty="0" smtClean="0">
                <a:solidFill>
                  <a:srgbClr val="FF0000"/>
                </a:solidFill>
              </a:rPr>
              <a:t>the effect on T and RH is also reduced.  </a:t>
            </a:r>
          </a:p>
          <a:p>
            <a:endParaRPr lang="de-DE" dirty="0" smtClean="0">
              <a:solidFill>
                <a:srgbClr val="FF0000"/>
              </a:solidFill>
            </a:endParaRPr>
          </a:p>
          <a:p>
            <a:r>
              <a:rPr lang="de-DE" dirty="0" smtClean="0"/>
              <a:t>Possible reason is the </a:t>
            </a:r>
            <a:r>
              <a:rPr lang="de-DE" dirty="0" smtClean="0">
                <a:solidFill>
                  <a:srgbClr val="FF0000"/>
                </a:solidFill>
              </a:rPr>
              <a:t>absence of any liquid water in clouds </a:t>
            </a:r>
            <a:r>
              <a:rPr lang="de-DE" dirty="0" smtClean="0"/>
              <a:t>in the area in the simulations. </a:t>
            </a:r>
          </a:p>
          <a:p>
            <a:endParaRPr lang="de-DE" dirty="0"/>
          </a:p>
          <a:p>
            <a:r>
              <a:rPr lang="en-GB" dirty="0" smtClean="0"/>
              <a:t>Studies </a:t>
            </a:r>
            <a:r>
              <a:rPr lang="en-GB" dirty="0"/>
              <a:t>by Grosvenor et al. (2012) and Lachlan-Cope et al. (2016) have shown that, in reality, a significant amount of liquid water is present in clouds on both sides of the </a:t>
            </a:r>
            <a:r>
              <a:rPr lang="en-GB" dirty="0" smtClean="0"/>
              <a:t>Antarctic Peninsula.</a:t>
            </a:r>
            <a:endParaRPr lang="de-DE" dirty="0"/>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2249" y="3480359"/>
            <a:ext cx="2147801" cy="2336916"/>
          </a:xfrm>
          <a:prstGeom prst="rect">
            <a:avLst/>
          </a:prstGeom>
        </p:spPr>
      </p:pic>
      <p:grpSp>
        <p:nvGrpSpPr>
          <p:cNvPr id="6" name="Group 5"/>
          <p:cNvGrpSpPr/>
          <p:nvPr/>
        </p:nvGrpSpPr>
        <p:grpSpPr>
          <a:xfrm>
            <a:off x="10750050" y="6356350"/>
            <a:ext cx="1331145" cy="432000"/>
            <a:chOff x="10786658" y="6356350"/>
            <a:chExt cx="1331145" cy="432000"/>
          </a:xfrm>
        </p:grpSpPr>
        <p:sp>
          <p:nvSpPr>
            <p:cNvPr id="7" name="Action Button: Home 6">
              <a:hlinkClick r:id="rId4"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ction Button: Forward or Next 7">
              <a:hlinkClick r:id="" action="ppaction://hlinkshowjump?jump=nextslide" highlightClick="1"/>
            </p:cNvPr>
            <p:cNvSpPr/>
            <p:nvPr/>
          </p:nvSpPr>
          <p:spPr>
            <a:xfrm>
              <a:off x="11757803" y="6356350"/>
              <a:ext cx="360000" cy="4320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6673" y="618055"/>
            <a:ext cx="1937073" cy="2161309"/>
          </a:xfrm>
          <a:prstGeom prst="rect">
            <a:avLst/>
          </a:prstGeom>
        </p:spPr>
      </p:pic>
      <p:pic>
        <p:nvPicPr>
          <p:cNvPr id="11" name="Picture 10">
            <a:hlinkClick r:id="rId5"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7025" y="618053"/>
            <a:ext cx="1937073" cy="2161309"/>
          </a:xfrm>
          <a:prstGeom prst="rect">
            <a:avLst/>
          </a:prstGeom>
        </p:spPr>
      </p:pic>
      <p:sp>
        <p:nvSpPr>
          <p:cNvPr id="12" name="TextBox 11"/>
          <p:cNvSpPr txBox="1"/>
          <p:nvPr/>
        </p:nvSpPr>
        <p:spPr>
          <a:xfrm>
            <a:off x="8039100" y="2779362"/>
            <a:ext cx="3834998" cy="369332"/>
          </a:xfrm>
          <a:prstGeom prst="rect">
            <a:avLst/>
          </a:prstGeom>
          <a:noFill/>
        </p:spPr>
        <p:txBody>
          <a:bodyPr wrap="square" rtlCol="0">
            <a:spAutoFit/>
          </a:bodyPr>
          <a:lstStyle/>
          <a:p>
            <a:pPr algn="just"/>
            <a:r>
              <a:rPr lang="de-DE" dirty="0" smtClean="0"/>
              <a:t>No Föhn      Cloud fraction        Föhn</a:t>
            </a:r>
            <a:endParaRPr lang="en-GB" dirty="0"/>
          </a:p>
        </p:txBody>
      </p:sp>
      <p:sp>
        <p:nvSpPr>
          <p:cNvPr id="13" name="TextBox 12"/>
          <p:cNvSpPr txBox="1"/>
          <p:nvPr/>
        </p:nvSpPr>
        <p:spPr>
          <a:xfrm>
            <a:off x="8458200" y="5886271"/>
            <a:ext cx="3486150" cy="369332"/>
          </a:xfrm>
          <a:prstGeom prst="rect">
            <a:avLst/>
          </a:prstGeom>
          <a:noFill/>
        </p:spPr>
        <p:txBody>
          <a:bodyPr wrap="square" rtlCol="0">
            <a:spAutoFit/>
          </a:bodyPr>
          <a:lstStyle/>
          <a:p>
            <a:r>
              <a:rPr lang="de-DE" dirty="0" smtClean="0"/>
              <a:t>Liquid cloud water (all data points)</a:t>
            </a:r>
            <a:endParaRPr lang="en-GB" dirty="0"/>
          </a:p>
        </p:txBody>
      </p:sp>
    </p:spTree>
    <p:extLst>
      <p:ext uri="{BB962C8B-B14F-4D97-AF65-F5344CB8AC3E}">
        <p14:creationId xmlns:p14="http://schemas.microsoft.com/office/powerpoint/2010/main" val="1201910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814" y="881790"/>
            <a:ext cx="4023153" cy="448887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9609" y="881790"/>
            <a:ext cx="4023153" cy="4488873"/>
          </a:xfrm>
          <a:prstGeom prst="rect">
            <a:avLst/>
          </a:prstGeom>
        </p:spPr>
      </p:pic>
      <p:sp>
        <p:nvSpPr>
          <p:cNvPr id="3" name="Text Box 20"/>
          <p:cNvSpPr txBox="1"/>
          <p:nvPr/>
        </p:nvSpPr>
        <p:spPr>
          <a:xfrm>
            <a:off x="991273" y="5556135"/>
            <a:ext cx="8119899" cy="27699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GB" i="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Composite </a:t>
            </a:r>
            <a:r>
              <a:rPr lang="en-GB"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plots of cloud fraction for non-Föhn </a:t>
            </a:r>
            <a:r>
              <a:rPr lang="en-GB" i="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(left) </a:t>
            </a:r>
            <a:r>
              <a:rPr lang="en-GB"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 Föhn </a:t>
            </a:r>
            <a:r>
              <a:rPr lang="en-GB" i="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(right) </a:t>
            </a:r>
            <a:r>
              <a:rPr lang="en-GB"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AMPS in 2011.</a:t>
            </a:r>
            <a:endParaRPr lang="en-GB"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ooter Placeholder 10"/>
          <p:cNvSpPr>
            <a:spLocks noGrp="1"/>
          </p:cNvSpPr>
          <p:nvPr>
            <p:ph type="ftr" sz="quarter" idx="11"/>
          </p:nvPr>
        </p:nvSpPr>
        <p:spPr/>
        <p:txBody>
          <a:bodyPr/>
          <a:lstStyle/>
          <a:p>
            <a:r>
              <a:rPr lang="da-DK" smtClean="0"/>
              <a:t>A. Kirchgaessner et al.    EGU 2020 </a:t>
            </a:r>
            <a:endParaRPr lang="en-GB"/>
          </a:p>
        </p:txBody>
      </p:sp>
      <p:pic>
        <p:nvPicPr>
          <p:cNvPr id="12" name="Picture 7" descr="BAS_(P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27" y="6133860"/>
            <a:ext cx="2898106"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9006214" y="1268680"/>
            <a:ext cx="2968668" cy="3785652"/>
          </a:xfrm>
          <a:prstGeom prst="rect">
            <a:avLst/>
          </a:prstGeom>
          <a:noFill/>
        </p:spPr>
        <p:txBody>
          <a:bodyPr wrap="square" rtlCol="0">
            <a:spAutoFit/>
          </a:bodyPr>
          <a:lstStyle/>
          <a:p>
            <a:r>
              <a:rPr lang="de-DE" sz="2400" dirty="0" smtClean="0">
                <a:latin typeface="Times New Roman" panose="02020603050405020304" pitchFamily="18" charset="0"/>
                <a:cs typeface="Times New Roman" panose="02020603050405020304" pitchFamily="18" charset="0"/>
              </a:rPr>
              <a:t>This comparison of simulated cloud fraction between no Föhn and Föhn shows that the model generally reproduces a cloud clearing effect through Föhn in the lee of the mountain range. </a:t>
            </a:r>
            <a:endParaRPr lang="en-GB" sz="2400"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10750050" y="6356350"/>
            <a:ext cx="1331145" cy="432000"/>
            <a:chOff x="10786658" y="6356350"/>
            <a:chExt cx="1331145" cy="432000"/>
          </a:xfrm>
        </p:grpSpPr>
        <p:sp>
          <p:nvSpPr>
            <p:cNvPr id="19" name="Action Button: Home 18">
              <a:hlinkClick r:id="rId5"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ction Button: Forward or Next 19">
              <a:hlinkClick r:id="" action="ppaction://hlinkshowjump?jump=nextslide" highlightClick="1"/>
            </p:cNvPr>
            <p:cNvSpPr/>
            <p:nvPr/>
          </p:nvSpPr>
          <p:spPr>
            <a:xfrm>
              <a:off x="11757803" y="6356350"/>
              <a:ext cx="360000" cy="4320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ction Button: Back or Previous 20">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74305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a-DK" smtClean="0"/>
              <a:t>A. Kirchgaessner et al.    EGU 2020 </a:t>
            </a:r>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6743" y="853219"/>
            <a:ext cx="3998214" cy="4350259"/>
          </a:xfrm>
          <a:prstGeom prst="rect">
            <a:avLst/>
          </a:prstGeom>
        </p:spPr>
      </p:pic>
      <p:sp>
        <p:nvSpPr>
          <p:cNvPr id="7" name="Rectangle 6"/>
          <p:cNvSpPr/>
          <p:nvPr/>
        </p:nvSpPr>
        <p:spPr>
          <a:xfrm>
            <a:off x="676275" y="997055"/>
            <a:ext cx="5419725" cy="3693319"/>
          </a:xfrm>
          <a:prstGeom prst="rect">
            <a:avLst/>
          </a:prstGeom>
        </p:spPr>
        <p:txBody>
          <a:bodyPr wrap="square">
            <a:spAutoFit/>
          </a:bodyPr>
          <a:lstStyle/>
          <a:p>
            <a:r>
              <a:rPr lang="en-GB" dirty="0" smtClean="0"/>
              <a:t>The model though does </a:t>
            </a:r>
            <a:r>
              <a:rPr lang="en-GB" dirty="0"/>
              <a:t>not simulate any liquid cloud or rain water south west of a line from 70°S and 75°W to 65°S and ~</a:t>
            </a:r>
            <a:r>
              <a:rPr lang="en-GB" dirty="0" smtClean="0"/>
              <a:t>62°W. </a:t>
            </a:r>
          </a:p>
          <a:p>
            <a:endParaRPr lang="en-GB" dirty="0"/>
          </a:p>
          <a:p>
            <a:r>
              <a:rPr lang="en-GB" dirty="0" smtClean="0"/>
              <a:t>According to the model all </a:t>
            </a:r>
            <a:r>
              <a:rPr lang="en-GB" dirty="0"/>
              <a:t>clouds over our study area are ice clouds, which are optically thinner than liquid water or mixed-phase clouds with the same water </a:t>
            </a:r>
            <a:r>
              <a:rPr lang="en-GB" dirty="0" smtClean="0"/>
              <a:t>content. </a:t>
            </a:r>
          </a:p>
          <a:p>
            <a:endParaRPr lang="en-GB" dirty="0"/>
          </a:p>
          <a:p>
            <a:r>
              <a:rPr lang="en-GB" dirty="0" smtClean="0"/>
              <a:t>Studies </a:t>
            </a:r>
            <a:r>
              <a:rPr lang="en-GB" dirty="0"/>
              <a:t>by Grosvenor et al. (2012) and Lachlan-Cope et al. (2016) have shown that, in reality, a significant amount of liquid water is present in clouds on both sides of the Antarctic Peninsula.</a:t>
            </a:r>
            <a:endParaRPr lang="de-DE" dirty="0"/>
          </a:p>
        </p:txBody>
      </p:sp>
      <p:grpSp>
        <p:nvGrpSpPr>
          <p:cNvPr id="8" name="Group 7"/>
          <p:cNvGrpSpPr/>
          <p:nvPr/>
        </p:nvGrpSpPr>
        <p:grpSpPr>
          <a:xfrm>
            <a:off x="10750050" y="6356350"/>
            <a:ext cx="1331145" cy="432000"/>
            <a:chOff x="10786658" y="6356350"/>
            <a:chExt cx="1331145" cy="432000"/>
          </a:xfrm>
        </p:grpSpPr>
        <p:sp>
          <p:nvSpPr>
            <p:cNvPr id="9" name="Action Button: Home 8">
              <a:hlinkClick r:id="rId3"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Forward or Next 9">
              <a:hlinkClick r:id="" action="ppaction://hlinkshowjump?jump=nextslide" highlightClick="1"/>
            </p:cNvPr>
            <p:cNvSpPr/>
            <p:nvPr/>
          </p:nvSpPr>
          <p:spPr>
            <a:xfrm>
              <a:off x="11757803" y="6356350"/>
              <a:ext cx="360000" cy="4320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ction Button: Back or Previous 10">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34632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a-DK" smtClean="0"/>
              <a:t>A. Kirchgaessner et al.    EGU 2020 </a:t>
            </a:r>
            <a:endParaRPr lang="en-GB"/>
          </a:p>
        </p:txBody>
      </p:sp>
      <p:sp>
        <p:nvSpPr>
          <p:cNvPr id="3" name="TextBox 2"/>
          <p:cNvSpPr txBox="1"/>
          <p:nvPr/>
        </p:nvSpPr>
        <p:spPr>
          <a:xfrm>
            <a:off x="2517936" y="112143"/>
            <a:ext cx="7156126" cy="769441"/>
          </a:xfrm>
          <a:prstGeom prst="rect">
            <a:avLst/>
          </a:prstGeom>
          <a:noFill/>
        </p:spPr>
        <p:txBody>
          <a:bodyPr wrap="none" rtlCol="0">
            <a:spAutoFit/>
          </a:bodyPr>
          <a:lstStyle/>
          <a:p>
            <a:r>
              <a:rPr lang="de-DE" sz="4400" dirty="0" smtClean="0"/>
              <a:t>Many thanks for your interest!</a:t>
            </a:r>
            <a:endParaRPr lang="en-GB" sz="4400" dirty="0"/>
          </a:p>
        </p:txBody>
      </p:sp>
      <p:pic>
        <p:nvPicPr>
          <p:cNvPr id="4" name="Picture 7" descr="BAS_(P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33" y="6092027"/>
            <a:ext cx="2898105"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larsen_grou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697" y="1114498"/>
            <a:ext cx="4049322" cy="281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167223" y="1245552"/>
            <a:ext cx="6219646" cy="1600438"/>
          </a:xfrm>
          <a:prstGeom prst="rect">
            <a:avLst/>
          </a:prstGeom>
          <a:noFill/>
        </p:spPr>
        <p:txBody>
          <a:bodyPr wrap="square" rtlCol="0">
            <a:spAutoFit/>
          </a:bodyPr>
          <a:lstStyle/>
          <a:p>
            <a:r>
              <a:rPr lang="en-GB" sz="1400" dirty="0"/>
              <a:t>The work </a:t>
            </a:r>
            <a:r>
              <a:rPr lang="en-GB" sz="1400" dirty="0" smtClean="0"/>
              <a:t>presented here </a:t>
            </a:r>
            <a:r>
              <a:rPr lang="en-GB" sz="1400" dirty="0"/>
              <a:t>was supported by the UK Natural Environment Research Council (NERC) under grant NE/G014124/1 “Orographic Flows and the Climate of the Antarctic Peninsula” and by the Netherlands Organisation for Scientific Research under grant 818.01.016. </a:t>
            </a:r>
            <a:r>
              <a:rPr lang="en-GB" sz="1400" dirty="0" smtClean="0"/>
              <a:t>Thanks also go to the </a:t>
            </a:r>
            <a:r>
              <a:rPr lang="en-GB" sz="1400" dirty="0"/>
              <a:t>Mesoscale and Microscale Meteorology Division </a:t>
            </a:r>
            <a:r>
              <a:rPr lang="en-GB" sz="1400" dirty="0" smtClean="0"/>
              <a:t>at NCAR </a:t>
            </a:r>
            <a:r>
              <a:rPr lang="en-GB" sz="1400" dirty="0"/>
              <a:t>for giving us access to the AMPS forecast archive, and </a:t>
            </a:r>
            <a:r>
              <a:rPr lang="en-GB" sz="1400" dirty="0" smtClean="0"/>
              <a:t>BAS </a:t>
            </a:r>
            <a:r>
              <a:rPr lang="en-GB" sz="1400" dirty="0"/>
              <a:t>staff at Rothera Research Station for supporting the field measurement programme. </a:t>
            </a:r>
          </a:p>
        </p:txBody>
      </p:sp>
      <p:sp>
        <p:nvSpPr>
          <p:cNvPr id="7" name="Action Button: Home 6">
            <a:hlinkClick r:id="rId4" action="ppaction://hlinksldjump" highlightClick="1"/>
          </p:cNvPr>
          <p:cNvSpPr/>
          <p:nvPr/>
        </p:nvSpPr>
        <p:spPr>
          <a:xfrm>
            <a:off x="11315700" y="6060427"/>
            <a:ext cx="762000" cy="7112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95222" y="4364966"/>
            <a:ext cx="10619117" cy="1200329"/>
          </a:xfrm>
          <a:prstGeom prst="rect">
            <a:avLst/>
          </a:prstGeom>
          <a:noFill/>
        </p:spPr>
        <p:txBody>
          <a:bodyPr wrap="square" rtlCol="0">
            <a:spAutoFit/>
          </a:bodyPr>
          <a:lstStyle/>
          <a:p>
            <a:r>
              <a:rPr lang="de-DE" dirty="0" smtClean="0"/>
              <a:t>This work has been published under</a:t>
            </a:r>
          </a:p>
          <a:p>
            <a:r>
              <a:rPr lang="en-GB" dirty="0"/>
              <a:t>Kirchgaessner, Amelie , King, John, Gadian, Alan. (2020) </a:t>
            </a:r>
            <a:r>
              <a:rPr lang="en-GB" u="sng" dirty="0">
                <a:hlinkClick r:id="rId5"/>
              </a:rPr>
              <a:t>The representation of Föhn events to the east of the Antarctic Peninsula in simulations by the Antarctic Mesoscale Prediction System (AMPS)</a:t>
            </a:r>
            <a:r>
              <a:rPr lang="en-GB" dirty="0"/>
              <a:t>. </a:t>
            </a:r>
            <a:r>
              <a:rPr lang="en-GB" i="1" dirty="0"/>
              <a:t>Journal of Geophysical Research: Atmospheres</a:t>
            </a:r>
            <a:r>
              <a:rPr lang="en-GB" dirty="0"/>
              <a:t>, 124. 17 pp. </a:t>
            </a:r>
            <a:r>
              <a:rPr lang="en-GB" dirty="0" smtClean="0"/>
              <a:t>10.1029/2019JD030637</a:t>
            </a:r>
            <a:endParaRPr lang="en-GB" i="1" dirty="0"/>
          </a:p>
        </p:txBody>
      </p:sp>
    </p:spTree>
    <p:extLst>
      <p:ext uri="{BB962C8B-B14F-4D97-AF65-F5344CB8AC3E}">
        <p14:creationId xmlns:p14="http://schemas.microsoft.com/office/powerpoint/2010/main" val="3874014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a-DK" smtClean="0"/>
              <a:t>A. Kirchgaessner et al.    EGU 2020 </a:t>
            </a:r>
            <a:endParaRPr lang="en-GB"/>
          </a:p>
        </p:txBody>
      </p:sp>
      <p:sp>
        <p:nvSpPr>
          <p:cNvPr id="3" name="TextBox 2"/>
          <p:cNvSpPr txBox="1"/>
          <p:nvPr/>
        </p:nvSpPr>
        <p:spPr>
          <a:xfrm>
            <a:off x="600069" y="230904"/>
            <a:ext cx="8931057" cy="584775"/>
          </a:xfrm>
          <a:prstGeom prst="rect">
            <a:avLst/>
          </a:prstGeom>
          <a:noFill/>
        </p:spPr>
        <p:txBody>
          <a:bodyPr wrap="square" rtlCol="0">
            <a:spAutoFit/>
          </a:bodyPr>
          <a:lstStyle/>
          <a:p>
            <a:r>
              <a:rPr lang="de-DE" sz="3200" u="sng" dirty="0" smtClean="0">
                <a:latin typeface="Times New Roman" panose="02020603050405020304" pitchFamily="18" charset="0"/>
                <a:cs typeface="Times New Roman" panose="02020603050405020304" pitchFamily="18" charset="0"/>
              </a:rPr>
              <a:t>Background: </a:t>
            </a:r>
            <a:endParaRPr lang="en-GB" sz="3200" u="sng" dirty="0">
              <a:latin typeface="Times New Roman" panose="02020603050405020304" pitchFamily="18" charset="0"/>
              <a:cs typeface="Times New Roman" panose="02020603050405020304" pitchFamily="18" charset="0"/>
            </a:endParaRPr>
          </a:p>
        </p:txBody>
      </p:sp>
      <p:pic>
        <p:nvPicPr>
          <p:cNvPr id="4" name="Picture 7" descr="BAS_(P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67" y="6091003"/>
            <a:ext cx="2898106"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2058" y="815678"/>
            <a:ext cx="5186718" cy="4832092"/>
          </a:xfrm>
          <a:prstGeom prst="rect">
            <a:avLst/>
          </a:prstGeom>
          <a:noFill/>
        </p:spPr>
        <p:txBody>
          <a:bodyPr wrap="square" rtlCol="0">
            <a:spAutoFit/>
          </a:bodyPr>
          <a:lstStyle/>
          <a:p>
            <a:pPr>
              <a:spcAft>
                <a:spcPts val="600"/>
              </a:spcAft>
            </a:pPr>
            <a:r>
              <a:rPr lang="de-DE" u="sng" dirty="0" smtClean="0">
                <a:latin typeface="Times New Roman" panose="02020603050405020304" pitchFamily="18" charset="0"/>
                <a:cs typeface="Times New Roman" panose="02020603050405020304" pitchFamily="18" charset="0"/>
              </a:rPr>
              <a:t>Föhn:</a:t>
            </a:r>
            <a:r>
              <a:rPr lang="de-DE" dirty="0" smtClean="0">
                <a:latin typeface="Times New Roman" panose="02020603050405020304" pitchFamily="18" charset="0"/>
                <a:cs typeface="Times New Roman" panose="02020603050405020304" pitchFamily="18" charset="0"/>
              </a:rPr>
              <a:t> </a:t>
            </a:r>
          </a:p>
          <a:p>
            <a:pPr>
              <a:spcAft>
                <a:spcPts val="600"/>
              </a:spcAft>
            </a:pPr>
            <a:r>
              <a:rPr lang="de-DE" dirty="0" smtClean="0">
                <a:latin typeface="Times New Roman" panose="02020603050405020304" pitchFamily="18" charset="0"/>
                <a:cs typeface="Times New Roman" panose="02020603050405020304" pitchFamily="18" charset="0"/>
              </a:rPr>
              <a:t>The </a:t>
            </a:r>
            <a:r>
              <a:rPr lang="de-DE" dirty="0">
                <a:latin typeface="Times New Roman" panose="02020603050405020304" pitchFamily="18" charset="0"/>
                <a:cs typeface="Times New Roman" panose="02020603050405020304" pitchFamily="18" charset="0"/>
              </a:rPr>
              <a:t>Antarctic Peninsula is one of the fastest warming regions in the world. </a:t>
            </a:r>
          </a:p>
          <a:p>
            <a:pPr>
              <a:spcAft>
                <a:spcPts val="600"/>
              </a:spcAft>
            </a:pPr>
            <a:r>
              <a:rPr lang="de-DE" dirty="0" smtClean="0">
                <a:latin typeface="Times New Roman" panose="02020603050405020304" pitchFamily="18" charset="0"/>
                <a:cs typeface="Times New Roman" panose="02020603050405020304" pitchFamily="18" charset="0"/>
              </a:rPr>
              <a:t>There are regional </a:t>
            </a:r>
            <a:r>
              <a:rPr lang="de-DE" dirty="0">
                <a:latin typeface="Times New Roman" panose="02020603050405020304" pitchFamily="18" charset="0"/>
                <a:cs typeface="Times New Roman" panose="02020603050405020304" pitchFamily="18" charset="0"/>
              </a:rPr>
              <a:t>and seasonal </a:t>
            </a:r>
            <a:r>
              <a:rPr lang="de-DE" dirty="0" smtClean="0">
                <a:latin typeface="Times New Roman" panose="02020603050405020304" pitchFamily="18" charset="0"/>
                <a:cs typeface="Times New Roman" panose="02020603050405020304" pitchFamily="18" charset="0"/>
              </a:rPr>
              <a:t>differences, with winter winter </a:t>
            </a:r>
            <a:r>
              <a:rPr lang="de-DE" dirty="0">
                <a:latin typeface="Times New Roman" panose="02020603050405020304" pitchFamily="18" charset="0"/>
                <a:cs typeface="Times New Roman" panose="02020603050405020304" pitchFamily="18" charset="0"/>
              </a:rPr>
              <a:t>warming strongest on the western </a:t>
            </a:r>
            <a:r>
              <a:rPr lang="de-DE" dirty="0" smtClean="0">
                <a:latin typeface="Times New Roman" panose="02020603050405020304" pitchFamily="18" charset="0"/>
                <a:cs typeface="Times New Roman" panose="02020603050405020304" pitchFamily="18" charset="0"/>
              </a:rPr>
              <a:t>side, and strong </a:t>
            </a:r>
            <a:r>
              <a:rPr lang="de-DE" dirty="0">
                <a:latin typeface="Times New Roman" panose="02020603050405020304" pitchFamily="18" charset="0"/>
                <a:cs typeface="Times New Roman" panose="02020603050405020304" pitchFamily="18" charset="0"/>
              </a:rPr>
              <a:t>warming in summer and autumn on eastern </a:t>
            </a:r>
            <a:r>
              <a:rPr lang="de-DE" dirty="0" smtClean="0">
                <a:latin typeface="Times New Roman" panose="02020603050405020304" pitchFamily="18" charset="0"/>
                <a:cs typeface="Times New Roman" panose="02020603050405020304" pitchFamily="18" charset="0"/>
              </a:rPr>
              <a:t>side.</a:t>
            </a:r>
          </a:p>
          <a:p>
            <a:pPr>
              <a:spcAft>
                <a:spcPts val="600"/>
              </a:spcAft>
            </a:pPr>
            <a:r>
              <a:rPr lang="de-DE" dirty="0" smtClean="0">
                <a:latin typeface="Times New Roman" panose="02020603050405020304" pitchFamily="18" charset="0"/>
                <a:cs typeface="Times New Roman" panose="02020603050405020304" pitchFamily="18" charset="0"/>
              </a:rPr>
              <a:t>A mechanism to explain these seasonal and regional differences are </a:t>
            </a:r>
            <a:r>
              <a:rPr lang="de-DE" dirty="0" smtClean="0">
                <a:latin typeface="Times New Roman" panose="02020603050405020304" pitchFamily="18" charset="0"/>
                <a:cs typeface="Times New Roman" panose="02020603050405020304" pitchFamily="18" charset="0"/>
                <a:hlinkClick r:id="rId4" action="ppaction://hlinksldjump"/>
              </a:rPr>
              <a:t>Föhn winds. </a:t>
            </a:r>
            <a:endParaRPr lang="de-DE" dirty="0" smtClean="0">
              <a:latin typeface="Times New Roman" panose="02020603050405020304" pitchFamily="18" charset="0"/>
              <a:cs typeface="Times New Roman" panose="02020603050405020304" pitchFamily="18" charset="0"/>
            </a:endParaRPr>
          </a:p>
          <a:p>
            <a:pPr>
              <a:spcAft>
                <a:spcPts val="600"/>
              </a:spcAft>
            </a:pPr>
            <a:r>
              <a:rPr lang="de-DE" dirty="0" smtClean="0">
                <a:latin typeface="Times New Roman" panose="02020603050405020304" pitchFamily="18" charset="0"/>
                <a:cs typeface="Times New Roman" panose="02020603050405020304" pitchFamily="18" charset="0"/>
              </a:rPr>
              <a:t>A positive trend in the Southern Annular Mode (SAM) supports this. A stronger SAM index leads to stronger circumpolar westerly winds. Instead of being blocked by the mountain range, these stronger winds are more likely to overcome the barrier. This in turn leads to Föhn effect on the lee side of the Antarctic Peninsula. </a:t>
            </a:r>
          </a:p>
        </p:txBody>
      </p:sp>
      <p:grpSp>
        <p:nvGrpSpPr>
          <p:cNvPr id="8" name="Group 7"/>
          <p:cNvGrpSpPr/>
          <p:nvPr/>
        </p:nvGrpSpPr>
        <p:grpSpPr>
          <a:xfrm>
            <a:off x="10786658" y="6356350"/>
            <a:ext cx="1331145" cy="432000"/>
            <a:chOff x="10786658" y="6356350"/>
            <a:chExt cx="1331145" cy="432000"/>
          </a:xfrm>
        </p:grpSpPr>
        <p:sp>
          <p:nvSpPr>
            <p:cNvPr id="9" name="Action Button: Home 8">
              <a:hlinkClick r:id="rId5"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Forward or Next 9">
              <a:hlinkClick r:id="" action="ppaction://hlinkshowjump?jump=nextslide" highlightClick="1"/>
            </p:cNvPr>
            <p:cNvSpPr/>
            <p:nvPr/>
          </p:nvSpPr>
          <p:spPr>
            <a:xfrm>
              <a:off x="11757803" y="6356350"/>
              <a:ext cx="360000" cy="4320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ction Button: Back or Previous 10">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p:cNvSpPr/>
          <p:nvPr/>
        </p:nvSpPr>
        <p:spPr>
          <a:xfrm>
            <a:off x="6021803" y="815678"/>
            <a:ext cx="5736000" cy="3170099"/>
          </a:xfrm>
          <a:prstGeom prst="rect">
            <a:avLst/>
          </a:prstGeom>
        </p:spPr>
        <p:txBody>
          <a:bodyPr wrap="square">
            <a:spAutoFit/>
          </a:bodyPr>
          <a:lstStyle/>
          <a:p>
            <a:pPr>
              <a:spcAft>
                <a:spcPts val="600"/>
              </a:spcAft>
            </a:pPr>
            <a:r>
              <a:rPr lang="de-DE" u="sng" dirty="0">
                <a:latin typeface="Times New Roman" panose="02020603050405020304" pitchFamily="18" charset="0"/>
                <a:cs typeface="Times New Roman" panose="02020603050405020304" pitchFamily="18" charset="0"/>
              </a:rPr>
              <a:t>Larsen Ice Shelves:</a:t>
            </a:r>
          </a:p>
          <a:p>
            <a:pPr>
              <a:spcAft>
                <a:spcPts val="600"/>
              </a:spcAft>
            </a:pPr>
            <a:r>
              <a:rPr lang="de-DE" dirty="0">
                <a:latin typeface="Times New Roman" panose="02020603050405020304" pitchFamily="18" charset="0"/>
                <a:cs typeface="Times New Roman" panose="02020603050405020304" pitchFamily="18" charset="0"/>
              </a:rPr>
              <a:t>The dominant feature on the leeside of the Antarctic Peninsula is the Larsen Ice Shelf. </a:t>
            </a:r>
          </a:p>
          <a:p>
            <a:pPr>
              <a:spcAft>
                <a:spcPts val="600"/>
              </a:spcAft>
            </a:pPr>
            <a:r>
              <a:rPr lang="de-DE" dirty="0">
                <a:latin typeface="Times New Roman" panose="02020603050405020304" pitchFamily="18" charset="0"/>
                <a:cs typeface="Times New Roman" panose="02020603050405020304" pitchFamily="18" charset="0"/>
              </a:rPr>
              <a:t>Its northern parts Larsen A and </a:t>
            </a:r>
            <a:r>
              <a:rPr lang="de-DE" dirty="0">
                <a:latin typeface="Times New Roman" panose="02020603050405020304" pitchFamily="18" charset="0"/>
                <a:cs typeface="Times New Roman" panose="02020603050405020304" pitchFamily="18" charset="0"/>
                <a:hlinkClick r:id="rId6" action="ppaction://hlinksldjump"/>
              </a:rPr>
              <a:t>Larsen B</a:t>
            </a:r>
            <a:r>
              <a:rPr lang="de-DE" dirty="0">
                <a:latin typeface="Times New Roman" panose="02020603050405020304" pitchFamily="18" charset="0"/>
                <a:cs typeface="Times New Roman" panose="02020603050405020304" pitchFamily="18" charset="0"/>
              </a:rPr>
              <a:t> have collapsed in 1998 and 2002 respectively.</a:t>
            </a:r>
          </a:p>
          <a:p>
            <a:pPr>
              <a:spcAft>
                <a:spcPts val="600"/>
              </a:spcAft>
            </a:pPr>
            <a:r>
              <a:rPr lang="de-DE" dirty="0">
                <a:latin typeface="Times New Roman" panose="02020603050405020304" pitchFamily="18" charset="0"/>
                <a:cs typeface="Times New Roman" panose="02020603050405020304" pitchFamily="18" charset="0"/>
              </a:rPr>
              <a:t>Warm, dry Föhn winds are thought to have provided the atmospheric conditions that have led to the collapse through hydro-fracturing (Scambos et al., 2004).</a:t>
            </a:r>
          </a:p>
          <a:p>
            <a:pPr>
              <a:spcAft>
                <a:spcPts val="600"/>
              </a:spcAft>
            </a:pPr>
            <a:r>
              <a:rPr lang="de-DE" dirty="0">
                <a:latin typeface="Times New Roman" panose="02020603050405020304" pitchFamily="18" charset="0"/>
                <a:cs typeface="Times New Roman" panose="02020603050405020304" pitchFamily="18" charset="0"/>
              </a:rPr>
              <a:t>Föhn winds are a major influence on </a:t>
            </a:r>
            <a:r>
              <a:rPr lang="de-DE" dirty="0" smtClean="0">
                <a:latin typeface="Times New Roman" panose="02020603050405020304" pitchFamily="18" charset="0"/>
                <a:cs typeface="Times New Roman" panose="02020603050405020304" pitchFamily="18" charset="0"/>
              </a:rPr>
              <a:t>the stability </a:t>
            </a:r>
            <a:r>
              <a:rPr lang="de-DE" dirty="0">
                <a:latin typeface="Times New Roman" panose="02020603050405020304" pitchFamily="18" charset="0"/>
                <a:cs typeface="Times New Roman" panose="02020603050405020304" pitchFamily="18" charset="0"/>
              </a:rPr>
              <a:t>of the remaining Larsen C ice shelf. </a:t>
            </a:r>
            <a:endParaRPr lang="en-GB" dirty="0"/>
          </a:p>
        </p:txBody>
      </p:sp>
    </p:spTree>
    <p:extLst>
      <p:ext uri="{BB962C8B-B14F-4D97-AF65-F5344CB8AC3E}">
        <p14:creationId xmlns:p14="http://schemas.microsoft.com/office/powerpoint/2010/main" val="2964673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145774" y="5656813"/>
            <a:ext cx="2339752" cy="646331"/>
          </a:xfrm>
          <a:prstGeom prst="rect">
            <a:avLst/>
          </a:prstGeom>
          <a:noFill/>
        </p:spPr>
        <p:txBody>
          <a:bodyPr wrap="square" rtlCol="0">
            <a:spAutoFit/>
          </a:bodyPr>
          <a:lstStyle/>
          <a:p>
            <a:r>
              <a:rPr lang="de-DE" dirty="0"/>
              <a:t>Marshall et al (2006),</a:t>
            </a:r>
          </a:p>
          <a:p>
            <a:r>
              <a:rPr lang="de-DE" dirty="0"/>
              <a:t> Journal of Climate</a:t>
            </a:r>
            <a:endParaRPr lang="en-GB" dirty="0"/>
          </a:p>
        </p:txBody>
      </p:sp>
      <p:grpSp>
        <p:nvGrpSpPr>
          <p:cNvPr id="4" name="Group 3"/>
          <p:cNvGrpSpPr/>
          <p:nvPr/>
        </p:nvGrpSpPr>
        <p:grpSpPr>
          <a:xfrm>
            <a:off x="4697668" y="561343"/>
            <a:ext cx="5882650" cy="4968577"/>
            <a:chOff x="4697668" y="561343"/>
            <a:chExt cx="5882650" cy="4968577"/>
          </a:xfrm>
        </p:grpSpPr>
        <p:pic>
          <p:nvPicPr>
            <p:cNvPr id="7" name="Picture 2"/>
            <p:cNvPicPr>
              <a:picLocks noChangeAspect="1" noChangeArrowheads="1"/>
            </p:cNvPicPr>
            <p:nvPr/>
          </p:nvPicPr>
          <p:blipFill>
            <a:blip r:embed="rId3" cstate="print"/>
            <a:srcRect/>
            <a:stretch>
              <a:fillRect/>
            </a:stretch>
          </p:blipFill>
          <p:spPr bwMode="auto">
            <a:xfrm>
              <a:off x="4697668" y="561343"/>
              <a:ext cx="5882650" cy="4968577"/>
            </a:xfrm>
            <a:prstGeom prst="rect">
              <a:avLst/>
            </a:prstGeom>
            <a:noFill/>
            <a:ln w="9525">
              <a:noFill/>
              <a:miter lim="800000"/>
              <a:headEnd/>
              <a:tailEnd/>
            </a:ln>
          </p:spPr>
        </p:pic>
        <p:cxnSp>
          <p:nvCxnSpPr>
            <p:cNvPr id="11" name="Straight Arrow Connector 10"/>
            <p:cNvCxnSpPr/>
            <p:nvPr/>
          </p:nvCxnSpPr>
          <p:spPr>
            <a:xfrm flipH="1">
              <a:off x="9315650" y="3039269"/>
              <a:ext cx="504056" cy="43204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972947" y="3027375"/>
              <a:ext cx="86147" cy="317657"/>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828931" y="4403151"/>
              <a:ext cx="288032" cy="216024"/>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463055" y="4155633"/>
              <a:ext cx="0" cy="216024"/>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990383" y="685939"/>
            <a:ext cx="3024336" cy="5570756"/>
          </a:xfrm>
          <a:prstGeom prst="rect">
            <a:avLst/>
          </a:prstGeom>
          <a:noFill/>
        </p:spPr>
        <p:txBody>
          <a:bodyPr wrap="square" rtlCol="0">
            <a:spAutoFit/>
          </a:bodyPr>
          <a:lstStyle/>
          <a:p>
            <a:pPr marL="266700" indent="-266700">
              <a:spcAft>
                <a:spcPts val="600"/>
              </a:spcAft>
              <a:buFont typeface="Wingdings" pitchFamily="2" charset="2"/>
              <a:buChar char="T"/>
            </a:pPr>
            <a:r>
              <a:rPr lang="de-DE" sz="2400" dirty="0">
                <a:latin typeface="Times New Roman" panose="02020603050405020304" pitchFamily="18" charset="0"/>
                <a:cs typeface="Times New Roman" panose="02020603050405020304" pitchFamily="18" charset="0"/>
              </a:rPr>
              <a:t>Antarctic Peninsula has warmed more rapidly than global average</a:t>
            </a:r>
          </a:p>
          <a:p>
            <a:pPr marL="266700" indent="-266700">
              <a:spcAft>
                <a:spcPts val="600"/>
              </a:spcAft>
              <a:buFont typeface="Wingdings" pitchFamily="2" charset="2"/>
              <a:buChar char="T"/>
            </a:pPr>
            <a:r>
              <a:rPr lang="de-DE" sz="2400" dirty="0">
                <a:latin typeface="Times New Roman" panose="02020603050405020304" pitchFamily="18" charset="0"/>
                <a:cs typeface="Times New Roman" panose="02020603050405020304" pitchFamily="18" charset="0"/>
              </a:rPr>
              <a:t>regional and seasonal differences</a:t>
            </a:r>
          </a:p>
          <a:p>
            <a:pPr marL="266700" indent="-266700">
              <a:spcAft>
                <a:spcPts val="600"/>
              </a:spcAft>
              <a:buFont typeface="Wingdings" pitchFamily="2" charset="2"/>
              <a:buChar char="T"/>
            </a:pPr>
            <a:r>
              <a:rPr lang="de-DE" sz="2400" dirty="0">
                <a:latin typeface="Times New Roman" panose="02020603050405020304" pitchFamily="18" charset="0"/>
                <a:cs typeface="Times New Roman" panose="02020603050405020304" pitchFamily="18" charset="0"/>
              </a:rPr>
              <a:t> winter warming strongest on the western side</a:t>
            </a:r>
          </a:p>
          <a:p>
            <a:pPr marL="266700" indent="-266700">
              <a:spcAft>
                <a:spcPts val="600"/>
              </a:spcAft>
              <a:buFont typeface="Wingdings" pitchFamily="2" charset="2"/>
              <a:buChar char="T"/>
            </a:pPr>
            <a:r>
              <a:rPr lang="de-DE" sz="2400" dirty="0">
                <a:latin typeface="Times New Roman" panose="02020603050405020304" pitchFamily="18" charset="0"/>
                <a:cs typeface="Times New Roman" panose="02020603050405020304" pitchFamily="18" charset="0"/>
              </a:rPr>
              <a:t> strong warming in summer and autumn on eastern side </a:t>
            </a:r>
          </a:p>
          <a:p>
            <a:endParaRPr lang="de-DE" sz="2400" dirty="0">
              <a:latin typeface="Times New Roman" panose="02020603050405020304" pitchFamily="18" charset="0"/>
              <a:cs typeface="Times New Roman" panose="02020603050405020304" pitchFamily="18" charset="0"/>
            </a:endParaRPr>
          </a:p>
          <a:p>
            <a:pPr lvl="1"/>
            <a:endParaRPr lang="en-GB"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da-DK" smtClean="0"/>
              <a:t>A. Kirchgaessner et al.    EGU 2020 </a:t>
            </a:r>
            <a:endParaRPr lang="en-GB"/>
          </a:p>
        </p:txBody>
      </p:sp>
      <p:pic>
        <p:nvPicPr>
          <p:cNvPr id="14" name="Picture 7" descr="BAS_(P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99" y="5951273"/>
            <a:ext cx="3623317" cy="81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10786658" y="6356350"/>
            <a:ext cx="1331145" cy="432000"/>
            <a:chOff x="10786658" y="6356350"/>
            <a:chExt cx="1331145" cy="432000"/>
          </a:xfrm>
        </p:grpSpPr>
        <p:sp>
          <p:nvSpPr>
            <p:cNvPr id="19" name="Action Button: Home 18">
              <a:hlinkClick r:id="rId5"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ction Button: Forward or Next 19">
              <a:hlinkClick r:id="" action="ppaction://hlinkshowjump?jump=nextslide" highlightClick="1"/>
            </p:cNvPr>
            <p:cNvSpPr/>
            <p:nvPr/>
          </p:nvSpPr>
          <p:spPr>
            <a:xfrm>
              <a:off x="11757803" y="6356350"/>
              <a:ext cx="360000" cy="4320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ction Button: Back or Previous 20">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54543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da-DK" smtClean="0"/>
              <a:t>A. Kirchgaessner et al.    EGU 2020 </a:t>
            </a:r>
            <a:endParaRPr lang="en-GB"/>
          </a:p>
        </p:txBody>
      </p:sp>
      <p:pic>
        <p:nvPicPr>
          <p:cNvPr id="5" name="Picture 7" descr="BAS_(P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37" y="5951273"/>
            <a:ext cx="3623317" cy="81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10786658" y="6356350"/>
            <a:ext cx="1331145" cy="432000"/>
            <a:chOff x="10786658" y="6356350"/>
            <a:chExt cx="1331145" cy="432000"/>
          </a:xfrm>
        </p:grpSpPr>
        <p:sp>
          <p:nvSpPr>
            <p:cNvPr id="9" name="Action Button: Home 8">
              <a:hlinkClick r:id="rId3"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Forward or Next 9">
              <a:hlinkClick r:id="" action="ppaction://hlinkshowjump?jump=nextslide" highlightClick="1"/>
            </p:cNvPr>
            <p:cNvSpPr/>
            <p:nvPr/>
          </p:nvSpPr>
          <p:spPr>
            <a:xfrm>
              <a:off x="11757803" y="6356350"/>
              <a:ext cx="360000" cy="4320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ction Button: Back or Previous 10">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1075" y="590550"/>
            <a:ext cx="3389529" cy="4078039"/>
          </a:xfrm>
          <a:prstGeom prst="rect">
            <a:avLst/>
          </a:prstGeom>
          <a:noFill/>
        </p:spPr>
        <p:txBody>
          <a:bodyPr wrap="square" rtlCol="0">
            <a:spAutoFit/>
          </a:bodyPr>
          <a:lstStyle/>
          <a:p>
            <a:r>
              <a:rPr lang="de-DE" sz="3200" dirty="0" smtClean="0"/>
              <a:t>Three Föhn mechanisms:</a:t>
            </a:r>
          </a:p>
          <a:p>
            <a:endParaRPr lang="de-DE" dirty="0"/>
          </a:p>
          <a:p>
            <a:pPr marL="342900" indent="-342900">
              <a:spcAft>
                <a:spcPts val="1800"/>
              </a:spcAft>
              <a:buFont typeface="Wingdings" panose="05000000000000000000" pitchFamily="2" charset="2"/>
              <a:buChar char="T"/>
            </a:pPr>
            <a:r>
              <a:rPr lang="de-DE" sz="2400" dirty="0">
                <a:latin typeface="Times New Roman" panose="02020603050405020304" pitchFamily="18" charset="0"/>
                <a:cs typeface="Times New Roman" panose="02020603050405020304" pitchFamily="18" charset="0"/>
              </a:rPr>
              <a:t>Latent cooling and precipitation </a:t>
            </a:r>
          </a:p>
          <a:p>
            <a:pPr marL="342900" indent="-342900">
              <a:spcAft>
                <a:spcPts val="1800"/>
              </a:spcAft>
              <a:buFont typeface="Wingdings" panose="05000000000000000000" pitchFamily="2" charset="2"/>
              <a:buChar char="T"/>
            </a:pPr>
            <a:r>
              <a:rPr lang="de-DE" sz="2400" dirty="0" smtClean="0">
                <a:latin typeface="Times New Roman" panose="02020603050405020304" pitchFamily="18" charset="0"/>
                <a:cs typeface="Times New Roman" panose="02020603050405020304" pitchFamily="18" charset="0"/>
              </a:rPr>
              <a:t>Isentropic drawdown</a:t>
            </a:r>
          </a:p>
          <a:p>
            <a:pPr marL="342900" indent="-342900">
              <a:spcAft>
                <a:spcPts val="1800"/>
              </a:spcAft>
              <a:buFont typeface="Wingdings" panose="05000000000000000000" pitchFamily="2" charset="2"/>
              <a:buChar char="T"/>
            </a:pPr>
            <a:r>
              <a:rPr lang="de-DE" sz="2400" dirty="0" smtClean="0">
                <a:latin typeface="Times New Roman" panose="02020603050405020304" pitchFamily="18" charset="0"/>
                <a:cs typeface="Times New Roman" panose="02020603050405020304" pitchFamily="18" charset="0"/>
              </a:rPr>
              <a:t>Mechanical mixing</a:t>
            </a:r>
          </a:p>
          <a:p>
            <a:endParaRPr lang="de-DE" dirty="0"/>
          </a:p>
          <a:p>
            <a:r>
              <a:rPr lang="de-DE" dirty="0" smtClean="0"/>
              <a:t>(Elvidge and Renfrew, 2016)</a:t>
            </a:r>
            <a:endParaRPr lang="en-GB" dirty="0"/>
          </a:p>
        </p:txBody>
      </p:sp>
      <p:grpSp>
        <p:nvGrpSpPr>
          <p:cNvPr id="7" name="Group 6"/>
          <p:cNvGrpSpPr/>
          <p:nvPr/>
        </p:nvGrpSpPr>
        <p:grpSpPr>
          <a:xfrm>
            <a:off x="3766604" y="0"/>
            <a:ext cx="9694618" cy="6858000"/>
            <a:chOff x="3306092" y="1038225"/>
            <a:chExt cx="9694618" cy="6858000"/>
          </a:xfrm>
        </p:grpSpPr>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06092" y="1038225"/>
              <a:ext cx="9694618" cy="6858000"/>
            </a:xfrm>
            <a:prstGeom prst="rect">
              <a:avLst/>
            </a:prstGeom>
          </p:spPr>
        </p:pic>
        <p:sp>
          <p:nvSpPr>
            <p:cNvPr id="6" name="Rectangle 5"/>
            <p:cNvSpPr/>
            <p:nvPr/>
          </p:nvSpPr>
          <p:spPr>
            <a:xfrm>
              <a:off x="4823792" y="1880931"/>
              <a:ext cx="2133599" cy="451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4015082" y="590550"/>
            <a:ext cx="8176918" cy="523220"/>
          </a:xfrm>
          <a:prstGeom prst="rect">
            <a:avLst/>
          </a:prstGeom>
          <a:solidFill>
            <a:schemeClr val="bg1"/>
          </a:solidFill>
        </p:spPr>
        <p:txBody>
          <a:bodyPr wrap="square" rtlCol="0">
            <a:spAutoFit/>
          </a:bodyPr>
          <a:lstStyle/>
          <a:p>
            <a:r>
              <a:rPr lang="de-DE" sz="2800" dirty="0" smtClean="0">
                <a:solidFill>
                  <a:srgbClr val="C00000"/>
                </a:solidFill>
                <a:latin typeface="Comic Sans MS" panose="030F0702030302020204" pitchFamily="66" charset="0"/>
              </a:rPr>
              <a:t>Föhn effect via latent cooling and precipitation</a:t>
            </a:r>
            <a:endParaRPr lang="en-GB" sz="28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3148706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304" y="1443625"/>
            <a:ext cx="6858000" cy="4572000"/>
          </a:xfrm>
          <a:prstGeom prst="rect">
            <a:avLst/>
          </a:prstGeom>
        </p:spPr>
      </p:pic>
      <p:sp>
        <p:nvSpPr>
          <p:cNvPr id="4" name="TextBox 3"/>
          <p:cNvSpPr txBox="1"/>
          <p:nvPr/>
        </p:nvSpPr>
        <p:spPr>
          <a:xfrm>
            <a:off x="688932" y="319155"/>
            <a:ext cx="8166970" cy="954107"/>
          </a:xfrm>
          <a:prstGeom prst="rect">
            <a:avLst/>
          </a:prstGeom>
          <a:noFill/>
        </p:spPr>
        <p:txBody>
          <a:bodyPr wrap="square" rtlCol="0">
            <a:spAutoFit/>
          </a:bodyPr>
          <a:lstStyle/>
          <a:p>
            <a:r>
              <a:rPr lang="de-DE" sz="2800" dirty="0" smtClean="0">
                <a:latin typeface="Times New Roman" panose="02020603050405020304" pitchFamily="18" charset="0"/>
                <a:cs typeface="Times New Roman" panose="02020603050405020304" pitchFamily="18" charset="0"/>
              </a:rPr>
              <a:t>Animation of the collapse of Larsen B Ice Shelf collapse over the period from Jan 31</a:t>
            </a:r>
            <a:r>
              <a:rPr lang="de-DE" sz="2800" baseline="30000" dirty="0">
                <a:latin typeface="Times New Roman" panose="02020603050405020304" pitchFamily="18" charset="0"/>
                <a:cs typeface="Times New Roman" panose="02020603050405020304" pitchFamily="18" charset="0"/>
              </a:rPr>
              <a:t>st</a:t>
            </a:r>
            <a:r>
              <a:rPr lang="de-DE" sz="2800" dirty="0" smtClean="0">
                <a:latin typeface="Times New Roman" panose="02020603050405020304" pitchFamily="18" charset="0"/>
                <a:cs typeface="Times New Roman" panose="02020603050405020304" pitchFamily="18" charset="0"/>
              </a:rPr>
              <a:t> to April 13</a:t>
            </a:r>
            <a:r>
              <a:rPr lang="de-DE" sz="2800" baseline="30000" dirty="0" smtClean="0">
                <a:latin typeface="Times New Roman" panose="02020603050405020304" pitchFamily="18" charset="0"/>
                <a:cs typeface="Times New Roman" panose="02020603050405020304" pitchFamily="18" charset="0"/>
              </a:rPr>
              <a:t>th</a:t>
            </a:r>
            <a:r>
              <a:rPr lang="de-DE" sz="2800" dirty="0" smtClean="0">
                <a:latin typeface="Times New Roman" panose="02020603050405020304" pitchFamily="18" charset="0"/>
                <a:cs typeface="Times New Roman" panose="02020603050405020304" pitchFamily="18" charset="0"/>
              </a:rPr>
              <a:t> 2002</a:t>
            </a:r>
            <a:endParaRPr lang="en-GB" sz="2800"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da-DK" smtClean="0"/>
              <a:t>A. Kirchgaessner et al.    EGU 2020 </a:t>
            </a:r>
            <a:endParaRPr lang="en-GB"/>
          </a:p>
        </p:txBody>
      </p:sp>
      <p:sp>
        <p:nvSpPr>
          <p:cNvPr id="7" name="TextBox 6"/>
          <p:cNvSpPr txBox="1"/>
          <p:nvPr/>
        </p:nvSpPr>
        <p:spPr>
          <a:xfrm>
            <a:off x="1878903" y="5631990"/>
            <a:ext cx="2956144" cy="369332"/>
          </a:xfrm>
          <a:prstGeom prst="rect">
            <a:avLst/>
          </a:prstGeom>
          <a:solidFill>
            <a:schemeClr val="bg1"/>
          </a:solidFill>
        </p:spPr>
        <p:txBody>
          <a:bodyPr wrap="square" rtlCol="0">
            <a:spAutoFit/>
          </a:bodyPr>
          <a:lstStyle/>
          <a:p>
            <a:r>
              <a:rPr lang="de-DE" dirty="0" smtClean="0"/>
              <a:t>Satellite images credit:  NASA</a:t>
            </a:r>
            <a:endParaRPr lang="en-GB" dirty="0"/>
          </a:p>
        </p:txBody>
      </p:sp>
      <p:pic>
        <p:nvPicPr>
          <p:cNvPr id="8" name="Picture 7" descr="BAS_(P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44" y="6001322"/>
            <a:ext cx="3623317" cy="81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0437953" y="6090249"/>
            <a:ext cx="1604521" cy="664663"/>
            <a:chOff x="10786658" y="6123687"/>
            <a:chExt cx="1604521" cy="664663"/>
          </a:xfrm>
        </p:grpSpPr>
        <p:sp>
          <p:nvSpPr>
            <p:cNvPr id="10" name="Action Button: Home 9">
              <a:hlinkClick r:id="rId4"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Forward or Next 11">
              <a:hlinkClick r:id="" action="ppaction://hlinkshowjump?jump=nextslide" highlightClick="1"/>
            </p:cNvPr>
            <p:cNvSpPr/>
            <p:nvPr/>
          </p:nvSpPr>
          <p:spPr>
            <a:xfrm>
              <a:off x="11757802" y="6123687"/>
              <a:ext cx="633377" cy="664663"/>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ction Button: Back or Previous 13">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p:cNvSpPr txBox="1"/>
          <p:nvPr/>
        </p:nvSpPr>
        <p:spPr>
          <a:xfrm>
            <a:off x="11279949" y="5816656"/>
            <a:ext cx="1242204" cy="276999"/>
          </a:xfrm>
          <a:prstGeom prst="rect">
            <a:avLst/>
          </a:prstGeom>
          <a:noFill/>
        </p:spPr>
        <p:txBody>
          <a:bodyPr wrap="square" rtlCol="0">
            <a:spAutoFit/>
          </a:bodyPr>
          <a:lstStyle/>
          <a:p>
            <a:r>
              <a:rPr lang="de-DE" sz="1200" dirty="0" smtClean="0"/>
              <a:t>Location</a:t>
            </a:r>
            <a:endParaRPr lang="en-GB" sz="1200" dirty="0"/>
          </a:p>
        </p:txBody>
      </p:sp>
      <p:sp>
        <p:nvSpPr>
          <p:cNvPr id="6" name="Rectangle 5"/>
          <p:cNvSpPr/>
          <p:nvPr/>
        </p:nvSpPr>
        <p:spPr>
          <a:xfrm>
            <a:off x="8322916" y="1726311"/>
            <a:ext cx="2777033" cy="313932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It is widely accepted that hydrofracturing, the widening of crevasses due to the excess hydrostatic pressure exerted by meltwater which accumulates inside them, is the mechanism behind the break-up of the Larsen A and Larsen B ice </a:t>
            </a:r>
            <a:r>
              <a:rPr lang="en-US" dirty="0" smtClean="0">
                <a:latin typeface="Times New Roman" panose="02020603050405020304" pitchFamily="18" charset="0"/>
                <a:ea typeface="Calibri" panose="020F0502020204030204" pitchFamily="34" charset="0"/>
              </a:rPr>
              <a:t>shelves (e.g. </a:t>
            </a:r>
            <a:r>
              <a:rPr lang="en-US" smtClean="0">
                <a:latin typeface="Times New Roman" panose="02020603050405020304" pitchFamily="18" charset="0"/>
                <a:ea typeface="Calibri" panose="020F0502020204030204" pitchFamily="34" charset="0"/>
              </a:rPr>
              <a:t>Scambos et al, 2004). </a:t>
            </a:r>
            <a:endParaRPr lang="en-GB" dirty="0"/>
          </a:p>
        </p:txBody>
      </p:sp>
    </p:spTree>
    <p:extLst>
      <p:ext uri="{BB962C8B-B14F-4D97-AF65-F5344CB8AC3E}">
        <p14:creationId xmlns:p14="http://schemas.microsoft.com/office/powerpoint/2010/main" val="359132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62836" y="635945"/>
            <a:ext cx="8655762" cy="5216590"/>
            <a:chOff x="425674" y="635945"/>
            <a:chExt cx="8655762" cy="5216590"/>
          </a:xfrm>
        </p:grpSpPr>
        <p:pic>
          <p:nvPicPr>
            <p:cNvPr id="10" name="Picture 9"/>
            <p:cNvPicPr>
              <a:picLocks noChangeAspect="1"/>
            </p:cNvPicPr>
            <p:nvPr/>
          </p:nvPicPr>
          <p:blipFill>
            <a:blip r:embed="rId2"/>
            <a:stretch>
              <a:fillRect/>
            </a:stretch>
          </p:blipFill>
          <p:spPr>
            <a:xfrm>
              <a:off x="425674" y="1521396"/>
              <a:ext cx="4359270" cy="3754421"/>
            </a:xfrm>
            <a:prstGeom prst="rect">
              <a:avLst/>
            </a:prstGeom>
          </p:spPr>
        </p:pic>
        <p:pic>
          <p:nvPicPr>
            <p:cNvPr id="9" name="Picture 8"/>
            <p:cNvPicPr>
              <a:picLocks noChangeAspect="1"/>
            </p:cNvPicPr>
            <p:nvPr/>
          </p:nvPicPr>
          <p:blipFill>
            <a:blip r:embed="rId3"/>
            <a:stretch>
              <a:fillRect/>
            </a:stretch>
          </p:blipFill>
          <p:spPr>
            <a:xfrm>
              <a:off x="5198300" y="635945"/>
              <a:ext cx="3883136" cy="5216590"/>
            </a:xfrm>
            <a:prstGeom prst="rect">
              <a:avLst/>
            </a:prstGeom>
            <a:solidFill>
              <a:schemeClr val="bg1"/>
            </a:solidFill>
          </p:spPr>
        </p:pic>
        <p:sp>
          <p:nvSpPr>
            <p:cNvPr id="11" name="Rectangle 10"/>
            <p:cNvSpPr/>
            <p:nvPr/>
          </p:nvSpPr>
          <p:spPr>
            <a:xfrm rot="18129088">
              <a:off x="1907377" y="2526074"/>
              <a:ext cx="368801" cy="8979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flipV="1">
              <a:off x="1815373" y="1665961"/>
              <a:ext cx="3808813" cy="8895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70024" y="3042954"/>
              <a:ext cx="3054162" cy="1212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588502" y="635945"/>
              <a:ext cx="4035684" cy="2262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54893" y="3370085"/>
              <a:ext cx="3269293" cy="22666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9081436" y="1521396"/>
            <a:ext cx="2680569" cy="3647152"/>
          </a:xfrm>
          <a:prstGeom prst="rect">
            <a:avLst/>
          </a:prstGeom>
          <a:noFill/>
        </p:spPr>
        <p:txBody>
          <a:bodyPr wrap="square" rtlCol="0">
            <a:spAutoFit/>
          </a:bodyPr>
          <a:lstStyle/>
          <a:p>
            <a:pPr>
              <a:spcAft>
                <a:spcPts val="1800"/>
              </a:spcAft>
            </a:pPr>
            <a:r>
              <a:rPr lang="de-DE" sz="2400" dirty="0" smtClean="0">
                <a:latin typeface="Times New Roman" panose="02020603050405020304" pitchFamily="18" charset="0"/>
                <a:cs typeface="Times New Roman" panose="02020603050405020304" pitchFamily="18" charset="0"/>
              </a:rPr>
              <a:t>Dashed lines mark the model domain of the Antarctic Mesoscale Prediction System. </a:t>
            </a:r>
          </a:p>
          <a:p>
            <a:pPr>
              <a:spcAft>
                <a:spcPts val="1800"/>
              </a:spcAft>
            </a:pPr>
            <a:r>
              <a:rPr lang="de-DE" sz="2400" dirty="0" smtClean="0">
                <a:latin typeface="Times New Roman" panose="02020603050405020304" pitchFamily="18" charset="0"/>
                <a:cs typeface="Times New Roman" panose="02020603050405020304" pitchFamily="18" charset="0"/>
              </a:rPr>
              <a:t>The red diamond marks the location of Cole Peninsula AWS.</a:t>
            </a:r>
            <a:endParaRPr lang="en-GB" sz="2400" dirty="0">
              <a:latin typeface="Times New Roman" panose="02020603050405020304" pitchFamily="18" charset="0"/>
              <a:cs typeface="Times New Roman" panose="02020603050405020304" pitchFamily="18" charset="0"/>
            </a:endParaRPr>
          </a:p>
        </p:txBody>
      </p:sp>
      <p:sp>
        <p:nvSpPr>
          <p:cNvPr id="29" name="Footer Placeholder 28"/>
          <p:cNvSpPr>
            <a:spLocks noGrp="1"/>
          </p:cNvSpPr>
          <p:nvPr>
            <p:ph type="ftr" sz="quarter" idx="11"/>
          </p:nvPr>
        </p:nvSpPr>
        <p:spPr/>
        <p:txBody>
          <a:bodyPr/>
          <a:lstStyle/>
          <a:p>
            <a:r>
              <a:rPr lang="da-DK" smtClean="0"/>
              <a:t>A. Kirchgaessner et al.    EGU 2020 </a:t>
            </a:r>
            <a:endParaRPr lang="en-GB"/>
          </a:p>
        </p:txBody>
      </p:sp>
      <p:sp>
        <p:nvSpPr>
          <p:cNvPr id="31" name="Rectangle 30"/>
          <p:cNvSpPr/>
          <p:nvPr/>
        </p:nvSpPr>
        <p:spPr>
          <a:xfrm>
            <a:off x="262836" y="135989"/>
            <a:ext cx="5293244" cy="584775"/>
          </a:xfrm>
          <a:prstGeom prst="rect">
            <a:avLst/>
          </a:prstGeom>
        </p:spPr>
        <p:txBody>
          <a:bodyPr wrap="none">
            <a:spAutoFit/>
          </a:bodyPr>
          <a:lstStyle/>
          <a:p>
            <a:r>
              <a:rPr lang="de-DE" sz="3200" u="sng" dirty="0">
                <a:latin typeface="Times New Roman" panose="02020603050405020304" pitchFamily="18" charset="0"/>
                <a:cs typeface="Times New Roman" panose="02020603050405020304" pitchFamily="18" charset="0"/>
              </a:rPr>
              <a:t>Map of the Antarctic Peninsula</a:t>
            </a:r>
            <a:endParaRPr lang="en-GB" sz="3200" u="sng" dirty="0"/>
          </a:p>
        </p:txBody>
      </p:sp>
      <p:pic>
        <p:nvPicPr>
          <p:cNvPr id="32" name="Picture 7" descr="BAS_(P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133" y="5862508"/>
            <a:ext cx="3623317" cy="81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ction Button: Home 19">
            <a:hlinkClick r:id="rId5"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ction Button: Forward or Next 20">
            <a:hlinkClick r:id="" action="ppaction://hlinkshowjump?jump=nextslide" highlightClick="1"/>
          </p:cNvPr>
          <p:cNvSpPr/>
          <p:nvPr/>
        </p:nvSpPr>
        <p:spPr>
          <a:xfrm>
            <a:off x="11757803" y="6356350"/>
            <a:ext cx="360000" cy="4320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3606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684" y="626188"/>
            <a:ext cx="7158475" cy="4555393"/>
          </a:xfrm>
          <a:prstGeom prst="rect">
            <a:avLst/>
          </a:prstGeom>
        </p:spPr>
      </p:pic>
      <p:sp>
        <p:nvSpPr>
          <p:cNvPr id="3" name="TextBox 2"/>
          <p:cNvSpPr txBox="1"/>
          <p:nvPr/>
        </p:nvSpPr>
        <p:spPr>
          <a:xfrm>
            <a:off x="4437342" y="5295285"/>
            <a:ext cx="3400817" cy="707886"/>
          </a:xfrm>
          <a:prstGeom prst="rect">
            <a:avLst/>
          </a:prstGeom>
          <a:solidFill>
            <a:schemeClr val="bg1"/>
          </a:solidFill>
          <a:ln>
            <a:solidFill>
              <a:schemeClr val="tx1"/>
            </a:solidFill>
          </a:ln>
        </p:spPr>
        <p:txBody>
          <a:bodyPr wrap="square" rtlCol="0">
            <a:spAutoFit/>
          </a:bodyPr>
          <a:lstStyle/>
          <a:p>
            <a:r>
              <a:rPr lang="de-DE" sz="2000" dirty="0" smtClean="0">
                <a:latin typeface="Times New Roman" panose="02020603050405020304" pitchFamily="18" charset="0"/>
                <a:cs typeface="Times New Roman" panose="02020603050405020304" pitchFamily="18" charset="0"/>
              </a:rPr>
              <a:t>    location used for comparison</a:t>
            </a:r>
          </a:p>
          <a:p>
            <a:r>
              <a:rPr lang="de-DE" sz="2000" dirty="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   AWS location in model</a:t>
            </a:r>
            <a:endParaRPr lang="en-GB" sz="2000" dirty="0">
              <a:latin typeface="Times New Roman" panose="02020603050405020304" pitchFamily="18" charset="0"/>
              <a:cs typeface="Times New Roman" panose="02020603050405020304" pitchFamily="18" charset="0"/>
            </a:endParaRPr>
          </a:p>
        </p:txBody>
      </p:sp>
      <p:sp>
        <p:nvSpPr>
          <p:cNvPr id="4" name="Oval 3"/>
          <p:cNvSpPr/>
          <p:nvPr/>
        </p:nvSpPr>
        <p:spPr>
          <a:xfrm>
            <a:off x="4540100" y="5470111"/>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iamond 4"/>
          <p:cNvSpPr/>
          <p:nvPr/>
        </p:nvSpPr>
        <p:spPr>
          <a:xfrm>
            <a:off x="4540100" y="5708105"/>
            <a:ext cx="137787" cy="141868"/>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339064" y="460448"/>
            <a:ext cx="3419605" cy="4093428"/>
          </a:xfrm>
          <a:prstGeom prst="rect">
            <a:avLst/>
          </a:prstGeom>
          <a:noFill/>
        </p:spPr>
        <p:txBody>
          <a:bodyPr wrap="square" rtlCol="0">
            <a:spAutoFit/>
          </a:bodyPr>
          <a:lstStyle/>
          <a:p>
            <a:r>
              <a:rPr lang="de-DE" sz="2000" dirty="0" smtClean="0">
                <a:latin typeface="Times New Roman" panose="02020603050405020304" pitchFamily="18" charset="0"/>
                <a:cs typeface="Times New Roman" panose="02020603050405020304" pitchFamily="18" charset="0"/>
              </a:rPr>
              <a:t>The model orography in the area of Cole Peninsula differs from reality. </a:t>
            </a:r>
          </a:p>
          <a:p>
            <a:endParaRPr lang="de-DE" sz="2000" dirty="0">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The diamond marks the GPS location of the AWS projected onto model orography. The circle marks the location chosen for the comparison between measurements and model output, as it more closely resembles the </a:t>
            </a:r>
            <a:r>
              <a:rPr lang="de-DE" sz="2000" dirty="0" smtClean="0">
                <a:latin typeface="Times New Roman" panose="02020603050405020304" pitchFamily="18" charset="0"/>
                <a:cs typeface="Times New Roman" panose="02020603050405020304" pitchFamily="18" charset="0"/>
                <a:hlinkClick r:id="rId3" action="ppaction://hlinksldjump"/>
              </a:rPr>
              <a:t>AWS</a:t>
            </a:r>
            <a:r>
              <a:rPr lang="de-DE" sz="2000" dirty="0" smtClean="0">
                <a:latin typeface="Times New Roman" panose="02020603050405020304" pitchFamily="18" charset="0"/>
                <a:cs typeface="Times New Roman" panose="02020603050405020304" pitchFamily="18" charset="0"/>
              </a:rPr>
              <a:t> location in reality (424m asl). </a:t>
            </a:r>
            <a:endParaRPr lang="en-GB" sz="2000" dirty="0">
              <a:latin typeface="Times New Roman" panose="02020603050405020304" pitchFamily="18" charset="0"/>
              <a:cs typeface="Times New Roman" panose="02020603050405020304" pitchFamily="18" charset="0"/>
            </a:endParaRPr>
          </a:p>
        </p:txBody>
      </p:sp>
      <p:sp>
        <p:nvSpPr>
          <p:cNvPr id="8" name="Footer Placeholder 7"/>
          <p:cNvSpPr>
            <a:spLocks noGrp="1"/>
          </p:cNvSpPr>
          <p:nvPr>
            <p:ph type="ftr" sz="quarter" idx="11"/>
          </p:nvPr>
        </p:nvSpPr>
        <p:spPr/>
        <p:txBody>
          <a:bodyPr/>
          <a:lstStyle/>
          <a:p>
            <a:r>
              <a:rPr lang="da-DK" smtClean="0"/>
              <a:t>A. Kirchgaessner et al.    EGU 2020 </a:t>
            </a:r>
            <a:endParaRPr lang="en-GB"/>
          </a:p>
        </p:txBody>
      </p:sp>
      <p:pic>
        <p:nvPicPr>
          <p:cNvPr id="9" name="Picture 7" descr="BAS_(P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133" y="5862508"/>
            <a:ext cx="3623317" cy="81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372265" y="4471277"/>
            <a:ext cx="5465894" cy="523220"/>
          </a:xfrm>
          <a:prstGeom prst="rect">
            <a:avLst/>
          </a:prstGeom>
        </p:spPr>
        <p:txBody>
          <a:bodyPr wrap="square">
            <a:spAutoFit/>
          </a:bodyPr>
          <a:lstStyle/>
          <a:p>
            <a:r>
              <a:rPr lang="de-DE" sz="1400" dirty="0" smtClean="0">
                <a:latin typeface="Times New Roman" panose="02020603050405020304" pitchFamily="18" charset="0"/>
                <a:cs typeface="Times New Roman" panose="02020603050405020304" pitchFamily="18" charset="0"/>
              </a:rPr>
              <a:t>Contours </a:t>
            </a:r>
            <a:r>
              <a:rPr lang="de-DE" sz="1400" dirty="0">
                <a:latin typeface="Times New Roman" panose="02020603050405020304" pitchFamily="18" charset="0"/>
                <a:cs typeface="Times New Roman" panose="02020603050405020304" pitchFamily="18" charset="0"/>
              </a:rPr>
              <a:t>are at 100m </a:t>
            </a:r>
            <a:r>
              <a:rPr lang="de-DE" sz="1400" dirty="0" smtClean="0">
                <a:latin typeface="Times New Roman" panose="02020603050405020304" pitchFamily="18" charset="0"/>
                <a:cs typeface="Times New Roman" panose="02020603050405020304" pitchFamily="18" charset="0"/>
              </a:rPr>
              <a:t>intervals and at 200m intervals above 1000m.</a:t>
            </a:r>
          </a:p>
          <a:p>
            <a:r>
              <a:rPr lang="de-DE" sz="1400" dirty="0" smtClean="0">
                <a:latin typeface="Times New Roman" panose="02020603050405020304" pitchFamily="18" charset="0"/>
                <a:cs typeface="Times New Roman" panose="02020603050405020304" pitchFamily="18" charset="0"/>
              </a:rPr>
              <a:t>The black line marks the mapped boundary between ice shelf and land. </a:t>
            </a:r>
            <a:endParaRPr lang="en-GB" sz="1400" dirty="0"/>
          </a:p>
        </p:txBody>
      </p:sp>
      <p:grpSp>
        <p:nvGrpSpPr>
          <p:cNvPr id="12" name="Group 11"/>
          <p:cNvGrpSpPr/>
          <p:nvPr/>
        </p:nvGrpSpPr>
        <p:grpSpPr>
          <a:xfrm>
            <a:off x="10437953" y="6090249"/>
            <a:ext cx="1604521" cy="664663"/>
            <a:chOff x="10786658" y="6123687"/>
            <a:chExt cx="1604521" cy="664663"/>
          </a:xfrm>
        </p:grpSpPr>
        <p:sp>
          <p:nvSpPr>
            <p:cNvPr id="14" name="Action Button: Home 13">
              <a:hlinkClick r:id="rId5"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Forward or Next 15">
              <a:hlinkClick r:id="" action="ppaction://hlinkshowjump?jump=nextslide" highlightClick="1"/>
            </p:cNvPr>
            <p:cNvSpPr/>
            <p:nvPr/>
          </p:nvSpPr>
          <p:spPr>
            <a:xfrm>
              <a:off x="11757802" y="6123687"/>
              <a:ext cx="633377" cy="664663"/>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ction Button: Back or Previous 16">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p:cNvSpPr txBox="1"/>
          <p:nvPr/>
        </p:nvSpPr>
        <p:spPr>
          <a:xfrm>
            <a:off x="11279949" y="5848288"/>
            <a:ext cx="1132936" cy="276999"/>
          </a:xfrm>
          <a:prstGeom prst="rect">
            <a:avLst/>
          </a:prstGeom>
          <a:noFill/>
        </p:spPr>
        <p:txBody>
          <a:bodyPr wrap="square" rtlCol="0">
            <a:spAutoFit/>
          </a:bodyPr>
          <a:lstStyle/>
          <a:p>
            <a:r>
              <a:rPr lang="de-DE" sz="1200" dirty="0" smtClean="0"/>
              <a:t>Data sets</a:t>
            </a:r>
            <a:endParaRPr lang="en-GB" sz="1200" dirty="0"/>
          </a:p>
        </p:txBody>
      </p:sp>
    </p:spTree>
    <p:extLst>
      <p:ext uri="{BB962C8B-B14F-4D97-AF65-F5344CB8AC3E}">
        <p14:creationId xmlns:p14="http://schemas.microsoft.com/office/powerpoint/2010/main" val="1448303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140" y="898649"/>
            <a:ext cx="5285983" cy="4154984"/>
          </a:xfrm>
          <a:prstGeom prst="rect">
            <a:avLst/>
          </a:prstGeom>
          <a:noFill/>
        </p:spPr>
        <p:txBody>
          <a:bodyPr wrap="square" rtlCol="0">
            <a:spAutoFit/>
          </a:bodyPr>
          <a:lstStyle/>
          <a:p>
            <a:r>
              <a:rPr lang="de-DE" sz="2400" b="1" u="sng" dirty="0">
                <a:latin typeface="Times New Roman" panose="02020603050405020304" pitchFamily="18" charset="0"/>
                <a:cs typeface="Times New Roman" panose="02020603050405020304" pitchFamily="18" charset="0"/>
              </a:rPr>
              <a:t>Observations</a:t>
            </a:r>
          </a:p>
          <a:p>
            <a:pPr marL="342900" indent="-342900">
              <a:buFont typeface="Wingdings" panose="05000000000000000000" pitchFamily="2" charset="2"/>
              <a:buChar char="T"/>
            </a:pPr>
            <a:r>
              <a:rPr lang="de-DE" sz="2400" dirty="0">
                <a:latin typeface="Times New Roman" panose="02020603050405020304" pitchFamily="18" charset="0"/>
                <a:cs typeface="Times New Roman" panose="02020603050405020304" pitchFamily="18" charset="0"/>
                <a:hlinkClick r:id="rId2" action="ppaction://hlinksldjump"/>
              </a:rPr>
              <a:t>Automatic Weather Station at Cole Peninsula</a:t>
            </a: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T"/>
            </a:pPr>
            <a:r>
              <a:rPr lang="de-DE" sz="2400" dirty="0">
                <a:latin typeface="Times New Roman" panose="02020603050405020304" pitchFamily="18" charset="0"/>
                <a:cs typeface="Times New Roman" panose="02020603050405020304" pitchFamily="18" charset="0"/>
              </a:rPr>
              <a:t>Temperature &amp; Relative Humidity</a:t>
            </a:r>
          </a:p>
          <a:p>
            <a:pPr marL="342900" indent="-342900">
              <a:buFont typeface="Wingdings" panose="05000000000000000000" pitchFamily="2" charset="2"/>
              <a:buChar char="T"/>
            </a:pPr>
            <a:r>
              <a:rPr lang="de-DE" sz="2400" dirty="0">
                <a:latin typeface="Times New Roman" panose="02020603050405020304" pitchFamily="18" charset="0"/>
                <a:cs typeface="Times New Roman" panose="02020603050405020304" pitchFamily="18" charset="0"/>
              </a:rPr>
              <a:t>Wind speed and </a:t>
            </a:r>
            <a:r>
              <a:rPr lang="de-DE" sz="2400" dirty="0" smtClean="0">
                <a:latin typeface="Times New Roman" panose="02020603050405020304" pitchFamily="18" charset="0"/>
                <a:cs typeface="Times New Roman" panose="02020603050405020304" pitchFamily="18" charset="0"/>
              </a:rPr>
              <a:t>direction</a:t>
            </a:r>
          </a:p>
          <a:p>
            <a:pPr marL="342900" indent="-342900">
              <a:buFont typeface="Wingdings" panose="05000000000000000000" pitchFamily="2" charset="2"/>
              <a:buChar char="T"/>
            </a:pPr>
            <a:r>
              <a:rPr lang="de-DE" sz="2400" dirty="0" smtClean="0">
                <a:latin typeface="Times New Roman" panose="02020603050405020304" pitchFamily="18" charset="0"/>
                <a:cs typeface="Times New Roman" panose="02020603050405020304" pitchFamily="18" charset="0"/>
              </a:rPr>
              <a:t>Air pressure </a:t>
            </a: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T"/>
            </a:pPr>
            <a:r>
              <a:rPr lang="de-DE" sz="2400" dirty="0">
                <a:latin typeface="Times New Roman" panose="02020603050405020304" pitchFamily="18" charset="0"/>
                <a:cs typeface="Times New Roman" panose="02020603050405020304" pitchFamily="18" charset="0"/>
              </a:rPr>
              <a:t>Solar powered with battery back up</a:t>
            </a:r>
          </a:p>
          <a:p>
            <a:pPr marL="342900" indent="-342900">
              <a:buFont typeface="Wingdings" panose="05000000000000000000" pitchFamily="2" charset="2"/>
              <a:buChar char="T"/>
            </a:pPr>
            <a:r>
              <a:rPr lang="de-DE" sz="2400" dirty="0">
                <a:latin typeface="Times New Roman" panose="02020603050405020304" pitchFamily="18" charset="0"/>
                <a:cs typeface="Times New Roman" panose="02020603050405020304" pitchFamily="18" charset="0"/>
              </a:rPr>
              <a:t>Data transmission via Iridium short burst messages </a:t>
            </a:r>
          </a:p>
          <a:p>
            <a:pPr marL="342900" indent="-342900">
              <a:buFont typeface="Wingdings" panose="05000000000000000000" pitchFamily="2" charset="2"/>
              <a:buChar char="T"/>
            </a:pPr>
            <a:r>
              <a:rPr lang="de-DE" sz="2400" dirty="0">
                <a:latin typeface="Times New Roman" panose="02020603050405020304" pitchFamily="18" charset="0"/>
                <a:cs typeface="Times New Roman" panose="02020603050405020304" pitchFamily="18" charset="0"/>
              </a:rPr>
              <a:t>10 </a:t>
            </a:r>
            <a:r>
              <a:rPr lang="de-DE" sz="2400" dirty="0" smtClean="0">
                <a:latin typeface="Times New Roman" panose="02020603050405020304" pitchFamily="18" charset="0"/>
                <a:cs typeface="Times New Roman" panose="02020603050405020304" pitchFamily="18" charset="0"/>
              </a:rPr>
              <a:t>min </a:t>
            </a:r>
            <a:r>
              <a:rPr lang="de-DE" sz="2400" dirty="0">
                <a:latin typeface="Times New Roman" panose="02020603050405020304" pitchFamily="18" charset="0"/>
                <a:cs typeface="Times New Roman" panose="02020603050405020304" pitchFamily="18" charset="0"/>
              </a:rPr>
              <a:t>measurements collated to six hour mean </a:t>
            </a:r>
            <a:r>
              <a:rPr lang="de-DE" sz="2400" dirty="0" smtClean="0">
                <a:latin typeface="Times New Roman" panose="02020603050405020304" pitchFamily="18" charset="0"/>
                <a:cs typeface="Times New Roman" panose="02020603050405020304" pitchFamily="18" charset="0"/>
              </a:rPr>
              <a:t>values</a:t>
            </a:r>
            <a:endParaRPr lang="de-DE"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501007" y="898649"/>
            <a:ext cx="5098093" cy="4154984"/>
          </a:xfrm>
          <a:prstGeom prst="rect">
            <a:avLst/>
          </a:prstGeom>
          <a:noFill/>
        </p:spPr>
        <p:txBody>
          <a:bodyPr wrap="square" rtlCol="0">
            <a:spAutoFit/>
          </a:bodyPr>
          <a:lstStyle>
            <a:defPPr>
              <a:defRPr lang="en-US"/>
            </a:defPPr>
            <a:lvl1pPr>
              <a:defRPr sz="2400">
                <a:latin typeface="Times New Roman" panose="02020603050405020304" pitchFamily="18" charset="0"/>
                <a:cs typeface="Times New Roman" panose="02020603050405020304" pitchFamily="18" charset="0"/>
              </a:defRPr>
            </a:lvl1pPr>
          </a:lstStyle>
          <a:p>
            <a:r>
              <a:rPr lang="de-DE" b="1" u="sng" dirty="0"/>
              <a:t>Model </a:t>
            </a:r>
            <a:r>
              <a:rPr lang="de-DE" b="1" u="sng" dirty="0" smtClean="0"/>
              <a:t>data</a:t>
            </a:r>
          </a:p>
          <a:p>
            <a:pPr marL="342900" indent="-342900">
              <a:buFont typeface="Wingdings" panose="05000000000000000000" pitchFamily="2" charset="2"/>
              <a:buChar char="T"/>
            </a:pPr>
            <a:r>
              <a:rPr lang="de-DE" dirty="0" smtClean="0"/>
              <a:t>Antarctic Mesoscale Prediction System AMPS</a:t>
            </a:r>
          </a:p>
          <a:p>
            <a:pPr marL="342900" indent="-342900">
              <a:buFont typeface="Wingdings" panose="05000000000000000000" pitchFamily="2" charset="2"/>
              <a:buChar char="T"/>
            </a:pPr>
            <a:r>
              <a:rPr lang="de-DE" dirty="0" smtClean="0"/>
              <a:t>Weather, Research and Forecasting model WRF</a:t>
            </a:r>
          </a:p>
          <a:p>
            <a:pPr marL="342900" indent="-342900">
              <a:buFont typeface="Wingdings" panose="05000000000000000000" pitchFamily="2" charset="2"/>
              <a:buChar char="T"/>
            </a:pPr>
            <a:r>
              <a:rPr lang="de-DE" dirty="0" smtClean="0"/>
              <a:t>5km resolution</a:t>
            </a:r>
          </a:p>
          <a:p>
            <a:pPr marL="342900" indent="-342900">
              <a:buFont typeface="Wingdings" panose="05000000000000000000" pitchFamily="2" charset="2"/>
              <a:buChar char="T"/>
            </a:pPr>
            <a:r>
              <a:rPr lang="de-DE" dirty="0" smtClean="0"/>
              <a:t>44 model levels</a:t>
            </a:r>
          </a:p>
          <a:p>
            <a:pPr marL="342900" indent="-342900">
              <a:buFont typeface="Wingdings" panose="05000000000000000000" pitchFamily="2" charset="2"/>
              <a:buChar char="T"/>
            </a:pPr>
            <a:r>
              <a:rPr lang="de-DE" dirty="0" smtClean="0">
                <a:hlinkClick r:id="rId3" action="ppaction://hlinksldjump"/>
              </a:rPr>
              <a:t>output of initialisations at 00UTC and 12UTC combined to 6 hourly artificial time series.</a:t>
            </a:r>
            <a:endParaRPr lang="de-DE" dirty="0"/>
          </a:p>
          <a:p>
            <a:endParaRPr lang="en-GB" dirty="0"/>
          </a:p>
        </p:txBody>
      </p:sp>
      <p:sp>
        <p:nvSpPr>
          <p:cNvPr id="4" name="TextBox 3"/>
          <p:cNvSpPr txBox="1"/>
          <p:nvPr/>
        </p:nvSpPr>
        <p:spPr>
          <a:xfrm>
            <a:off x="789140" y="5251257"/>
            <a:ext cx="5611660" cy="646331"/>
          </a:xfrm>
          <a:prstGeom prst="rect">
            <a:avLst/>
          </a:prstGeom>
          <a:noFill/>
        </p:spPr>
        <p:txBody>
          <a:bodyPr wrap="square" rtlCol="0">
            <a:spAutoFit/>
          </a:bodyPr>
          <a:lstStyle/>
          <a:p>
            <a:r>
              <a:rPr lang="de-DE" dirty="0" smtClean="0">
                <a:latin typeface="Times New Roman" panose="02020603050405020304" pitchFamily="18" charset="0"/>
                <a:cs typeface="Times New Roman" panose="02020603050405020304" pitchFamily="18" charset="0"/>
              </a:rPr>
              <a:t>Data available at: </a:t>
            </a:r>
            <a:r>
              <a:rPr lang="en-GB" dirty="0" smtClean="0">
                <a:hlinkClick r:id="rId4"/>
              </a:rPr>
              <a:t>https://catalogue.ceda.ac.uk/</a:t>
            </a:r>
            <a:endParaRPr lang="en-GB" dirty="0" smtClean="0"/>
          </a:p>
          <a:p>
            <a:r>
              <a:rPr lang="en-GB" dirty="0" smtClean="0"/>
              <a:t>(search for “AWS”, “Antarctic Peninsula”  </a:t>
            </a:r>
            <a:endParaRPr lang="en-GB"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501007" y="5251257"/>
            <a:ext cx="4171166" cy="369332"/>
          </a:xfrm>
          <a:prstGeom prst="rect">
            <a:avLst/>
          </a:prstGeom>
          <a:noFill/>
        </p:spPr>
        <p:txBody>
          <a:bodyPr wrap="square" rtlCol="0">
            <a:spAutoFit/>
          </a:bodyPr>
          <a:lstStyle/>
          <a:p>
            <a:r>
              <a:rPr lang="de-DE" dirty="0" smtClean="0">
                <a:latin typeface="Times New Roman" panose="02020603050405020304" pitchFamily="18" charset="0"/>
                <a:cs typeface="Times New Roman" panose="02020603050405020304" pitchFamily="18" charset="0"/>
              </a:rPr>
              <a:t>Data available: </a:t>
            </a:r>
            <a:r>
              <a:rPr lang="de-DE" u="sng" dirty="0" smtClean="0">
                <a:latin typeface="Times New Roman" panose="02020603050405020304" pitchFamily="18" charset="0"/>
                <a:cs typeface="Times New Roman" panose="02020603050405020304" pitchFamily="18" charset="0"/>
              </a:rPr>
              <a:t>www.earthsystemgrid.org</a:t>
            </a:r>
            <a:r>
              <a:rPr lang="de-DE" dirty="0" smtClean="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7" name="Footer Placeholder 6"/>
          <p:cNvSpPr>
            <a:spLocks noGrp="1"/>
          </p:cNvSpPr>
          <p:nvPr>
            <p:ph type="ftr" sz="quarter" idx="11"/>
          </p:nvPr>
        </p:nvSpPr>
        <p:spPr/>
        <p:txBody>
          <a:bodyPr/>
          <a:lstStyle/>
          <a:p>
            <a:r>
              <a:rPr lang="da-DK" smtClean="0"/>
              <a:t>A. Kirchgaessner et al.    EGU 2020 </a:t>
            </a:r>
            <a:endParaRPr lang="en-GB"/>
          </a:p>
        </p:txBody>
      </p:sp>
      <p:pic>
        <p:nvPicPr>
          <p:cNvPr id="8" name="Picture 7" descr="BAS_(PM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759" y="5951273"/>
            <a:ext cx="3623317" cy="81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10786658" y="6356350"/>
            <a:ext cx="1331145" cy="432000"/>
            <a:chOff x="10786658" y="6356350"/>
            <a:chExt cx="1331145" cy="432000"/>
          </a:xfrm>
        </p:grpSpPr>
        <p:sp>
          <p:nvSpPr>
            <p:cNvPr id="11" name="Action Button: Home 10">
              <a:hlinkClick r:id="rId6" action="ppaction://hlinksldjump" highlightClick="1"/>
            </p:cNvPr>
            <p:cNvSpPr/>
            <p:nvPr/>
          </p:nvSpPr>
          <p:spPr>
            <a:xfrm>
              <a:off x="11268654" y="6356350"/>
              <a:ext cx="360000" cy="432000"/>
            </a:xfrm>
            <a:prstGeom prst="actionButtonHo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Forward or Next 11">
              <a:hlinkClick r:id="" action="ppaction://hlinkshowjump?jump=nextslide" highlightClick="1"/>
            </p:cNvPr>
            <p:cNvSpPr/>
            <p:nvPr/>
          </p:nvSpPr>
          <p:spPr>
            <a:xfrm>
              <a:off x="11757803" y="6356350"/>
              <a:ext cx="360000" cy="432000"/>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Back or Previous 12">
              <a:hlinkClick r:id="" action="ppaction://hlinkshowjump?jump=previousslide" highlightClick="1"/>
            </p:cNvPr>
            <p:cNvSpPr/>
            <p:nvPr/>
          </p:nvSpPr>
          <p:spPr>
            <a:xfrm>
              <a:off x="10786658" y="6356350"/>
              <a:ext cx="360000" cy="432000"/>
            </a:xfrm>
            <a:prstGeom prst="actionButtonBackPrevio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29299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ACEE2E2DB15940A06F73625A8FF4BA" ma:contentTypeVersion="13" ma:contentTypeDescription="Create a new document." ma:contentTypeScope="" ma:versionID="3d5cc8998662b1e05919b44fdd45dec9">
  <xsd:schema xmlns:xsd="http://www.w3.org/2001/XMLSchema" xmlns:xs="http://www.w3.org/2001/XMLSchema" xmlns:p="http://schemas.microsoft.com/office/2006/metadata/properties" xmlns:ns3="0191722b-fb81-4cd9-8aaf-08d99e3b54c6" xmlns:ns4="de7036ba-e162-4772-a395-dcf7be11db03" targetNamespace="http://schemas.microsoft.com/office/2006/metadata/properties" ma:root="true" ma:fieldsID="c764fa359ef1961864e09e657b039d3c" ns3:_="" ns4:_="">
    <xsd:import namespace="0191722b-fb81-4cd9-8aaf-08d99e3b54c6"/>
    <xsd:import namespace="de7036ba-e162-4772-a395-dcf7be11db0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91722b-fb81-4cd9-8aaf-08d99e3b54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7036ba-e162-4772-a395-dcf7be11db0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500EE9-4EA9-4F37-BE4A-33379CB567E5}">
  <ds:schemaRefs>
    <ds:schemaRef ds:uri="0191722b-fb81-4cd9-8aaf-08d99e3b54c6"/>
    <ds:schemaRef ds:uri="http://schemas.microsoft.com/office/2006/documentManagement/types"/>
    <ds:schemaRef ds:uri="http://purl.org/dc/terms/"/>
    <ds:schemaRef ds:uri="http://schemas.openxmlformats.org/package/2006/metadata/core-properties"/>
    <ds:schemaRef ds:uri="http://purl.org/dc/elements/1.1/"/>
    <ds:schemaRef ds:uri="http://schemas.microsoft.com/office/2006/metadata/properties"/>
    <ds:schemaRef ds:uri="de7036ba-e162-4772-a395-dcf7be11db03"/>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5EABC37-7A04-4EE3-8930-0B3A526796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91722b-fb81-4cd9-8aaf-08d99e3b54c6"/>
    <ds:schemaRef ds:uri="de7036ba-e162-4772-a395-dcf7be11db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B9BF9-0083-47F0-89FF-9F9D9CCB27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1147</TotalTime>
  <Words>2414</Words>
  <Application>Microsoft Office PowerPoint</Application>
  <PresentationFormat>Widescreen</PresentationFormat>
  <Paragraphs>294</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Comic Sans MS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Role of Clouds</vt:lpstr>
      <vt:lpstr>PowerPoint Presentation</vt:lpstr>
      <vt:lpstr>PowerPoint Presentation</vt:lpstr>
      <vt:lpstr>PowerPoint Presentation</vt:lpstr>
    </vt:vector>
  </TitlesOfParts>
  <Company>Natural Environment Research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Madness slide 1</dc:title>
  <dc:creator>Kirchgaessner, Amelie C.R.</dc:creator>
  <cp:lastModifiedBy>Kirchgaessner, Amelie C.R.</cp:lastModifiedBy>
  <cp:revision>99</cp:revision>
  <dcterms:created xsi:type="dcterms:W3CDTF">2019-04-02T10:26:00Z</dcterms:created>
  <dcterms:modified xsi:type="dcterms:W3CDTF">2020-04-27T15:44:19Z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0x010100C1ACEE2E2DB15940A06F73625A8FF4BA</vt:lpwstr>
  </property>
</Properties>
</file>