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306" r:id="rId3"/>
    <p:sldId id="302" r:id="rId4"/>
    <p:sldId id="297" r:id="rId5"/>
    <p:sldId id="307" r:id="rId6"/>
    <p:sldId id="264" r:id="rId7"/>
    <p:sldId id="294" r:id="rId8"/>
    <p:sldId id="295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3F3"/>
    <a:srgbClr val="0070C0"/>
    <a:srgbClr val="00000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6"/>
    <p:restoredTop sz="94647"/>
  </p:normalViewPr>
  <p:slideViewPr>
    <p:cSldViewPr snapToGrid="0" snapToObjects="1">
      <p:cViewPr varScale="1">
        <p:scale>
          <a:sx n="142" d="100"/>
          <a:sy n="142" d="100"/>
        </p:scale>
        <p:origin x="304" y="17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2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48BDC-68D3-624E-A239-0057AD972802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31FB8-93E6-8149-A4FB-CA46028A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31FB8-93E6-8149-A4FB-CA46028AA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98C0-939C-F545-B6FC-330CB0973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4A6AD-73D9-0849-9F95-351F1D9DF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1035D-9024-1B41-86BA-14E09005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99DEF-A90A-D748-834F-66D080B4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EFA68-2271-ED41-8CEC-AF086B8C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9E58-638B-BB41-B8D0-054248D9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8E18-8F1A-6047-9390-E3E332BF2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F739-DB28-0545-A577-F3F1B27D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CAFD-168E-AC4F-8B03-91BECE3A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810DB-C4B0-6C46-B0EC-731BDB46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71272-093E-8A4C-8166-AC5E6ABB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5F547-6BD4-8143-9BF4-F14FBF2E8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7863B-718F-9246-A7E3-22C3AEEC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7235-9369-774E-B344-893FDF62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12A5C-5741-DC40-8DAB-8D90555A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14919" y="188640"/>
            <a:ext cx="7154333" cy="8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>
              <a:buNone/>
              <a:defRPr lang="de-DE" sz="2400" kern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05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2262B-5B96-D146-AA93-AEA7E252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773CE-059B-CC43-80E2-EC393556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8CEA2-D839-D448-B880-6B36AC3C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FD3A-CC6D-1F45-AAD0-19E96426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D87FD-8B50-0C49-8BAD-DBFD92DE5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3BE3E-6E89-7C40-B641-B9C0EFBA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610C9-B8FE-3A45-B910-9D7A80F1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2329-6059-2C45-81BA-D4DD3A1F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A49D-8166-B14B-9FA2-D32E8B18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9273-7E38-754A-BE44-63A2B28C1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A67EA-C301-494A-9810-A9B78664D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C4D7-49FF-D54C-9C7E-BB217191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6F57B-66D0-AC4C-90F9-AEDA8AE0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A9EC6-5266-5B49-B523-147C003C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1747-56D0-9B41-9A86-2D771AD3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65D8B-1AF6-D84B-A8C9-27929A0D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D7A4-E638-4B44-ABA8-9FCBFCED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1DAE0-CD06-B540-934A-0F5C260B3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AA838-DA0E-9C44-843C-56AF2E0C9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560A4-E573-C34B-9AA3-634AE70C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36E9E-64CF-1C46-B3B0-0A37D088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692B2-25E9-BC40-95D1-D47E892C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1779-F5DA-1342-961C-5A01411D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2FAAC-05AB-7841-9190-6F03A4AE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9E8F7-EFBA-6246-98DC-0CE32D24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7A75-9DED-9C4A-BB16-B3A6A284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8A720-DA49-D04D-9D87-8B3CB781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8F248-F636-C244-8E93-D03A4120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234E3-409A-B04E-BEB5-6397DA6A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A5F3-483F-0F49-A952-1B7FDC70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1828-DA2B-3149-AB59-23EE1ADF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BC2A2-A265-4544-A5D2-F04155D15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75F72-B972-A243-B89E-6D16CA60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1C839-7759-CD4E-ACC1-226093F8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D8A21-34AF-0F47-81E1-6A18B671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C1DC-12FB-8B4E-AFB7-94EA4E04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815AB-DCD2-EF41-A4B0-22EA4DD2C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59FBE-69B2-A741-95DF-CD114377A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A36A9-C990-1641-94B5-6D22ACA7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7374-2E7A-5248-9929-33A1ED0E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54B27-8117-6F44-B85E-F28D7EFA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6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BC65-74D0-1A40-84A4-C3061F118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027E-813D-D746-B075-CF7A906452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906174-AC7D-E54D-8FF9-37F8BCC0F8BA}"/>
              </a:ext>
            </a:extLst>
          </p:cNvPr>
          <p:cNvCxnSpPr>
            <a:cxnSpLocks/>
          </p:cNvCxnSpPr>
          <p:nvPr userDrawn="1"/>
        </p:nvCxnSpPr>
        <p:spPr>
          <a:xfrm>
            <a:off x="0" y="42394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8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0AEB-0F40-734E-8443-5F2191811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192" y="282791"/>
            <a:ext cx="10890094" cy="12661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A stable Atlantic Meridional Overturning Circulation in a changing North Atlantic Ocean </a:t>
            </a:r>
            <a:endParaRPr lang="en-US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D70A3-FA39-A048-AE2D-EE4B94843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913" y="1548911"/>
            <a:ext cx="7573742" cy="461541"/>
          </a:xfrm>
        </p:spPr>
        <p:txBody>
          <a:bodyPr>
            <a:normAutofit/>
          </a:bodyPr>
          <a:lstStyle/>
          <a:p>
            <a:r>
              <a:rPr lang="en-US" altLang="zh-CN" sz="2000" u="sng" dirty="0"/>
              <a:t>Yao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Fu</a:t>
            </a:r>
            <a:r>
              <a:rPr lang="en-US" altLang="zh-CN" sz="1800" baseline="30000" dirty="0"/>
              <a:t>[1]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 err="1"/>
              <a:t>Feili</a:t>
            </a:r>
            <a:r>
              <a:rPr lang="zh-CN" altLang="en-US" sz="2000" dirty="0"/>
              <a:t> </a:t>
            </a:r>
            <a:r>
              <a:rPr lang="en-US" altLang="zh-CN" sz="2000" dirty="0"/>
              <a:t>Li</a:t>
            </a:r>
            <a:r>
              <a:rPr lang="en-US" altLang="zh-CN" sz="1800" baseline="30000" dirty="0"/>
              <a:t>[2]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Johannes</a:t>
            </a:r>
            <a:r>
              <a:rPr lang="zh-CN" altLang="en-US" sz="2000" dirty="0"/>
              <a:t> </a:t>
            </a:r>
            <a:r>
              <a:rPr lang="en-US" altLang="zh-CN" sz="2000" dirty="0" err="1"/>
              <a:t>Karstensen</a:t>
            </a:r>
            <a:r>
              <a:rPr lang="en-US" altLang="zh-CN" sz="1800" baseline="30000" dirty="0"/>
              <a:t>[3]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 err="1"/>
              <a:t>Chunzai</a:t>
            </a:r>
            <a:r>
              <a:rPr lang="zh-CN" altLang="en-US" sz="2000" dirty="0"/>
              <a:t> </a:t>
            </a:r>
            <a:r>
              <a:rPr lang="en-US" altLang="zh-CN" sz="2000" dirty="0"/>
              <a:t>Wang</a:t>
            </a:r>
            <a:r>
              <a:rPr lang="en-US" altLang="zh-CN" sz="1800" baseline="30000" dirty="0"/>
              <a:t>[1]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endParaRPr lang="en-US" sz="20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2EAFD-4B6B-FD4D-ADF6-4977A0D09482}"/>
              </a:ext>
            </a:extLst>
          </p:cNvPr>
          <p:cNvSpPr txBox="1"/>
          <p:nvPr/>
        </p:nvSpPr>
        <p:spPr>
          <a:xfrm>
            <a:off x="182880" y="6116612"/>
            <a:ext cx="9551417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zh-CN" sz="1400" baseline="30000" dirty="0"/>
              <a:t>[</a:t>
            </a:r>
            <a:r>
              <a:rPr lang="en-US" sz="1400" baseline="30000" dirty="0"/>
              <a:t>1</a:t>
            </a:r>
            <a:r>
              <a:rPr lang="en-US" altLang="zh-CN" sz="1400" baseline="30000" dirty="0"/>
              <a:t>]</a:t>
            </a:r>
            <a:r>
              <a:rPr lang="zh-CN" altLang="en-US" sz="1400" baseline="30000" dirty="0"/>
              <a:t> </a:t>
            </a:r>
            <a:r>
              <a:rPr lang="en-US" sz="1200" dirty="0"/>
              <a:t>South China Sea Institute o</a:t>
            </a:r>
            <a:r>
              <a:rPr lang="en-US" altLang="zh-CN" sz="1200" dirty="0"/>
              <a:t>f</a:t>
            </a:r>
            <a:r>
              <a:rPr lang="zh-CN" altLang="en-US" sz="1200" dirty="0"/>
              <a:t> </a:t>
            </a:r>
            <a:r>
              <a:rPr lang="en-US" sz="1200" dirty="0"/>
              <a:t>Oceanology,</a:t>
            </a:r>
            <a:r>
              <a:rPr lang="zh-CN" altLang="en-US" sz="1200" dirty="0"/>
              <a:t> </a:t>
            </a:r>
            <a:r>
              <a:rPr lang="en-US" altLang="zh-CN" sz="1200" dirty="0"/>
              <a:t>Chinese</a:t>
            </a:r>
            <a:r>
              <a:rPr lang="zh-CN" altLang="en-US" sz="1200" dirty="0"/>
              <a:t> </a:t>
            </a:r>
            <a:r>
              <a:rPr lang="en-US" altLang="zh-CN" sz="1200" dirty="0"/>
              <a:t>Academy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Sciences,</a:t>
            </a:r>
            <a:r>
              <a:rPr lang="en-US" sz="1200" dirty="0"/>
              <a:t> Guangzhou, China</a:t>
            </a:r>
          </a:p>
          <a:p>
            <a:pPr>
              <a:spcAft>
                <a:spcPts val="200"/>
              </a:spcAft>
            </a:pPr>
            <a:r>
              <a:rPr lang="en-US" altLang="zh-CN" sz="1400" baseline="30000" dirty="0"/>
              <a:t>[</a:t>
            </a:r>
            <a:r>
              <a:rPr lang="en-US" sz="1400" baseline="30000" dirty="0"/>
              <a:t>2</a:t>
            </a:r>
            <a:r>
              <a:rPr lang="en-US" altLang="zh-CN" sz="1400" baseline="30000" dirty="0"/>
              <a:t>]</a:t>
            </a:r>
            <a:r>
              <a:rPr lang="zh-CN" altLang="en-US" sz="1400" baseline="30000" dirty="0"/>
              <a:t> </a:t>
            </a:r>
            <a:r>
              <a:rPr lang="en-US" altLang="zh-CN" sz="1200" dirty="0"/>
              <a:t>Georgia</a:t>
            </a:r>
            <a:r>
              <a:rPr lang="zh-CN" altLang="en-US" sz="1200" dirty="0"/>
              <a:t> </a:t>
            </a:r>
            <a:r>
              <a:rPr lang="en-US" altLang="zh-CN" sz="1200" dirty="0"/>
              <a:t>Institute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Technology,</a:t>
            </a:r>
            <a:r>
              <a:rPr lang="zh-CN" altLang="en-US" sz="1200" dirty="0"/>
              <a:t> </a:t>
            </a:r>
            <a:r>
              <a:rPr lang="en-US" altLang="zh-CN" sz="1200" dirty="0"/>
              <a:t>Atlanta,</a:t>
            </a:r>
            <a:r>
              <a:rPr lang="zh-CN" altLang="en-US" sz="1200" dirty="0"/>
              <a:t> </a:t>
            </a:r>
            <a:r>
              <a:rPr lang="en-US" altLang="zh-CN" sz="1200" dirty="0"/>
              <a:t>GA,</a:t>
            </a:r>
            <a:r>
              <a:rPr lang="zh-CN" altLang="en-US" sz="1200" dirty="0"/>
              <a:t> </a:t>
            </a:r>
            <a:r>
              <a:rPr lang="en-US" altLang="zh-CN" sz="1200" dirty="0"/>
              <a:t>USA</a:t>
            </a:r>
            <a:endParaRPr lang="en-US" sz="1200" dirty="0"/>
          </a:p>
          <a:p>
            <a:pPr>
              <a:spcAft>
                <a:spcPts val="200"/>
              </a:spcAft>
            </a:pPr>
            <a:r>
              <a:rPr lang="en-US" altLang="zh-CN" sz="1400" baseline="30000" dirty="0"/>
              <a:t>[3]</a:t>
            </a:r>
            <a:r>
              <a:rPr lang="zh-CN" altLang="en-US" sz="1400" baseline="30000" dirty="0"/>
              <a:t> </a:t>
            </a:r>
            <a:r>
              <a:rPr lang="en-US" sz="1200" dirty="0"/>
              <a:t>GEOMAR</a:t>
            </a:r>
            <a:r>
              <a:rPr lang="zh-CN" altLang="en-US" sz="1200" dirty="0"/>
              <a:t> </a:t>
            </a:r>
            <a:r>
              <a:rPr lang="en-US" altLang="zh-CN" sz="1200" dirty="0"/>
              <a:t>H</a:t>
            </a:r>
            <a:r>
              <a:rPr lang="en-US" sz="1200" dirty="0"/>
              <a:t>elmholtz Centre for Ocean Research Kiel, </a:t>
            </a:r>
            <a:r>
              <a:rPr lang="en-US" altLang="zh-CN" sz="1200" dirty="0"/>
              <a:t>Kiel,</a:t>
            </a:r>
            <a:r>
              <a:rPr lang="zh-CN" altLang="en-US" sz="1200" dirty="0"/>
              <a:t> </a:t>
            </a:r>
            <a:r>
              <a:rPr lang="en-US" sz="1200" dirty="0"/>
              <a:t>Germany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D6FF5-D111-D944-9C42-ADD9D30F0948}"/>
              </a:ext>
            </a:extLst>
          </p:cNvPr>
          <p:cNvSpPr txBox="1"/>
          <p:nvPr/>
        </p:nvSpPr>
        <p:spPr>
          <a:xfrm>
            <a:off x="182880" y="21344"/>
            <a:ext cx="1184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       </a:t>
            </a:r>
            <a:r>
              <a:rPr lang="en-US" altLang="zh-CN" sz="2000" dirty="0"/>
              <a:t>		EGU2020</a:t>
            </a:r>
            <a:r>
              <a:rPr lang="zh-CN" altLang="en-US" sz="2000" dirty="0"/>
              <a:t>     </a:t>
            </a:r>
            <a:r>
              <a:rPr lang="en-US" altLang="zh-CN" sz="2000" dirty="0"/>
              <a:t>	</a:t>
            </a:r>
            <a:r>
              <a:rPr lang="zh-CN" altLang="en-US" sz="2000" dirty="0"/>
              <a:t>        </a:t>
            </a:r>
            <a:r>
              <a:rPr lang="en-US" altLang="zh-CN" sz="2000" dirty="0"/>
              <a:t>	</a:t>
            </a:r>
            <a:r>
              <a:rPr lang="zh-CN" altLang="en-US" sz="2000" dirty="0"/>
              <a:t>     </a:t>
            </a:r>
            <a:r>
              <a:rPr lang="en-US" altLang="zh-CN" sz="2000" dirty="0"/>
              <a:t>	</a:t>
            </a:r>
            <a:r>
              <a:rPr lang="zh-CN" altLang="en-US" sz="2000" dirty="0"/>
              <a:t>     </a:t>
            </a:r>
            <a:r>
              <a:rPr lang="en-US" altLang="zh-CN" sz="2000" dirty="0"/>
              <a:t>|</a:t>
            </a:r>
            <a:r>
              <a:rPr lang="zh-CN" altLang="en-US" sz="2000" dirty="0"/>
              <a:t>  </a:t>
            </a:r>
            <a:r>
              <a:rPr lang="en-US" altLang="zh-CN" sz="2000" dirty="0"/>
              <a:t>	</a:t>
            </a:r>
            <a:r>
              <a:rPr lang="zh-CN" altLang="en-US" sz="2000" dirty="0"/>
              <a:t>               </a:t>
            </a:r>
            <a:r>
              <a:rPr lang="en-US" altLang="zh-CN" sz="2000" dirty="0"/>
              <a:t>	</a:t>
            </a:r>
            <a:r>
              <a:rPr lang="zh-CN" altLang="en-US" sz="2000" dirty="0"/>
              <a:t>  </a:t>
            </a:r>
            <a:r>
              <a:rPr lang="en-US" altLang="zh-CN" sz="2000" dirty="0"/>
              <a:t>	May</a:t>
            </a:r>
            <a:r>
              <a:rPr lang="zh-CN" altLang="en-US" sz="2000" dirty="0"/>
              <a:t> </a:t>
            </a:r>
            <a:r>
              <a:rPr lang="en-US" altLang="zh-CN" sz="2000" dirty="0"/>
              <a:t>05,</a:t>
            </a:r>
            <a:r>
              <a:rPr lang="zh-CN" altLang="en-US" sz="2000" dirty="0"/>
              <a:t> </a:t>
            </a:r>
            <a:r>
              <a:rPr lang="en-US" altLang="zh-CN" sz="2000" dirty="0"/>
              <a:t>2020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A50C95-C89B-7A49-B5A6-5BA16E2A9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067"/>
          <a:stretch/>
        </p:blipFill>
        <p:spPr>
          <a:xfrm>
            <a:off x="10298350" y="6116612"/>
            <a:ext cx="1564054" cy="658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6E1A67-BAFC-DD47-96AA-EFCBDF62D7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7" y="2090542"/>
            <a:ext cx="7391400" cy="3945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5EEC47-62C5-5F42-987C-821BB63017C7}"/>
              </a:ext>
            </a:extLst>
          </p:cNvPr>
          <p:cNvSpPr txBox="1"/>
          <p:nvPr/>
        </p:nvSpPr>
        <p:spPr>
          <a:xfrm>
            <a:off x="8703615" y="2010452"/>
            <a:ext cx="2965877" cy="353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Hydrographic</a:t>
            </a:r>
            <a:r>
              <a:rPr lang="zh-CN" altLang="en-US" b="1" dirty="0"/>
              <a:t> </a:t>
            </a:r>
            <a:r>
              <a:rPr lang="en-US" altLang="zh-CN" b="1" dirty="0"/>
              <a:t>sections: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La</a:t>
            </a:r>
            <a:r>
              <a:rPr lang="en-US" altLang="zh-CN" sz="1400" b="1" dirty="0"/>
              <a:t>brador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section</a:t>
            </a:r>
            <a:r>
              <a:rPr lang="en-US" altLang="zh-CN" sz="1400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1400" dirty="0"/>
              <a:t>      </a:t>
            </a:r>
            <a:r>
              <a:rPr lang="en-US" altLang="zh-CN" sz="1400" dirty="0"/>
              <a:t>AR7W</a:t>
            </a:r>
            <a:r>
              <a:rPr lang="zh-CN" altLang="en-US" sz="1400" dirty="0"/>
              <a:t> </a:t>
            </a:r>
            <a:r>
              <a:rPr lang="en-US" altLang="zh-CN" sz="1400" dirty="0"/>
              <a:t>/</a:t>
            </a:r>
            <a:r>
              <a:rPr lang="zh-CN" altLang="en-US" sz="1400" dirty="0"/>
              <a:t> </a:t>
            </a:r>
            <a:r>
              <a:rPr lang="en-US" altLang="zh-CN" sz="1400" dirty="0"/>
              <a:t>OSNAP-West</a:t>
            </a:r>
            <a:r>
              <a:rPr lang="zh-CN" altLang="en-US" sz="1400" dirty="0"/>
              <a:t> </a:t>
            </a:r>
            <a:r>
              <a:rPr lang="en-US" altLang="zh-CN" sz="1400" dirty="0"/>
              <a:t>lines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/>
              <a:t>      </a:t>
            </a:r>
            <a:r>
              <a:rPr lang="en-US" altLang="zh-CN" sz="1400" dirty="0"/>
              <a:t>repeated</a:t>
            </a:r>
            <a:r>
              <a:rPr lang="zh-CN" altLang="en-US" sz="1400" dirty="0"/>
              <a:t> </a:t>
            </a:r>
            <a:r>
              <a:rPr lang="en-US" altLang="zh-CN" sz="1400" dirty="0"/>
              <a:t>nearly</a:t>
            </a:r>
            <a:r>
              <a:rPr lang="zh-CN" altLang="en-US" sz="1400" dirty="0"/>
              <a:t> </a:t>
            </a:r>
            <a:r>
              <a:rPr lang="en-US" altLang="zh-CN" sz="1400" dirty="0"/>
              <a:t>each</a:t>
            </a:r>
            <a:r>
              <a:rPr lang="zh-CN" altLang="en-US" sz="1400" dirty="0"/>
              <a:t> </a:t>
            </a:r>
            <a:r>
              <a:rPr lang="en-US" altLang="zh-CN" sz="1400" dirty="0"/>
              <a:t>year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/>
              <a:t>Eastern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SPNA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section</a:t>
            </a:r>
            <a:r>
              <a:rPr lang="en-US" altLang="zh-CN" sz="1400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1400" dirty="0"/>
              <a:t>      </a:t>
            </a:r>
            <a:r>
              <a:rPr lang="en-US" altLang="zh-CN" sz="1400" dirty="0"/>
              <a:t>AR7E</a:t>
            </a:r>
            <a:r>
              <a:rPr lang="zh-CN" altLang="en-US" sz="1400" dirty="0"/>
              <a:t> </a:t>
            </a:r>
            <a:r>
              <a:rPr lang="en-US" altLang="zh-CN" sz="1400" dirty="0"/>
              <a:t>/</a:t>
            </a:r>
            <a:r>
              <a:rPr lang="zh-CN" altLang="en-US" sz="1400" dirty="0"/>
              <a:t> </a:t>
            </a:r>
            <a:r>
              <a:rPr lang="en-US" altLang="zh-CN" sz="1400" dirty="0"/>
              <a:t>OSNAP-East</a:t>
            </a:r>
            <a:r>
              <a:rPr lang="zh-CN" altLang="en-US" sz="1400" dirty="0"/>
              <a:t> </a:t>
            </a:r>
            <a:r>
              <a:rPr lang="en-US" altLang="zh-CN" sz="1400" dirty="0"/>
              <a:t>lines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/>
              <a:t>      </a:t>
            </a:r>
            <a:r>
              <a:rPr lang="en-US" altLang="zh-CN" sz="1400" dirty="0"/>
              <a:t>repeated</a:t>
            </a:r>
            <a:r>
              <a:rPr lang="zh-CN" altLang="en-US" sz="1400" dirty="0"/>
              <a:t> </a:t>
            </a:r>
            <a:r>
              <a:rPr lang="en-US" altLang="zh-CN" sz="1400" dirty="0"/>
              <a:t>about</a:t>
            </a:r>
            <a:r>
              <a:rPr lang="zh-CN" altLang="en-US" sz="1400" dirty="0"/>
              <a:t> </a:t>
            </a:r>
            <a:r>
              <a:rPr lang="en-US" altLang="zh-CN" sz="1400" dirty="0"/>
              <a:t>every</a:t>
            </a:r>
            <a:r>
              <a:rPr lang="zh-CN" altLang="en-US" sz="1400" dirty="0"/>
              <a:t> </a:t>
            </a:r>
            <a:r>
              <a:rPr lang="en-US" altLang="zh-CN" sz="1400" dirty="0"/>
              <a:t>2-4</a:t>
            </a:r>
            <a:r>
              <a:rPr lang="zh-CN" altLang="en-US" sz="1400" dirty="0"/>
              <a:t> </a:t>
            </a:r>
            <a:r>
              <a:rPr lang="en-US" altLang="zh-CN" sz="1400" dirty="0"/>
              <a:t>years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/>
              <a:t>Subtropical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section</a:t>
            </a:r>
            <a:r>
              <a:rPr lang="en-US" altLang="zh-CN" sz="1400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1400" dirty="0"/>
              <a:t>      </a:t>
            </a:r>
            <a:r>
              <a:rPr lang="en-US" altLang="zh-CN" sz="1400" dirty="0"/>
              <a:t>A05</a:t>
            </a:r>
            <a:r>
              <a:rPr lang="zh-CN" altLang="en-US" sz="1400" dirty="0"/>
              <a:t> </a:t>
            </a:r>
            <a:r>
              <a:rPr lang="en-US" altLang="zh-CN" sz="1400" dirty="0"/>
              <a:t>line</a:t>
            </a:r>
          </a:p>
          <a:p>
            <a:pPr>
              <a:lnSpc>
                <a:spcPct val="150000"/>
              </a:lnSpc>
            </a:pPr>
            <a:r>
              <a:rPr lang="zh-CN" altLang="en-US" sz="1400" dirty="0"/>
              <a:t>      </a:t>
            </a:r>
            <a:r>
              <a:rPr lang="en-US" altLang="zh-CN" sz="1400" dirty="0"/>
              <a:t>6</a:t>
            </a:r>
            <a:r>
              <a:rPr lang="zh-CN" altLang="en-US" sz="1400" dirty="0"/>
              <a:t> </a:t>
            </a:r>
            <a:r>
              <a:rPr lang="en-US" altLang="zh-CN" sz="1400" dirty="0"/>
              <a:t>repeats</a:t>
            </a:r>
            <a:r>
              <a:rPr lang="zh-CN" altLang="en-US" sz="1400" dirty="0"/>
              <a:t> </a:t>
            </a:r>
            <a:r>
              <a:rPr lang="en-US" altLang="zh-CN" sz="1400" dirty="0"/>
              <a:t>available</a:t>
            </a:r>
            <a:r>
              <a:rPr lang="zh-CN" altLang="en-US" sz="1400" dirty="0"/>
              <a:t> </a:t>
            </a:r>
            <a:r>
              <a:rPr lang="en-US" altLang="zh-CN" sz="1400" dirty="0"/>
              <a:t>since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1990s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555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EC6821-4F55-B34D-8320-F743694D04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" y="1092924"/>
            <a:ext cx="7388289" cy="5571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80957-F89C-444E-96B5-A782E05B6AB9}"/>
              </a:ext>
            </a:extLst>
          </p:cNvPr>
          <p:cNvSpPr txBox="1"/>
          <p:nvPr/>
        </p:nvSpPr>
        <p:spPr>
          <a:xfrm>
            <a:off x="7728718" y="592877"/>
            <a:ext cx="4139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Dramatic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waters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eastern</a:t>
            </a:r>
            <a:r>
              <a:rPr lang="zh-CN" altLang="en-US" dirty="0"/>
              <a:t> </a:t>
            </a:r>
            <a:r>
              <a:rPr lang="en-US" altLang="zh-CN" dirty="0"/>
              <a:t>SPNA</a:t>
            </a:r>
          </a:p>
          <a:p>
            <a:pPr marL="742950" lvl="1" indent="-285750">
              <a:buFont typeface="PingFang SC Regular" panose="020B0400000000000000" pitchFamily="34" charset="-122"/>
              <a:buChar char="﹣"/>
            </a:pP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NAO-induced</a:t>
            </a:r>
            <a:r>
              <a:rPr lang="zh-CN" altLang="en-US" dirty="0"/>
              <a:t> </a:t>
            </a:r>
            <a:r>
              <a:rPr lang="en-US" altLang="zh-CN" dirty="0"/>
              <a:t>convection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circulation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</a:p>
          <a:p>
            <a:pPr lvl="1"/>
            <a:r>
              <a:rPr lang="zh-CN" altLang="en-US" dirty="0"/>
              <a:t>    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Holliday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2020)</a:t>
            </a:r>
          </a:p>
          <a:p>
            <a:pPr lvl="1"/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Dense</a:t>
            </a:r>
            <a:r>
              <a:rPr lang="zh-CN" altLang="en-US" dirty="0"/>
              <a:t> </a:t>
            </a:r>
            <a:r>
              <a:rPr lang="en-US" altLang="zh-CN" dirty="0"/>
              <a:t>LSW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saline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2010s</a:t>
            </a:r>
          </a:p>
          <a:p>
            <a:pPr marL="742950" lvl="1" indent="-285750">
              <a:buFont typeface="PingFang SC Regular" panose="020B0400000000000000" pitchFamily="34" charset="-122"/>
              <a:buChar char="﹣"/>
            </a:pPr>
            <a:r>
              <a:rPr lang="en-US" altLang="zh-CN" dirty="0"/>
              <a:t>indicating</a:t>
            </a:r>
            <a:r>
              <a:rPr lang="zh-CN" altLang="en-US" dirty="0"/>
              <a:t> </a:t>
            </a:r>
            <a:r>
              <a:rPr lang="en-US" altLang="zh-CN" dirty="0"/>
              <a:t>weaker</a:t>
            </a:r>
            <a:r>
              <a:rPr lang="zh-CN" altLang="en-US" dirty="0"/>
              <a:t> </a:t>
            </a:r>
            <a:r>
              <a:rPr lang="en-US" altLang="zh-CN" dirty="0"/>
              <a:t>convection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Overflow</a:t>
            </a:r>
            <a:r>
              <a:rPr lang="zh-CN" altLang="en-US" dirty="0"/>
              <a:t> </a:t>
            </a:r>
            <a:r>
              <a:rPr lang="en-US" altLang="zh-CN" dirty="0"/>
              <a:t>waters</a:t>
            </a:r>
            <a:r>
              <a:rPr lang="zh-CN" altLang="en-US" dirty="0"/>
              <a:t> </a:t>
            </a:r>
            <a:r>
              <a:rPr lang="en-US" altLang="zh-CN" dirty="0"/>
              <a:t>salter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2010s</a:t>
            </a:r>
          </a:p>
          <a:p>
            <a:pPr marL="742950" lvl="1" indent="-285750">
              <a:buFont typeface="PingFang SC Regular" panose="020B0400000000000000" pitchFamily="34" charset="-122"/>
              <a:buChar char="﹣"/>
            </a:pPr>
            <a:r>
              <a:rPr lang="en-US" altLang="zh-CN" dirty="0"/>
              <a:t>maybe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excessive</a:t>
            </a:r>
            <a:r>
              <a:rPr lang="zh-CN" altLang="en-US" dirty="0"/>
              <a:t> </a:t>
            </a:r>
            <a:r>
              <a:rPr lang="en-US" altLang="zh-CN" dirty="0"/>
              <a:t>salt</a:t>
            </a:r>
            <a:r>
              <a:rPr lang="zh-CN" altLang="en-US" dirty="0"/>
              <a:t> </a:t>
            </a:r>
            <a:r>
              <a:rPr lang="en-US" altLang="zh-CN" dirty="0"/>
              <a:t>transport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2000s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E201A5-0B53-FB44-8B2F-4F707B4B56ED}"/>
              </a:ext>
            </a:extLst>
          </p:cNvPr>
          <p:cNvSpPr txBox="1">
            <a:spLocks/>
          </p:cNvSpPr>
          <p:nvPr/>
        </p:nvSpPr>
        <p:spPr>
          <a:xfrm>
            <a:off x="-16162" y="-34135"/>
            <a:ext cx="9845962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Dramatic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subpolar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hydrographic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changes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between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the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decades</a:t>
            </a:r>
            <a:endParaRPr lang="en-US" sz="2800" b="1" dirty="0">
              <a:solidFill>
                <a:srgbClr val="0070C0"/>
              </a:solidFill>
              <a:latin typeface="+mn-lt"/>
              <a:ea typeface="Heiti SC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64BA0-094E-8F48-8977-D64F8F066BAA}"/>
              </a:ext>
            </a:extLst>
          </p:cNvPr>
          <p:cNvSpPr txBox="1"/>
          <p:nvPr/>
        </p:nvSpPr>
        <p:spPr>
          <a:xfrm>
            <a:off x="351432" y="554583"/>
            <a:ext cx="686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Decadal</a:t>
            </a:r>
            <a:r>
              <a:rPr lang="zh-CN" altLang="en-US" sz="2000" dirty="0"/>
              <a:t> </a:t>
            </a:r>
            <a:r>
              <a:rPr lang="en-US" altLang="zh-CN" sz="2000" dirty="0"/>
              <a:t>Salinity</a:t>
            </a:r>
            <a:r>
              <a:rPr lang="zh-CN" altLang="en-US" sz="2000" dirty="0"/>
              <a:t> </a:t>
            </a:r>
            <a:r>
              <a:rPr lang="en-US" altLang="zh-CN" sz="2000" dirty="0"/>
              <a:t>differences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SPNA</a:t>
            </a:r>
            <a:r>
              <a:rPr lang="zh-CN" altLang="en-US" sz="2000" dirty="0"/>
              <a:t> </a:t>
            </a:r>
            <a:r>
              <a:rPr lang="en-US" altLang="zh-CN" sz="2000" dirty="0"/>
              <a:t>compared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1990s</a:t>
            </a:r>
            <a:r>
              <a:rPr lang="zh-CN" altLang="en-US" sz="2000" dirty="0"/>
              <a:t> </a:t>
            </a:r>
            <a:endParaRPr lang="en-US" sz="20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8582CA-3B20-0C44-98FF-8A8212A45B75}"/>
              </a:ext>
            </a:extLst>
          </p:cNvPr>
          <p:cNvSpPr/>
          <p:nvPr/>
        </p:nvSpPr>
        <p:spPr>
          <a:xfrm>
            <a:off x="7629724" y="4291533"/>
            <a:ext cx="4496960" cy="2196352"/>
          </a:xfrm>
          <a:prstGeom prst="roundRect">
            <a:avLst/>
          </a:prstGeom>
          <a:solidFill>
            <a:srgbClr val="00B0F0">
              <a:alpha val="94902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What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is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the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state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of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the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AMOC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over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the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past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decades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alongside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the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dramatic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hydrographic</a:t>
            </a:r>
            <a:r>
              <a:rPr lang="zh-CN" altLang="en-US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</a:rPr>
              <a:t>changes?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ADC4B7-49B9-3240-95E7-FD2EB3D6DBDE}"/>
              </a:ext>
            </a:extLst>
          </p:cNvPr>
          <p:cNvSpPr txBox="1"/>
          <p:nvPr/>
        </p:nvSpPr>
        <p:spPr>
          <a:xfrm>
            <a:off x="-4929" y="-66636"/>
            <a:ext cx="1026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AMOC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strength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from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array-observations,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GECCO2,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and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Hydrography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C968D-435B-0F41-B93E-01C74CCD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8" y="572076"/>
            <a:ext cx="4290522" cy="6267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9D73A-34E1-6245-BBE7-D709CF7D43A8}"/>
              </a:ext>
            </a:extLst>
          </p:cNvPr>
          <p:cNvSpPr txBox="1"/>
          <p:nvPr/>
        </p:nvSpPr>
        <p:spPr>
          <a:xfrm>
            <a:off x="5681974" y="512013"/>
            <a:ext cx="569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AMOC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hydrography</a:t>
            </a:r>
            <a:r>
              <a:rPr lang="zh-CN" altLang="en-US" dirty="0"/>
              <a:t> </a:t>
            </a:r>
            <a:r>
              <a:rPr lang="en-US" altLang="zh-CN" dirty="0"/>
              <a:t>determined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box</a:t>
            </a:r>
            <a:r>
              <a:rPr lang="zh-CN" altLang="en-US" dirty="0"/>
              <a:t> </a:t>
            </a:r>
            <a:r>
              <a:rPr lang="en-US" altLang="zh-CN" dirty="0"/>
              <a:t>inverse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AF10D-B383-6A47-9059-2F83C176F854}"/>
              </a:ext>
            </a:extLst>
          </p:cNvPr>
          <p:cNvSpPr txBox="1"/>
          <p:nvPr/>
        </p:nvSpPr>
        <p:spPr>
          <a:xfrm>
            <a:off x="5681973" y="2142651"/>
            <a:ext cx="4193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GECCO2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agrees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RAPID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OSNAP-East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overestimate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Labrador</a:t>
            </a:r>
            <a:r>
              <a:rPr lang="zh-CN" altLang="en-US" dirty="0"/>
              <a:t> </a:t>
            </a:r>
            <a:r>
              <a:rPr lang="en-US" altLang="zh-CN" dirty="0"/>
              <a:t>Sea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7D9F4-7CB8-0845-A49D-BED6FF0F7FD2}"/>
              </a:ext>
            </a:extLst>
          </p:cNvPr>
          <p:cNvSpPr txBox="1"/>
          <p:nvPr/>
        </p:nvSpPr>
        <p:spPr>
          <a:xfrm>
            <a:off x="5681974" y="3277423"/>
            <a:ext cx="5773426" cy="129586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Hy</a:t>
            </a:r>
            <a:r>
              <a:rPr lang="en-US" altLang="zh-CN" dirty="0"/>
              <a:t>drography-based</a:t>
            </a:r>
            <a:r>
              <a:rPr lang="zh-CN" altLang="en-US" dirty="0"/>
              <a:t> </a:t>
            </a:r>
            <a:r>
              <a:rPr lang="en-US" altLang="zh-CN" dirty="0"/>
              <a:t>estimates: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array-based</a:t>
            </a:r>
            <a:r>
              <a:rPr lang="zh-CN" altLang="en-US" dirty="0"/>
              <a:t> </a:t>
            </a:r>
            <a:r>
              <a:rPr lang="en-US" altLang="zh-CN" dirty="0"/>
              <a:t>observations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sections</a:t>
            </a:r>
            <a:r>
              <a:rPr lang="zh-CN" altLang="en-US" dirty="0"/>
              <a:t> </a:t>
            </a:r>
            <a:r>
              <a:rPr lang="en-US" altLang="zh-CN" dirty="0"/>
              <a:t>attributed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annual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b="1" dirty="0"/>
              <a:t>AVISO</a:t>
            </a:r>
            <a:r>
              <a:rPr lang="zh-CN" altLang="en-US" dirty="0"/>
              <a:t> </a:t>
            </a:r>
            <a:r>
              <a:rPr lang="en-US" altLang="zh-CN" dirty="0"/>
              <a:t>velocity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43C23D-6CE1-724C-B09A-84D031452EDD}"/>
              </a:ext>
            </a:extLst>
          </p:cNvPr>
          <p:cNvSpPr/>
          <p:nvPr/>
        </p:nvSpPr>
        <p:spPr>
          <a:xfrm>
            <a:off x="5681974" y="4672247"/>
            <a:ext cx="558292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AMOC</a:t>
            </a:r>
            <a:r>
              <a:rPr lang="zh-CN" altLang="en-US" dirty="0"/>
              <a:t> 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2010s</a:t>
            </a:r>
            <a:r>
              <a:rPr lang="zh-CN" altLang="en-US" dirty="0"/>
              <a:t> </a:t>
            </a:r>
            <a:r>
              <a:rPr lang="en-US" altLang="zh-CN" b="1" dirty="0"/>
              <a:t>not</a:t>
            </a:r>
            <a:r>
              <a:rPr lang="zh-CN" altLang="en-US" b="1" dirty="0"/>
              <a:t> </a:t>
            </a:r>
            <a:r>
              <a:rPr lang="en-US" altLang="zh-CN" b="1" dirty="0"/>
              <a:t>distinctly</a:t>
            </a:r>
            <a:r>
              <a:rPr lang="zh-CN" altLang="en-US" b="1" dirty="0"/>
              <a:t> </a:t>
            </a:r>
            <a:r>
              <a:rPr lang="en-US" altLang="zh-CN" b="1" dirty="0"/>
              <a:t>different</a:t>
            </a:r>
            <a:r>
              <a:rPr lang="zh-CN" altLang="en-US" b="1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1990s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2E011D-93D6-6942-91EA-11EBA42C6F64}"/>
              </a:ext>
            </a:extLst>
          </p:cNvPr>
          <p:cNvSpPr/>
          <p:nvPr/>
        </p:nvSpPr>
        <p:spPr>
          <a:xfrm>
            <a:off x="5681974" y="5676363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Eastern</a:t>
            </a:r>
            <a:r>
              <a:rPr lang="zh-CN" altLang="en-US" dirty="0"/>
              <a:t> </a:t>
            </a:r>
            <a:r>
              <a:rPr lang="en-US" altLang="zh-CN" dirty="0"/>
              <a:t>SPNA</a:t>
            </a:r>
            <a:r>
              <a:rPr lang="zh-CN" altLang="en-US" dirty="0"/>
              <a:t> </a:t>
            </a:r>
            <a:r>
              <a:rPr lang="en-US" altLang="zh-CN" dirty="0"/>
              <a:t>dominates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overturning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decadal</a:t>
            </a:r>
            <a:r>
              <a:rPr lang="zh-CN" altLang="en-US" dirty="0"/>
              <a:t> </a:t>
            </a:r>
            <a:r>
              <a:rPr lang="en-US" altLang="zh-CN" dirty="0"/>
              <a:t>timescales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0C9AE-CF29-264E-9215-751303891656}"/>
              </a:ext>
            </a:extLst>
          </p:cNvPr>
          <p:cNvSpPr/>
          <p:nvPr/>
        </p:nvSpPr>
        <p:spPr>
          <a:xfrm>
            <a:off x="5642059" y="3164937"/>
            <a:ext cx="5773426" cy="35238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CFD2E-1133-8E4E-878A-B6691BFCD058}"/>
              </a:ext>
            </a:extLst>
          </p:cNvPr>
          <p:cNvSpPr txBox="1"/>
          <p:nvPr/>
        </p:nvSpPr>
        <p:spPr>
          <a:xfrm>
            <a:off x="5681973" y="1157448"/>
            <a:ext cx="569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inverse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constrained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b="1" dirty="0"/>
              <a:t>annual</a:t>
            </a:r>
            <a:r>
              <a:rPr lang="zh-CN" altLang="en-US" b="1" dirty="0"/>
              <a:t> </a:t>
            </a:r>
            <a:r>
              <a:rPr lang="en-US" altLang="zh-CN" b="1" dirty="0"/>
              <a:t>mean</a:t>
            </a:r>
            <a:r>
              <a:rPr lang="zh-CN" altLang="en-US" b="1" dirty="0"/>
              <a:t> </a:t>
            </a:r>
            <a:r>
              <a:rPr lang="en-US" altLang="zh-CN" dirty="0"/>
              <a:t>Ekman</a:t>
            </a:r>
            <a:r>
              <a:rPr lang="zh-CN" altLang="en-US" dirty="0"/>
              <a:t> </a:t>
            </a:r>
            <a:r>
              <a:rPr lang="en-US" altLang="zh-CN" dirty="0"/>
              <a:t>transport,</a:t>
            </a:r>
            <a:r>
              <a:rPr lang="zh-CN" altLang="en-US" dirty="0"/>
              <a:t> </a:t>
            </a:r>
            <a:r>
              <a:rPr lang="en-US" altLang="zh-CN" dirty="0"/>
              <a:t>Florida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transport,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AVISO</a:t>
            </a:r>
            <a:r>
              <a:rPr lang="zh-CN" altLang="en-US" dirty="0"/>
              <a:t> </a:t>
            </a:r>
            <a:r>
              <a:rPr lang="en-US" altLang="zh-CN" dirty="0"/>
              <a:t>velocity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subpolar</a:t>
            </a:r>
            <a:r>
              <a:rPr lang="zh-CN" altLang="en-US" dirty="0"/>
              <a:t> </a:t>
            </a:r>
            <a:r>
              <a:rPr lang="en-US" altLang="zh-CN" dirty="0"/>
              <a:t>sections.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3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03582-3743-7642-9C66-501340D6268E}"/>
              </a:ext>
            </a:extLst>
          </p:cNvPr>
          <p:cNvSpPr txBox="1"/>
          <p:nvPr/>
        </p:nvSpPr>
        <p:spPr>
          <a:xfrm>
            <a:off x="153924" y="-1270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Conclusions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627981-9B7A-0F4C-8EBF-77409C1220AD}"/>
              </a:ext>
            </a:extLst>
          </p:cNvPr>
          <p:cNvGrpSpPr/>
          <p:nvPr/>
        </p:nvGrpSpPr>
        <p:grpSpPr>
          <a:xfrm>
            <a:off x="1275908" y="774924"/>
            <a:ext cx="3413062" cy="1861950"/>
            <a:chOff x="901700" y="869950"/>
            <a:chExt cx="3581400" cy="18859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8CC79C-231E-3D4C-BC48-6C2AB0630CBD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81" r="8649"/>
            <a:stretch/>
          </p:blipFill>
          <p:spPr>
            <a:xfrm>
              <a:off x="985075" y="952500"/>
              <a:ext cx="3434525" cy="17653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EAA0BB-4162-5841-A439-347C088DBE41}"/>
                </a:ext>
              </a:extLst>
            </p:cNvPr>
            <p:cNvSpPr/>
            <p:nvPr/>
          </p:nvSpPr>
          <p:spPr>
            <a:xfrm>
              <a:off x="901700" y="869950"/>
              <a:ext cx="3581400" cy="188595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3ED1F34-62CD-2B47-A94C-8BF48D0B13E1}"/>
              </a:ext>
            </a:extLst>
          </p:cNvPr>
          <p:cNvSpPr txBox="1"/>
          <p:nvPr/>
        </p:nvSpPr>
        <p:spPr>
          <a:xfrm>
            <a:off x="5715001" y="1249330"/>
            <a:ext cx="607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000" dirty="0"/>
              <a:t>Dramatic</a:t>
            </a:r>
            <a:r>
              <a:rPr lang="zh-CN" altLang="en-US" sz="2000" dirty="0"/>
              <a:t> </a:t>
            </a:r>
            <a:r>
              <a:rPr lang="en-US" altLang="zh-CN" sz="2000" dirty="0"/>
              <a:t>subpolar</a:t>
            </a:r>
            <a:r>
              <a:rPr lang="zh-CN" altLang="en-US" sz="2000" dirty="0"/>
              <a:t> </a:t>
            </a:r>
            <a:r>
              <a:rPr lang="en-US" altLang="zh-CN" sz="2000" dirty="0"/>
              <a:t>hydrographic</a:t>
            </a:r>
            <a:r>
              <a:rPr lang="zh-CN" altLang="en-US" sz="2000" dirty="0"/>
              <a:t> </a:t>
            </a:r>
            <a:r>
              <a:rPr lang="en-US" altLang="zh-CN" sz="2000" dirty="0"/>
              <a:t>changes</a:t>
            </a:r>
            <a:r>
              <a:rPr lang="zh-CN" altLang="en-US" sz="2000" dirty="0"/>
              <a:t> </a:t>
            </a:r>
            <a:r>
              <a:rPr lang="en-US" altLang="zh-CN" sz="2000" dirty="0"/>
              <a:t>over the</a:t>
            </a:r>
            <a:r>
              <a:rPr lang="zh-CN" altLang="en-US" sz="2000" dirty="0"/>
              <a:t> </a:t>
            </a:r>
            <a:r>
              <a:rPr lang="en-US" altLang="zh-CN" sz="2000" dirty="0"/>
              <a:t>past</a:t>
            </a:r>
            <a:r>
              <a:rPr lang="zh-CN" altLang="en-US" sz="2000" dirty="0"/>
              <a:t> </a:t>
            </a:r>
            <a:r>
              <a:rPr lang="en-US" altLang="zh-CN" sz="2000" dirty="0"/>
              <a:t>three</a:t>
            </a:r>
            <a:r>
              <a:rPr lang="zh-CN" altLang="en-US" sz="2000" dirty="0"/>
              <a:t> </a:t>
            </a:r>
            <a:r>
              <a:rPr lang="en-US" altLang="zh-CN" sz="2000" dirty="0"/>
              <a:t>decades</a:t>
            </a:r>
            <a:endParaRPr lang="en-US" sz="20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FF9DCB6-51DB-D44E-A814-1EC151C6EB03}"/>
              </a:ext>
            </a:extLst>
          </p:cNvPr>
          <p:cNvSpPr/>
          <p:nvPr/>
        </p:nvSpPr>
        <p:spPr>
          <a:xfrm>
            <a:off x="5230343" y="4965959"/>
            <a:ext cx="6552242" cy="1485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</a:rPr>
              <a:t>AMOC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changes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and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interior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property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changes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are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decoupled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to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higher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degree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than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expected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BA82A5-E740-4C42-B58C-81110A57FBD4}"/>
              </a:ext>
            </a:extLst>
          </p:cNvPr>
          <p:cNvGrpSpPr/>
          <p:nvPr/>
        </p:nvGrpSpPr>
        <p:grpSpPr>
          <a:xfrm>
            <a:off x="1526096" y="2043549"/>
            <a:ext cx="9771831" cy="4577993"/>
            <a:chOff x="1526096" y="2043549"/>
            <a:chExt cx="9771831" cy="457799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97831C-A48F-E84F-988F-3348B7E04EED}"/>
                </a:ext>
              </a:extLst>
            </p:cNvPr>
            <p:cNvGrpSpPr/>
            <p:nvPr/>
          </p:nvGrpSpPr>
          <p:grpSpPr>
            <a:xfrm>
              <a:off x="1526096" y="2827727"/>
              <a:ext cx="9771831" cy="3793815"/>
              <a:chOff x="1526096" y="2827727"/>
              <a:chExt cx="9771831" cy="379381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7CF66C-3A88-A845-93BC-63EF345641F2}"/>
                  </a:ext>
                </a:extLst>
              </p:cNvPr>
              <p:cNvGrpSpPr/>
              <p:nvPr/>
            </p:nvGrpSpPr>
            <p:grpSpPr>
              <a:xfrm>
                <a:off x="1526096" y="2827727"/>
                <a:ext cx="3157870" cy="3793815"/>
                <a:chOff x="1534842" y="3086100"/>
                <a:chExt cx="2419011" cy="298450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E5D29B8D-BC02-9942-BBA7-965A02F851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-507"/>
                <a:stretch/>
              </p:blipFill>
              <p:spPr>
                <a:xfrm>
                  <a:off x="1644362" y="3172698"/>
                  <a:ext cx="2210374" cy="2811302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E66C01F-A969-5C45-8545-528442FB7A4D}"/>
                    </a:ext>
                  </a:extLst>
                </p:cNvPr>
                <p:cNvSpPr/>
                <p:nvPr/>
              </p:nvSpPr>
              <p:spPr>
                <a:xfrm>
                  <a:off x="1534842" y="3086100"/>
                  <a:ext cx="2419011" cy="29845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ADFA12-F63C-624D-B05B-3CC7505E0A6B}"/>
                  </a:ext>
                </a:extLst>
              </p:cNvPr>
              <p:cNvSpPr/>
              <p:nvPr/>
            </p:nvSpPr>
            <p:spPr>
              <a:xfrm>
                <a:off x="5715001" y="3357122"/>
                <a:ext cx="558292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000" dirty="0"/>
                  <a:t>Stable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AMOC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terms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overturning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strength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east-west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partition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SPNA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over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period</a:t>
                </a:r>
              </a:p>
            </p:txBody>
          </p:sp>
        </p:grpSp>
        <p:sp>
          <p:nvSpPr>
            <p:cNvPr id="14" name="Up-Down Arrow 13">
              <a:extLst>
                <a:ext uri="{FF2B5EF4-FFF2-40B4-BE49-F238E27FC236}">
                  <a16:creationId xmlns:a16="http://schemas.microsoft.com/office/drawing/2014/main" id="{7F0464C6-C40F-D64F-BC95-40816B139955}"/>
                </a:ext>
              </a:extLst>
            </p:cNvPr>
            <p:cNvSpPr/>
            <p:nvPr/>
          </p:nvSpPr>
          <p:spPr>
            <a:xfrm>
              <a:off x="7895063" y="2043549"/>
              <a:ext cx="434898" cy="122723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662D2E-6D1C-9A4C-A871-56645E74FC06}"/>
                </a:ext>
              </a:extLst>
            </p:cNvPr>
            <p:cNvSpPr txBox="1"/>
            <p:nvPr/>
          </p:nvSpPr>
          <p:spPr>
            <a:xfrm>
              <a:off x="8506464" y="2458395"/>
              <a:ext cx="1176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in</a:t>
              </a:r>
              <a:r>
                <a:rPr lang="zh-CN" altLang="en-US" dirty="0"/>
                <a:t> </a:t>
              </a:r>
              <a:r>
                <a:rPr lang="en-US" altLang="zh-CN" dirty="0"/>
                <a:t>contrast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253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CB7E4A-C603-2B43-AC8F-622056384CF8}"/>
              </a:ext>
            </a:extLst>
          </p:cNvPr>
          <p:cNvSpPr txBox="1"/>
          <p:nvPr/>
        </p:nvSpPr>
        <p:spPr>
          <a:xfrm>
            <a:off x="141515" y="-10886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Appendix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FFE4A-B43B-9443-97C4-8F60A47DF91D}"/>
              </a:ext>
            </a:extLst>
          </p:cNvPr>
          <p:cNvSpPr txBox="1"/>
          <p:nvPr/>
        </p:nvSpPr>
        <p:spPr>
          <a:xfrm>
            <a:off x="2481943" y="2242457"/>
            <a:ext cx="3118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Additional</a:t>
            </a:r>
            <a:r>
              <a:rPr lang="zh-CN" altLang="en-US" sz="2800" dirty="0"/>
              <a:t> </a:t>
            </a:r>
            <a:r>
              <a:rPr lang="en-US" altLang="zh-CN" sz="2800" dirty="0"/>
              <a:t>materials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990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766D5-40DE-F742-8A56-8380F7CC08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336436"/>
            <a:ext cx="5998401" cy="4601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0D661-E151-AF49-9D51-989AB45BBC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1336436"/>
            <a:ext cx="6059487" cy="46010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254D47-9FE2-7740-BCB3-663904B74932}"/>
              </a:ext>
            </a:extLst>
          </p:cNvPr>
          <p:cNvSpPr txBox="1">
            <a:spLocks/>
          </p:cNvSpPr>
          <p:nvPr/>
        </p:nvSpPr>
        <p:spPr>
          <a:xfrm>
            <a:off x="-16162" y="-34135"/>
            <a:ext cx="9845962" cy="54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Dramatic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subpolar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hydrographic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changes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between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the</a:t>
            </a: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  <a:ea typeface="Heiti SC Medium" pitchFamily="2" charset="-128"/>
              </a:rPr>
              <a:t>decades</a:t>
            </a:r>
            <a:endParaRPr lang="en-US" sz="2800" b="1" dirty="0">
              <a:solidFill>
                <a:srgbClr val="0070C0"/>
              </a:solidFill>
              <a:latin typeface="+mn-lt"/>
              <a:ea typeface="Heiti SC Medium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27982-94E5-3942-96C8-A21C2FC88FA7}"/>
              </a:ext>
            </a:extLst>
          </p:cNvPr>
          <p:cNvSpPr txBox="1"/>
          <p:nvPr/>
        </p:nvSpPr>
        <p:spPr>
          <a:xfrm>
            <a:off x="1242812" y="630783"/>
            <a:ext cx="970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Decadal</a:t>
            </a:r>
            <a:r>
              <a:rPr lang="zh-CN" altLang="en-US" sz="2000" dirty="0"/>
              <a:t> </a:t>
            </a:r>
            <a:r>
              <a:rPr lang="en-US" altLang="zh-CN" sz="2000" dirty="0"/>
              <a:t>potential</a:t>
            </a:r>
            <a:r>
              <a:rPr lang="zh-CN" altLang="en-US" sz="2000" dirty="0"/>
              <a:t> </a:t>
            </a:r>
            <a:r>
              <a:rPr lang="en-US" altLang="zh-CN" sz="2000" dirty="0"/>
              <a:t>temperature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Oxygen</a:t>
            </a:r>
            <a:r>
              <a:rPr lang="zh-CN" altLang="en-US" sz="2000" dirty="0"/>
              <a:t> </a:t>
            </a:r>
            <a:r>
              <a:rPr lang="en-US" altLang="zh-CN" sz="2000" dirty="0"/>
              <a:t>differences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SPNA</a:t>
            </a:r>
            <a:r>
              <a:rPr lang="zh-CN" altLang="en-US" sz="2000" dirty="0"/>
              <a:t> </a:t>
            </a:r>
            <a:r>
              <a:rPr lang="en-US" altLang="zh-CN" sz="2000" dirty="0"/>
              <a:t>compared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1990s</a:t>
            </a:r>
            <a:r>
              <a:rPr lang="zh-CN" altLang="en-US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898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5E60FC-61C2-BD4D-9392-026BE27F475D}"/>
              </a:ext>
            </a:extLst>
          </p:cNvPr>
          <p:cNvSpPr txBox="1"/>
          <p:nvPr/>
        </p:nvSpPr>
        <p:spPr>
          <a:xfrm>
            <a:off x="153924" y="-12700"/>
            <a:ext cx="11420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Validation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of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the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inverse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method: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Mean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velocity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sections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from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hydrography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6ADC6-5EC7-6143-865F-E3CFC35079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6" y="1240990"/>
            <a:ext cx="8514754" cy="5032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23A7E6-C1E8-C94C-AED1-8388459ED067}"/>
              </a:ext>
            </a:extLst>
          </p:cNvPr>
          <p:cNvSpPr txBox="1"/>
          <p:nvPr/>
        </p:nvSpPr>
        <p:spPr>
          <a:xfrm>
            <a:off x="2768600" y="871658"/>
            <a:ext cx="3073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SPNA</a:t>
            </a:r>
            <a:r>
              <a:rPr lang="zh-CN" altLang="en-US" sz="2000" dirty="0"/>
              <a:t> </a:t>
            </a:r>
            <a:r>
              <a:rPr lang="en-US" altLang="zh-CN" sz="2000" dirty="0"/>
              <a:t>mean</a:t>
            </a:r>
            <a:r>
              <a:rPr lang="zh-CN" altLang="en-US" sz="2000" dirty="0"/>
              <a:t> </a:t>
            </a:r>
            <a:r>
              <a:rPr lang="en-US" altLang="zh-CN" sz="2000" dirty="0"/>
              <a:t>velocity</a:t>
            </a:r>
            <a:r>
              <a:rPr lang="zh-CN" altLang="en-US" sz="2000" dirty="0"/>
              <a:t> </a:t>
            </a:r>
            <a:r>
              <a:rPr lang="en-US" altLang="zh-CN" sz="2000" dirty="0"/>
              <a:t>section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D4F82-39F8-B34C-B451-EA6273978C4F}"/>
              </a:ext>
            </a:extLst>
          </p:cNvPr>
          <p:cNvSpPr txBox="1"/>
          <p:nvPr/>
        </p:nvSpPr>
        <p:spPr>
          <a:xfrm>
            <a:off x="1037655" y="1657512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LC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B7FB0-BC61-E149-95D4-3726C60038AE}"/>
              </a:ext>
            </a:extLst>
          </p:cNvPr>
          <p:cNvSpPr txBox="1"/>
          <p:nvPr/>
        </p:nvSpPr>
        <p:spPr>
          <a:xfrm>
            <a:off x="1934761" y="1657512"/>
            <a:ext cx="65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WGC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56888-0133-3C45-8568-C6F4485A5998}"/>
              </a:ext>
            </a:extLst>
          </p:cNvPr>
          <p:cNvSpPr txBox="1"/>
          <p:nvPr/>
        </p:nvSpPr>
        <p:spPr>
          <a:xfrm>
            <a:off x="3116665" y="1657512"/>
            <a:ext cx="56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EGC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E685E-7D05-5244-91D8-516D8F092985}"/>
              </a:ext>
            </a:extLst>
          </p:cNvPr>
          <p:cNvSpPr txBox="1"/>
          <p:nvPr/>
        </p:nvSpPr>
        <p:spPr>
          <a:xfrm>
            <a:off x="6169026" y="1451762"/>
            <a:ext cx="59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NAC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6EA241-0639-1145-BAF9-8BD2A425E135}"/>
              </a:ext>
            </a:extLst>
          </p:cNvPr>
          <p:cNvSpPr txBox="1"/>
          <p:nvPr/>
        </p:nvSpPr>
        <p:spPr>
          <a:xfrm>
            <a:off x="4200526" y="147707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IC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26814-0CC8-8048-B768-5482E76A595A}"/>
              </a:ext>
            </a:extLst>
          </p:cNvPr>
          <p:cNvSpPr txBox="1"/>
          <p:nvPr/>
        </p:nvSpPr>
        <p:spPr>
          <a:xfrm>
            <a:off x="9139406" y="1240990"/>
            <a:ext cx="2862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Very</a:t>
            </a:r>
            <a:r>
              <a:rPr lang="zh-CN" altLang="en-US" sz="2000" dirty="0"/>
              <a:t> </a:t>
            </a:r>
            <a:r>
              <a:rPr lang="en-US" altLang="zh-CN" sz="2000" dirty="0"/>
              <a:t>robust</a:t>
            </a:r>
            <a:r>
              <a:rPr lang="zh-CN" altLang="en-US" sz="2000" dirty="0"/>
              <a:t> </a:t>
            </a:r>
            <a:r>
              <a:rPr lang="en-US" altLang="zh-CN" sz="2000" dirty="0"/>
              <a:t>mean</a:t>
            </a:r>
            <a:r>
              <a:rPr lang="zh-CN" altLang="en-US" sz="2000" dirty="0"/>
              <a:t> </a:t>
            </a:r>
            <a:r>
              <a:rPr lang="en-US" altLang="zh-CN" sz="2000" dirty="0"/>
              <a:t>circulation</a:t>
            </a:r>
            <a:r>
              <a:rPr lang="zh-CN" altLang="en-US" sz="2000" dirty="0"/>
              <a:t> </a:t>
            </a:r>
            <a:r>
              <a:rPr lang="en-US" altLang="zh-CN" sz="2000" dirty="0"/>
              <a:t>features</a:t>
            </a:r>
          </a:p>
          <a:p>
            <a:endParaRPr lang="en-US" sz="2000" dirty="0"/>
          </a:p>
          <a:p>
            <a:r>
              <a:rPr lang="en-US" altLang="zh-CN" sz="2000" dirty="0"/>
              <a:t>Key</a:t>
            </a:r>
            <a:r>
              <a:rPr lang="zh-CN" altLang="en-US" sz="2000" dirty="0"/>
              <a:t> </a:t>
            </a:r>
            <a:r>
              <a:rPr lang="en-US" altLang="zh-CN" sz="2000" dirty="0"/>
              <a:t>circulation</a:t>
            </a:r>
            <a:r>
              <a:rPr lang="zh-CN" altLang="en-US" sz="2000" dirty="0"/>
              <a:t> </a:t>
            </a:r>
            <a:r>
              <a:rPr lang="en-US" altLang="zh-CN" sz="2000" dirty="0"/>
              <a:t>elements</a:t>
            </a:r>
            <a:r>
              <a:rPr lang="zh-CN" altLang="en-US" sz="2000" dirty="0"/>
              <a:t> </a:t>
            </a:r>
            <a:r>
              <a:rPr lang="en-US" altLang="zh-CN" sz="2000" dirty="0"/>
              <a:t>well</a:t>
            </a:r>
            <a:r>
              <a:rPr lang="zh-CN" altLang="en-US" sz="2000" dirty="0"/>
              <a:t> </a:t>
            </a:r>
            <a:r>
              <a:rPr lang="en-US" altLang="zh-CN" sz="2000" dirty="0"/>
              <a:t>reproduced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C6B11-DDC0-3D44-BA41-370B50337AFF}"/>
              </a:ext>
            </a:extLst>
          </p:cNvPr>
          <p:cNvSpPr txBox="1"/>
          <p:nvPr/>
        </p:nvSpPr>
        <p:spPr>
          <a:xfrm>
            <a:off x="8915400" y="4076700"/>
            <a:ext cx="2775055" cy="1900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LC</a:t>
            </a:r>
            <a:r>
              <a:rPr lang="en-US" altLang="zh-CN" sz="1600" dirty="0"/>
              <a:t>:</a:t>
            </a:r>
            <a:r>
              <a:rPr lang="zh-CN" altLang="en-US" sz="1600" dirty="0"/>
              <a:t>       </a:t>
            </a:r>
            <a:r>
              <a:rPr lang="en-US" altLang="zh-CN" sz="1600" dirty="0"/>
              <a:t>Labrador</a:t>
            </a:r>
            <a:r>
              <a:rPr lang="zh-CN" altLang="en-US" sz="1600" dirty="0"/>
              <a:t> </a:t>
            </a:r>
            <a:r>
              <a:rPr lang="en-US" altLang="zh-CN" sz="1600" dirty="0"/>
              <a:t>Current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WGC</a:t>
            </a:r>
            <a:r>
              <a:rPr lang="en-US" altLang="zh-CN" sz="1600" dirty="0"/>
              <a:t>:</a:t>
            </a:r>
            <a:r>
              <a:rPr lang="zh-CN" altLang="en-US" sz="1600" dirty="0"/>
              <a:t>  </a:t>
            </a:r>
            <a:r>
              <a:rPr lang="en-US" altLang="zh-CN" sz="1600" dirty="0"/>
              <a:t>West</a:t>
            </a:r>
            <a:r>
              <a:rPr lang="zh-CN" altLang="en-US" sz="1600" dirty="0"/>
              <a:t> </a:t>
            </a:r>
            <a:r>
              <a:rPr lang="en-US" altLang="zh-CN" sz="1600" dirty="0"/>
              <a:t>Greenland</a:t>
            </a:r>
            <a:r>
              <a:rPr lang="zh-CN" altLang="en-US" sz="1600" dirty="0"/>
              <a:t> </a:t>
            </a:r>
            <a:r>
              <a:rPr lang="en-US" altLang="zh-CN" sz="1600" dirty="0"/>
              <a:t>Current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EGC</a:t>
            </a:r>
            <a:r>
              <a:rPr lang="en-US" altLang="zh-CN" sz="1600" dirty="0"/>
              <a:t>:</a:t>
            </a:r>
            <a:r>
              <a:rPr lang="zh-CN" altLang="en-US" sz="1600" dirty="0"/>
              <a:t>    </a:t>
            </a:r>
            <a:r>
              <a:rPr lang="en-US" altLang="zh-CN" sz="1600" dirty="0"/>
              <a:t>East</a:t>
            </a:r>
            <a:r>
              <a:rPr lang="zh-CN" altLang="en-US" sz="1600" dirty="0"/>
              <a:t> </a:t>
            </a:r>
            <a:r>
              <a:rPr lang="en-US" altLang="zh-CN" sz="1600" dirty="0"/>
              <a:t>Greenland</a:t>
            </a:r>
            <a:r>
              <a:rPr lang="zh-CN" altLang="en-US" sz="1600" dirty="0"/>
              <a:t> </a:t>
            </a:r>
            <a:r>
              <a:rPr lang="en-US" altLang="zh-CN" sz="1600" dirty="0"/>
              <a:t>Current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IC</a:t>
            </a:r>
            <a:r>
              <a:rPr lang="en-US" altLang="zh-CN" sz="1600" dirty="0"/>
              <a:t>:</a:t>
            </a:r>
            <a:r>
              <a:rPr lang="zh-CN" altLang="en-US" sz="1600" dirty="0"/>
              <a:t>        </a:t>
            </a:r>
            <a:r>
              <a:rPr lang="en-US" altLang="zh-CN" sz="1600" dirty="0" err="1"/>
              <a:t>Irminger</a:t>
            </a:r>
            <a:r>
              <a:rPr lang="zh-CN" altLang="en-US" sz="1600" dirty="0"/>
              <a:t> </a:t>
            </a:r>
            <a:r>
              <a:rPr lang="en-US" altLang="zh-CN" sz="1600" dirty="0"/>
              <a:t>Current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NAC</a:t>
            </a:r>
            <a:r>
              <a:rPr lang="en-US" altLang="zh-CN" sz="1600" dirty="0"/>
              <a:t>:</a:t>
            </a:r>
            <a:r>
              <a:rPr lang="zh-CN" altLang="en-US" sz="1600" dirty="0"/>
              <a:t>   </a:t>
            </a:r>
            <a:r>
              <a:rPr lang="en-US" altLang="zh-CN" sz="1600" dirty="0"/>
              <a:t>North</a:t>
            </a:r>
            <a:r>
              <a:rPr lang="zh-CN" altLang="en-US" sz="1600" dirty="0"/>
              <a:t> </a:t>
            </a:r>
            <a:r>
              <a:rPr lang="en-US" altLang="zh-CN" sz="1600" dirty="0"/>
              <a:t>Atlantic</a:t>
            </a:r>
            <a:r>
              <a:rPr lang="zh-CN" altLang="en-US" sz="1600" dirty="0"/>
              <a:t> </a:t>
            </a:r>
            <a:r>
              <a:rPr lang="en-US" altLang="zh-CN" sz="1600" dirty="0"/>
              <a:t>Current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331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2AAEE-9F7E-8446-A798-65CE4C68F41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2"/>
          <a:stretch/>
        </p:blipFill>
        <p:spPr>
          <a:xfrm>
            <a:off x="757118" y="685477"/>
            <a:ext cx="4508500" cy="580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0B6273-37AC-4E45-B3FB-B04A374937F3}"/>
              </a:ext>
            </a:extLst>
          </p:cNvPr>
          <p:cNvSpPr txBox="1"/>
          <p:nvPr/>
        </p:nvSpPr>
        <p:spPr>
          <a:xfrm>
            <a:off x="153924" y="-12700"/>
            <a:ext cx="9423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Validation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of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the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inverse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method: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Overturning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</a:rPr>
              <a:t>streamfunction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9A2ACD-7214-8447-BB30-6044CE59C8CA}"/>
              </a:ext>
            </a:extLst>
          </p:cNvPr>
          <p:cNvGrpSpPr/>
          <p:nvPr/>
        </p:nvGrpSpPr>
        <p:grpSpPr>
          <a:xfrm>
            <a:off x="6400741" y="685477"/>
            <a:ext cx="4601265" cy="3376431"/>
            <a:chOff x="6400741" y="685477"/>
            <a:chExt cx="4601265" cy="3376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2289AE-A21A-094A-ADC9-AC7F3F4E5CB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1" b="67839"/>
            <a:stretch/>
          </p:blipFill>
          <p:spPr>
            <a:xfrm>
              <a:off x="6400741" y="685477"/>
              <a:ext cx="4508500" cy="27813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2108B6-C130-3F4B-8A55-1EA1FD1D68E0}"/>
                </a:ext>
              </a:extLst>
            </p:cNvPr>
            <p:cNvSpPr txBox="1"/>
            <p:nvPr/>
          </p:nvSpPr>
          <p:spPr>
            <a:xfrm>
              <a:off x="6616641" y="3415577"/>
              <a:ext cx="4385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Very</a:t>
              </a:r>
              <a:r>
                <a:rPr lang="zh-CN" altLang="en-US" dirty="0"/>
                <a:t> </a:t>
              </a:r>
              <a:r>
                <a:rPr lang="en-US" altLang="zh-CN" dirty="0"/>
                <a:t>consistent</a:t>
              </a:r>
              <a:r>
                <a:rPr lang="zh-CN" altLang="en-US" dirty="0"/>
                <a:t> </a:t>
              </a:r>
              <a:r>
                <a:rPr lang="en-US" altLang="zh-CN" dirty="0"/>
                <a:t>overturning</a:t>
              </a:r>
              <a:r>
                <a:rPr lang="zh-CN" altLang="en-US" dirty="0"/>
                <a:t> </a:t>
              </a:r>
              <a:r>
                <a:rPr lang="en-US" altLang="zh-CN" dirty="0"/>
                <a:t>structure</a:t>
              </a:r>
              <a:r>
                <a:rPr lang="zh-CN" altLang="en-US" dirty="0"/>
                <a:t> </a:t>
              </a:r>
              <a:r>
                <a:rPr lang="en-US" altLang="zh-CN" dirty="0"/>
                <a:t>with</a:t>
              </a:r>
              <a:r>
                <a:rPr lang="zh-CN" altLang="en-US" dirty="0"/>
                <a:t> </a:t>
              </a:r>
              <a:r>
                <a:rPr lang="en-US" altLang="zh-CN" dirty="0"/>
                <a:t>array</a:t>
              </a:r>
              <a:r>
                <a:rPr lang="zh-CN" altLang="en-US" dirty="0"/>
                <a:t> </a:t>
              </a:r>
              <a:r>
                <a:rPr lang="en-US" altLang="zh-CN" dirty="0"/>
                <a:t>observations</a:t>
              </a:r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A21DCC2-0800-5840-9F7A-42161EC4B9F9}"/>
              </a:ext>
            </a:extLst>
          </p:cNvPr>
          <p:cNvSpPr/>
          <p:nvPr/>
        </p:nvSpPr>
        <p:spPr>
          <a:xfrm>
            <a:off x="6578600" y="4049331"/>
            <a:ext cx="2717799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AMOC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r>
              <a:rPr lang="zh-CN" altLang="en-US" dirty="0"/>
              <a:t> </a:t>
            </a:r>
            <a:r>
              <a:rPr lang="en-US" altLang="zh-CN" dirty="0"/>
              <a:t>[</a:t>
            </a:r>
            <a:r>
              <a:rPr lang="en-US" altLang="zh-CN" dirty="0" err="1"/>
              <a:t>Sv</a:t>
            </a:r>
            <a:r>
              <a:rPr lang="en-US" altLang="zh-CN" dirty="0"/>
              <a:t>]:</a:t>
            </a:r>
            <a:r>
              <a:rPr lang="zh-CN" altLang="en-US" dirty="0"/>
              <a:t>  </a:t>
            </a:r>
            <a:endParaRPr lang="en-US" altLang="zh-CN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E394580-1A25-284D-8593-EC120322B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135211"/>
              </p:ext>
            </p:extLst>
          </p:nvPr>
        </p:nvGraphicFramePr>
        <p:xfrm>
          <a:off x="6616641" y="4525092"/>
          <a:ext cx="4076700" cy="1758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882">
                  <a:extLst>
                    <a:ext uri="{9D8B030D-6E8A-4147-A177-3AD203B41FA5}">
                      <a16:colId xmlns:a16="http://schemas.microsoft.com/office/drawing/2014/main" val="2520326685"/>
                    </a:ext>
                  </a:extLst>
                </a:gridCol>
                <a:gridCol w="1465689">
                  <a:extLst>
                    <a:ext uri="{9D8B030D-6E8A-4147-A177-3AD203B41FA5}">
                      <a16:colId xmlns:a16="http://schemas.microsoft.com/office/drawing/2014/main" val="2163468840"/>
                    </a:ext>
                  </a:extLst>
                </a:gridCol>
                <a:gridCol w="1385129">
                  <a:extLst>
                    <a:ext uri="{9D8B030D-6E8A-4147-A177-3AD203B41FA5}">
                      <a16:colId xmlns:a16="http://schemas.microsoft.com/office/drawing/2014/main" val="2837875351"/>
                    </a:ext>
                  </a:extLst>
                </a:gridCol>
              </a:tblGrid>
              <a:tr h="482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Sections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Inverse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Array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1348302"/>
                  </a:ext>
                </a:extLst>
              </a:tr>
              <a:tr h="42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Subtropics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16.4±1.2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17.6±3.8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0219383"/>
                  </a:ext>
                </a:extLst>
              </a:tr>
              <a:tr h="42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</a:t>
                      </a:r>
                      <a:r>
                        <a:rPr lang="zh-CN" altLang="en-US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14.4±1.9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15.6±0.8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4233619"/>
                  </a:ext>
                </a:extLst>
              </a:tr>
              <a:tr h="425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Labrador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1.6±0.8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2.1±0.3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20372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4822563-1EBD-574D-8775-A607BDA5A881}"/>
              </a:ext>
            </a:extLst>
          </p:cNvPr>
          <p:cNvSpPr txBox="1"/>
          <p:nvPr/>
        </p:nvSpPr>
        <p:spPr>
          <a:xfrm>
            <a:off x="6616698" y="6347396"/>
            <a:ext cx="557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Definition:</a:t>
            </a:r>
            <a:r>
              <a:rPr lang="zh-CN" altLang="en-US" dirty="0"/>
              <a:t> 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overturning</a:t>
            </a:r>
            <a:r>
              <a:rPr lang="zh-CN" altLang="en-US" dirty="0"/>
              <a:t> </a:t>
            </a:r>
            <a:r>
              <a:rPr lang="en-US" altLang="zh-CN" dirty="0" err="1"/>
              <a:t>streamfunction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0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8D79BE-0B50-1947-B65A-78596F6FF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22254"/>
              </p:ext>
            </p:extLst>
          </p:nvPr>
        </p:nvGraphicFramePr>
        <p:xfrm>
          <a:off x="1409700" y="882650"/>
          <a:ext cx="8737600" cy="491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632">
                  <a:extLst>
                    <a:ext uri="{9D8B030D-6E8A-4147-A177-3AD203B41FA5}">
                      <a16:colId xmlns:a16="http://schemas.microsoft.com/office/drawing/2014/main" val="3183364397"/>
                    </a:ext>
                  </a:extLst>
                </a:gridCol>
                <a:gridCol w="2332213">
                  <a:extLst>
                    <a:ext uri="{9D8B030D-6E8A-4147-A177-3AD203B41FA5}">
                      <a16:colId xmlns:a16="http://schemas.microsoft.com/office/drawing/2014/main" val="2286004223"/>
                    </a:ext>
                  </a:extLst>
                </a:gridCol>
                <a:gridCol w="2204026">
                  <a:extLst>
                    <a:ext uri="{9D8B030D-6E8A-4147-A177-3AD203B41FA5}">
                      <a16:colId xmlns:a16="http://schemas.microsoft.com/office/drawing/2014/main" val="1605968389"/>
                    </a:ext>
                  </a:extLst>
                </a:gridCol>
                <a:gridCol w="2250729">
                  <a:extLst>
                    <a:ext uri="{9D8B030D-6E8A-4147-A177-3AD203B41FA5}">
                      <a16:colId xmlns:a16="http://schemas.microsoft.com/office/drawing/2014/main" val="3480406469"/>
                    </a:ext>
                  </a:extLst>
                </a:gridCol>
              </a:tblGrid>
              <a:tr h="759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Inverse box number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Subtropical section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Eastern SPNA section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Labrador section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308911"/>
                  </a:ext>
                </a:extLst>
              </a:tr>
              <a:tr h="5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A05-1992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AR7E-1991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AR7W-1990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478694"/>
                  </a:ext>
                </a:extLst>
              </a:tr>
              <a:tr h="5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A05-1992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AR7E-1992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AR7W-1994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6929587"/>
                  </a:ext>
                </a:extLst>
              </a:tr>
              <a:tr h="5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A05-1998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AR7E-1997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AR7W-1997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473783"/>
                  </a:ext>
                </a:extLst>
              </a:tr>
              <a:tr h="5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A05-2004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AR7E-2003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AR7W-2003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9606107"/>
                  </a:ext>
                </a:extLst>
              </a:tr>
              <a:tr h="5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A05-2010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AR7E-2009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AR7W-2009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3908372"/>
                  </a:ext>
                </a:extLst>
              </a:tr>
              <a:tr h="5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A05-2011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AR7E-2011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AR7W-2011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1434461"/>
                  </a:ext>
                </a:extLst>
              </a:tr>
              <a:tr h="5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A05-2015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OSE-2014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OSW-2014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6670414"/>
                  </a:ext>
                </a:extLst>
              </a:tr>
              <a:tr h="5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A05-2015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OSE-2016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OSW-2016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11953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FF9E34-865B-7D49-958C-1C51B6F7174D}"/>
              </a:ext>
            </a:extLst>
          </p:cNvPr>
          <p:cNvSpPr txBox="1"/>
          <p:nvPr/>
        </p:nvSpPr>
        <p:spPr>
          <a:xfrm>
            <a:off x="1409700" y="6297710"/>
            <a:ext cx="853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A05-1992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A05-2015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twice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increase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estimates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SPNA.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5D208-DFE6-084F-9D14-DA6B12643962}"/>
              </a:ext>
            </a:extLst>
          </p:cNvPr>
          <p:cNvSpPr txBox="1"/>
          <p:nvPr/>
        </p:nvSpPr>
        <p:spPr>
          <a:xfrm>
            <a:off x="125691" y="-856"/>
            <a:ext cx="10936009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Combination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of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the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sections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for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the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inverse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4FCEC-CFF9-3D4A-9F4B-9EFEEBB35325}"/>
              </a:ext>
            </a:extLst>
          </p:cNvPr>
          <p:cNvSpPr txBox="1"/>
          <p:nvPr/>
        </p:nvSpPr>
        <p:spPr>
          <a:xfrm>
            <a:off x="1409700" y="5880847"/>
            <a:ext cx="577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box,</a:t>
            </a:r>
            <a:r>
              <a:rPr lang="zh-CN" altLang="en-US" dirty="0"/>
              <a:t> </a:t>
            </a:r>
            <a:r>
              <a:rPr lang="en-US" altLang="zh-CN" dirty="0"/>
              <a:t>o</a:t>
            </a:r>
            <a:r>
              <a:rPr lang="en-US" dirty="0"/>
              <a:t>nly</a:t>
            </a:r>
            <a:r>
              <a:rPr lang="zh-CN" altLang="en-US" dirty="0"/>
              <a:t> </a:t>
            </a:r>
            <a:r>
              <a:rPr lang="en-US" altLang="zh-CN" dirty="0"/>
              <a:t>repeats</a:t>
            </a:r>
            <a:r>
              <a:rPr lang="zh-CN" altLang="en-US" dirty="0"/>
              <a:t> </a:t>
            </a:r>
            <a:r>
              <a:rPr lang="en-US" altLang="zh-CN" dirty="0"/>
              <a:t>occupied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nearby</a:t>
            </a:r>
            <a:r>
              <a:rPr lang="zh-CN" altLang="en-US" dirty="0"/>
              <a:t> </a:t>
            </a:r>
            <a:r>
              <a:rPr lang="en-US" altLang="zh-CN" dirty="0"/>
              <a:t>years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6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11305</TotalTime>
  <Words>557</Words>
  <Application>Microsoft Macintosh PowerPoint</Application>
  <PresentationFormat>Widescreen</PresentationFormat>
  <Paragraphs>119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Heiti SC Medium</vt:lpstr>
      <vt:lpstr>PingFang SC Regular</vt:lpstr>
      <vt:lpstr>Arial</vt:lpstr>
      <vt:lpstr>Calibri</vt:lpstr>
      <vt:lpstr>Calibri Light</vt:lpstr>
      <vt:lpstr>Times New Roman</vt:lpstr>
      <vt:lpstr>Wingdings</vt:lpstr>
      <vt:lpstr>Office Theme</vt:lpstr>
      <vt:lpstr>A stable Atlantic Meridional Overturning Circulation in a changing North Atlantic Ocean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垚 付</dc:creator>
  <cp:lastModifiedBy>YF</cp:lastModifiedBy>
  <cp:revision>110</cp:revision>
  <dcterms:created xsi:type="dcterms:W3CDTF">2020-04-04T12:24:24Z</dcterms:created>
  <dcterms:modified xsi:type="dcterms:W3CDTF">2020-05-05T03:20:48Z</dcterms:modified>
</cp:coreProperties>
</file>