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774" r:id="rId2"/>
    <p:sldMasterId id="2147483883" r:id="rId3"/>
  </p:sldMasterIdLst>
  <p:notesMasterIdLst>
    <p:notesMasterId r:id="rId22"/>
  </p:notesMasterIdLst>
  <p:sldIdLst>
    <p:sldId id="271" r:id="rId4"/>
    <p:sldId id="270" r:id="rId5"/>
    <p:sldId id="272" r:id="rId6"/>
    <p:sldId id="273" r:id="rId7"/>
    <p:sldId id="274" r:id="rId8"/>
    <p:sldId id="287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6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-34725"/>
            <a:ext cx="4618300" cy="671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Investigating the influence of freshwater discharge on deltaic systems 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8ED08-A393-48EA-8BCA-8846C511C0AA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17" y="-261479"/>
            <a:ext cx="2710315" cy="110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8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914401"/>
          </a:xfrm>
          <a:solidFill>
            <a:schemeClr val="bg1"/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7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2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1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3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387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8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7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14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21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7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66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31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54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85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9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28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2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4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771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02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5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106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792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26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27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1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07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1107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11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1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22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7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040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625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17672"/>
          <a:stretch/>
        </p:blipFill>
        <p:spPr>
          <a:xfrm>
            <a:off x="9753600" y="6078583"/>
            <a:ext cx="2664823" cy="991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 b="37361"/>
          <a:stretch/>
        </p:blipFill>
        <p:spPr>
          <a:xfrm>
            <a:off x="0" y="6156959"/>
            <a:ext cx="2516503" cy="7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5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5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83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0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7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08" y="-1"/>
            <a:ext cx="12211051" cy="98107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-395749"/>
            <a:ext cx="3813991" cy="15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0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64CED-FD35-445D-89DB-80D8FC780C00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0C36-904F-448C-92B5-E14CD3FEA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2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FCAD-8502-4CEB-A6AA-5E6120975D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E3A9-497F-4ADF-AB1D-85766EC3D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19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saveourlake.org/" TargetMode="Externa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33475" y="-7874"/>
            <a:ext cx="10448924" cy="6035039"/>
          </a:xfrm>
        </p:spPr>
        <p:txBody>
          <a:bodyPr>
            <a:normAutofit/>
          </a:bodyPr>
          <a:lstStyle/>
          <a:p>
            <a:endParaRPr lang="en-GB" sz="2500" b="1" dirty="0" smtClean="0"/>
          </a:p>
          <a:p>
            <a:r>
              <a:rPr lang="en-GB" sz="2500" b="1" dirty="0" smtClean="0"/>
              <a:t>Investigation </a:t>
            </a:r>
            <a:r>
              <a:rPr lang="en-GB" sz="2500" b="1" dirty="0"/>
              <a:t>of spatial and temporal salinity distribution in </a:t>
            </a:r>
            <a:r>
              <a:rPr lang="en-GB" sz="2500" b="1" dirty="0" smtClean="0"/>
              <a:t> river deltas </a:t>
            </a:r>
            <a:r>
              <a:rPr lang="en-GB" sz="2500" b="1" dirty="0"/>
              <a:t>through idealized numerical </a:t>
            </a:r>
            <a:r>
              <a:rPr lang="en-GB" sz="2500" b="1" dirty="0" smtClean="0"/>
              <a:t>modelling</a:t>
            </a:r>
          </a:p>
          <a:p>
            <a:endParaRPr lang="en-GB" sz="2000" dirty="0" smtClean="0"/>
          </a:p>
          <a:p>
            <a:r>
              <a:rPr lang="en-GB" sz="2000" dirty="0" smtClean="0"/>
              <a:t>Constantinos Matsoukis, </a:t>
            </a:r>
            <a:r>
              <a:rPr lang="en-GB" sz="2000" dirty="0"/>
              <a:t>Laurent O. </a:t>
            </a:r>
            <a:r>
              <a:rPr lang="en-GB" sz="2000" dirty="0" smtClean="0"/>
              <a:t>Amoudry, </a:t>
            </a:r>
            <a:r>
              <a:rPr lang="en-GB" sz="2000" dirty="0"/>
              <a:t>Lucy </a:t>
            </a:r>
            <a:r>
              <a:rPr lang="en-GB" sz="2000" dirty="0" smtClean="0"/>
              <a:t>Bricheno, </a:t>
            </a:r>
            <a:r>
              <a:rPr lang="en-GB" sz="2000" dirty="0"/>
              <a:t>Nicoletta </a:t>
            </a:r>
            <a:r>
              <a:rPr lang="en-GB" sz="2000" dirty="0" smtClean="0"/>
              <a:t>Leonardi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06/05/2020</a:t>
            </a:r>
          </a:p>
          <a:p>
            <a:r>
              <a:rPr lang="en-GB" sz="2000" dirty="0" smtClean="0"/>
              <a:t>Open session on coastal and shelf seas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38" y="2830623"/>
            <a:ext cx="4991797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49" y="-62753"/>
            <a:ext cx="11249875" cy="558391"/>
          </a:xfrm>
        </p:spPr>
        <p:txBody>
          <a:bodyPr>
            <a:normAutofit/>
          </a:bodyPr>
          <a:lstStyle/>
          <a:p>
            <a:r>
              <a:rPr lang="en-GB" sz="3000" dirty="0" smtClean="0"/>
              <a:t>COMPARISON WITH A REAL DELTA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49" y="709182"/>
            <a:ext cx="6283428" cy="563065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The Mississippi River Delta is also a river dominated delta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Channels of 1</a:t>
            </a:r>
            <a:r>
              <a:rPr lang="en-GB" baseline="30000" dirty="0" smtClean="0"/>
              <a:t>st</a:t>
            </a:r>
            <a:r>
              <a:rPr lang="en-GB" dirty="0" smtClean="0"/>
              <a:t>, 2</a:t>
            </a:r>
            <a:r>
              <a:rPr lang="en-GB" baseline="30000" dirty="0" smtClean="0"/>
              <a:t>nd</a:t>
            </a:r>
            <a:r>
              <a:rPr lang="en-GB" dirty="0" smtClean="0"/>
              <a:t> and 3</a:t>
            </a:r>
            <a:r>
              <a:rPr lang="en-GB" baseline="30000" dirty="0" smtClean="0"/>
              <a:t>rd</a:t>
            </a:r>
            <a:r>
              <a:rPr lang="en-GB" dirty="0" smtClean="0"/>
              <a:t> order were identified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Monthly averages of salinity observations from Mississippi Delta </a:t>
            </a:r>
            <a:r>
              <a:rPr lang="en-GB" dirty="0"/>
              <a:t>(</a:t>
            </a:r>
            <a:r>
              <a:rPr lang="en-GB" dirty="0" smtClean="0">
                <a:hlinkClick r:id="rId2"/>
              </a:rPr>
              <a:t>www.saveourlake.org</a:t>
            </a:r>
            <a:r>
              <a:rPr lang="en-GB" dirty="0" smtClean="0"/>
              <a:t>) and </a:t>
            </a:r>
            <a:r>
              <a:rPr lang="en-GB" dirty="0" smtClean="0"/>
              <a:t>river </a:t>
            </a:r>
            <a:r>
              <a:rPr lang="en-GB" dirty="0" smtClean="0"/>
              <a:t>flow </a:t>
            </a:r>
            <a:r>
              <a:rPr lang="en-GB" dirty="0" smtClean="0"/>
              <a:t>measurements (usgs.gov) are available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The same methods are implemented in the real data for comparison 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r="30070"/>
          <a:stretch/>
        </p:blipFill>
        <p:spPr>
          <a:xfrm>
            <a:off x="6875929" y="417630"/>
            <a:ext cx="4966447" cy="573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046" y="0"/>
            <a:ext cx="9960013" cy="627529"/>
          </a:xfrm>
        </p:spPr>
        <p:txBody>
          <a:bodyPr>
            <a:normAutofit/>
          </a:bodyPr>
          <a:lstStyle/>
          <a:p>
            <a:r>
              <a:rPr lang="en-GB" sz="3000" dirty="0" smtClean="0"/>
              <a:t>MODEL –OBSERVATIONS COMPARISON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673" y="845243"/>
            <a:ext cx="4243573" cy="527968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Monthly averages of salinity averaged over channels of the same stream order (</a:t>
            </a:r>
            <a:r>
              <a:rPr lang="en-GB" dirty="0" smtClean="0"/>
              <a:t>normalized by their maximum </a:t>
            </a:r>
            <a:r>
              <a:rPr lang="en-GB" dirty="0" smtClean="0"/>
              <a:t>results)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The correlation between salinity and bifurcation order is also present in the Mississippi </a:t>
            </a:r>
            <a:r>
              <a:rPr lang="en-GB" dirty="0" smtClean="0"/>
              <a:t>Delta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Salinity and stream order number are inversely proportional 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3812" r="6713" b="4444"/>
          <a:stretch/>
        </p:blipFill>
        <p:spPr>
          <a:xfrm>
            <a:off x="4695839" y="627529"/>
            <a:ext cx="7388724" cy="52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74" y="77334"/>
            <a:ext cx="10810891" cy="556341"/>
          </a:xfrm>
        </p:spPr>
        <p:txBody>
          <a:bodyPr>
            <a:normAutofit/>
          </a:bodyPr>
          <a:lstStyle/>
          <a:p>
            <a:r>
              <a:rPr lang="en-GB" sz="3000" dirty="0" smtClean="0"/>
              <a:t>DERIVATION OF AN ANALYTICAL EXPRESSION 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73" y="1008080"/>
            <a:ext cx="5296413" cy="5060247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A polar coordinate system is imposed </a:t>
            </a:r>
            <a:r>
              <a:rPr lang="en-GB" dirty="0" smtClean="0"/>
              <a:t>at the idealized delta with </a:t>
            </a:r>
            <a:r>
              <a:rPr lang="en-GB" dirty="0" smtClean="0"/>
              <a:t>its centre at the exit of the river inlet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The position of any point inside the delta can be  expressed by a radius r denoting the distance from the river and an angle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cs typeface="Calibri" panose="020F0502020204030204" pitchFamily="34" charset="0"/>
              </a:rPr>
              <a:t>with the horizontal along the delta (</a:t>
            </a:r>
            <a:r>
              <a:rPr lang="en-GB" dirty="0" err="1" smtClean="0">
                <a:cs typeface="Calibri" panose="020F0502020204030204" pitchFamily="34" charset="0"/>
              </a:rPr>
              <a:t>r</a:t>
            </a:r>
            <a:r>
              <a:rPr lang="en-GB" sz="1300" dirty="0" err="1" smtClean="0">
                <a:cs typeface="Calibri" panose="020F0502020204030204" pitchFamily="34" charset="0"/>
              </a:rPr>
              <a:t>o</a:t>
            </a:r>
            <a:r>
              <a:rPr lang="en-GB" sz="1300" dirty="0" smtClean="0">
                <a:cs typeface="Calibri" panose="020F0502020204030204" pitchFamily="34" charset="0"/>
              </a:rPr>
              <a:t> </a:t>
            </a:r>
            <a:r>
              <a:rPr lang="en-GB" sz="2200" dirty="0" smtClean="0">
                <a:cs typeface="Calibri" panose="020F0502020204030204" pitchFamily="34" charset="0"/>
              </a:rPr>
              <a:t>)</a:t>
            </a:r>
            <a:endParaRPr lang="en-GB" sz="13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Salinity is averaged then along four (</a:t>
            </a:r>
            <a:r>
              <a:rPr lang="en-GB" dirty="0" smtClean="0"/>
              <a:t>randomly selected) </a:t>
            </a:r>
            <a:r>
              <a:rPr lang="en-GB" dirty="0" smtClean="0"/>
              <a:t>semicircles with distances </a:t>
            </a:r>
            <a:r>
              <a:rPr lang="en-GB" dirty="0" smtClean="0"/>
              <a:t>250m (S1),500m (S2),750m (S3) </a:t>
            </a:r>
            <a:r>
              <a:rPr lang="en-GB" dirty="0" smtClean="0"/>
              <a:t>and </a:t>
            </a:r>
            <a:r>
              <a:rPr lang="en-GB" dirty="0" smtClean="0"/>
              <a:t>1km (S4) </a:t>
            </a:r>
            <a:r>
              <a:rPr lang="en-GB" dirty="0" smtClean="0"/>
              <a:t>from the river exit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2794" r="12714" b="826"/>
          <a:stretch/>
        </p:blipFill>
        <p:spPr>
          <a:xfrm>
            <a:off x="6132557" y="633675"/>
            <a:ext cx="5900071" cy="543465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7376160" y="3065417"/>
            <a:ext cx="1976846" cy="87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6160" y="2090057"/>
            <a:ext cx="696686" cy="9840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9155" y="2090057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2592" y="2737789"/>
            <a:ext cx="27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05536" y="2832988"/>
            <a:ext cx="327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o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7281533" y="2902470"/>
            <a:ext cx="421782" cy="39808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397348" y="2857805"/>
            <a:ext cx="327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98" y="989467"/>
            <a:ext cx="3534080" cy="449693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The averaged along the semicircles daily salinity (S) is plotted against the </a:t>
            </a:r>
            <a:r>
              <a:rPr lang="en-GB" dirty="0" smtClean="0"/>
              <a:t>daily river </a:t>
            </a:r>
            <a:r>
              <a:rPr lang="en-GB" dirty="0" smtClean="0"/>
              <a:t>flow (Q)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The two magnitudes (S,Q) are negatively and exponentially correlated 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86674" y="147002"/>
            <a:ext cx="10810891" cy="556341"/>
          </a:xfrm>
        </p:spPr>
        <p:txBody>
          <a:bodyPr>
            <a:normAutofit/>
          </a:bodyPr>
          <a:lstStyle/>
          <a:p>
            <a:r>
              <a:rPr lang="en-GB" sz="3000" dirty="0" smtClean="0"/>
              <a:t>DERIVATION OF AN ANALYTICAL EXPRESSION </a:t>
            </a:r>
            <a:endParaRPr lang="en-GB" sz="3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6360" r="8664"/>
          <a:stretch/>
        </p:blipFill>
        <p:spPr bwMode="auto">
          <a:xfrm>
            <a:off x="4093029" y="801189"/>
            <a:ext cx="8008937" cy="4537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05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38512" y="2051910"/>
                <a:ext cx="10326767" cy="3869919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dirty="0"/>
                  <a:t>Brackets  denote depth averaged and overbars </a:t>
                </a:r>
                <a:r>
                  <a:rPr lang="en-GB" dirty="0" smtClean="0"/>
                  <a:t>radially averaged values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𝒊𝒏𝒊</m:t>
                        </m:r>
                      </m:sub>
                    </m:sSub>
                  </m:oMath>
                </a14:m>
                <a:r>
                  <a:rPr lang="en-GB" dirty="0"/>
                  <a:t> is the salinity at time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=0 </a:t>
                </a:r>
                <a:endParaRPr lang="en-GB" dirty="0" smtClean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dirty="0"/>
                  <a:t>The exponent coefficient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dirty="0">
                    <a:cs typeface="Calibri" panose="020F0502020204030204" pitchFamily="34" charset="0"/>
                  </a:rPr>
                  <a:t>is a function of distance (r) that decreases </a:t>
                </a:r>
                <a:r>
                  <a:rPr lang="en-GB" dirty="0" smtClean="0">
                    <a:cs typeface="Calibri" panose="020F0502020204030204" pitchFamily="34" charset="0"/>
                  </a:rPr>
                  <a:t>seaward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dirty="0"/>
                  <a:t>Exponential correlations between salinity and river flow have been found in estuarine systems (Zimmerman 1988;Denton and Sullivan 1993;Peterson et al.1996)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38512" y="2051910"/>
                <a:ext cx="10326767" cy="3869919"/>
              </a:xfrm>
              <a:blipFill>
                <a:blip r:embed="rId2"/>
                <a:stretch>
                  <a:fillRect l="-885" t="-1420" r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29310" y="86471"/>
            <a:ext cx="10013950" cy="619125"/>
          </a:xfrm>
        </p:spPr>
        <p:txBody>
          <a:bodyPr>
            <a:normAutofit/>
          </a:bodyPr>
          <a:lstStyle/>
          <a:p>
            <a:r>
              <a:rPr lang="en-GB" sz="3000" dirty="0" smtClean="0"/>
              <a:t>DERIVATION OF AN ANALYTICAL EXPRESSION </a:t>
            </a:r>
            <a:endParaRPr lang="en-GB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8732" y="956284"/>
                <a:ext cx="8281852" cy="6572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</m:e>
                      </m:d>
                      <m:r>
                        <a:rPr lang="en-GB" sz="4000" b="1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〈"/>
                          <m:endChr m:val="〉"/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4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  <m:t>𝒊𝒏𝒊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  <m:r>
                        <a:rPr lang="en-GB" sz="4000" b="1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𝒆𝒙𝒑</m:t>
                          </m:r>
                        </m:e>
                        <m:sup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d>
                            <m:dPr>
                              <m:ctrlPr>
                                <a:rPr lang="en-GB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GB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732" y="956284"/>
                <a:ext cx="8281852" cy="657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0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252" y="382135"/>
            <a:ext cx="10727360" cy="340677"/>
          </a:xfrm>
        </p:spPr>
        <p:txBody>
          <a:bodyPr>
            <a:normAutofit fontScale="90000"/>
          </a:bodyPr>
          <a:lstStyle/>
          <a:p>
            <a:r>
              <a:rPr lang="en-GB" sz="3000" dirty="0" smtClean="0"/>
              <a:t>SIGNIFICANCE OF THE ANALYTICAL EXPRESSION </a:t>
            </a:r>
            <a:endParaRPr lang="en-GB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60434" y="1555523"/>
                <a:ext cx="9595245" cy="4070213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dirty="0"/>
                  <a:t>Salinity (S) in some distance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dirty="0"/>
                  <a:t> from the river and at a specific time moment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can be predicted for a known flow hydrograph Q(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It successfully approximates the problem despite the non-uniform bathymetry and unsteady conditions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dirty="0"/>
                  <a:t>Dimensionality is reduced by depth and radial averaging </a:t>
                </a:r>
                <a:endParaRPr lang="en-GB" dirty="0" smtClean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solution holds for both low flow periods (buoyancy dominated) and high flow periods (inertia dominated)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60434" y="1555523"/>
                <a:ext cx="9595245" cy="4070213"/>
              </a:xfrm>
              <a:blipFill>
                <a:blip r:embed="rId2"/>
                <a:stretch>
                  <a:fillRect l="-953" t="-749" r="-1398" b="-1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8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10" y="1150347"/>
            <a:ext cx="5129350" cy="505015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Investigation of an exponential correlation between salinity and river flow in the Mississippi Delta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Salinity </a:t>
            </a:r>
            <a:r>
              <a:rPr lang="en-GB" dirty="0" smtClean="0"/>
              <a:t>is averaged within points in distance of 5km,10km,15km and 20km from the main river branch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Salinity and flow averages every fortnight are compared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Exponential fitting is weaker than in the model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Data is much </a:t>
            </a:r>
            <a:r>
              <a:rPr lang="en-GB" dirty="0" smtClean="0"/>
              <a:t>more scattered </a:t>
            </a:r>
            <a:r>
              <a:rPr lang="en-GB" dirty="0" smtClean="0"/>
              <a:t>in long distances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31223" y="86471"/>
            <a:ext cx="10812037" cy="10021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IMPLEMENTATION OF THE SAME METHOD IN THE MISSISSIPPI RIVER DELTA</a:t>
            </a:r>
            <a:endParaRPr lang="en-GB" sz="3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4985" r="7766" b="1313"/>
          <a:stretch/>
        </p:blipFill>
        <p:spPr bwMode="auto">
          <a:xfrm>
            <a:off x="5364480" y="1088571"/>
            <a:ext cx="6658049" cy="4929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76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897" y="-392928"/>
            <a:ext cx="10763793" cy="1176699"/>
          </a:xfrm>
        </p:spPr>
        <p:txBody>
          <a:bodyPr>
            <a:normAutofit/>
          </a:bodyPr>
          <a:lstStyle/>
          <a:p>
            <a:r>
              <a:rPr lang="en-GB" sz="3000" dirty="0" smtClean="0"/>
              <a:t>LIMITATIONS OF THE ANALYTICAL EXPRESSION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308" y="1285557"/>
            <a:ext cx="9865211" cy="4610145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It assumes steady state conditions, constant channel cross section and  diffusion coefficient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It refers to a non-rotating case and it does not include tides or wind/waves driven </a:t>
            </a:r>
            <a:r>
              <a:rPr lang="en-GB" dirty="0" smtClean="0"/>
              <a:t>mixing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External forcing (other than river flow) would have an impact on the vertical structure, the thickness and the shape of the </a:t>
            </a:r>
            <a:r>
              <a:rPr lang="en-GB" dirty="0" smtClean="0"/>
              <a:t>freshwater area </a:t>
            </a:r>
            <a:r>
              <a:rPr lang="en-GB" dirty="0" smtClean="0"/>
              <a:t>weakening or even altering the exponential correlation between salinity and river flow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The above </a:t>
            </a:r>
            <a:r>
              <a:rPr lang="en-GB" dirty="0" smtClean="0"/>
              <a:t>could </a:t>
            </a:r>
            <a:r>
              <a:rPr lang="en-GB" dirty="0" smtClean="0"/>
              <a:t>justify the weaker exponential fitting of the Mississippi Delta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389" y="0"/>
            <a:ext cx="9325280" cy="680311"/>
          </a:xfrm>
        </p:spPr>
        <p:txBody>
          <a:bodyPr>
            <a:normAutofit/>
          </a:bodyPr>
          <a:lstStyle/>
          <a:p>
            <a:r>
              <a:rPr lang="en-GB" sz="3000" dirty="0" smtClean="0"/>
              <a:t>CONCLUSIONS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227" y="902379"/>
            <a:ext cx="9638789" cy="501073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Model results indicate the existence of a negative and exponential correlation between salinity and river flow that can be summarized in </a:t>
            </a:r>
            <a:r>
              <a:rPr lang="en-GB" dirty="0" smtClean="0"/>
              <a:t>an </a:t>
            </a:r>
            <a:r>
              <a:rPr lang="en-GB" dirty="0" smtClean="0"/>
              <a:t>1D analytical expression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It is possible (under certain limitations) to predict salinity at a certain location and time if the flow hydrograph is known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We can detect delta areas that are most likely exposed to high salinity based on a channels classification scheme by stream orders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Salinity and stream order number are inversely proportional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5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241" y="347300"/>
            <a:ext cx="5624136" cy="784814"/>
          </a:xfrm>
        </p:spPr>
        <p:txBody>
          <a:bodyPr/>
          <a:lstStyle/>
          <a:p>
            <a:r>
              <a:rPr lang="en-GB" dirty="0" smtClean="0"/>
              <a:t>River deltas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0241" y="1337808"/>
            <a:ext cx="9325280" cy="461885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Highly fertile regions – accommodating rural and agricultural </a:t>
            </a:r>
            <a:r>
              <a:rPr lang="en-GB" dirty="0" smtClean="0"/>
              <a:t>activities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Half a billion people dependant on deltaic ecosystems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Threatened by sea level rise, variations in riverine flow, changes in land-use practices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Increased salinity in deltaic regions  can be detrimental for  anthropogenic activities (irrigation, agriculture, drinking water etc.) and the environment (wildlife, plant succession, fisheries dynamics etc.)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3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80" y="190547"/>
            <a:ext cx="5389005" cy="1141866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692" y="1877741"/>
            <a:ext cx="5197417" cy="354769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Can we describe spatiotemporal salinity distribution in deltas based on estuarine physics theory?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Can we derive simple correlations between salinity and delta’s features?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02995" y="116524"/>
            <a:ext cx="5389005" cy="1141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06491" y="1655673"/>
            <a:ext cx="4698274" cy="383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Numerical modelling to simulate hydrodynamics and salinity field for a river dominated delta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Investigation for the existence of any correlations </a:t>
            </a:r>
            <a:r>
              <a:rPr lang="en-GB" dirty="0" smtClean="0"/>
              <a:t>between </a:t>
            </a:r>
            <a:r>
              <a:rPr lang="en-GB" dirty="0" smtClean="0"/>
              <a:t>salinity and delta’s features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Qualitative comparison with the appropriate field data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3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t="2540" r="13125" b="825"/>
          <a:stretch/>
        </p:blipFill>
        <p:spPr>
          <a:xfrm>
            <a:off x="6320118" y="755596"/>
            <a:ext cx="5784796" cy="5362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93"/>
            <a:ext cx="12017829" cy="758689"/>
          </a:xfrm>
        </p:spPr>
        <p:txBody>
          <a:bodyPr>
            <a:noAutofit/>
          </a:bodyPr>
          <a:lstStyle/>
          <a:p>
            <a:r>
              <a:rPr lang="en-GB" sz="3000" dirty="0" smtClean="0"/>
              <a:t>IDEALIZED MODEL FOR A RIVER DOMINATED DELTA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4" y="1023255"/>
            <a:ext cx="6047078" cy="5020494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An idealized delta model is built in DELFT3D (</a:t>
            </a:r>
            <a:r>
              <a:rPr lang="en-GB" dirty="0" err="1" smtClean="0"/>
              <a:t>Deltares</a:t>
            </a:r>
            <a:r>
              <a:rPr lang="en-GB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A delta bathymetry is produced by a high and constant river </a:t>
            </a:r>
            <a:r>
              <a:rPr lang="en-GB" dirty="0"/>
              <a:t>flow carrying sediments </a:t>
            </a:r>
            <a:r>
              <a:rPr lang="en-GB" dirty="0" smtClean="0"/>
              <a:t>that enters from a rectangular inlet (400m*200m) in </a:t>
            </a:r>
            <a:r>
              <a:rPr lang="en-GB" dirty="0"/>
              <a:t>a water </a:t>
            </a:r>
            <a:r>
              <a:rPr lang="en-GB" dirty="0" smtClean="0"/>
              <a:t>basin, </a:t>
            </a:r>
            <a:r>
              <a:rPr lang="en-GB" dirty="0"/>
              <a:t>eroding the bed and depositing </a:t>
            </a:r>
            <a:r>
              <a:rPr lang="en-GB" dirty="0" smtClean="0"/>
              <a:t>sediments aside.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Input bathymetry for salinity simulations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No coupling between salinity and sediment transport (frozen bathymetry for salinity simulations)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7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659" y="31615"/>
            <a:ext cx="9911123" cy="551091"/>
          </a:xfrm>
        </p:spPr>
        <p:txBody>
          <a:bodyPr>
            <a:normAutofit/>
          </a:bodyPr>
          <a:lstStyle/>
          <a:p>
            <a:r>
              <a:rPr lang="en-GB" sz="3000" dirty="0" smtClean="0"/>
              <a:t>MODEL SETUP 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7614"/>
            <a:ext cx="4778382" cy="5803476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Simulation period : 1 year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Time step : 0.5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Four (4) </a:t>
            </a:r>
            <a:r>
              <a:rPr lang="el-GR" dirty="0" smtClean="0">
                <a:cs typeface="Calibri" panose="020F0502020204030204" pitchFamily="34" charset="0"/>
              </a:rPr>
              <a:t>σ</a:t>
            </a:r>
            <a:r>
              <a:rPr lang="en-GB" dirty="0" smtClean="0">
                <a:cs typeface="Calibri" panose="020F0502020204030204" pitchFamily="34" charset="0"/>
              </a:rPr>
              <a:t> layers in the vertical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River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Fresh water flow, an annual hydrograph with a Gaussian distribution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cs typeface="Calibri" panose="020F0502020204030204" pitchFamily="34" charset="0"/>
              </a:rPr>
              <a:t>Fresh water salinity (0 PSU)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Offshore boundary conditions: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Zero water level, constant in time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Constant salinity equal to 30 </a:t>
            </a:r>
            <a:r>
              <a:rPr lang="en-GB" dirty="0" err="1" smtClean="0"/>
              <a:t>psu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Lateral Boundary conditions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Riemann condition (weakly reflective boundary)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Free salt transport (the model is allowed to calculate its own values at the boundaries)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5587" r="7244" b="6793"/>
          <a:stretch/>
        </p:blipFill>
        <p:spPr>
          <a:xfrm>
            <a:off x="5103223" y="563121"/>
            <a:ext cx="6905897" cy="54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875" y="103959"/>
            <a:ext cx="8900431" cy="54097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MODELLING RESULTS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80" y="523013"/>
            <a:ext cx="8617675" cy="90519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Monthly averaged salinity isohalines and flow vectors at the driest and wettest months for top and bottom layers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3037" r="7600" b="2552"/>
          <a:stretch/>
        </p:blipFill>
        <p:spPr bwMode="auto">
          <a:xfrm>
            <a:off x="2316480" y="1428207"/>
            <a:ext cx="8256270" cy="4614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483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216671"/>
            <a:ext cx="8889851" cy="480015"/>
          </a:xfrm>
        </p:spPr>
        <p:txBody>
          <a:bodyPr>
            <a:normAutofit fontScale="90000"/>
          </a:bodyPr>
          <a:lstStyle/>
          <a:p>
            <a:r>
              <a:rPr lang="en-GB" sz="3000" dirty="0" smtClean="0"/>
              <a:t>MODELLING RESULTS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90" y="1163637"/>
            <a:ext cx="11789807" cy="53590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Monitoring the development and evolution of a freshwater area defined as the areas inside the delta where salinity is below 2 PSU during dry and wet season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DRY SEASON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Narrow freshwater area restricted around the river inlet.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Salt intrusion in the inlet during periods of lowest 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WET SEASON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Formation of an offshore buoyant plume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Top layer salinities are reduced throughout most of the domain while bottom layer salinities still show a sharp gradient around the delta limit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5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6892" y="0"/>
            <a:ext cx="9072731" cy="68902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CLASSIFICATION OF DELTA CHANNELS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2" y="689020"/>
            <a:ext cx="6235337" cy="5361780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Every delta channel is assigned a stream order number based on the </a:t>
            </a:r>
            <a:r>
              <a:rPr lang="en-GB" dirty="0" err="1" smtClean="0"/>
              <a:t>Strahler</a:t>
            </a:r>
            <a:r>
              <a:rPr lang="en-GB" dirty="0" smtClean="0"/>
              <a:t>-Horton method (1952)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Channels with no junctions are 1</a:t>
            </a:r>
            <a:r>
              <a:rPr lang="en-GB" baseline="30000" dirty="0" smtClean="0"/>
              <a:t>st</a:t>
            </a:r>
            <a:r>
              <a:rPr lang="en-GB" dirty="0" smtClean="0"/>
              <a:t> stream order channels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Second stream order channels begin at the confluence of two first stream order channels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Stream order increases by one if a channel receives channels of the same stream order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When a stream of a given order receives a channel of lowest order, its own order does not </a:t>
            </a:r>
            <a:r>
              <a:rPr lang="en-GB" dirty="0" smtClean="0"/>
              <a:t>change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The idealized delta has a 5</a:t>
            </a:r>
            <a:r>
              <a:rPr lang="en-GB" baseline="30000" dirty="0" smtClean="0"/>
              <a:t>th</a:t>
            </a:r>
            <a:r>
              <a:rPr lang="en-GB" dirty="0" smtClean="0"/>
              <a:t> order bifurcation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7111" r="7388" b="2477"/>
          <a:stretch/>
        </p:blipFill>
        <p:spPr>
          <a:xfrm>
            <a:off x="6649091" y="642777"/>
            <a:ext cx="5438406" cy="54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1" y="181837"/>
            <a:ext cx="11499436" cy="575809"/>
          </a:xfrm>
        </p:spPr>
        <p:txBody>
          <a:bodyPr>
            <a:noAutofit/>
          </a:bodyPr>
          <a:lstStyle/>
          <a:p>
            <a:r>
              <a:rPr lang="en-GB" sz="3000" dirty="0" smtClean="0"/>
              <a:t>Correlations with channel bifurcation order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86" y="831667"/>
            <a:ext cx="4815840" cy="536883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Temporal evolution of the depth-averaged salinity averaged within channels of the same stream order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Salinity and channel stream order are inversely proportional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Maximum salinities at low order channels (most distant)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Minimum salinity at high order channels (most proximal to the river)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5587" r="6807"/>
          <a:stretch/>
        </p:blipFill>
        <p:spPr>
          <a:xfrm>
            <a:off x="5556070" y="757646"/>
            <a:ext cx="6439756" cy="54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mask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1197</Words>
  <Application>Microsoft Office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Cambria Math</vt:lpstr>
      <vt:lpstr>Rockwell</vt:lpstr>
      <vt:lpstr>1_Custom Design</vt:lpstr>
      <vt:lpstr>Custom Design</vt:lpstr>
      <vt:lpstr>Damask</vt:lpstr>
      <vt:lpstr>PowerPoint Presentation</vt:lpstr>
      <vt:lpstr>River deltas</vt:lpstr>
      <vt:lpstr>Questions</vt:lpstr>
      <vt:lpstr>IDEALIZED MODEL FOR A RIVER DOMINATED DELTA</vt:lpstr>
      <vt:lpstr>MODEL SETUP </vt:lpstr>
      <vt:lpstr>MODELLING RESULTS</vt:lpstr>
      <vt:lpstr>MODELLING RESULTS</vt:lpstr>
      <vt:lpstr>CLASSIFICATION OF DELTA CHANNELS</vt:lpstr>
      <vt:lpstr>Correlations with channel bifurcation order</vt:lpstr>
      <vt:lpstr>COMPARISON WITH A REAL DELTA</vt:lpstr>
      <vt:lpstr>MODEL –OBSERVATIONS COMPARISON</vt:lpstr>
      <vt:lpstr>DERIVATION OF AN ANALYTICAL EXPRESSION </vt:lpstr>
      <vt:lpstr>DERIVATION OF AN ANALYTICAL EXPRESSION </vt:lpstr>
      <vt:lpstr>DERIVATION OF AN ANALYTICAL EXPRESSION </vt:lpstr>
      <vt:lpstr>SIGNIFICANCE OF THE ANALYTICAL EXPRESSION </vt:lpstr>
      <vt:lpstr>IMPLEMENTATION OF THE SAME METHOD IN THE MISSISSIPPI RIVER DELTA</vt:lpstr>
      <vt:lpstr>LIMITATIONS OF THE ANALYTICAL EXPRESSION</vt:lpstr>
      <vt:lpstr>CONCLUSIONS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Matsoukis, Constantinos</dc:creator>
  <cp:lastModifiedBy>Matsoukis, Konstantinos</cp:lastModifiedBy>
  <cp:revision>128</cp:revision>
  <dcterms:created xsi:type="dcterms:W3CDTF">2019-05-14T18:11:57Z</dcterms:created>
  <dcterms:modified xsi:type="dcterms:W3CDTF">2020-04-28T11:46:47Z</dcterms:modified>
</cp:coreProperties>
</file>