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sldIdLst>
    <p:sldId id="636" r:id="rId2"/>
    <p:sldId id="623" r:id="rId3"/>
    <p:sldId id="559" r:id="rId4"/>
    <p:sldId id="608" r:id="rId5"/>
    <p:sldId id="617" r:id="rId6"/>
    <p:sldId id="638" r:id="rId7"/>
    <p:sldId id="643" r:id="rId8"/>
    <p:sldId id="644" r:id="rId9"/>
    <p:sldId id="647" r:id="rId10"/>
    <p:sldId id="640" r:id="rId11"/>
    <p:sldId id="627" r:id="rId12"/>
  </p:sldIdLst>
  <p:sldSz cx="9144000" cy="6858000" type="screen4x3"/>
  <p:notesSz cx="6858000" cy="987266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9" autoAdjust="0"/>
    <p:restoredTop sz="94660" autoAdjust="0"/>
  </p:normalViewPr>
  <p:slideViewPr>
    <p:cSldViewPr>
      <p:cViewPr>
        <p:scale>
          <a:sx n="70" d="100"/>
          <a:sy n="70" d="100"/>
        </p:scale>
        <p:origin x="-1156" y="-1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4"/>
        <p:guide pos="22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1" y="0"/>
            <a:ext cx="6858000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i-FI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" y="0"/>
            <a:ext cx="6858000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i-FI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" y="0"/>
            <a:ext cx="6858000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i-FI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1" y="0"/>
            <a:ext cx="6858000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i-FI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1" y="0"/>
            <a:ext cx="6858000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i-FI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1" y="0"/>
            <a:ext cx="6858000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i-FI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1" y="0"/>
            <a:ext cx="6858000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i-FI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1" y="0"/>
            <a:ext cx="6858000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i-FI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hdr"/>
          </p:nvPr>
        </p:nvSpPr>
        <p:spPr bwMode="auto">
          <a:xfrm>
            <a:off x="2" y="1"/>
            <a:ext cx="2959736" cy="4823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8" tIns="45724" rIns="91448" bIns="45724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60869" algn="l"/>
                <a:tab pos="921736" algn="l"/>
                <a:tab pos="1382605" algn="l"/>
                <a:tab pos="1843472" algn="l"/>
                <a:tab pos="2304341" algn="l"/>
                <a:tab pos="2765208" algn="l"/>
                <a:tab pos="3226077" algn="l"/>
                <a:tab pos="3686945" algn="l"/>
                <a:tab pos="4147813" algn="l"/>
                <a:tab pos="4608682" algn="l"/>
                <a:tab pos="5069549" algn="l"/>
                <a:tab pos="5530418" algn="l"/>
                <a:tab pos="5991285" algn="l"/>
                <a:tab pos="6452154" algn="l"/>
                <a:tab pos="6913022" algn="l"/>
                <a:tab pos="7373890" algn="l"/>
                <a:tab pos="7834759" algn="l"/>
                <a:tab pos="8295626" algn="l"/>
                <a:tab pos="8756495" algn="l"/>
                <a:tab pos="9217362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3882930" y="1"/>
            <a:ext cx="2958203" cy="4823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8" tIns="45724" rIns="91448" bIns="4572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60869" algn="l"/>
                <a:tab pos="921736" algn="l"/>
                <a:tab pos="1382605" algn="l"/>
                <a:tab pos="1843472" algn="l"/>
                <a:tab pos="2304341" algn="l"/>
                <a:tab pos="2765208" algn="l"/>
                <a:tab pos="3226077" algn="l"/>
                <a:tab pos="3686945" algn="l"/>
                <a:tab pos="4147813" algn="l"/>
                <a:tab pos="4608682" algn="l"/>
                <a:tab pos="5069549" algn="l"/>
                <a:tab pos="5530418" algn="l"/>
                <a:tab pos="5991285" algn="l"/>
                <a:tab pos="6452154" algn="l"/>
                <a:tab pos="6913022" algn="l"/>
                <a:tab pos="7373890" algn="l"/>
                <a:tab pos="7834759" algn="l"/>
                <a:tab pos="8295626" algn="l"/>
                <a:tab pos="8756495" algn="l"/>
                <a:tab pos="9217362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9404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60438" y="739775"/>
            <a:ext cx="4922837" cy="3690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60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85494" y="4689017"/>
            <a:ext cx="5471678" cy="44286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noProof="0" smtClean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2" y="9374972"/>
            <a:ext cx="2959736" cy="4823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8" tIns="45724" rIns="91448" bIns="45724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60869" algn="l"/>
                <a:tab pos="921736" algn="l"/>
                <a:tab pos="1382605" algn="l"/>
                <a:tab pos="1843472" algn="l"/>
                <a:tab pos="2304341" algn="l"/>
                <a:tab pos="2765208" algn="l"/>
                <a:tab pos="3226077" algn="l"/>
                <a:tab pos="3686945" algn="l"/>
                <a:tab pos="4147813" algn="l"/>
                <a:tab pos="4608682" algn="l"/>
                <a:tab pos="5069549" algn="l"/>
                <a:tab pos="5530418" algn="l"/>
                <a:tab pos="5991285" algn="l"/>
                <a:tab pos="6452154" algn="l"/>
                <a:tab pos="6913022" algn="l"/>
                <a:tab pos="7373890" algn="l"/>
                <a:tab pos="7834759" algn="l"/>
                <a:tab pos="8295626" algn="l"/>
                <a:tab pos="8756495" algn="l"/>
                <a:tab pos="9217362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82930" y="9374972"/>
            <a:ext cx="2958203" cy="4823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8" tIns="45724" rIns="91448" bIns="4572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60869" algn="l"/>
                <a:tab pos="921736" algn="l"/>
                <a:tab pos="1382605" algn="l"/>
                <a:tab pos="1843472" algn="l"/>
                <a:tab pos="2304341" algn="l"/>
                <a:tab pos="2765208" algn="l"/>
                <a:tab pos="3226077" algn="l"/>
                <a:tab pos="3686945" algn="l"/>
                <a:tab pos="4147813" algn="l"/>
                <a:tab pos="4608682" algn="l"/>
                <a:tab pos="5069549" algn="l"/>
                <a:tab pos="5530418" algn="l"/>
                <a:tab pos="5991285" algn="l"/>
                <a:tab pos="6452154" algn="l"/>
                <a:tab pos="6913022" algn="l"/>
                <a:tab pos="7373890" algn="l"/>
                <a:tab pos="7834759" algn="l"/>
                <a:tab pos="8295626" algn="l"/>
                <a:tab pos="8756495" algn="l"/>
                <a:tab pos="9217362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B3E2814-6864-409B-AE9F-D97E2A8B91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28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9486" algn="l"/>
                <a:tab pos="920504" algn="l"/>
                <a:tab pos="1381521" algn="l"/>
                <a:tab pos="1842539" algn="l"/>
                <a:tab pos="2303556" algn="l"/>
                <a:tab pos="2764575" algn="l"/>
                <a:tab pos="3225592" algn="l"/>
                <a:tab pos="3686610" algn="l"/>
                <a:tab pos="4147627" algn="l"/>
                <a:tab pos="4608645" algn="l"/>
                <a:tab pos="5068131" algn="l"/>
                <a:tab pos="5529148" algn="l"/>
                <a:tab pos="5990166" algn="l"/>
                <a:tab pos="6451183" algn="l"/>
                <a:tab pos="6912202" algn="l"/>
                <a:tab pos="7373219" algn="l"/>
                <a:tab pos="7834237" algn="l"/>
                <a:tab pos="8295254" algn="l"/>
                <a:tab pos="8756272" algn="l"/>
                <a:tab pos="9217289" algn="l"/>
              </a:tabLst>
            </a:pPr>
            <a:fld id="{C57E4990-437A-435C-A239-CDE0FE021DB5}" type="slidenum">
              <a:rPr lang="en-GB" smtClean="0"/>
              <a:pPr>
                <a:tabLst>
                  <a:tab pos="0" algn="l"/>
                  <a:tab pos="459486" algn="l"/>
                  <a:tab pos="920504" algn="l"/>
                  <a:tab pos="1381521" algn="l"/>
                  <a:tab pos="1842539" algn="l"/>
                  <a:tab pos="2303556" algn="l"/>
                  <a:tab pos="2764575" algn="l"/>
                  <a:tab pos="3225592" algn="l"/>
                  <a:tab pos="3686610" algn="l"/>
                  <a:tab pos="4147627" algn="l"/>
                  <a:tab pos="4608645" algn="l"/>
                  <a:tab pos="5068131" algn="l"/>
                  <a:tab pos="5529148" algn="l"/>
                  <a:tab pos="5990166" algn="l"/>
                  <a:tab pos="6451183" algn="l"/>
                  <a:tab pos="6912202" algn="l"/>
                  <a:tab pos="7373219" algn="l"/>
                  <a:tab pos="7834237" algn="l"/>
                  <a:tab pos="8295254" algn="l"/>
                  <a:tab pos="8756272" algn="l"/>
                  <a:tab pos="9217289" algn="l"/>
                </a:tabLst>
              </a:pPr>
              <a:t>1</a:t>
            </a:fld>
            <a:endParaRPr lang="en-GB" dirty="0" smtClean="0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918592" y="741178"/>
            <a:ext cx="5019283" cy="37012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i-FI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95" y="4689018"/>
            <a:ext cx="5473211" cy="4431750"/>
          </a:xfrm>
          <a:noFill/>
          <a:ln/>
        </p:spPr>
        <p:txBody>
          <a:bodyPr wrap="none" anchor="ctr"/>
          <a:lstStyle/>
          <a:p>
            <a:endParaRPr lang="fi-FI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4588" algn="l"/>
                <a:tab pos="4144963" algn="l"/>
                <a:tab pos="4606925" algn="l"/>
                <a:tab pos="5067300" algn="l"/>
                <a:tab pos="5529263" algn="l"/>
                <a:tab pos="5989638" algn="l"/>
                <a:tab pos="6450013" algn="l"/>
                <a:tab pos="6911975" algn="l"/>
                <a:tab pos="7370763" algn="l"/>
                <a:tab pos="7832725" algn="l"/>
                <a:tab pos="8293100" algn="l"/>
                <a:tab pos="8753475" algn="l"/>
                <a:tab pos="92154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7713" indent="-287338" eaLnBrk="0" hangingPunct="0">
              <a:spcBef>
                <a:spcPct val="30000"/>
              </a:spcBef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4588" algn="l"/>
                <a:tab pos="4144963" algn="l"/>
                <a:tab pos="4606925" algn="l"/>
                <a:tab pos="5067300" algn="l"/>
                <a:tab pos="5529263" algn="l"/>
                <a:tab pos="5989638" algn="l"/>
                <a:tab pos="6450013" algn="l"/>
                <a:tab pos="6911975" algn="l"/>
                <a:tab pos="7370763" algn="l"/>
                <a:tab pos="7832725" algn="l"/>
                <a:tab pos="8293100" algn="l"/>
                <a:tab pos="8753475" algn="l"/>
                <a:tab pos="92154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2525" indent="-230188" eaLnBrk="0" hangingPunct="0">
              <a:spcBef>
                <a:spcPct val="30000"/>
              </a:spcBef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4588" algn="l"/>
                <a:tab pos="4144963" algn="l"/>
                <a:tab pos="4606925" algn="l"/>
                <a:tab pos="5067300" algn="l"/>
                <a:tab pos="5529263" algn="l"/>
                <a:tab pos="5989638" algn="l"/>
                <a:tab pos="6450013" algn="l"/>
                <a:tab pos="6911975" algn="l"/>
                <a:tab pos="7370763" algn="l"/>
                <a:tab pos="7832725" algn="l"/>
                <a:tab pos="8293100" algn="l"/>
                <a:tab pos="8753475" algn="l"/>
                <a:tab pos="92154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900" indent="-230188" eaLnBrk="0" hangingPunct="0">
              <a:spcBef>
                <a:spcPct val="30000"/>
              </a:spcBef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4588" algn="l"/>
                <a:tab pos="4144963" algn="l"/>
                <a:tab pos="4606925" algn="l"/>
                <a:tab pos="5067300" algn="l"/>
                <a:tab pos="5529263" algn="l"/>
                <a:tab pos="5989638" algn="l"/>
                <a:tab pos="6450013" algn="l"/>
                <a:tab pos="6911975" algn="l"/>
                <a:tab pos="7370763" algn="l"/>
                <a:tab pos="7832725" algn="l"/>
                <a:tab pos="8293100" algn="l"/>
                <a:tab pos="8753475" algn="l"/>
                <a:tab pos="92154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275" indent="-230188" eaLnBrk="0" hangingPunct="0">
              <a:spcBef>
                <a:spcPct val="30000"/>
              </a:spcBef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4588" algn="l"/>
                <a:tab pos="4144963" algn="l"/>
                <a:tab pos="4606925" algn="l"/>
                <a:tab pos="5067300" algn="l"/>
                <a:tab pos="5529263" algn="l"/>
                <a:tab pos="5989638" algn="l"/>
                <a:tab pos="6450013" algn="l"/>
                <a:tab pos="6911975" algn="l"/>
                <a:tab pos="7370763" algn="l"/>
                <a:tab pos="7832725" algn="l"/>
                <a:tab pos="8293100" algn="l"/>
                <a:tab pos="8753475" algn="l"/>
                <a:tab pos="92154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4588" algn="l"/>
                <a:tab pos="4144963" algn="l"/>
                <a:tab pos="4606925" algn="l"/>
                <a:tab pos="5067300" algn="l"/>
                <a:tab pos="5529263" algn="l"/>
                <a:tab pos="5989638" algn="l"/>
                <a:tab pos="6450013" algn="l"/>
                <a:tab pos="6911975" algn="l"/>
                <a:tab pos="7370763" algn="l"/>
                <a:tab pos="7832725" algn="l"/>
                <a:tab pos="8293100" algn="l"/>
                <a:tab pos="8753475" algn="l"/>
                <a:tab pos="92154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4588" algn="l"/>
                <a:tab pos="4144963" algn="l"/>
                <a:tab pos="4606925" algn="l"/>
                <a:tab pos="5067300" algn="l"/>
                <a:tab pos="5529263" algn="l"/>
                <a:tab pos="5989638" algn="l"/>
                <a:tab pos="6450013" algn="l"/>
                <a:tab pos="6911975" algn="l"/>
                <a:tab pos="7370763" algn="l"/>
                <a:tab pos="7832725" algn="l"/>
                <a:tab pos="8293100" algn="l"/>
                <a:tab pos="8753475" algn="l"/>
                <a:tab pos="92154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4588" algn="l"/>
                <a:tab pos="4144963" algn="l"/>
                <a:tab pos="4606925" algn="l"/>
                <a:tab pos="5067300" algn="l"/>
                <a:tab pos="5529263" algn="l"/>
                <a:tab pos="5989638" algn="l"/>
                <a:tab pos="6450013" algn="l"/>
                <a:tab pos="6911975" algn="l"/>
                <a:tab pos="7370763" algn="l"/>
                <a:tab pos="7832725" algn="l"/>
                <a:tab pos="8293100" algn="l"/>
                <a:tab pos="8753475" algn="l"/>
                <a:tab pos="92154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4588" algn="l"/>
                <a:tab pos="4144963" algn="l"/>
                <a:tab pos="4606925" algn="l"/>
                <a:tab pos="5067300" algn="l"/>
                <a:tab pos="5529263" algn="l"/>
                <a:tab pos="5989638" algn="l"/>
                <a:tab pos="6450013" algn="l"/>
                <a:tab pos="6911975" algn="l"/>
                <a:tab pos="7370763" algn="l"/>
                <a:tab pos="7832725" algn="l"/>
                <a:tab pos="8293100" algn="l"/>
                <a:tab pos="8753475" algn="l"/>
                <a:tab pos="921543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0296C7-1A0E-4344-A20A-0DBF1549F462}" type="slidenum">
              <a:rPr lang="en-GB" altLang="fi-FI" smtClean="0"/>
              <a:pPr eaLnBrk="1" hangingPunct="1">
                <a:spcBef>
                  <a:spcPct val="0"/>
                </a:spcBef>
              </a:pPr>
              <a:t>10</a:t>
            </a:fld>
            <a:endParaRPr lang="en-GB" altLang="fi-FI" smtClean="0"/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918140" y="741713"/>
            <a:ext cx="5020120" cy="370067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77" tIns="46088" rIns="92177" bIns="46088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fi-FI" altLang="fi-FI" sz="1800">
              <a:latin typeface="Arial" charset="0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1" y="4688568"/>
            <a:ext cx="5473581" cy="4431336"/>
          </a:xfrm>
          <a:noFill/>
        </p:spPr>
        <p:txBody>
          <a:bodyPr wrap="none" anchor="ctr"/>
          <a:lstStyle/>
          <a:p>
            <a:pPr eaLnBrk="1" hangingPunct="1"/>
            <a:r>
              <a:rPr lang="fi-FI" altLang="fi-FI" smtClean="0"/>
              <a:t> 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9486" algn="l"/>
                <a:tab pos="920504" algn="l"/>
                <a:tab pos="1381521" algn="l"/>
                <a:tab pos="1842539" algn="l"/>
                <a:tab pos="2303556" algn="l"/>
                <a:tab pos="2764575" algn="l"/>
                <a:tab pos="3225592" algn="l"/>
                <a:tab pos="3686610" algn="l"/>
                <a:tab pos="4147627" algn="l"/>
                <a:tab pos="4608645" algn="l"/>
                <a:tab pos="5068131" algn="l"/>
                <a:tab pos="5529148" algn="l"/>
                <a:tab pos="5990166" algn="l"/>
                <a:tab pos="6451183" algn="l"/>
                <a:tab pos="6912202" algn="l"/>
                <a:tab pos="7373219" algn="l"/>
                <a:tab pos="7834237" algn="l"/>
                <a:tab pos="8295254" algn="l"/>
                <a:tab pos="8756272" algn="l"/>
                <a:tab pos="9217289" algn="l"/>
              </a:tabLst>
            </a:pPr>
            <a:fld id="{E25ABAF4-0228-461F-A1D6-57133F0B245A}" type="slidenum">
              <a:rPr lang="en-GB" smtClean="0"/>
              <a:pPr>
                <a:tabLst>
                  <a:tab pos="0" algn="l"/>
                  <a:tab pos="459486" algn="l"/>
                  <a:tab pos="920504" algn="l"/>
                  <a:tab pos="1381521" algn="l"/>
                  <a:tab pos="1842539" algn="l"/>
                  <a:tab pos="2303556" algn="l"/>
                  <a:tab pos="2764575" algn="l"/>
                  <a:tab pos="3225592" algn="l"/>
                  <a:tab pos="3686610" algn="l"/>
                  <a:tab pos="4147627" algn="l"/>
                  <a:tab pos="4608645" algn="l"/>
                  <a:tab pos="5068131" algn="l"/>
                  <a:tab pos="5529148" algn="l"/>
                  <a:tab pos="5990166" algn="l"/>
                  <a:tab pos="6451183" algn="l"/>
                  <a:tab pos="6912202" algn="l"/>
                  <a:tab pos="7373219" algn="l"/>
                  <a:tab pos="7834237" algn="l"/>
                  <a:tab pos="8295254" algn="l"/>
                  <a:tab pos="8756272" algn="l"/>
                  <a:tab pos="9217289" algn="l"/>
                </a:tabLst>
              </a:pPr>
              <a:t>11</a:t>
            </a:fld>
            <a:endParaRPr lang="en-GB" smtClean="0"/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918592" y="741178"/>
            <a:ext cx="5019283" cy="37012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i-FI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495" y="4689018"/>
            <a:ext cx="5473211" cy="4431750"/>
          </a:xfrm>
          <a:noFill/>
          <a:ln/>
        </p:spPr>
        <p:txBody>
          <a:bodyPr wrap="none" anchor="ctr"/>
          <a:lstStyle/>
          <a:p>
            <a:endParaRPr lang="fi-FI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9486" algn="l"/>
                <a:tab pos="920504" algn="l"/>
                <a:tab pos="1381521" algn="l"/>
                <a:tab pos="1842539" algn="l"/>
                <a:tab pos="2303556" algn="l"/>
                <a:tab pos="2764575" algn="l"/>
                <a:tab pos="3225592" algn="l"/>
                <a:tab pos="3686610" algn="l"/>
                <a:tab pos="4147627" algn="l"/>
                <a:tab pos="4608645" algn="l"/>
                <a:tab pos="5068131" algn="l"/>
                <a:tab pos="5529148" algn="l"/>
                <a:tab pos="5990166" algn="l"/>
                <a:tab pos="6451183" algn="l"/>
                <a:tab pos="6912202" algn="l"/>
                <a:tab pos="7373219" algn="l"/>
                <a:tab pos="7834237" algn="l"/>
                <a:tab pos="8295254" algn="l"/>
                <a:tab pos="8756272" algn="l"/>
                <a:tab pos="9217289" algn="l"/>
              </a:tabLst>
            </a:pPr>
            <a:fld id="{C57E4990-437A-435C-A239-CDE0FE021DB5}" type="slidenum">
              <a:rPr lang="en-GB" smtClean="0"/>
              <a:pPr>
                <a:tabLst>
                  <a:tab pos="0" algn="l"/>
                  <a:tab pos="459486" algn="l"/>
                  <a:tab pos="920504" algn="l"/>
                  <a:tab pos="1381521" algn="l"/>
                  <a:tab pos="1842539" algn="l"/>
                  <a:tab pos="2303556" algn="l"/>
                  <a:tab pos="2764575" algn="l"/>
                  <a:tab pos="3225592" algn="l"/>
                  <a:tab pos="3686610" algn="l"/>
                  <a:tab pos="4147627" algn="l"/>
                  <a:tab pos="4608645" algn="l"/>
                  <a:tab pos="5068131" algn="l"/>
                  <a:tab pos="5529148" algn="l"/>
                  <a:tab pos="5990166" algn="l"/>
                  <a:tab pos="6451183" algn="l"/>
                  <a:tab pos="6912202" algn="l"/>
                  <a:tab pos="7373219" algn="l"/>
                  <a:tab pos="7834237" algn="l"/>
                  <a:tab pos="8295254" algn="l"/>
                  <a:tab pos="8756272" algn="l"/>
                  <a:tab pos="9217289" algn="l"/>
                </a:tabLst>
              </a:pPr>
              <a:t>2</a:t>
            </a:fld>
            <a:endParaRPr lang="en-GB" dirty="0" smtClean="0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918592" y="741178"/>
            <a:ext cx="5019283" cy="37012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i-FI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95" y="4689018"/>
            <a:ext cx="5473211" cy="4431750"/>
          </a:xfrm>
          <a:noFill/>
          <a:ln/>
        </p:spPr>
        <p:txBody>
          <a:bodyPr wrap="none" anchor="ctr"/>
          <a:lstStyle/>
          <a:p>
            <a:endParaRPr lang="fi-FI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6175" algn="l"/>
                <a:tab pos="4146550" algn="l"/>
                <a:tab pos="4608513" algn="l"/>
                <a:tab pos="5067300" algn="l"/>
                <a:tab pos="5527675" algn="l"/>
                <a:tab pos="5989638" algn="l"/>
                <a:tab pos="6450013" algn="l"/>
                <a:tab pos="6911975" algn="l"/>
                <a:tab pos="7372350" algn="l"/>
                <a:tab pos="7832725" algn="l"/>
                <a:tab pos="8294688" algn="l"/>
                <a:tab pos="8755063" algn="l"/>
                <a:tab pos="9217025" algn="l"/>
              </a:tabLst>
            </a:pPr>
            <a:fld id="{D517E0EE-0B76-42EC-B2BB-2F1AC1B14465}" type="slidenum">
              <a:rPr lang="en-GB" smtClean="0"/>
              <a:pPr>
                <a:tabLst>
                  <a:tab pos="0" algn="l"/>
                  <a:tab pos="458788" algn="l"/>
                  <a:tab pos="919163" algn="l"/>
                  <a:tab pos="1381125" algn="l"/>
                  <a:tab pos="1841500" algn="l"/>
                  <a:tab pos="2303463" algn="l"/>
                  <a:tab pos="2763838" algn="l"/>
                  <a:tab pos="3224213" algn="l"/>
                  <a:tab pos="3686175" algn="l"/>
                  <a:tab pos="4146550" algn="l"/>
                  <a:tab pos="4608513" algn="l"/>
                  <a:tab pos="5067300" algn="l"/>
                  <a:tab pos="5527675" algn="l"/>
                  <a:tab pos="5989638" algn="l"/>
                  <a:tab pos="6450013" algn="l"/>
                  <a:tab pos="6911975" algn="l"/>
                  <a:tab pos="7372350" algn="l"/>
                  <a:tab pos="7832725" algn="l"/>
                  <a:tab pos="8294688" algn="l"/>
                  <a:tab pos="8755063" algn="l"/>
                  <a:tab pos="9217025" algn="l"/>
                </a:tabLst>
              </a:pPr>
              <a:t>3</a:t>
            </a:fld>
            <a:endParaRPr lang="en-GB" smtClean="0"/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919312" y="740490"/>
            <a:ext cx="5017776" cy="370244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i-FI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689240"/>
            <a:ext cx="5472627" cy="4431884"/>
          </a:xfrm>
          <a:noFill/>
          <a:ln/>
        </p:spPr>
        <p:txBody>
          <a:bodyPr wrap="none" anchor="ctr"/>
          <a:lstStyle/>
          <a:p>
            <a:endParaRPr lang="fi-FI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8788" algn="l"/>
                <a:tab pos="919163" algn="l"/>
                <a:tab pos="1381125" algn="l"/>
                <a:tab pos="1841500" algn="l"/>
                <a:tab pos="2303463" algn="l"/>
                <a:tab pos="2763838" algn="l"/>
                <a:tab pos="3224213" algn="l"/>
                <a:tab pos="3686175" algn="l"/>
                <a:tab pos="4146550" algn="l"/>
                <a:tab pos="4608513" algn="l"/>
                <a:tab pos="5067300" algn="l"/>
                <a:tab pos="5527675" algn="l"/>
                <a:tab pos="5989638" algn="l"/>
                <a:tab pos="6450013" algn="l"/>
                <a:tab pos="6911975" algn="l"/>
                <a:tab pos="7372350" algn="l"/>
                <a:tab pos="7832725" algn="l"/>
                <a:tab pos="8294688" algn="l"/>
                <a:tab pos="8755063" algn="l"/>
                <a:tab pos="9217025" algn="l"/>
              </a:tabLst>
            </a:pPr>
            <a:fld id="{D517E0EE-0B76-42EC-B2BB-2F1AC1B14465}" type="slidenum">
              <a:rPr lang="en-GB" smtClean="0"/>
              <a:pPr>
                <a:tabLst>
                  <a:tab pos="0" algn="l"/>
                  <a:tab pos="458788" algn="l"/>
                  <a:tab pos="919163" algn="l"/>
                  <a:tab pos="1381125" algn="l"/>
                  <a:tab pos="1841500" algn="l"/>
                  <a:tab pos="2303463" algn="l"/>
                  <a:tab pos="2763838" algn="l"/>
                  <a:tab pos="3224213" algn="l"/>
                  <a:tab pos="3686175" algn="l"/>
                  <a:tab pos="4146550" algn="l"/>
                  <a:tab pos="4608513" algn="l"/>
                  <a:tab pos="5067300" algn="l"/>
                  <a:tab pos="5527675" algn="l"/>
                  <a:tab pos="5989638" algn="l"/>
                  <a:tab pos="6450013" algn="l"/>
                  <a:tab pos="6911975" algn="l"/>
                  <a:tab pos="7372350" algn="l"/>
                  <a:tab pos="7832725" algn="l"/>
                  <a:tab pos="8294688" algn="l"/>
                  <a:tab pos="8755063" algn="l"/>
                  <a:tab pos="9217025" algn="l"/>
                </a:tabLst>
              </a:pPr>
              <a:t>4</a:t>
            </a:fld>
            <a:endParaRPr lang="en-GB" smtClean="0"/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919312" y="740490"/>
            <a:ext cx="5017776" cy="370244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i-FI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689240"/>
            <a:ext cx="5472627" cy="4431884"/>
          </a:xfrm>
          <a:noFill/>
          <a:ln/>
        </p:spPr>
        <p:txBody>
          <a:bodyPr wrap="none" anchor="ctr"/>
          <a:lstStyle/>
          <a:p>
            <a:endParaRPr lang="fi-FI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7713" indent="-287338"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2525" indent="-230188"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900" indent="-230188"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275" indent="-230188"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033653-5BA0-4AD3-BF32-ADFDD2C58DF6}" type="slidenum">
              <a:rPr lang="en-GB" altLang="fi-FI" smtClean="0"/>
              <a:pPr eaLnBrk="1" hangingPunct="1">
                <a:spcBef>
                  <a:spcPct val="0"/>
                </a:spcBef>
              </a:pPr>
              <a:t>5</a:t>
            </a:fld>
            <a:endParaRPr lang="en-GB" altLang="fi-FI" smtClean="0"/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918140" y="741713"/>
            <a:ext cx="5020120" cy="370067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465" tIns="46232" rIns="92465" bIns="46232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fi-FI" altLang="fi-FI" sz="1800">
              <a:latin typeface="Arial" charset="0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1" y="4688568"/>
            <a:ext cx="5473581" cy="4431336"/>
          </a:xfrm>
          <a:noFill/>
        </p:spPr>
        <p:txBody>
          <a:bodyPr wrap="none" anchor="ctr"/>
          <a:lstStyle/>
          <a:p>
            <a:r>
              <a:rPr lang="fi-FI" altLang="fi-FI" smtClean="0"/>
              <a:t>http://www.muk.uni-hannover.de/~maronga/animations.html#cbl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7713" indent="-287338"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2525" indent="-230188"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900" indent="-230188"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275" indent="-230188" eaLnBrk="0" hangingPunct="0">
              <a:spcBef>
                <a:spcPct val="30000"/>
              </a:spcBef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04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876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448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2075" indent="-23018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8788" algn="l"/>
                <a:tab pos="920750" algn="l"/>
                <a:tab pos="1384300" algn="l"/>
                <a:tab pos="1846263" algn="l"/>
                <a:tab pos="2309813" algn="l"/>
                <a:tab pos="2771775" algn="l"/>
                <a:tab pos="3233738" algn="l"/>
                <a:tab pos="3697288" algn="l"/>
                <a:tab pos="4159250" algn="l"/>
                <a:tab pos="4621213" algn="l"/>
                <a:tab pos="5081588" algn="l"/>
                <a:tab pos="5545138" algn="l"/>
                <a:tab pos="6007100" algn="l"/>
                <a:tab pos="6469063" algn="l"/>
                <a:tab pos="6932613" algn="l"/>
                <a:tab pos="7394575" algn="l"/>
                <a:tab pos="7858125" algn="l"/>
                <a:tab pos="8320088" algn="l"/>
                <a:tab pos="8783638" algn="l"/>
                <a:tab pos="9244013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2F1C60-2EBA-4209-887E-E776D6116402}" type="slidenum">
              <a:rPr lang="en-GB" altLang="fi-FI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fi-FI" smtClean="0">
              <a:solidFill>
                <a:srgbClr val="FFFFFF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918140" y="741713"/>
            <a:ext cx="5020120" cy="370067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465" tIns="46232" rIns="92465" bIns="46232" anchor="ctr"/>
          <a:lstStyle>
            <a:lvl1pPr defTabSz="454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4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4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4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40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4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4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4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4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fi-FI" altLang="fi-FI" sz="18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1" y="4688568"/>
            <a:ext cx="5473581" cy="4431336"/>
          </a:xfrm>
          <a:noFill/>
        </p:spPr>
        <p:txBody>
          <a:bodyPr wrap="none" anchor="ctr"/>
          <a:lstStyle/>
          <a:p>
            <a:endParaRPr lang="fi-FI" altLang="fi-FI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9486" algn="l"/>
                <a:tab pos="920504" algn="l"/>
                <a:tab pos="1381521" algn="l"/>
                <a:tab pos="1842539" algn="l"/>
                <a:tab pos="2303556" algn="l"/>
                <a:tab pos="2764575" algn="l"/>
                <a:tab pos="3225592" algn="l"/>
                <a:tab pos="3686610" algn="l"/>
                <a:tab pos="4147627" algn="l"/>
                <a:tab pos="4608645" algn="l"/>
                <a:tab pos="5068131" algn="l"/>
                <a:tab pos="5529148" algn="l"/>
                <a:tab pos="5990166" algn="l"/>
                <a:tab pos="6451183" algn="l"/>
                <a:tab pos="6912202" algn="l"/>
                <a:tab pos="7373219" algn="l"/>
                <a:tab pos="7834237" algn="l"/>
                <a:tab pos="8295254" algn="l"/>
                <a:tab pos="8756272" algn="l"/>
                <a:tab pos="9217289" algn="l"/>
              </a:tabLst>
            </a:pPr>
            <a:fld id="{C57E4990-437A-435C-A239-CDE0FE021DB5}" type="slidenum">
              <a:rPr lang="en-GB" smtClean="0"/>
              <a:pPr>
                <a:tabLst>
                  <a:tab pos="0" algn="l"/>
                  <a:tab pos="459486" algn="l"/>
                  <a:tab pos="920504" algn="l"/>
                  <a:tab pos="1381521" algn="l"/>
                  <a:tab pos="1842539" algn="l"/>
                  <a:tab pos="2303556" algn="l"/>
                  <a:tab pos="2764575" algn="l"/>
                  <a:tab pos="3225592" algn="l"/>
                  <a:tab pos="3686610" algn="l"/>
                  <a:tab pos="4147627" algn="l"/>
                  <a:tab pos="4608645" algn="l"/>
                  <a:tab pos="5068131" algn="l"/>
                  <a:tab pos="5529148" algn="l"/>
                  <a:tab pos="5990166" algn="l"/>
                  <a:tab pos="6451183" algn="l"/>
                  <a:tab pos="6912202" algn="l"/>
                  <a:tab pos="7373219" algn="l"/>
                  <a:tab pos="7834237" algn="l"/>
                  <a:tab pos="8295254" algn="l"/>
                  <a:tab pos="8756272" algn="l"/>
                  <a:tab pos="9217289" algn="l"/>
                </a:tabLst>
              </a:pPr>
              <a:t>7</a:t>
            </a:fld>
            <a:endParaRPr lang="en-GB" dirty="0" smtClean="0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918592" y="741178"/>
            <a:ext cx="5019283" cy="37012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i-FI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95" y="4689018"/>
            <a:ext cx="5473211" cy="4431750"/>
          </a:xfrm>
          <a:noFill/>
          <a:ln/>
        </p:spPr>
        <p:txBody>
          <a:bodyPr wrap="none" anchor="ctr"/>
          <a:lstStyle/>
          <a:p>
            <a:endParaRPr lang="fi-FI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9486" algn="l"/>
                <a:tab pos="920504" algn="l"/>
                <a:tab pos="1381521" algn="l"/>
                <a:tab pos="1842539" algn="l"/>
                <a:tab pos="2303556" algn="l"/>
                <a:tab pos="2764575" algn="l"/>
                <a:tab pos="3225592" algn="l"/>
                <a:tab pos="3686610" algn="l"/>
                <a:tab pos="4147627" algn="l"/>
                <a:tab pos="4608645" algn="l"/>
                <a:tab pos="5068131" algn="l"/>
                <a:tab pos="5529148" algn="l"/>
                <a:tab pos="5990166" algn="l"/>
                <a:tab pos="6451183" algn="l"/>
                <a:tab pos="6912202" algn="l"/>
                <a:tab pos="7373219" algn="l"/>
                <a:tab pos="7834237" algn="l"/>
                <a:tab pos="8295254" algn="l"/>
                <a:tab pos="8756272" algn="l"/>
                <a:tab pos="9217289" algn="l"/>
              </a:tabLst>
            </a:pPr>
            <a:fld id="{C57E4990-437A-435C-A239-CDE0FE021DB5}" type="slidenum">
              <a:rPr lang="en-GB" smtClean="0"/>
              <a:pPr>
                <a:tabLst>
                  <a:tab pos="0" algn="l"/>
                  <a:tab pos="459486" algn="l"/>
                  <a:tab pos="920504" algn="l"/>
                  <a:tab pos="1381521" algn="l"/>
                  <a:tab pos="1842539" algn="l"/>
                  <a:tab pos="2303556" algn="l"/>
                  <a:tab pos="2764575" algn="l"/>
                  <a:tab pos="3225592" algn="l"/>
                  <a:tab pos="3686610" algn="l"/>
                  <a:tab pos="4147627" algn="l"/>
                  <a:tab pos="4608645" algn="l"/>
                  <a:tab pos="5068131" algn="l"/>
                  <a:tab pos="5529148" algn="l"/>
                  <a:tab pos="5990166" algn="l"/>
                  <a:tab pos="6451183" algn="l"/>
                  <a:tab pos="6912202" algn="l"/>
                  <a:tab pos="7373219" algn="l"/>
                  <a:tab pos="7834237" algn="l"/>
                  <a:tab pos="8295254" algn="l"/>
                  <a:tab pos="8756272" algn="l"/>
                  <a:tab pos="9217289" algn="l"/>
                </a:tabLst>
              </a:pPr>
              <a:t>8</a:t>
            </a:fld>
            <a:endParaRPr lang="en-GB" dirty="0" smtClean="0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918592" y="741178"/>
            <a:ext cx="5019283" cy="37012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i-FI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95" y="4689018"/>
            <a:ext cx="5473211" cy="4431750"/>
          </a:xfrm>
          <a:noFill/>
          <a:ln/>
        </p:spPr>
        <p:txBody>
          <a:bodyPr wrap="none" anchor="ctr"/>
          <a:lstStyle/>
          <a:p>
            <a:endParaRPr lang="fi-FI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59486" algn="l"/>
                <a:tab pos="920504" algn="l"/>
                <a:tab pos="1381521" algn="l"/>
                <a:tab pos="1842539" algn="l"/>
                <a:tab pos="2303556" algn="l"/>
                <a:tab pos="2764575" algn="l"/>
                <a:tab pos="3225592" algn="l"/>
                <a:tab pos="3686610" algn="l"/>
                <a:tab pos="4147627" algn="l"/>
                <a:tab pos="4608645" algn="l"/>
                <a:tab pos="5068131" algn="l"/>
                <a:tab pos="5529148" algn="l"/>
                <a:tab pos="5990166" algn="l"/>
                <a:tab pos="6451183" algn="l"/>
                <a:tab pos="6912202" algn="l"/>
                <a:tab pos="7373219" algn="l"/>
                <a:tab pos="7834237" algn="l"/>
                <a:tab pos="8295254" algn="l"/>
                <a:tab pos="8756272" algn="l"/>
                <a:tab pos="9217289" algn="l"/>
              </a:tabLst>
            </a:pPr>
            <a:fld id="{C57E4990-437A-435C-A239-CDE0FE021DB5}" type="slidenum">
              <a:rPr lang="en-GB" smtClean="0"/>
              <a:pPr>
                <a:tabLst>
                  <a:tab pos="0" algn="l"/>
                  <a:tab pos="459486" algn="l"/>
                  <a:tab pos="920504" algn="l"/>
                  <a:tab pos="1381521" algn="l"/>
                  <a:tab pos="1842539" algn="l"/>
                  <a:tab pos="2303556" algn="l"/>
                  <a:tab pos="2764575" algn="l"/>
                  <a:tab pos="3225592" algn="l"/>
                  <a:tab pos="3686610" algn="l"/>
                  <a:tab pos="4147627" algn="l"/>
                  <a:tab pos="4608645" algn="l"/>
                  <a:tab pos="5068131" algn="l"/>
                  <a:tab pos="5529148" algn="l"/>
                  <a:tab pos="5990166" algn="l"/>
                  <a:tab pos="6451183" algn="l"/>
                  <a:tab pos="6912202" algn="l"/>
                  <a:tab pos="7373219" algn="l"/>
                  <a:tab pos="7834237" algn="l"/>
                  <a:tab pos="8295254" algn="l"/>
                  <a:tab pos="8756272" algn="l"/>
                  <a:tab pos="9217289" algn="l"/>
                </a:tabLst>
              </a:pPr>
              <a:t>9</a:t>
            </a:fld>
            <a:endParaRPr lang="en-GB" dirty="0" smtClean="0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918592" y="741178"/>
            <a:ext cx="5019283" cy="37012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74" tIns="46087" rIns="92174" bIns="4608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i-FI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95" y="4689018"/>
            <a:ext cx="5473211" cy="4431750"/>
          </a:xfrm>
          <a:noFill/>
          <a:ln/>
        </p:spPr>
        <p:txBody>
          <a:bodyPr wrap="none" anchor="ctr"/>
          <a:lstStyle/>
          <a:p>
            <a:endParaRPr lang="fi-FI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274638"/>
            <a:ext cx="2054225" cy="594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0275" cy="594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6900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622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14291" y="6352753"/>
            <a:ext cx="2509837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76256" y="6299795"/>
            <a:ext cx="1656184" cy="5520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 descr="PEEX_02-2013v2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182135"/>
            <a:ext cx="1536897" cy="675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imes New Roman" pitchFamily="18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imes New Roman" pitchFamily="18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imes New Roman" pitchFamily="18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imes New Roman" pitchFamily="18" charset="0"/>
        </a:defRPr>
      </a:lvl5pPr>
      <a:lvl6pPr marL="4572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imes New Roman" pitchFamily="18" charset="0"/>
        </a:defRPr>
      </a:lvl6pPr>
      <a:lvl7pPr marL="9144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imes New Roman" pitchFamily="18" charset="0"/>
        </a:defRPr>
      </a:lvl7pPr>
      <a:lvl8pPr marL="1371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imes New Roman" pitchFamily="18" charset="0"/>
        </a:defRPr>
      </a:lvl8pPr>
      <a:lvl9pPr marL="18288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30200" indent="-330200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0250" indent="-273050" algn="l" defTabSz="457200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32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32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32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32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32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32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32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1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wmf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14.wmf"/><Relationship Id="rId10" Type="http://schemas.openxmlformats.org/officeDocument/2006/relationships/image" Target="../media/image18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6512" y="44624"/>
            <a:ext cx="9144000" cy="2005766"/>
          </a:xfrm>
        </p:spPr>
        <p:txBody>
          <a:bodyPr/>
          <a:lstStyle/>
          <a:p>
            <a:pPr algn="ctr">
              <a:defRPr/>
            </a:pPr>
            <a:r>
              <a:rPr lang="en-GB" sz="4800" cap="none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Order out of Chaos: </a:t>
            </a:r>
            <a:br>
              <a:rPr lang="en-GB" sz="4800" cap="none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GB" sz="4800" cap="none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Shifting </a:t>
            </a:r>
            <a:r>
              <a:rPr lang="en-GB" sz="4800" cap="none" dirty="0">
                <a:solidFill>
                  <a:srgbClr val="008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paradigm of convective </a:t>
            </a:r>
            <a:r>
              <a:rPr lang="en-GB" sz="4800" cap="none" dirty="0" smtClean="0">
                <a:solidFill>
                  <a:srgbClr val="008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turbulence</a:t>
            </a:r>
            <a:endParaRPr lang="en-GB" sz="4800" b="0" i="1" u="sng" cap="none" dirty="0">
              <a:solidFill>
                <a:srgbClr val="0083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9" y="2204864"/>
            <a:ext cx="9144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Sergej Zilitinkevich</a:t>
            </a:r>
            <a:r>
              <a:rPr lang="en-GB" sz="36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1,2 </a:t>
            </a:r>
          </a:p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contributions from:</a:t>
            </a:r>
          </a:p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Irina Repina</a:t>
            </a:r>
            <a:r>
              <a:rPr lang="en-GB" sz="36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GB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GB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Evgeny</a:t>
            </a:r>
            <a:r>
              <a:rPr lang="en-GB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Kadantsev</a:t>
            </a:r>
            <a:r>
              <a:rPr lang="en-GB" sz="36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GB" sz="3600" b="1" baseline="30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i-FI" sz="12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1200" baseline="30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4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Institute of Atmospheric &amp; Earth System Research, Univ. Helsinki</a:t>
            </a:r>
            <a:r>
              <a:rPr lang="en-GB" sz="2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Finnish Meteorological Institute, Helsinki</a:t>
            </a:r>
          </a:p>
          <a:p>
            <a:pPr algn="ctr"/>
            <a:r>
              <a:rPr lang="en-GB" sz="24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A. Obukhov Institute of Atmospheric Physics, Moscow, Russia</a:t>
            </a:r>
            <a:endParaRPr lang="en-GB" sz="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i-FI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__________________________________________________________________________________________________________</a:t>
            </a:r>
            <a:endParaRPr lang="en-GB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000" b="1" dirty="0" smtClean="0">
              <a:solidFill>
                <a:schemeClr val="tx1"/>
              </a:solidFill>
            </a:endParaRPr>
          </a:p>
          <a:p>
            <a:pPr algn="ctr"/>
            <a:r>
              <a:rPr lang="en-GB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EGU </a:t>
            </a:r>
            <a:r>
              <a:rPr lang="en-GB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GB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45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6"/>
          <p:cNvSpPr>
            <a:spLocks noGrp="1"/>
          </p:cNvSpPr>
          <p:nvPr>
            <p:ph type="title"/>
          </p:nvPr>
        </p:nvSpPr>
        <p:spPr bwMode="auto">
          <a:xfrm>
            <a:off x="0" y="-26988"/>
            <a:ext cx="9144000" cy="71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fi-FI" sz="3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Ratio of horizontal to vertical heat flux </a:t>
            </a:r>
            <a:r>
              <a:rPr lang="en-GB" altLang="fi-FI" sz="3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vs </a:t>
            </a:r>
            <a:r>
              <a:rPr lang="en-GB" altLang="fi-FI" sz="3600" i="1" dirty="0" smtClean="0">
                <a:solidFill>
                  <a:schemeClr val="tx1"/>
                </a:solidFill>
                <a:cs typeface="Arial" charset="0"/>
              </a:rPr>
              <a:t>z/L</a:t>
            </a:r>
            <a:endParaRPr lang="en-GB" altLang="fi-FI" sz="3600" dirty="0" smtClean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0" y="4437112"/>
            <a:ext cx="9144000" cy="2042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30200" indent="-330200" eaLnBrk="0" hangingPunct="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view:</a:t>
            </a: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cascade of the presumably</a:t>
            </a:r>
          </a:p>
          <a:p>
            <a:pPr marL="330200" indent="-330200" eaLnBrk="0" hangingPunct="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breaking plumes:</a:t>
            </a: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3200" i="1" dirty="0" err="1" smtClean="0">
                <a:solidFill>
                  <a:srgbClr val="000000"/>
                </a:solidFill>
                <a:cs typeface="Arial" charset="0"/>
              </a:rPr>
              <a:t>u´~w</a:t>
            </a:r>
            <a:r>
              <a:rPr lang="en-GB" sz="3200" i="1" dirty="0">
                <a:solidFill>
                  <a:srgbClr val="000000"/>
                </a:solidFill>
                <a:cs typeface="Arial" charset="0"/>
              </a:rPr>
              <a:t>´~ </a:t>
            </a:r>
            <a:r>
              <a:rPr lang="fi-FI" sz="32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l-GR" sz="3200" i="1" dirty="0">
                <a:solidFill>
                  <a:srgbClr val="000000"/>
                </a:solidFill>
                <a:cs typeface="Arial" charset="0"/>
              </a:rPr>
              <a:t>β</a:t>
            </a:r>
            <a:r>
              <a:rPr lang="en-GB" altLang="fi-FI" sz="3200" i="1" dirty="0" err="1">
                <a:solidFill>
                  <a:schemeClr val="tx1"/>
                </a:solidFill>
              </a:rPr>
              <a:t>F</a:t>
            </a:r>
            <a:r>
              <a:rPr lang="en-GB" altLang="fi-FI" sz="3200" i="1" baseline="-25000" dirty="0" err="1">
                <a:solidFill>
                  <a:schemeClr val="tx1"/>
                </a:solidFill>
              </a:rPr>
              <a:t>z</a:t>
            </a:r>
            <a:r>
              <a:rPr lang="fi-FI" sz="3200" i="1" dirty="0" smtClean="0">
                <a:solidFill>
                  <a:srgbClr val="000000"/>
                </a:solidFill>
                <a:cs typeface="Arial" charset="0"/>
              </a:rPr>
              <a:t>z</a:t>
            </a:r>
            <a:r>
              <a:rPr lang="fi-FI" sz="32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en-GB" sz="3200" kern="0" baseline="30000" dirty="0" smtClean="0">
                <a:solidFill>
                  <a:schemeClr val="tx1"/>
                </a:solidFill>
              </a:rPr>
              <a:t>-1/3</a:t>
            </a:r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3200" i="1" dirty="0" err="1" smtClean="0">
                <a:solidFill>
                  <a:schemeClr val="tx1"/>
                </a:solidFill>
              </a:rPr>
              <a:t>E</a:t>
            </a:r>
            <a:r>
              <a:rPr lang="en-GB" sz="3200" i="1" baseline="-25000" dirty="0" err="1" smtClean="0">
                <a:solidFill>
                  <a:schemeClr val="tx1"/>
                </a:solidFill>
              </a:rPr>
              <a:t>x,y</a:t>
            </a:r>
            <a:r>
              <a:rPr lang="en-GB" sz="3200" i="1" baseline="-25000" dirty="0" smtClean="0">
                <a:solidFill>
                  <a:schemeClr val="tx1"/>
                </a:solidFill>
              </a:rPr>
              <a:t> </a:t>
            </a:r>
            <a:r>
              <a:rPr lang="en-GB" sz="3200" dirty="0" smtClean="0">
                <a:solidFill>
                  <a:schemeClr val="tx1"/>
                </a:solidFill>
                <a:cs typeface="Arial" charset="0"/>
              </a:rPr>
              <a:t>/</a:t>
            </a:r>
            <a:r>
              <a:rPr lang="en-GB" sz="3200" dirty="0" err="1" smtClean="0">
                <a:solidFill>
                  <a:schemeClr val="tx1"/>
                </a:solidFill>
                <a:cs typeface="Arial" charset="0"/>
              </a:rPr>
              <a:t>E</a:t>
            </a:r>
            <a:r>
              <a:rPr lang="en-GB" sz="3200" i="1" baseline="-25000" dirty="0" err="1" smtClean="0">
                <a:solidFill>
                  <a:schemeClr val="tx1"/>
                </a:solidFill>
              </a:rPr>
              <a:t>z</a:t>
            </a:r>
            <a:r>
              <a:rPr lang="en-GB" sz="3200" i="1" baseline="-25000" dirty="0" smtClean="0">
                <a:solidFill>
                  <a:schemeClr val="tx1"/>
                </a:solidFill>
              </a:rPr>
              <a:t> </a:t>
            </a:r>
            <a:r>
              <a:rPr lang="en-GB" sz="3200" dirty="0" smtClean="0">
                <a:solidFill>
                  <a:schemeClr val="tx1"/>
                </a:solidFill>
                <a:latin typeface="+mj-lt"/>
                <a:cs typeface="Arial" charset="0"/>
              </a:rPr>
              <a:t>= const.</a:t>
            </a:r>
          </a:p>
          <a:p>
            <a:pPr marL="330200" indent="-330200" eaLnBrk="0" hangingPunct="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GB" sz="2800" b="1" u="sng" dirty="0" smtClean="0">
                <a:solidFill>
                  <a:srgbClr val="08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picture:</a:t>
            </a:r>
            <a:r>
              <a:rPr lang="en-GB" sz="2800" b="1" dirty="0" smtClean="0">
                <a:solidFill>
                  <a:srgbClr val="08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i="1" dirty="0" smtClean="0">
                <a:solidFill>
                  <a:srgbClr val="000000"/>
                </a:solidFill>
                <a:cs typeface="Arial" charset="0"/>
              </a:rPr>
              <a:t>u</a:t>
            </a:r>
            <a:r>
              <a:rPr lang="en-GB" sz="3200" i="1" dirty="0">
                <a:solidFill>
                  <a:srgbClr val="000000"/>
                </a:solidFill>
                <a:cs typeface="Arial" charset="0"/>
              </a:rPr>
              <a:t>´~ </a:t>
            </a:r>
            <a:r>
              <a:rPr lang="el-GR" sz="3200" i="1" dirty="0" smtClean="0">
                <a:solidFill>
                  <a:srgbClr val="000000"/>
                </a:solidFill>
                <a:cs typeface="Arial" charset="0"/>
              </a:rPr>
              <a:t>τ</a:t>
            </a:r>
            <a:r>
              <a:rPr lang="fi-FI" sz="3200" i="1" dirty="0" smtClean="0">
                <a:solidFill>
                  <a:srgbClr val="000000"/>
                </a:solidFill>
                <a:cs typeface="Arial" charset="0"/>
              </a:rPr>
              <a:t>/</a:t>
            </a:r>
            <a:r>
              <a:rPr lang="fi-FI" sz="32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l-GR" sz="3200" i="1" dirty="0" smtClean="0">
                <a:solidFill>
                  <a:srgbClr val="000000"/>
                </a:solidFill>
                <a:cs typeface="Arial" charset="0"/>
              </a:rPr>
              <a:t>β</a:t>
            </a:r>
            <a:r>
              <a:rPr lang="en-GB" altLang="fi-FI" sz="3200" i="1" dirty="0" err="1" smtClean="0">
                <a:solidFill>
                  <a:schemeClr val="tx1"/>
                </a:solidFill>
              </a:rPr>
              <a:t>F</a:t>
            </a:r>
            <a:r>
              <a:rPr lang="en-GB" altLang="fi-FI" sz="3200" i="1" baseline="-25000" dirty="0" err="1" smtClean="0">
                <a:solidFill>
                  <a:schemeClr val="tx1"/>
                </a:solidFill>
              </a:rPr>
              <a:t>z</a:t>
            </a:r>
            <a:r>
              <a:rPr lang="fi-FI" sz="3200" i="1" dirty="0">
                <a:solidFill>
                  <a:srgbClr val="000000"/>
                </a:solidFill>
                <a:cs typeface="Arial" charset="0"/>
              </a:rPr>
              <a:t>z</a:t>
            </a:r>
            <a:r>
              <a:rPr lang="fi-FI" sz="32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en-GB" sz="3200" kern="0" baseline="30000" dirty="0" smtClean="0">
                <a:solidFill>
                  <a:schemeClr val="tx1"/>
                </a:solidFill>
              </a:rPr>
              <a:t>-1/3</a:t>
            </a:r>
            <a:r>
              <a:rPr lang="en-GB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1" dirty="0" smtClean="0">
                <a:solidFill>
                  <a:srgbClr val="08A4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2800" dirty="0" smtClean="0">
                <a:solidFill>
                  <a:srgbClr val="08A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i="1" dirty="0" err="1" smtClean="0">
                <a:solidFill>
                  <a:schemeClr val="tx1"/>
                </a:solidFill>
                <a:latin typeface="+mj-lt"/>
              </a:rPr>
              <a:t>E</a:t>
            </a:r>
            <a:r>
              <a:rPr lang="en-GB" sz="3200" i="1" baseline="-25000" dirty="0" err="1" smtClean="0">
                <a:solidFill>
                  <a:schemeClr val="tx1"/>
                </a:solidFill>
                <a:latin typeface="+mj-lt"/>
              </a:rPr>
              <a:t>x,y</a:t>
            </a:r>
            <a:r>
              <a:rPr lang="en-GB" sz="3200" dirty="0" smtClean="0">
                <a:solidFill>
                  <a:schemeClr val="tx1"/>
                </a:solidFill>
                <a:latin typeface="+mj-lt"/>
                <a:cs typeface="Arial" charset="0"/>
              </a:rPr>
              <a:t>/</a:t>
            </a:r>
            <a:r>
              <a:rPr lang="en-GB" sz="3200" i="1" dirty="0" err="1" smtClean="0">
                <a:solidFill>
                  <a:schemeClr val="tx1"/>
                </a:solidFill>
                <a:latin typeface="+mj-lt"/>
              </a:rPr>
              <a:t>E</a:t>
            </a:r>
            <a:r>
              <a:rPr lang="en-GB" sz="3200" i="1" baseline="-25000" dirty="0" err="1" smtClean="0">
                <a:solidFill>
                  <a:schemeClr val="tx1"/>
                </a:solidFill>
                <a:latin typeface="+mj-lt"/>
              </a:rPr>
              <a:t>z</a:t>
            </a:r>
            <a:r>
              <a:rPr lang="en-GB" sz="3200" i="1" baseline="-25000" dirty="0" smtClean="0">
                <a:solidFill>
                  <a:schemeClr val="tx1"/>
                </a:solidFill>
                <a:latin typeface="+mj-lt"/>
              </a:rPr>
              <a:t>  </a:t>
            </a:r>
            <a:r>
              <a:rPr lang="en-GB" sz="3200" dirty="0">
                <a:solidFill>
                  <a:schemeClr val="tx1"/>
                </a:solidFill>
                <a:latin typeface="+mj-lt"/>
                <a:cs typeface="Arial" charset="0"/>
              </a:rPr>
              <a:t>~ (</a:t>
            </a:r>
            <a:r>
              <a:rPr lang="en-GB" sz="3200" i="1" kern="0" dirty="0">
                <a:solidFill>
                  <a:schemeClr val="tx1"/>
                </a:solidFill>
                <a:latin typeface="+mj-lt"/>
              </a:rPr>
              <a:t>z/L</a:t>
            </a:r>
            <a:r>
              <a:rPr lang="en-GB" sz="3200" kern="0" dirty="0" smtClean="0">
                <a:solidFill>
                  <a:schemeClr val="tx1"/>
                </a:solidFill>
                <a:latin typeface="+mj-lt"/>
              </a:rPr>
              <a:t>)</a:t>
            </a:r>
            <a:r>
              <a:rPr lang="en-GB" sz="3200" kern="0" baseline="30000" dirty="0" smtClean="0">
                <a:solidFill>
                  <a:schemeClr val="tx1"/>
                </a:solidFill>
                <a:latin typeface="+mj-lt"/>
              </a:rPr>
              <a:t>-</a:t>
            </a:r>
            <a:r>
              <a:rPr lang="en-GB" sz="3200" kern="0" baseline="30000" dirty="0">
                <a:solidFill>
                  <a:schemeClr val="tx1"/>
                </a:solidFill>
                <a:latin typeface="+mj-lt"/>
              </a:rPr>
              <a:t>4</a:t>
            </a:r>
            <a:r>
              <a:rPr lang="en-GB" sz="3200" kern="0" baseline="30000" dirty="0" smtClean="0">
                <a:solidFill>
                  <a:schemeClr val="tx1"/>
                </a:solidFill>
                <a:latin typeface="+mj-lt"/>
              </a:rPr>
              <a:t>/3</a:t>
            </a:r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  <a:p>
            <a:pPr marL="330200" indent="-330200" eaLnBrk="0" hangingPunct="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  <a:r>
              <a:rPr lang="en-GB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Kader &amp; </a:t>
            </a:r>
            <a:r>
              <a:rPr lang="en-GB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Yaglom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1990)</a:t>
            </a:r>
            <a:endParaRPr lang="en-GB" sz="2000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364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46980661"/>
              </p:ext>
            </p:extLst>
          </p:nvPr>
        </p:nvGraphicFramePr>
        <p:xfrm>
          <a:off x="31177" y="516053"/>
          <a:ext cx="5976664" cy="406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943" name="Plot" r:id="rId4" imgW="5076444" imgH="3464052" progId="Grapher.Document">
                  <p:embed/>
                </p:oleObj>
              </mc:Choice>
              <mc:Fallback>
                <p:oleObj name="Plot" r:id="rId4" imgW="5076444" imgH="3464052" progId="Grapher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7" y="516053"/>
                        <a:ext cx="5976664" cy="4064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868144" y="650299"/>
            <a:ext cx="32758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K:1941 &amp; MO:1954 </a:t>
            </a:r>
            <a:r>
              <a:rPr lang="en-GB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</a:t>
            </a: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GB" sz="2800" b="1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shear-</a:t>
            </a:r>
            <a:r>
              <a:rPr lang="en-GB" sz="2800" b="1" i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domnated</a:t>
            </a:r>
            <a:r>
              <a:rPr lang="en-GB" sz="2800" b="1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 </a:t>
            </a:r>
          </a:p>
          <a:p>
            <a:pPr>
              <a:defRPr/>
            </a:pPr>
            <a:r>
              <a:rPr lang="en-GB" sz="3600" i="1" dirty="0">
                <a:solidFill>
                  <a:srgbClr val="000000"/>
                </a:solidFill>
                <a:cs typeface="Arial" charset="0"/>
              </a:rPr>
              <a:t>z</a:t>
            </a:r>
            <a:r>
              <a:rPr lang="en-GB" sz="3600" baseline="-25000" dirty="0">
                <a:solidFill>
                  <a:srgbClr val="000000"/>
                </a:solidFill>
                <a:cs typeface="Arial" charset="0"/>
              </a:rPr>
              <a:t>0</a:t>
            </a:r>
            <a:r>
              <a:rPr lang="en-GB" sz="3600" kern="0" baseline="30000" dirty="0">
                <a:solidFill>
                  <a:srgbClr val="000000"/>
                </a:solidFill>
              </a:rPr>
              <a:t> </a:t>
            </a:r>
            <a:r>
              <a:rPr lang="en-GB" sz="3600" dirty="0">
                <a:solidFill>
                  <a:srgbClr val="000000"/>
                </a:solidFill>
                <a:cs typeface="Arial" charset="0"/>
              </a:rPr>
              <a:t>&lt; </a:t>
            </a:r>
            <a:r>
              <a:rPr lang="en-GB" sz="3600" i="1" dirty="0">
                <a:solidFill>
                  <a:srgbClr val="000000"/>
                </a:solidFill>
                <a:cs typeface="Arial" charset="0"/>
              </a:rPr>
              <a:t>z</a:t>
            </a:r>
            <a:r>
              <a:rPr lang="en-GB" sz="3600" dirty="0">
                <a:solidFill>
                  <a:srgbClr val="000000"/>
                </a:solidFill>
                <a:cs typeface="Arial" charset="0"/>
              </a:rPr>
              <a:t> &lt; </a:t>
            </a:r>
            <a:r>
              <a:rPr lang="en-GB" sz="3600" dirty="0" smtClean="0">
                <a:solidFill>
                  <a:srgbClr val="000000"/>
                </a:solidFill>
                <a:cs typeface="Arial" charset="0"/>
              </a:rPr>
              <a:t>0.1</a:t>
            </a:r>
            <a:r>
              <a:rPr lang="en-GB" sz="3600" i="1" dirty="0" smtClean="0">
                <a:solidFill>
                  <a:srgbClr val="000000"/>
                </a:solidFill>
                <a:cs typeface="Arial" charset="0"/>
              </a:rPr>
              <a:t>L</a:t>
            </a:r>
            <a:r>
              <a:rPr lang="en-GB" sz="3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endParaRPr lang="en-GB" sz="3200" b="1" dirty="0" smtClean="0">
              <a:solidFill>
                <a:srgbClr val="0083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GB" sz="2800" b="1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anarchy</a:t>
            </a:r>
            <a:r>
              <a:rPr lang="en-GB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GB" sz="2800" b="1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urbulenc</a:t>
            </a:r>
            <a:r>
              <a:rPr lang="en-GB" sz="2800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layer</a:t>
            </a:r>
          </a:p>
          <a:p>
            <a:pPr>
              <a:defRPr/>
            </a:pPr>
            <a:r>
              <a:rPr lang="en-GB" sz="3600" dirty="0" smtClean="0">
                <a:solidFill>
                  <a:srgbClr val="000000"/>
                </a:solidFill>
                <a:cs typeface="Arial" charset="0"/>
              </a:rPr>
              <a:t>0.1</a:t>
            </a:r>
            <a:r>
              <a:rPr lang="en-GB" sz="3600" i="1" dirty="0" smtClean="0">
                <a:solidFill>
                  <a:srgbClr val="000000"/>
                </a:solidFill>
                <a:cs typeface="Arial" charset="0"/>
              </a:rPr>
              <a:t>L</a:t>
            </a:r>
            <a:r>
              <a:rPr lang="en-GB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 &gt; </a:t>
            </a:r>
            <a:r>
              <a:rPr lang="en-GB" sz="3600" i="1" dirty="0" smtClean="0">
                <a:solidFill>
                  <a:srgbClr val="000000"/>
                </a:solidFill>
                <a:latin typeface="+mj-lt"/>
                <a:cs typeface="Arial" charset="0"/>
              </a:rPr>
              <a:t>z</a:t>
            </a:r>
            <a:r>
              <a:rPr lang="en-GB" sz="3600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Arial" charset="0"/>
              </a:rPr>
              <a:t>&gt; </a:t>
            </a:r>
            <a:r>
              <a:rPr lang="en-GB" sz="3600" dirty="0" smtClean="0">
                <a:solidFill>
                  <a:srgbClr val="000000"/>
                </a:solidFill>
                <a:latin typeface="+mj-lt"/>
                <a:cs typeface="Arial" charset="0"/>
              </a:rPr>
              <a:t>10</a:t>
            </a:r>
            <a:r>
              <a:rPr lang="en-GB" sz="3600" i="1" dirty="0" smtClean="0">
                <a:solidFill>
                  <a:srgbClr val="000000"/>
                </a:solidFill>
                <a:latin typeface="+mj-lt"/>
                <a:cs typeface="Arial" charset="0"/>
              </a:rPr>
              <a:t>L</a:t>
            </a:r>
            <a:endParaRPr lang="en-GB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27145"/>
              </p:ext>
            </p:extLst>
          </p:nvPr>
        </p:nvGraphicFramePr>
        <p:xfrm>
          <a:off x="1318915" y="507423"/>
          <a:ext cx="2749029" cy="689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944" name="Equation" r:id="rId6" imgW="965160" imgH="241200" progId="Equation.DSMT4">
                  <p:embed/>
                </p:oleObj>
              </mc:Choice>
              <mc:Fallback>
                <p:oleObj name="Equation" r:id="rId6" imgW="965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915" y="507423"/>
                        <a:ext cx="2749029" cy="689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993976"/>
              </p:ext>
            </p:extLst>
          </p:nvPr>
        </p:nvGraphicFramePr>
        <p:xfrm>
          <a:off x="4211961" y="548680"/>
          <a:ext cx="1584175" cy="581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945" name="Equation" r:id="rId8" imgW="622080" imgH="228600" progId="Equation.DSMT4">
                  <p:embed/>
                </p:oleObj>
              </mc:Choice>
              <mc:Fallback>
                <p:oleObj name="Equation" r:id="rId8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11961" y="548680"/>
                        <a:ext cx="1584175" cy="581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1115616" y="1196752"/>
            <a:ext cx="1512168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234468" y="1331188"/>
            <a:ext cx="2664296" cy="216024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08A4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418562"/>
              </p:ext>
            </p:extLst>
          </p:nvPr>
        </p:nvGraphicFramePr>
        <p:xfrm>
          <a:off x="4575671" y="1098232"/>
          <a:ext cx="1220465" cy="746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946" name="Equation" r:id="rId10" imgW="393480" imgH="241200" progId="Equation.DSMT4">
                  <p:embed/>
                </p:oleObj>
              </mc:Choice>
              <mc:Fallback>
                <p:oleObj name="Equation" r:id="rId10" imgW="393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671" y="1098232"/>
                        <a:ext cx="1220465" cy="746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5126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5"/>
          <p:cNvSpPr txBox="1">
            <a:spLocks noChangeArrowheads="1"/>
          </p:cNvSpPr>
          <p:nvPr/>
        </p:nvSpPr>
        <p:spPr bwMode="auto">
          <a:xfrm>
            <a:off x="5715000" y="4071938"/>
            <a:ext cx="2714625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sz="1100">
                <a:latin typeface="Arial" charset="0"/>
                <a:cs typeface="Arial" charset="0"/>
              </a:rPr>
              <a:t>http://www.jpgmag.com/photos/1006154</a:t>
            </a:r>
          </a:p>
        </p:txBody>
      </p:sp>
      <p:sp>
        <p:nvSpPr>
          <p:cNvPr id="24578" name="Title 1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504056"/>
          </a:xfrm>
        </p:spPr>
        <p:txBody>
          <a:bodyPr>
            <a:normAutofit fontScale="90000"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    </a:t>
            </a:r>
            <a:br>
              <a:rPr lang="en-GB" sz="3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GB" sz="3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Conclusions</a:t>
            </a:r>
            <a:br>
              <a:rPr lang="en-GB" sz="3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GB" sz="3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   </a:t>
            </a:r>
            <a:endParaRPr lang="ru-RU" sz="3200" dirty="0" smtClean="0">
              <a:solidFill>
                <a:schemeClr val="accent4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96" y="476672"/>
            <a:ext cx="9073008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Current theories of unstably </a:t>
            </a:r>
            <a:r>
              <a:rPr lang="en-GB" sz="2400" b="1" u="sng" dirty="0">
                <a:solidFill>
                  <a:schemeClr val="tx1"/>
                </a:solidFill>
                <a:latin typeface="Arial" charset="0"/>
                <a:cs typeface="Arial" charset="0"/>
              </a:rPr>
              <a:t>stratified turbulence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en-GB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wrongly identify </a:t>
            </a:r>
            <a:r>
              <a:rPr lang="en-GB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convective </a:t>
            </a:r>
            <a:r>
              <a:rPr lang="en-GB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turbulence (inverse cascade </a:t>
            </a:r>
            <a:r>
              <a:rPr lang="en-GB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feeding self-organised structures</a:t>
            </a:r>
            <a:r>
              <a:rPr lang="en-GB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) with </a:t>
            </a:r>
            <a:r>
              <a:rPr lang="en-GB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mechanical</a:t>
            </a:r>
            <a:r>
              <a:rPr lang="en-GB" sz="2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Arial" charset="0"/>
                <a:cs typeface="Arial" charset="0"/>
              </a:rPr>
              <a:t>turbulence</a:t>
            </a:r>
            <a:r>
              <a:rPr lang="en-GB" sz="2400" i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(direct cascade) feeding viscous dissipation </a:t>
            </a:r>
            <a:endParaRPr lang="en-GB" sz="24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endParaRPr lang="en-GB" sz="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GB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Conventional turbulence-closure and similarity theories are principally erroneous</a:t>
            </a:r>
            <a:r>
              <a:rPr lang="en-GB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but for lucky chance correctly define vertical TKE and vertical turbulent exchange coefficients  </a:t>
            </a:r>
            <a:endParaRPr lang="en-GB" sz="8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endParaRPr lang="en-GB" sz="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GB" sz="2800" b="1" u="sng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Chaos out of order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Richardson-1920 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Kolmogorov-1941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conventional paradigm </a:t>
            </a:r>
            <a:r>
              <a:rPr lang="en-GB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coexist 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with </a:t>
            </a:r>
          </a:p>
          <a:p>
            <a:r>
              <a:rPr lang="en-GB" sz="2800" b="1" u="sng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Order out of chaos</a:t>
            </a:r>
            <a:r>
              <a:rPr lang="en-GB" sz="32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Prigogine-1982  New paradigm </a:t>
            </a:r>
          </a:p>
          <a:p>
            <a:endParaRPr lang="en-GB" sz="800" b="1" dirty="0">
              <a:solidFill>
                <a:schemeClr val="tx1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r>
              <a:rPr lang="en-GB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The new paradigm provides agenda for comprehensive revision of the theory of unstably stratified turbulence in GEOPHYSICAL and ASTROPHYSICAL fluid flows!</a:t>
            </a:r>
          </a:p>
          <a:p>
            <a:endParaRPr lang="en-GB" sz="1400" b="1" dirty="0">
              <a:solidFill>
                <a:schemeClr val="tx1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algn="ctr"/>
            <a:r>
              <a:rPr lang="en-GB" sz="2400" b="1" dirty="0" smtClean="0">
                <a:solidFill>
                  <a:srgbClr val="00B050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THANKS MUCH FOR YOUR ATTENTION!</a:t>
            </a:r>
          </a:p>
          <a:p>
            <a:endParaRPr lang="en-GB" sz="3200" b="1" dirty="0">
              <a:solidFill>
                <a:schemeClr val="tx1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endParaRPr lang="en-GB" sz="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76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12" y="-35813"/>
            <a:ext cx="918051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600" b="1" dirty="0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</a:t>
            </a:r>
            <a:r>
              <a:rPr lang="fi-FI" sz="3600" b="1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MOTIVATION</a:t>
            </a:r>
            <a:endParaRPr lang="fi-FI" sz="3600" b="1" dirty="0" smtClean="0">
              <a:solidFill>
                <a:srgbClr val="0083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conventional paradigm of 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 declares only </a:t>
            </a:r>
            <a:r>
              <a:rPr lang="en-GB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cascade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 turbulent kinetic energy (TKE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en-GB" sz="24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viscous dissipation and only</a:t>
            </a:r>
            <a:r>
              <a:rPr lang="en-GB" sz="2400" b="1" i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downgradient turbulent fluxes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quantified via turbulent exchange coefficients </a:t>
            </a:r>
            <a:endParaRPr lang="en-GB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paradigm is attributed to 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Kolmogorov (K-1941-1942)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he limited to the 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neutrally stratified 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homogeneous 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turbulence!</a:t>
            </a:r>
            <a:endParaRPr lang="fi-FI" sz="800" b="1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8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b="1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unstable stratification this means that 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buoyancy-generated 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plumes are not distinguished from 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shear-generated 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eddies </a:t>
            </a:r>
          </a:p>
          <a:p>
            <a:endParaRPr lang="en-GB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concept of the only direct cascade does not explain the energy supply of </a:t>
            </a:r>
            <a:r>
              <a:rPr lang="en-GB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self-organisation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structures, such as rolls and cells in convective boundary layers (CBLs)</a:t>
            </a:r>
            <a:endParaRPr lang="en-GB" sz="2400" b="1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81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sz="3200" b="1" dirty="0" smtClean="0">
                <a:solidFill>
                  <a:srgbClr val="0083E6"/>
                </a:solidFill>
                <a:latin typeface="Arial" charset="0"/>
                <a:cs typeface="Arial" charset="0"/>
              </a:rPr>
              <a:t/>
            </a:r>
            <a:br>
              <a:rPr lang="en-GB" sz="3200" b="1" dirty="0" smtClean="0">
                <a:solidFill>
                  <a:srgbClr val="0083E6"/>
                </a:solidFill>
                <a:latin typeface="Arial" charset="0"/>
                <a:cs typeface="Arial" charset="0"/>
              </a:rPr>
            </a:br>
            <a:r>
              <a:rPr lang="en-GB" sz="3200" b="1" dirty="0" smtClean="0">
                <a:solidFill>
                  <a:srgbClr val="0083E6"/>
                </a:solidFill>
                <a:latin typeface="Arial" charset="0"/>
                <a:cs typeface="Arial" charset="0"/>
              </a:rPr>
              <a:t>Conventional vision of turbulence </a:t>
            </a:r>
            <a:br>
              <a:rPr lang="en-GB" sz="3200" b="1" dirty="0" smtClean="0">
                <a:solidFill>
                  <a:srgbClr val="0083E6"/>
                </a:solidFill>
                <a:latin typeface="Arial" charset="0"/>
                <a:cs typeface="Arial" charset="0"/>
              </a:rPr>
            </a:br>
            <a:endParaRPr lang="ru-RU" sz="3200" b="1" dirty="0" smtClean="0">
              <a:solidFill>
                <a:srgbClr val="0083E6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301258"/>
            <a:ext cx="9144000" cy="35835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5656" y="692696"/>
            <a:ext cx="7668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u="sng" dirty="0" err="1">
                <a:solidFill>
                  <a:schemeClr val="tx1"/>
                </a:solidFill>
                <a:latin typeface="Arial" charset="0"/>
                <a:cs typeface="Arial" charset="0"/>
              </a:rPr>
              <a:t>Two</a:t>
            </a:r>
            <a:r>
              <a:rPr lang="fi-FI" sz="2400" b="1" u="sng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i-FI" sz="2400" b="1" u="sng" dirty="0" err="1">
                <a:solidFill>
                  <a:schemeClr val="tx1"/>
                </a:solidFill>
                <a:latin typeface="Arial" charset="0"/>
                <a:cs typeface="Arial" charset="0"/>
              </a:rPr>
              <a:t>types</a:t>
            </a:r>
            <a:r>
              <a:rPr lang="fi-FI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of moton: </a:t>
            </a:r>
            <a:r>
              <a:rPr lang="fi-FI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regular</a:t>
            </a:r>
            <a:r>
              <a:rPr lang="fi-FI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i-FI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mean</a:t>
            </a:r>
            <a:r>
              <a:rPr lang="fi-FI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i-FI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flow</a:t>
            </a:r>
            <a:r>
              <a:rPr lang="fi-FI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+</a:t>
            </a:r>
            <a:r>
              <a:rPr lang="fi-FI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i-FI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chaotic</a:t>
            </a:r>
            <a:r>
              <a:rPr lang="fi-FI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i-FI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turbulence</a:t>
            </a:r>
            <a:r>
              <a:rPr lang="fi-FI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i-FI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making</a:t>
            </a:r>
            <a:r>
              <a:rPr lang="fi-FI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i-FI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direct</a:t>
            </a:r>
            <a:r>
              <a:rPr lang="fi-FI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i-FI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cascade</a:t>
            </a:r>
            <a:endParaRPr lang="fi-FI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The energetics is</a:t>
            </a:r>
            <a:r>
              <a:rPr lang="en-GB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quantified by single Turbulent Kinetic Energy </a:t>
            </a:r>
            <a:r>
              <a:rPr lang="en-GB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(TKE) 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budget </a:t>
            </a:r>
            <a:r>
              <a:rPr lang="en-GB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equation</a:t>
            </a:r>
            <a:endParaRPr lang="en-GB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Turbulent 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fluxes 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=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gradients 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multiplied by 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exchange </a:t>
            </a:r>
            <a:r>
              <a:rPr lang="en-GB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coefficients (eddy viscosity, conductivity or diffusivity)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b="1" u="sng" dirty="0">
              <a:solidFill>
                <a:srgbClr val="FF0000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4000" b="1" u="sng" dirty="0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Chaos </a:t>
            </a:r>
            <a:r>
              <a:rPr lang="en-US" sz="4000" b="1" u="sng" dirty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our of order</a:t>
            </a:r>
            <a:r>
              <a:rPr lang="en-US" sz="4000" b="1" dirty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sz="4000" b="1" dirty="0" smtClean="0">
              <a:solidFill>
                <a:srgbClr val="0083E6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000" b="1" dirty="0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en-US" sz="2400" b="1" dirty="0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(Richardson, 1920  </a:t>
            </a:r>
            <a:r>
              <a:rPr lang="en-US" sz="2400" b="1" dirty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Kolmogorov, 1941</a:t>
            </a:r>
            <a:r>
              <a:rPr lang="en-US" sz="2400" b="1" dirty="0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GB" sz="2400" dirty="0">
              <a:solidFill>
                <a:srgbClr val="0083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38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sz="3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Convective turbulence </a:t>
            </a:r>
            <a:r>
              <a:rPr lang="en-GB" sz="3200" b="1" dirty="0">
                <a:solidFill>
                  <a:srgbClr val="0070C0"/>
                </a:solidFill>
                <a:latin typeface="Arial" charset="0"/>
                <a:cs typeface="Arial" charset="0"/>
              </a:rPr>
              <a:t>in </a:t>
            </a:r>
            <a:r>
              <a:rPr lang="en-GB" sz="32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atmosphere</a:t>
            </a:r>
            <a:endParaRPr lang="ru-RU" sz="32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0" y="52292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/>
            <a:r>
              <a:rPr lang="en-US" sz="2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Buoyancy-generated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plumes are very </a:t>
            </a:r>
          </a:p>
          <a:p>
            <a:pPr algn="ctr" defTabSz="914400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from </a:t>
            </a:r>
            <a:r>
              <a:rPr lang="en-US" sz="2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shear-generated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eddies!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92696"/>
            <a:ext cx="5823133" cy="44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80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 bwMode="auto">
          <a:xfrm>
            <a:off x="0" y="44450"/>
            <a:ext cx="9144000" cy="11523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fi-FI" sz="3200" b="1" u="sng" dirty="0" smtClean="0">
                <a:solidFill>
                  <a:srgbClr val="0083E6"/>
                </a:solidFill>
                <a:latin typeface="Arial" charset="0"/>
                <a:cs typeface="Arial" charset="0"/>
              </a:rPr>
              <a:t>CONVECTIVE (</a:t>
            </a:r>
            <a:r>
              <a:rPr lang="en-GB" altLang="fi-FI" sz="3200" b="1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ANARCHY</a:t>
            </a:r>
            <a:r>
              <a:rPr lang="en-GB" altLang="fi-FI" sz="3200" b="1" u="sng" dirty="0" smtClean="0">
                <a:solidFill>
                  <a:srgbClr val="0083E6"/>
                </a:solidFill>
                <a:latin typeface="Arial" charset="0"/>
                <a:cs typeface="Arial" charset="0"/>
              </a:rPr>
              <a:t>) TURBULENCE</a:t>
            </a:r>
            <a:r>
              <a:rPr lang="en-GB" altLang="fi-FI" sz="3200" b="1" dirty="0" smtClean="0">
                <a:solidFill>
                  <a:srgbClr val="0083E6"/>
                </a:solidFill>
                <a:latin typeface="Arial" charset="0"/>
                <a:cs typeface="Arial" charset="0"/>
              </a:rPr>
              <a:t> </a:t>
            </a:r>
            <a:r>
              <a:rPr lang="en-GB" altLang="fi-FI" sz="3200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/>
            </a:r>
            <a:br>
              <a:rPr lang="en-GB" altLang="fi-FI" sz="3200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</a:br>
            <a:r>
              <a:rPr lang="en-GB" altLang="fi-FI" sz="3200" b="1" dirty="0">
                <a:solidFill>
                  <a:srgbClr val="0083E6"/>
                </a:solidFill>
                <a:latin typeface="Arial" charset="0"/>
                <a:cs typeface="Arial" charset="0"/>
              </a:rPr>
              <a:t>in the </a:t>
            </a:r>
            <a:r>
              <a:rPr lang="en-GB" altLang="fi-FI" sz="3200" b="1" dirty="0" smtClean="0">
                <a:solidFill>
                  <a:srgbClr val="0083E6"/>
                </a:solidFill>
                <a:latin typeface="Arial" charset="0"/>
                <a:cs typeface="Arial" charset="0"/>
              </a:rPr>
              <a:t>Procrustean bad of conventional theory</a:t>
            </a:r>
            <a:endParaRPr lang="ru-RU" altLang="fi-FI" sz="3200" dirty="0" smtClean="0">
              <a:solidFill>
                <a:srgbClr val="0083E6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moist_convec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95" y="1049033"/>
            <a:ext cx="6016655" cy="4617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2160" y="1052736"/>
            <a:ext cx="331236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Buoyant plumes  do not break down but merge to form larger plumes </a:t>
            </a:r>
            <a:r>
              <a:rPr lang="en-GB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</a:p>
          <a:p>
            <a:endParaRPr lang="en-GB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r>
              <a:rPr lang="en-GB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Inverse energy cascade  towards self-organised flow patterns cells </a:t>
            </a:r>
            <a:r>
              <a:rPr lang="en-GB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/</a:t>
            </a:r>
            <a:r>
              <a:rPr lang="en-GB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rolls  </a:t>
            </a:r>
            <a:r>
              <a:rPr lang="en-GB" sz="4000" b="1" u="sng" dirty="0" smtClean="0">
                <a:solidFill>
                  <a:srgbClr val="0083E6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Order out of chaos!</a:t>
            </a:r>
            <a:endParaRPr lang="en-GB" sz="4000" b="1" u="sng" dirty="0" smtClean="0">
              <a:solidFill>
                <a:srgbClr val="0083E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91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2"/>
          <p:cNvSpPr>
            <a:spLocks noGrp="1"/>
          </p:cNvSpPr>
          <p:nvPr>
            <p:ph type="title"/>
          </p:nvPr>
        </p:nvSpPr>
        <p:spPr>
          <a:xfrm>
            <a:off x="26741" y="-243408"/>
            <a:ext cx="9144000" cy="1130301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fi-FI" sz="3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New paradigm: the two opposite cascades</a:t>
            </a:r>
            <a:endParaRPr lang="ru-RU" altLang="fi-FI" sz="3000" dirty="0" smtClean="0">
              <a:solidFill>
                <a:srgbClr val="0070C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-72678" y="746572"/>
            <a:ext cx="9216678" cy="5562748"/>
          </a:xfrm>
        </p:spPr>
        <p:txBody>
          <a:bodyPr/>
          <a:lstStyle/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fi-FI" sz="2800" dirty="0" smtClean="0">
                <a:latin typeface="Arial" charset="0"/>
                <a:cs typeface="Arial" charset="0"/>
              </a:rPr>
              <a:t>  Budget of TKE      splits</a:t>
            </a: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fi-FI" sz="2800" dirty="0" smtClean="0">
                <a:latin typeface="Arial" charset="0"/>
                <a:cs typeface="Arial" charset="0"/>
              </a:rPr>
              <a:t>  into separate budgets:</a:t>
            </a: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fi-FI" sz="2800" dirty="0" smtClean="0">
                <a:latin typeface="Arial" charset="0"/>
                <a:cs typeface="Arial" charset="0"/>
              </a:rPr>
              <a:t>  of </a:t>
            </a:r>
            <a:r>
              <a:rPr lang="fi-FI" altLang="fi-FI" sz="2800" b="1" u="sng" dirty="0" err="1" smtClean="0">
                <a:latin typeface="Arial" charset="0"/>
                <a:cs typeface="Arial" charset="0"/>
              </a:rPr>
              <a:t>mechanical</a:t>
            </a:r>
            <a:r>
              <a:rPr lang="fi-FI" altLang="fi-FI" sz="2800" b="1" u="sng" dirty="0" smtClean="0">
                <a:latin typeface="Arial" charset="0"/>
                <a:cs typeface="Arial" charset="0"/>
              </a:rPr>
              <a:t> </a:t>
            </a:r>
            <a:r>
              <a:rPr lang="en-GB" altLang="fi-FI" sz="2800" b="1" u="sng" dirty="0" smtClean="0">
                <a:latin typeface="Arial" charset="0"/>
                <a:cs typeface="Arial" charset="0"/>
              </a:rPr>
              <a:t>TKE</a:t>
            </a:r>
            <a:r>
              <a:rPr lang="fi-FI" altLang="fi-FI" sz="2800" b="1" dirty="0" smtClean="0">
                <a:latin typeface="Arial" charset="0"/>
                <a:cs typeface="Arial" charset="0"/>
              </a:rPr>
              <a:t> </a:t>
            </a:r>
            <a:r>
              <a:rPr lang="fi-FI" altLang="fi-FI" sz="2800" dirty="0" smtClean="0">
                <a:latin typeface="Arial" charset="0"/>
                <a:cs typeface="Arial" charset="0"/>
              </a:rPr>
              <a:t>                                              </a:t>
            </a: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fi-FI" altLang="fi-FI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and</a:t>
            </a: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i-FI" altLang="fi-FI" sz="2800" b="1" u="sng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convctive</a:t>
            </a:r>
            <a:r>
              <a:rPr lang="fi-FI" altLang="fi-FI" sz="2800" b="1" u="sng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TKE</a:t>
            </a:r>
            <a:endParaRPr lang="fi-FI" altLang="fi-FI" sz="28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i-FI" altLang="fi-FI" sz="100" dirty="0" smtClean="0"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i-FI" altLang="fi-FI" sz="100" dirty="0"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800" dirty="0" smtClean="0">
                <a:latin typeface="Arial" charset="0"/>
                <a:cs typeface="Arial" charset="0"/>
              </a:rPr>
              <a:t>  </a:t>
            </a: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800" dirty="0" smtClean="0">
                <a:latin typeface="Arial" charset="0"/>
                <a:cs typeface="Arial" charset="0"/>
              </a:rPr>
              <a:t>  </a:t>
            </a:r>
            <a:r>
              <a:rPr lang="fi-FI" altLang="fi-FI" sz="2800" dirty="0" err="1" smtClean="0">
                <a:latin typeface="Arial" charset="0"/>
                <a:cs typeface="Arial" charset="0"/>
              </a:rPr>
              <a:t>Shear</a:t>
            </a:r>
            <a:r>
              <a:rPr lang="fi-FI" altLang="fi-FI" sz="2800" dirty="0" smtClean="0">
                <a:latin typeface="Arial" charset="0"/>
                <a:cs typeface="Arial" charset="0"/>
              </a:rPr>
              <a:t> </a:t>
            </a:r>
            <a:r>
              <a:rPr lang="fi-FI" altLang="fi-FI" sz="300" dirty="0" smtClean="0">
                <a:latin typeface="Arial" charset="0"/>
                <a:cs typeface="Arial" charset="0"/>
              </a:rPr>
              <a:t>                                                                                                                                                                     </a:t>
            </a:r>
            <a:r>
              <a:rPr lang="fi-FI" altLang="fi-FI" sz="2800" dirty="0" err="1" smtClean="0">
                <a:latin typeface="Arial" charset="0"/>
                <a:cs typeface="Arial" charset="0"/>
              </a:rPr>
              <a:t>yields</a:t>
            </a:r>
            <a:r>
              <a:rPr lang="fi-FI" altLang="fi-FI" sz="2800" dirty="0" smtClean="0">
                <a:latin typeface="Arial" charset="0"/>
                <a:cs typeface="Arial" charset="0"/>
              </a:rPr>
              <a:t> </a:t>
            </a:r>
            <a:r>
              <a:rPr lang="fi-FI" altLang="fi-FI" sz="2800" b="1" u="sng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eddies</a:t>
            </a: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: </a:t>
            </a:r>
            <a:r>
              <a:rPr lang="fi-FI" altLang="fi-FI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direct</a:t>
            </a: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i-FI" altLang="fi-FI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cascade</a:t>
            </a:r>
            <a:endParaRPr lang="fi-FI" altLang="fi-FI" sz="10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 </a:t>
            </a:r>
            <a:r>
              <a:rPr lang="fi-FI" altLang="fi-FI" sz="200" b="1" dirty="0" smtClean="0">
                <a:latin typeface="Arial" charset="0"/>
                <a:cs typeface="Arial" charset="0"/>
              </a:rPr>
              <a:t>-</a:t>
            </a:r>
          </a:p>
          <a:p>
            <a:pP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i-FI" altLang="fi-FI" sz="200" dirty="0" smtClean="0"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800" dirty="0" smtClean="0">
                <a:latin typeface="Arial" charset="0"/>
                <a:cs typeface="Arial" charset="0"/>
              </a:rPr>
              <a:t>  </a:t>
            </a:r>
            <a:r>
              <a:rPr lang="fi-FI" altLang="fi-FI" sz="2800" dirty="0" err="1" smtClean="0">
                <a:latin typeface="Arial" charset="0"/>
                <a:cs typeface="Arial" charset="0"/>
              </a:rPr>
              <a:t>Buoyancy</a:t>
            </a:r>
            <a:r>
              <a:rPr lang="fi-FI" altLang="fi-FI" sz="2800" dirty="0" smtClean="0">
                <a:latin typeface="Arial" charset="0"/>
                <a:cs typeface="Arial" charset="0"/>
              </a:rPr>
              <a:t>                    </a:t>
            </a:r>
            <a:r>
              <a:rPr lang="fi-FI" altLang="fi-FI" sz="2800" dirty="0" err="1" smtClean="0">
                <a:latin typeface="Arial" charset="0"/>
                <a:cs typeface="Arial" charset="0"/>
              </a:rPr>
              <a:t>yield</a:t>
            </a:r>
            <a:r>
              <a:rPr lang="fi-FI" altLang="fi-FI" sz="2800" dirty="0" smtClean="0">
                <a:latin typeface="Arial" charset="0"/>
                <a:cs typeface="Arial" charset="0"/>
              </a:rPr>
              <a:t> </a:t>
            </a:r>
            <a:r>
              <a:rPr lang="fi-FI" altLang="fi-FI" sz="2800" b="1" u="sng" dirty="0" err="1" smtClean="0">
                <a:latin typeface="Arial" charset="0"/>
                <a:cs typeface="Arial" charset="0"/>
              </a:rPr>
              <a:t>plumes</a:t>
            </a:r>
            <a:r>
              <a:rPr lang="fi-FI" altLang="fi-FI" sz="2800" b="1" dirty="0" smtClean="0">
                <a:latin typeface="Arial" charset="0"/>
                <a:cs typeface="Arial" charset="0"/>
              </a:rPr>
              <a:t>: </a:t>
            </a:r>
            <a:r>
              <a:rPr lang="fi-FI" altLang="fi-FI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inverse</a:t>
            </a:r>
            <a:r>
              <a:rPr lang="fi-FI" altLang="fi-FI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i-FI" altLang="fi-FI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cascade</a:t>
            </a:r>
            <a:endParaRPr lang="fi-FI" altLang="fi-FI" sz="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i-FI" altLang="fi-FI" sz="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i-FI" altLang="fi-FI" sz="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fi-FI" altLang="fi-FI" sz="2800" b="1" u="sng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Divergence</a:t>
            </a:r>
            <a:r>
              <a:rPr lang="fi-FI" altLang="fi-FI" sz="2800" b="1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of </a:t>
            </a:r>
            <a:r>
              <a:rPr lang="fi-FI" altLang="fi-FI" sz="2800" b="1" u="sng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vertical</a:t>
            </a:r>
            <a:r>
              <a:rPr lang="fi-FI" altLang="fi-FI" sz="2800" b="1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i-FI" altLang="fi-FI" sz="2800" b="1" u="sng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flux</a:t>
            </a:r>
            <a:r>
              <a:rPr lang="fi-FI" altLang="fi-FI" sz="2800" b="1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of TKE</a:t>
            </a: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i-FI" altLang="fi-FI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quantifies</a:t>
            </a: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the </a:t>
            </a:r>
            <a:r>
              <a:rPr lang="fi-FI" altLang="fi-FI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rate</a:t>
            </a: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of </a:t>
            </a:r>
            <a:r>
              <a:rPr lang="fi-FI" altLang="fi-FI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conversion</a:t>
            </a:r>
            <a:endParaRPr lang="fi-FI" altLang="fi-FI" sz="28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of TKE into KE of </a:t>
            </a:r>
            <a:r>
              <a:rPr lang="fi-FI" altLang="fi-FI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organised</a:t>
            </a: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i-FI" altLang="fi-FI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motions</a:t>
            </a:r>
            <a:r>
              <a:rPr lang="fi-FI" altLang="fi-FI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fi-FI" altLang="fi-FI" sz="2800" b="1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endParaRPr lang="fi-FI" altLang="fi-FI" sz="200" b="1" u="sng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  <a:endParaRPr lang="fi-FI" altLang="fi-FI" sz="2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i-FI" altLang="fi-FI" sz="2800" b="1" dirty="0" smtClean="0"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8400" b="1" dirty="0" smtClean="0">
                <a:latin typeface="Arial" charset="0"/>
                <a:cs typeface="Arial" charset="0"/>
              </a:rPr>
              <a:t>  </a:t>
            </a: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800" dirty="0" smtClean="0">
                <a:latin typeface="Arial" charset="0"/>
                <a:cs typeface="Arial" charset="0"/>
              </a:rPr>
              <a:t>  </a:t>
            </a: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i-FI" altLang="fi-FI" sz="2800" i="1" dirty="0" smtClean="0">
              <a:latin typeface="Arial" charset="0"/>
              <a:cs typeface="Arial" charset="0"/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800" i="1" dirty="0">
                <a:latin typeface="Arial" charset="0"/>
                <a:cs typeface="Arial" charset="0"/>
              </a:rPr>
              <a:t> </a:t>
            </a:r>
            <a:r>
              <a:rPr lang="fi-FI" altLang="fi-FI" sz="2800" i="1" dirty="0" smtClean="0">
                <a:latin typeface="Arial" charset="0"/>
                <a:cs typeface="Arial" charset="0"/>
              </a:rPr>
              <a:t>                              </a:t>
            </a:r>
            <a:endParaRPr lang="fi-FI" altLang="fi-FI" sz="200" dirty="0" smtClean="0"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i-FI" altLang="fi-FI" sz="200" dirty="0" smtClean="0">
              <a:latin typeface="Arial" charset="0"/>
              <a:cs typeface="Arial" charset="0"/>
            </a:endParaRPr>
          </a:p>
          <a:p>
            <a:pPr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altLang="fi-FI" sz="2800" dirty="0" smtClean="0">
                <a:latin typeface="Arial" charset="0"/>
                <a:cs typeface="Arial" charset="0"/>
              </a:rPr>
              <a:t>                             </a:t>
            </a:r>
            <a:endParaRPr lang="en-GB" altLang="fi-FI" dirty="0" smtClean="0">
              <a:latin typeface="Arial" charset="0"/>
              <a:cs typeface="Arial" charset="0"/>
            </a:endParaRPr>
          </a:p>
          <a:p>
            <a:pPr algn="ctr">
              <a:spcBef>
                <a:spcPts val="1800"/>
              </a:spcBef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fi-FI" sz="800" dirty="0" smtClean="0">
              <a:latin typeface="Arial" charset="0"/>
              <a:cs typeface="Arial" charset="0"/>
            </a:endParaRPr>
          </a:p>
          <a:p>
            <a:pPr algn="ctr"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fi-FI" sz="2400" dirty="0" smtClean="0">
                <a:latin typeface="Arial" charset="0"/>
                <a:cs typeface="Arial" charset="0"/>
              </a:rPr>
              <a:t/>
            </a:r>
            <a:br>
              <a:rPr lang="ru-RU" altLang="fi-FI" sz="2400" dirty="0" smtClean="0">
                <a:latin typeface="Arial" charset="0"/>
                <a:cs typeface="Arial" charset="0"/>
              </a:rPr>
            </a:br>
            <a:endParaRPr lang="ru-RU" altLang="fi-FI" sz="800" dirty="0" smtClean="0"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fi-FI" sz="800" b="1" u="sng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 altLang="fi-FI" b="1" u="sng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 altLang="fi-FI" sz="24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61157942"/>
              </p:ext>
            </p:extLst>
          </p:nvPr>
        </p:nvGraphicFramePr>
        <p:xfrm>
          <a:off x="4356101" y="647775"/>
          <a:ext cx="3888308" cy="242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397" name="Equation" r:id="rId4" imgW="1511280" imgH="914400" progId="Equation.DSMT4">
                  <p:embed/>
                </p:oleObj>
              </mc:Choice>
              <mc:Fallback>
                <p:oleObj name="Equation" r:id="rId4" imgW="1511280" imgH="914400" progId="Equation.DSMT4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1" y="647775"/>
                        <a:ext cx="3888308" cy="242118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33130"/>
              </p:ext>
            </p:extLst>
          </p:nvPr>
        </p:nvGraphicFramePr>
        <p:xfrm>
          <a:off x="1187624" y="2996952"/>
          <a:ext cx="1800226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398" name="Equation" r:id="rId6" imgW="609480" imgH="241200" progId="Equation.DSMT4">
                  <p:embed/>
                </p:oleObj>
              </mc:Choice>
              <mc:Fallback>
                <p:oleObj name="Equation" r:id="rId6" imgW="609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87624" y="2996952"/>
                        <a:ext cx="1800226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081920"/>
              </p:ext>
            </p:extLst>
          </p:nvPr>
        </p:nvGraphicFramePr>
        <p:xfrm>
          <a:off x="1907704" y="3717032"/>
          <a:ext cx="1725613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399" name="Equation" r:id="rId8" imgW="596880" imgH="253800" progId="Equation.DSMT4">
                  <p:embed/>
                </p:oleObj>
              </mc:Choice>
              <mc:Fallback>
                <p:oleObj name="Equation" r:id="rId8" imgW="5968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07704" y="3717032"/>
                        <a:ext cx="1725613" cy="73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920949"/>
              </p:ext>
            </p:extLst>
          </p:nvPr>
        </p:nvGraphicFramePr>
        <p:xfrm>
          <a:off x="3635896" y="2132856"/>
          <a:ext cx="5746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400" name="Equation" r:id="rId10" imgW="215640" imgH="228600" progId="Equation.DSMT4">
                  <p:embed/>
                </p:oleObj>
              </mc:Choice>
              <mc:Fallback>
                <p:oleObj name="Equation" r:id="rId10" imgW="21564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2132856"/>
                        <a:ext cx="5746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320434"/>
              </p:ext>
            </p:extLst>
          </p:nvPr>
        </p:nvGraphicFramePr>
        <p:xfrm>
          <a:off x="2484041" y="620688"/>
          <a:ext cx="503783" cy="503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401" name="Equation" r:id="rId12" imgW="152280" imgH="152280" progId="Equation.DSMT4">
                  <p:embed/>
                </p:oleObj>
              </mc:Choice>
              <mc:Fallback>
                <p:oleObj name="Equation" r:id="rId12" imgW="1522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84041" y="620688"/>
                        <a:ext cx="503783" cy="503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938381"/>
              </p:ext>
            </p:extLst>
          </p:nvPr>
        </p:nvGraphicFramePr>
        <p:xfrm>
          <a:off x="3635896" y="1700808"/>
          <a:ext cx="620738" cy="588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402" name="Equation" r:id="rId14" imgW="241200" imgH="228600" progId="Equation.DSMT4">
                  <p:embed/>
                </p:oleObj>
              </mc:Choice>
              <mc:Fallback>
                <p:oleObj name="Equation" r:id="rId14" imgW="241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35896" y="1700808"/>
                        <a:ext cx="620738" cy="588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984802"/>
              </p:ext>
            </p:extLst>
          </p:nvPr>
        </p:nvGraphicFramePr>
        <p:xfrm>
          <a:off x="6012160" y="4437112"/>
          <a:ext cx="2563922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403" name="Equation" r:id="rId16" imgW="596880" imgH="419040" progId="Equation.DSMT4">
                  <p:embed/>
                </p:oleObj>
              </mc:Choice>
              <mc:Fallback>
                <p:oleObj name="Equation" r:id="rId16" imgW="5968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12160" y="4437112"/>
                        <a:ext cx="2563922" cy="18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7361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90" y="44624"/>
            <a:ext cx="911841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900" b="1" dirty="0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flux of vertical (convective) TKE</a:t>
            </a:r>
            <a:endParaRPr lang="en-GB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12" y="436510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flux is positive and defines                         .                        So, TKE is transported upward, 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 the gradient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divergence                         quantifies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rate of conversion of TKE into kinetic energy of self-organised structures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prove separate budget of convective TKE</a:t>
            </a:r>
            <a:endParaRPr lang="en-GB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710983"/>
              </p:ext>
            </p:extLst>
          </p:nvPr>
        </p:nvGraphicFramePr>
        <p:xfrm>
          <a:off x="7164288" y="-27384"/>
          <a:ext cx="2016224" cy="68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88" name="Equation" r:id="rId4" imgW="825480" imgH="279360" progId="Equation.DSMT4">
                  <p:embed/>
                </p:oleObj>
              </mc:Choice>
              <mc:Fallback>
                <p:oleObj name="Equation" r:id="rId4" imgW="8254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4288" y="-27384"/>
                        <a:ext cx="2016224" cy="684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886019"/>
              </p:ext>
            </p:extLst>
          </p:nvPr>
        </p:nvGraphicFramePr>
        <p:xfrm>
          <a:off x="4788024" y="4292600"/>
          <a:ext cx="314960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89" name="Equation" r:id="rId6" imgW="1168200" imgH="228600" progId="Equation.DSMT4">
                  <p:embed/>
                </p:oleObj>
              </mc:Choice>
              <mc:Fallback>
                <p:oleObj name="Equation" r:id="rId6" imgW="11682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4292600"/>
                        <a:ext cx="3149600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894957"/>
              </p:ext>
            </p:extLst>
          </p:nvPr>
        </p:nvGraphicFramePr>
        <p:xfrm>
          <a:off x="2267744" y="5013176"/>
          <a:ext cx="2016228" cy="576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90" name="Equation" r:id="rId8" imgW="799920" imgH="228600" progId="Equation.DSMT4">
                  <p:embed/>
                </p:oleObj>
              </mc:Choice>
              <mc:Fallback>
                <p:oleObj name="Equation" r:id="rId8" imgW="799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67744" y="5013176"/>
                        <a:ext cx="2016228" cy="576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5472607" cy="3756749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648965"/>
              </p:ext>
            </p:extLst>
          </p:nvPr>
        </p:nvGraphicFramePr>
        <p:xfrm>
          <a:off x="6216526" y="1340768"/>
          <a:ext cx="2747962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91" name="Equation" r:id="rId11" imgW="965160" imgH="241200" progId="Equation.DSMT4">
                  <p:embed/>
                </p:oleObj>
              </mc:Choice>
              <mc:Fallback>
                <p:oleObj name="Equation" r:id="rId11" imgW="96516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526" y="1340768"/>
                        <a:ext cx="2747962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009325" y="1988840"/>
            <a:ext cx="30271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Obukhov</a:t>
            </a:r>
          </a:p>
          <a:p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 length </a:t>
            </a:r>
          </a:p>
          <a:p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trans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35056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942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800" b="1" dirty="0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onvective TKE </a:t>
            </a:r>
            <a:r>
              <a:rPr lang="en-GB" sz="2800" b="1" dirty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yields familiar</a:t>
            </a:r>
          </a:p>
          <a:p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(red line and data) while  </a:t>
            </a:r>
            <a:r>
              <a:rPr lang="en-GB" sz="2800" b="1" dirty="0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TKE budget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yields heretical                                  (blue line and data)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87604"/>
              </p:ext>
            </p:extLst>
          </p:nvPr>
        </p:nvGraphicFramePr>
        <p:xfrm>
          <a:off x="6430838" y="-61366"/>
          <a:ext cx="2533650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61" name="Equation" r:id="rId4" imgW="939600" imgH="279360" progId="Equation.DSMT4">
                  <p:embed/>
                </p:oleObj>
              </mc:Choice>
              <mc:Fallback>
                <p:oleObj name="Equation" r:id="rId4" imgW="939600" imgH="2793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838" y="-61366"/>
                        <a:ext cx="2533650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275885"/>
              </p:ext>
            </p:extLst>
          </p:nvPr>
        </p:nvGraphicFramePr>
        <p:xfrm>
          <a:off x="2555776" y="721439"/>
          <a:ext cx="3149600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62" name="Equation" r:id="rId6" imgW="1168200" imgH="279360" progId="Equation.DSMT4">
                  <p:embed/>
                </p:oleObj>
              </mc:Choice>
              <mc:Fallback>
                <p:oleObj name="Equation" r:id="rId6" imgW="1168200" imgH="2793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721439"/>
                        <a:ext cx="3149600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720080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38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942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8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(blue) and conventional (black) vision of the TKE dissipation rate.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show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only mechanical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TKE is subjected to the viscous dissipation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76875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67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800" b="1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19254</TotalTime>
  <Words>638</Words>
  <Application>Microsoft Office PowerPoint</Application>
  <PresentationFormat>On-screen Show (4:3)</PresentationFormat>
  <Paragraphs>107</Paragraphs>
  <Slides>11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Default Design</vt:lpstr>
      <vt:lpstr>Equation</vt:lpstr>
      <vt:lpstr>Plot</vt:lpstr>
      <vt:lpstr>Order out of Chaos:  Shifting paradigm of convective turbulence</vt:lpstr>
      <vt:lpstr>PowerPoint Presentation</vt:lpstr>
      <vt:lpstr> Conventional vision of turbulence  </vt:lpstr>
      <vt:lpstr>Convective turbulence in atmosphere</vt:lpstr>
      <vt:lpstr>CONVECTIVE (ANARCHY) TURBULENCE  in the Procrustean bad of conventional theory</vt:lpstr>
      <vt:lpstr>New paradigm: the two opposite cascades</vt:lpstr>
      <vt:lpstr>PowerPoint Presentation</vt:lpstr>
      <vt:lpstr>PowerPoint Presentation</vt:lpstr>
      <vt:lpstr>PowerPoint Presentation</vt:lpstr>
      <vt:lpstr>Ratio of horizontal to vertical heat flux vs z/L</vt:lpstr>
      <vt:lpstr>      Conclusions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zilitink</dc:creator>
  <cp:lastModifiedBy>Sergej Zilitinkevich</cp:lastModifiedBy>
  <cp:revision>1444</cp:revision>
  <cp:lastPrinted>2019-12-07T15:02:30Z</cp:lastPrinted>
  <dcterms:modified xsi:type="dcterms:W3CDTF">2020-04-21T16:53:04Z</dcterms:modified>
</cp:coreProperties>
</file>