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45" r:id="rId2"/>
    <p:sldId id="288" r:id="rId3"/>
    <p:sldId id="489" r:id="rId4"/>
    <p:sldId id="458" r:id="rId5"/>
    <p:sldId id="491" r:id="rId6"/>
    <p:sldId id="486" r:id="rId7"/>
    <p:sldId id="462" r:id="rId8"/>
    <p:sldId id="463" r:id="rId9"/>
    <p:sldId id="479" r:id="rId10"/>
    <p:sldId id="466" r:id="rId11"/>
    <p:sldId id="467" r:id="rId12"/>
    <p:sldId id="428" r:id="rId13"/>
    <p:sldId id="494" r:id="rId14"/>
    <p:sldId id="495" r:id="rId15"/>
    <p:sldId id="493" r:id="rId16"/>
    <p:sldId id="487" r:id="rId17"/>
    <p:sldId id="471" r:id="rId18"/>
    <p:sldId id="488" r:id="rId19"/>
    <p:sldId id="482" r:id="rId20"/>
    <p:sldId id="496" r:id="rId21"/>
    <p:sldId id="497" r:id="rId22"/>
    <p:sldId id="485" r:id="rId23"/>
    <p:sldId id="444" r:id="rId24"/>
    <p:sldId id="442" r:id="rId25"/>
    <p:sldId id="28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189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050D-F2BF-41CF-9C61-DF65CA7C3349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D9F-74A4-4975-A514-0B751669396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73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37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9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31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D9F-74A4-4975-A514-0B7516693969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3C23-B9AB-403E-99C8-E908602B808E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8710-8F22-472E-841E-19147ED0A468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2A4C-71B4-439D-9FFB-9D798D3F134F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BA52-AF3F-4A23-B6DF-374DAEB6891F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770E-CF2A-4509-8EDF-844AA4EF8925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DBF-B3FD-4B34-BBB9-979654CCA53B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491-4ED3-4727-817B-F2F149CBFBA3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A493-A6BD-4E51-B2D2-9734067202C4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9D31-56BD-4374-8C1F-C37A4E074D62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3033-DE17-4330-840D-0380E03DFD87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3D3B-485E-4818-A5D6-358651AA8231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B15133-53E6-414A-AD94-C086B6BA9B14}" type="datetime1">
              <a:rPr lang="es-ES" smtClean="0"/>
              <a:pPr/>
              <a:t>20/04/2020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8A7A57-7EF2-479A-8739-A363561E98F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slide" Target="slide23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slide" Target="slide1.xml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251520" y="1556792"/>
            <a:ext cx="8712968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710503" y="4923941"/>
            <a:ext cx="5839096" cy="686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717074" y="3948673"/>
            <a:ext cx="5839096" cy="7044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717073" y="1700808"/>
            <a:ext cx="5839097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" name="2 Rectángulo">
            <a:hlinkClick r:id="rId2" action="ppaction://hlinksldjump"/>
          </p:cNvPr>
          <p:cNvSpPr/>
          <p:nvPr/>
        </p:nvSpPr>
        <p:spPr>
          <a:xfrm>
            <a:off x="2931314" y="1914311"/>
            <a:ext cx="1568677" cy="7575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alibri" pitchFamily="34" charset="0"/>
              </a:rPr>
              <a:t>THE PROBLEM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4644007" y="1914310"/>
            <a:ext cx="1728192" cy="7575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alibri" pitchFamily="34" charset="0"/>
              </a:rPr>
              <a:t>REMOTE SENSING</a:t>
            </a:r>
          </a:p>
          <a:p>
            <a:pPr algn="ctr"/>
            <a:r>
              <a:rPr lang="es-ES" sz="1600" b="1" dirty="0" smtClean="0">
                <a:latin typeface="Calibri" pitchFamily="34" charset="0"/>
              </a:rPr>
              <a:t>DATA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430" y="4051450"/>
            <a:ext cx="2007971" cy="408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b="1" dirty="0" smtClean="0">
                <a:latin typeface="Calibri" pitchFamily="34" charset="0"/>
                <a:cs typeface="Arial" pitchFamily="34" charset="0"/>
              </a:rPr>
              <a:t>RESULTS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4926384" y="5065770"/>
            <a:ext cx="1584176" cy="4028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Calibri" pitchFamily="34" charset="0"/>
              </a:rPr>
              <a:t>CONCLUSIONS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1520" y="1156682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MAIN MENU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59431" y="2016624"/>
            <a:ext cx="2007970" cy="408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b="1" dirty="0" smtClean="0">
                <a:latin typeface="Calibri" pitchFamily="34" charset="0"/>
                <a:cs typeface="Arial" pitchFamily="34" charset="0"/>
              </a:rPr>
              <a:t>INTRODUCTION</a:t>
            </a:r>
            <a:endParaRPr lang="es-E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18 Rectángulo">
            <a:hlinkClick r:id="rId5" action="ppaction://hlinksldjump"/>
          </p:cNvPr>
          <p:cNvSpPr/>
          <p:nvPr/>
        </p:nvSpPr>
        <p:spPr>
          <a:xfrm>
            <a:off x="2915815" y="4078608"/>
            <a:ext cx="1512169" cy="4732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Decomposition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59431" y="5028051"/>
            <a:ext cx="2007970" cy="390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b="1" dirty="0" smtClean="0">
                <a:latin typeface="Calibri" pitchFamily="34" charset="0"/>
                <a:cs typeface="Arial" pitchFamily="34" charset="0"/>
              </a:rPr>
              <a:t>CONCLUSIONS</a:t>
            </a:r>
            <a:endParaRPr lang="es-E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820434" y="112796"/>
            <a:ext cx="5670720" cy="705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models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048636" y="6505599"/>
            <a:ext cx="1524713" cy="30777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 i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i="0" dirty="0" smtClean="0">
                <a:latin typeface="Calibri" pitchFamily="34" charset="0"/>
              </a:rPr>
              <a:t>Vienna, May 2020</a:t>
            </a:r>
            <a:endParaRPr lang="it-IT" i="0" dirty="0"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66916" y="5948220"/>
            <a:ext cx="146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Oumayma Bounouh</a:t>
            </a:r>
          </a:p>
          <a:p>
            <a:r>
              <a:rPr lang="pt-BR" sz="1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Houcine Essid</a:t>
            </a:r>
          </a:p>
          <a:p>
            <a:r>
              <a:rPr lang="pt-BR" sz="1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Imed Riadh Farah</a:t>
            </a:r>
          </a:p>
        </p:txBody>
      </p:sp>
      <p:sp>
        <p:nvSpPr>
          <p:cNvPr id="25" name="24 Rectángulo">
            <a:hlinkClick r:id="rId7" action="ppaction://hlinksldjump"/>
          </p:cNvPr>
          <p:cNvSpPr/>
          <p:nvPr/>
        </p:nvSpPr>
        <p:spPr>
          <a:xfrm>
            <a:off x="6538879" y="1898094"/>
            <a:ext cx="1728192" cy="7575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alibri" pitchFamily="34" charset="0"/>
              </a:rPr>
              <a:t>STUDY AREA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4105" y="5760622"/>
            <a:ext cx="1069823" cy="10838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20" y="5752123"/>
            <a:ext cx="1061253" cy="1061253"/>
          </a:xfrm>
          <a:prstGeom prst="rect">
            <a:avLst/>
          </a:prstGeom>
        </p:spPr>
      </p:pic>
      <p:sp>
        <p:nvSpPr>
          <p:cNvPr id="34" name="16 Rectángulo redondeado"/>
          <p:cNvSpPr/>
          <p:nvPr/>
        </p:nvSpPr>
        <p:spPr>
          <a:xfrm>
            <a:off x="2693344" y="3068960"/>
            <a:ext cx="5839096" cy="7044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5" name="6 Rectángulo"/>
          <p:cNvSpPr/>
          <p:nvPr/>
        </p:nvSpPr>
        <p:spPr>
          <a:xfrm>
            <a:off x="435700" y="3171737"/>
            <a:ext cx="2007971" cy="408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  <a:cs typeface="Arial" pitchFamily="34" charset="0"/>
              </a:rPr>
              <a:t>METHODOLOGY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18 Rectángulo">
            <a:hlinkClick r:id="rId5" action="ppaction://hlinksldjump"/>
          </p:cNvPr>
          <p:cNvSpPr/>
          <p:nvPr/>
        </p:nvSpPr>
        <p:spPr>
          <a:xfrm>
            <a:off x="3612165" y="3171737"/>
            <a:ext cx="2016225" cy="4732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VI Forecasting</a:t>
            </a:r>
          </a:p>
        </p:txBody>
      </p:sp>
      <p:sp>
        <p:nvSpPr>
          <p:cNvPr id="37" name="19 Rectángulo">
            <a:hlinkClick r:id="rId10" action="ppaction://hlinksldjump"/>
          </p:cNvPr>
          <p:cNvSpPr/>
          <p:nvPr/>
        </p:nvSpPr>
        <p:spPr>
          <a:xfrm>
            <a:off x="5772406" y="3171737"/>
            <a:ext cx="1944216" cy="4732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itchFamily="34" charset="0"/>
              </a:rPr>
              <a:t>Seasonally varying weights</a:t>
            </a:r>
          </a:p>
        </p:txBody>
      </p:sp>
      <p:sp>
        <p:nvSpPr>
          <p:cNvPr id="38" name="18 Rectángulo">
            <a:hlinkClick r:id="rId5" action="ppaction://hlinksldjump"/>
          </p:cNvPr>
          <p:cNvSpPr/>
          <p:nvPr/>
        </p:nvSpPr>
        <p:spPr>
          <a:xfrm>
            <a:off x="4655794" y="4074684"/>
            <a:ext cx="1810009" cy="4732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VI Forecasting</a:t>
            </a:r>
          </a:p>
        </p:txBody>
      </p:sp>
      <p:sp>
        <p:nvSpPr>
          <p:cNvPr id="39" name="18 Rectángulo">
            <a:hlinkClick r:id="rId5" action="ppaction://hlinksldjump"/>
          </p:cNvPr>
          <p:cNvSpPr/>
          <p:nvPr/>
        </p:nvSpPr>
        <p:spPr>
          <a:xfrm>
            <a:off x="6754902" y="4077072"/>
            <a:ext cx="1512169" cy="4732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Seasonally varying weights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54" y="6537549"/>
            <a:ext cx="956346" cy="3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CEREAL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 THE COMMUNITY </a:t>
            </a:r>
            <a:r>
              <a:rPr lang="en-US" sz="2000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OF BEJA, TUNISIA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03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INTRODUCTION  - THE STUDY AREA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10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42" y="2170335"/>
            <a:ext cx="16081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8110"/>
            <a:ext cx="3811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064942" y="2456085"/>
            <a:ext cx="2540000" cy="88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74467" y="3354610"/>
            <a:ext cx="3087687" cy="5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83" y="2268780"/>
            <a:ext cx="1398292" cy="1111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CEREAL IN THE COMMUNITY OF BEJA, TUNISIA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03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INTRODUCTION  - THE STUDY AREA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11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9208" y="26369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kern="0" dirty="0" err="1" smtClean="0">
                <a:solidFill>
                  <a:sysClr val="windowText" lastClr="000000"/>
                </a:solidFill>
                <a:latin typeface="Calibri"/>
              </a:rPr>
              <a:t>Bèja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/>
              </a:rPr>
              <a:t> is a northwestern Tunisian region. It is a sub-humid area. The cereal culture occupies, there, over than 143 000 ha. This region represents the main production area in Tunisia. </a:t>
            </a:r>
            <a:endParaRPr lang="en-US" sz="24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3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71800" y="2705084"/>
            <a:ext cx="3312368" cy="72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smtClean="0">
                <a:latin typeface="Calibri" pitchFamily="34" charset="0"/>
              </a:rPr>
              <a:t>METHODOLOGY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12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5" y="1451173"/>
            <a:ext cx="8240849" cy="5290195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Methodology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4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13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11 CuadroTexto"/>
          <p:cNvSpPr txBox="1"/>
          <p:nvPr/>
        </p:nvSpPr>
        <p:spPr>
          <a:xfrm>
            <a:off x="7014932" y="2557046"/>
            <a:ext cx="103348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smtClean="0"/>
              <a:t>Forecasting</a:t>
            </a:r>
            <a:endParaRPr lang="en-U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7784" y="1177007"/>
            <a:ext cx="1222451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Preprocessing</a:t>
            </a:r>
            <a:endParaRPr lang="en-US" sz="1400" dirty="0"/>
          </a:p>
        </p:txBody>
      </p:sp>
      <p:sp>
        <p:nvSpPr>
          <p:cNvPr id="10" name="11 CuadroTexto"/>
          <p:cNvSpPr txBox="1"/>
          <p:nvPr/>
        </p:nvSpPr>
        <p:spPr>
          <a:xfrm>
            <a:off x="251520" y="3113704"/>
            <a:ext cx="400110" cy="33396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smtClean="0"/>
              <a:t>Decomposition based on wavelet transform</a:t>
            </a:r>
            <a:endParaRPr lang="en-US" sz="1400" dirty="0"/>
          </a:p>
        </p:txBody>
      </p:sp>
      <p:sp>
        <p:nvSpPr>
          <p:cNvPr id="16" name="11 CuadroTexto"/>
          <p:cNvSpPr txBox="1"/>
          <p:nvPr/>
        </p:nvSpPr>
        <p:spPr>
          <a:xfrm>
            <a:off x="7787151" y="3386089"/>
            <a:ext cx="400110" cy="214084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err="1" smtClean="0"/>
              <a:t>Seasonnaly</a:t>
            </a:r>
            <a:r>
              <a:rPr lang="en-US" sz="1400" dirty="0" smtClean="0"/>
              <a:t> varying weights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20272" y="3329728"/>
            <a:ext cx="766879" cy="31529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20272" y="3785198"/>
            <a:ext cx="766879" cy="3638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20272" y="4499421"/>
            <a:ext cx="766879" cy="3697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020272" y="5352370"/>
            <a:ext cx="766879" cy="3147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1 CuadroTexto"/>
          <p:cNvSpPr txBox="1"/>
          <p:nvPr/>
        </p:nvSpPr>
        <p:spPr>
          <a:xfrm>
            <a:off x="6687101" y="2557046"/>
            <a:ext cx="27603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2" name="11 CuadroTexto"/>
          <p:cNvSpPr txBox="1"/>
          <p:nvPr/>
        </p:nvSpPr>
        <p:spPr>
          <a:xfrm>
            <a:off x="2279738" y="1177007"/>
            <a:ext cx="27603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1</a:t>
            </a:r>
          </a:p>
        </p:txBody>
      </p:sp>
      <p:sp>
        <p:nvSpPr>
          <p:cNvPr id="33" name="11 CuadroTexto"/>
          <p:cNvSpPr txBox="1"/>
          <p:nvPr/>
        </p:nvSpPr>
        <p:spPr>
          <a:xfrm>
            <a:off x="246204" y="6466916"/>
            <a:ext cx="400110" cy="1837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09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832774"/>
            <a:ext cx="3441277" cy="376457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METHODOLOGY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4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508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METHODOLOGY  - COMBINING WEIGHTS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14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1092806"/>
            <a:ext cx="3048655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 err="1" smtClean="0"/>
              <a:t>Seasonaly</a:t>
            </a:r>
            <a:r>
              <a:rPr lang="es-ES" dirty="0" smtClean="0"/>
              <a:t> </a:t>
            </a:r>
            <a:r>
              <a:rPr lang="es-ES" dirty="0" err="1" smtClean="0"/>
              <a:t>varying</a:t>
            </a:r>
            <a:r>
              <a:rPr lang="es-ES" dirty="0" smtClean="0"/>
              <a:t> </a:t>
            </a:r>
            <a:r>
              <a:rPr lang="es-ES" dirty="0" err="1" smtClean="0"/>
              <a:t>weights</a:t>
            </a:r>
            <a:r>
              <a:rPr lang="es-E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832775"/>
            <a:ext cx="4176464" cy="376457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11 CuadroTexto"/>
          <p:cNvSpPr txBox="1"/>
          <p:nvPr/>
        </p:nvSpPr>
        <p:spPr>
          <a:xfrm>
            <a:off x="339497" y="3691688"/>
            <a:ext cx="400110" cy="15820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PDF for each season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988860"/>
            <a:ext cx="3572978" cy="2585507"/>
          </a:xfrm>
          <a:prstGeom prst="rect">
            <a:avLst/>
          </a:prstGeom>
        </p:spPr>
      </p:pic>
      <p:sp>
        <p:nvSpPr>
          <p:cNvPr id="13" name="11 CuadroTexto"/>
          <p:cNvSpPr txBox="1"/>
          <p:nvPr/>
        </p:nvSpPr>
        <p:spPr>
          <a:xfrm>
            <a:off x="339497" y="5345168"/>
            <a:ext cx="400110" cy="18370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1</a:t>
            </a:r>
          </a:p>
        </p:txBody>
      </p:sp>
      <p:sp>
        <p:nvSpPr>
          <p:cNvPr id="16" name="11 CuadroTexto"/>
          <p:cNvSpPr txBox="1"/>
          <p:nvPr/>
        </p:nvSpPr>
        <p:spPr>
          <a:xfrm>
            <a:off x="5025463" y="3371717"/>
            <a:ext cx="400110" cy="264957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Forecasts observations portioning </a:t>
            </a:r>
            <a:endParaRPr lang="en-US" sz="1400" dirty="0"/>
          </a:p>
        </p:txBody>
      </p:sp>
      <p:sp>
        <p:nvSpPr>
          <p:cNvPr id="17" name="11 CuadroTexto"/>
          <p:cNvSpPr txBox="1"/>
          <p:nvPr/>
        </p:nvSpPr>
        <p:spPr>
          <a:xfrm>
            <a:off x="5025463" y="6109020"/>
            <a:ext cx="400110" cy="18370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8" name="11 CuadroTexto"/>
          <p:cNvSpPr txBox="1"/>
          <p:nvPr/>
        </p:nvSpPr>
        <p:spPr>
          <a:xfrm>
            <a:off x="4294681" y="3025567"/>
            <a:ext cx="1623201" cy="3077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Linear combination</a:t>
            </a:r>
            <a:endParaRPr lang="en-US" sz="1400" dirty="0"/>
          </a:p>
        </p:txBody>
      </p:sp>
      <p:sp>
        <p:nvSpPr>
          <p:cNvPr id="20" name="11 CuadroTexto"/>
          <p:cNvSpPr txBox="1"/>
          <p:nvPr/>
        </p:nvSpPr>
        <p:spPr>
          <a:xfrm>
            <a:off x="3918616" y="3025566"/>
            <a:ext cx="276038" cy="3077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3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008" y="3333218"/>
            <a:ext cx="3593148" cy="253828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791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03848" y="2494642"/>
            <a:ext cx="2448272" cy="72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smtClean="0">
                <a:latin typeface="Calibri" pitchFamily="34" charset="0"/>
              </a:rPr>
              <a:t>RESULTS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15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15877" y="2494642"/>
            <a:ext cx="7382521" cy="68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DECOMPOSITION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16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De_NDVI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GB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Denoised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NDVI, </a:t>
            </a: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Vt_NDVI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Total variability of NDVI or said Seasonal component, </a:t>
            </a:r>
            <a:r>
              <a:rPr lang="en-GB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A5_NDVI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5</a:t>
            </a:r>
            <a:r>
              <a:rPr lang="en-GB" baseline="30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Approximation or said the trend component.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CEREALS NDVI TIME SERIES DECOMPOSITION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1314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RESULTS – 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17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6" y="1217741"/>
            <a:ext cx="7236296" cy="46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15877" y="2494642"/>
            <a:ext cx="7382521" cy="72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VI Forecasting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18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tabLst>
                <a:tab pos="5203825" algn="l"/>
              </a:tabLst>
            </a:pPr>
            <a:endParaRPr lang="en-GB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Models Forecasts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20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RESULTS – UPSCALING CORRELATIONS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19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2620"/>
            <a:ext cx="4820070" cy="38945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16035"/>
              </p:ext>
            </p:extLst>
          </p:nvPr>
        </p:nvGraphicFramePr>
        <p:xfrm>
          <a:off x="359534" y="5203642"/>
          <a:ext cx="849694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  <a:gridCol w="849694"/>
              </a:tblGrid>
              <a:tr h="366967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 Type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RMSE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sMAPE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96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696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Cereals 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NDVI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0,1619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0,1544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0,1058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0,0919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20,75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28,37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14,21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14,54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73545" y="2323069"/>
            <a:ext cx="2633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5203825" algn="l"/>
              </a:tabLst>
            </a:pPr>
            <a:r>
              <a:rPr lang="en-GB" dirty="0">
                <a:latin typeface="Calibri" pitchFamily="34" charset="0"/>
                <a:cs typeface="Arial" pitchFamily="34" charset="0"/>
              </a:rPr>
              <a:t>M1: NAR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libri" pitchFamily="34" charset="0"/>
                <a:cs typeface="Arial" pitchFamily="34" charset="0"/>
              </a:rPr>
              <a:t>M2: SARIMA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libri" pitchFamily="34" charset="0"/>
                <a:cs typeface="Arial" pitchFamily="34" charset="0"/>
              </a:rPr>
              <a:t>M3: ARIMA-NAR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libri" pitchFamily="34" charset="0"/>
                <a:cs typeface="Arial" pitchFamily="34" charset="0"/>
              </a:rPr>
              <a:t>M4: NAR-NAR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4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05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750954" y="2278618"/>
            <a:ext cx="7493454" cy="910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models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04197" y="6419964"/>
            <a:ext cx="1656159" cy="30777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 i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i="0" dirty="0" smtClean="0">
                <a:latin typeface="Calibri" pitchFamily="34" charset="0"/>
              </a:rPr>
              <a:t>Vienna, </a:t>
            </a:r>
            <a:r>
              <a:rPr lang="it-IT" i="0" dirty="0">
                <a:latin typeface="Calibri" pitchFamily="34" charset="0"/>
              </a:rPr>
              <a:t>7</a:t>
            </a:r>
            <a:r>
              <a:rPr lang="it-IT" i="0" dirty="0" smtClean="0">
                <a:latin typeface="Calibri" pitchFamily="34" charset="0"/>
              </a:rPr>
              <a:t> May 2020</a:t>
            </a:r>
            <a:endParaRPr lang="it-IT" i="0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" y="54593"/>
            <a:ext cx="148112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" y="33067"/>
            <a:ext cx="2699791" cy="12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0 CuadroTexto"/>
          <p:cNvSpPr txBox="1"/>
          <p:nvPr/>
        </p:nvSpPr>
        <p:spPr>
          <a:xfrm>
            <a:off x="251520" y="5775429"/>
            <a:ext cx="188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Oumayma Bounouh</a:t>
            </a:r>
          </a:p>
          <a:p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Houcine Essid</a:t>
            </a:r>
          </a:p>
          <a:p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Imed Riadh Farah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761" y="3374814"/>
            <a:ext cx="1378151" cy="1733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7" y="3374814"/>
            <a:ext cx="1584176" cy="17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15877" y="2494642"/>
            <a:ext cx="7382521" cy="68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SEASONALLY VARYING WEIGHTS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20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tabLst>
                <a:tab pos="5203825" algn="l"/>
              </a:tabLst>
            </a:pPr>
            <a:endParaRPr lang="en-GB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Models Forecasts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20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RESULTS – UPSCALING CORRELATIONS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21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472834" y="2908874"/>
          <a:ext cx="2438400" cy="309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4211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Distribution:    </a:t>
                      </a:r>
                      <a:r>
                        <a:rPr lang="fr-FR" sz="1100" b="1" u="none" strike="noStrike" dirty="0" err="1">
                          <a:effectLst/>
                        </a:rPr>
                        <a:t>Generalized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Extreme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effectLst/>
                        </a:rPr>
                        <a:t>Value </a:t>
                      </a:r>
                      <a:r>
                        <a:rPr lang="fr-FR" sz="1600" b="1" u="none" strike="noStrike" dirty="0" smtClean="0">
                          <a:effectLst/>
                        </a:rPr>
                        <a:t>S4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71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Log likelihood:  890.663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</a:tr>
              <a:tr h="3449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Domain:          -Inf &lt; y &lt; Inf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</a:tr>
              <a:tr h="344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Mean:            Inf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</a:tr>
              <a:tr h="344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Variance:        Inf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</a:tr>
              <a:tr h="19055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</a:tr>
              <a:tr h="190555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Parameter  Estimate     Std. Err.          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9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k              3.78277   0.0154636+0i      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9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sigma       0.00245525  6.8432e-05+0i      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9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mu         0.000647554           0+1.2543e-06i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95536" y="3054606"/>
          <a:ext cx="1982806" cy="2361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104"/>
                <a:gridCol w="495702"/>
              </a:tblGrid>
              <a:tr h="2839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Distribution:    </a:t>
                      </a:r>
                      <a:r>
                        <a:rPr lang="fr-FR" sz="1100" b="1" u="none" strike="noStrike" dirty="0">
                          <a:effectLst/>
                        </a:rPr>
                        <a:t>Gamma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S1</a:t>
                      </a:r>
                      <a:endParaRPr lang="fr-FR" sz="1800" b="1" dirty="0"/>
                    </a:p>
                  </a:txBody>
                  <a:tcPr marL="9531" marR="9531" marT="9529" marB="0" anchor="b"/>
                </a:tc>
              </a:tr>
              <a:tr h="2839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Log </a:t>
                      </a:r>
                      <a:r>
                        <a:rPr lang="fr-FR" sz="1100" u="none" strike="noStrike" dirty="0" err="1">
                          <a:effectLst/>
                        </a:rPr>
                        <a:t>likelihood</a:t>
                      </a:r>
                      <a:r>
                        <a:rPr lang="fr-FR" sz="1100" u="none" strike="noStrike" dirty="0">
                          <a:effectLst/>
                        </a:rPr>
                        <a:t>:  123.9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531" marR="9531" marT="9529" marB="0" anchor="b"/>
                </a:tc>
              </a:tr>
              <a:tr h="2839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Domain:          0 &lt; y &lt; </a:t>
                      </a:r>
                      <a:r>
                        <a:rPr lang="fr-FR" sz="1100" u="none" strike="noStrike" dirty="0" err="1">
                          <a:effectLst/>
                        </a:rPr>
                        <a:t>Inf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531" marR="9531" marT="9529" marB="0" anchor="b"/>
                </a:tc>
              </a:tr>
              <a:tr h="2839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Mean</a:t>
                      </a:r>
                      <a:r>
                        <a:rPr lang="fr-FR" sz="1100" u="none" strike="noStrike" dirty="0">
                          <a:effectLst/>
                        </a:rPr>
                        <a:t>:            0.577506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531" marR="9531" marT="9529" marB="0" anchor="b"/>
                </a:tc>
              </a:tr>
              <a:tr h="2839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Variance:        0.0022566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531" marR="9531" marT="9529" marB="0" anchor="b"/>
                </a:tc>
              </a:tr>
              <a:tr h="1905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Parameter</a:t>
                      </a:r>
                      <a:r>
                        <a:rPr lang="fr-FR" sz="1100" u="none" strike="noStrike" dirty="0">
                          <a:effectLst/>
                        </a:rPr>
                        <a:t>  </a:t>
                      </a:r>
                      <a:r>
                        <a:rPr lang="fr-FR" sz="1100" u="none" strike="noStrike" dirty="0" err="1">
                          <a:effectLst/>
                        </a:rPr>
                        <a:t>Estimate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Std</a:t>
                      </a:r>
                      <a:r>
                        <a:rPr lang="fr-FR" sz="1100" u="none" strike="noStrike" dirty="0">
                          <a:effectLst/>
                        </a:rPr>
                        <a:t>. </a:t>
                      </a:r>
                      <a:r>
                        <a:rPr lang="fr-FR" sz="1100" u="none" strike="noStrike" dirty="0" err="1">
                          <a:effectLst/>
                        </a:rPr>
                        <a:t>Err</a:t>
                      </a:r>
                      <a:r>
                        <a:rPr lang="fr-FR" sz="1100" u="none" strike="noStrike" dirty="0">
                          <a:effectLst/>
                        </a:rPr>
                        <a:t>.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             147.795      23.9485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531" marR="9531" marT="9529" marB="0" anchor="b"/>
                </a:tc>
              </a:tr>
              <a:tr h="344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          0.00390749  0.000634237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1" marR="9531" marT="9529" marB="0" anchor="b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531" marR="9531" marT="9529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530230" y="3299715"/>
          <a:ext cx="1828800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Distribution</a:t>
                      </a:r>
                      <a:r>
                        <a:rPr lang="fr-FR" sz="1100" b="1" u="none" strike="noStrike" dirty="0">
                          <a:effectLst/>
                        </a:rPr>
                        <a:t>:    Beta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r>
                        <a:rPr lang="fr-FR" sz="1700" b="1" u="none" strike="noStrike" smtClean="0">
                          <a:effectLst/>
                        </a:rPr>
                        <a:t>S2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Log likelihood:  100.332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Domain:          0 &lt; y &lt; 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Mean:            0.653902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Variance:        0.00420193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Parameter  Estimate  Std. Err.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           34.565   8.24143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          18.2946   4.38158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Estimated covariance of parameter estimates: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  a        b   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  67.9212  35.7686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  35.7686  19.1982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543400" y="3332100"/>
          <a:ext cx="1828800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Distribution</a:t>
                      </a:r>
                      <a:r>
                        <a:rPr lang="fr-FR" sz="1100" b="1" u="none" strike="noStrike">
                          <a:effectLst/>
                        </a:rPr>
                        <a:t>:    </a:t>
                      </a:r>
                      <a:r>
                        <a:rPr lang="fr-FR" sz="1100" b="1" u="none" strike="noStrike" smtClean="0">
                          <a:effectLst/>
                        </a:rPr>
                        <a:t>Weibull  </a:t>
                      </a:r>
                      <a:r>
                        <a:rPr lang="fr-FR" sz="1700" b="1" u="none" strike="noStrike" smtClean="0">
                          <a:effectLst/>
                        </a:rPr>
                        <a:t>S3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Log likelihood:  327.658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Domain:          0 &lt; y &lt; Inf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Mean:            0.704377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Variance:        0.00265745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Parameter  Estimate  Std. Err.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          0.726891  0.00318835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           16.8369    0.882944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Estimated covariance of parameter estimates: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  A            B       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  1.01655e-05  0.000875841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  0.000875841      0.77959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541" y="988860"/>
            <a:ext cx="3572978" cy="25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2104" y="1036767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Classical combining models are tested and they generated worst results. </a:t>
            </a:r>
            <a:endParaRPr lang="en-GB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SEGMENTED NDVI PER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16x16 PIXELS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20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RESULTS – UPSCALING CORRELATIONS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22</a:t>
            </a:fld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2" y="1476053"/>
            <a:ext cx="5620438" cy="46146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11217"/>
              </p:ext>
            </p:extLst>
          </p:nvPr>
        </p:nvGraphicFramePr>
        <p:xfrm>
          <a:off x="6221888" y="2932494"/>
          <a:ext cx="2163308" cy="7604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81654"/>
                <a:gridCol w="1081654"/>
              </a:tblGrid>
              <a:tr h="253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9" marB="0" anchor="b"/>
                </a:tc>
              </a:tr>
              <a:tr h="253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PDF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0,030646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9" marB="0" anchor="b"/>
                </a:tc>
              </a:tr>
              <a:tr h="253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Mixed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PDF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0,003433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2734832"/>
            <a:ext cx="4824536" cy="13554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smtClean="0">
                <a:latin typeface="Calibri" pitchFamily="34" charset="0"/>
              </a:rPr>
              <a:t>CONCLUSIONS &amp; FUTUR WORK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23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latin typeface="Calibri" pitchFamily="34" charset="0"/>
                <a:cs typeface="Arial" pitchFamily="34" charset="0"/>
              </a:rPr>
              <a:pPr/>
              <a:t>24</a:t>
            </a:fld>
            <a:endParaRPr lang="es-E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smtClean="0">
                <a:solidFill>
                  <a:schemeClr val="bg1"/>
                </a:solidFill>
                <a:latin typeface="Calibri" pitchFamily="34" charset="0"/>
              </a:rPr>
              <a:t>CONCLUSIONS &amp; FUTUR WORK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Times New Roman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9512" y="188640"/>
            <a:ext cx="170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CONCLUSIONS</a:t>
            </a:r>
            <a:endParaRPr lang="es-ES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25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7" name="26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59434" y="1501041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Forecasting models combination provides better accuracies.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Time series singularities may be better reflected in segments of data than in the whole time series. </a:t>
            </a:r>
          </a:p>
          <a:p>
            <a:pPr algn="just"/>
            <a:endParaRPr lang="en-US" sz="28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Taking into account the statistical properties enhance the model performance.</a:t>
            </a:r>
          </a:p>
          <a:p>
            <a:pPr algn="just">
              <a:buFont typeface="Arial" pitchFamily="34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Combination model based on the evidence theory is the next step. </a:t>
            </a:r>
          </a:p>
        </p:txBody>
      </p:sp>
    </p:spTree>
    <p:extLst>
      <p:ext uri="{BB962C8B-B14F-4D97-AF65-F5344CB8AC3E}">
        <p14:creationId xmlns:p14="http://schemas.microsoft.com/office/powerpoint/2010/main" val="27761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5696" y="148478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THANK YOU FOR YOUR ATTENTION</a:t>
            </a:r>
            <a:endParaRPr lang="es-ES" sz="4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latin typeface="Calibri" pitchFamily="34" charset="0"/>
              </a:rPr>
              <a:pPr/>
              <a:t>25</a:t>
            </a:fld>
            <a:endParaRPr lang="es-ES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42" y="3046800"/>
            <a:ext cx="2870126" cy="7912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26" y="3475131"/>
            <a:ext cx="1534733" cy="1652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3422182"/>
            <a:ext cx="1639069" cy="1639069"/>
          </a:xfrm>
          <a:prstGeom prst="rect">
            <a:avLst/>
          </a:prstGeom>
        </p:spPr>
      </p:pic>
      <p:sp>
        <p:nvSpPr>
          <p:cNvPr id="17" name="11 CuadroTexto"/>
          <p:cNvSpPr txBox="1"/>
          <p:nvPr/>
        </p:nvSpPr>
        <p:spPr>
          <a:xfrm>
            <a:off x="3517319" y="2701943"/>
            <a:ext cx="228056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lt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 err="1" smtClean="0"/>
              <a:t>Acknowledgements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43" y="6363150"/>
            <a:ext cx="1413857" cy="4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2487400"/>
            <a:ext cx="4464496" cy="68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dirty="0" smtClean="0">
                <a:latin typeface="Calibri" pitchFamily="34" charset="0"/>
              </a:rPr>
              <a:t>THE PROBLEM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3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88640"/>
            <a:ext cx="1860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INTRODUCTION</a:t>
            </a:r>
            <a:endParaRPr lang="en-GB" sz="2000" b="1" i="1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PROBLEM</a:t>
            </a:r>
            <a:endParaRPr lang="en-GB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373956" y="141277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Vegetation cover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plays very important role in several fields: economic, touristic, biodiversity, climate change, food scarcity. </a:t>
            </a:r>
          </a:p>
          <a:p>
            <a:pPr lvl="0" algn="just">
              <a:defRPr/>
            </a:pP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  <a:p>
            <a:pPr lvl="0" algn="just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Meanwhile, </a:t>
            </a: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remote sensing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provides an important source of data for land cover changes monitoring. </a:t>
            </a:r>
          </a:p>
          <a:p>
            <a:pPr lvl="0" algn="just">
              <a:defRPr/>
            </a:pPr>
            <a:endParaRPr lang="en-US" sz="20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lvl="0" algn="just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Several </a:t>
            </a: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vegetation indices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are proposed by the scientific community. Particularly, </a:t>
            </a: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NDVI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 is the most widely used in vegetation cover studies.</a:t>
            </a:r>
          </a:p>
          <a:p>
            <a:pPr lvl="0" algn="just">
              <a:defRPr/>
            </a:pP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  <a:p>
            <a:pPr lvl="0" algn="just"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Forecasting vegetation indices time series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covers various applications such as production, plant health, drought, phenology an so on.</a:t>
            </a:r>
          </a:p>
          <a:p>
            <a:pPr lvl="0" algn="just">
              <a:defRPr/>
            </a:pP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  <a:p>
            <a:pPr lvl="0" algn="just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Good </a:t>
            </a: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forecasting model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has to take into account the statistical singularities within the data.  </a:t>
            </a:r>
          </a:p>
          <a:p>
            <a:pPr lvl="0" algn="just">
              <a:defRPr/>
            </a:pPr>
            <a:endParaRPr lang="en-US" sz="20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lvl="0" algn="just">
              <a:defRPr/>
            </a:pP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19" y="5453851"/>
            <a:ext cx="1844877" cy="11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93" y="2636912"/>
            <a:ext cx="582662" cy="69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88640"/>
            <a:ext cx="1860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INTRODUCTION</a:t>
            </a:r>
            <a:endParaRPr lang="en-GB" sz="2000" b="1" i="1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OBJECTIVE</a:t>
            </a:r>
            <a:endParaRPr lang="en-GB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CuadroTexto"/>
          <p:cNvSpPr txBox="1"/>
          <p:nvPr/>
        </p:nvSpPr>
        <p:spPr>
          <a:xfrm>
            <a:off x="395536" y="1556792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To study the </a:t>
            </a:r>
            <a:r>
              <a:rPr lang="en-US" sz="2800" kern="0" dirty="0" smtClean="0">
                <a:solidFill>
                  <a:srgbClr val="00B050"/>
                </a:solidFill>
                <a:latin typeface="Calibri"/>
              </a:rPr>
              <a:t>statistical properties of NDVI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time series.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en-US" sz="2800" kern="0" dirty="0">
              <a:solidFill>
                <a:sysClr val="windowText" lastClr="000000"/>
              </a:solidFill>
              <a:latin typeface="Calibri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To evaluate the use of </a:t>
            </a:r>
            <a:r>
              <a:rPr lang="en-US" sz="2800" kern="0" dirty="0">
                <a:solidFill>
                  <a:srgbClr val="00B050"/>
                </a:solidFill>
                <a:latin typeface="Calibri"/>
              </a:rPr>
              <a:t>combination</a:t>
            </a: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models </a:t>
            </a: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on the forecasting accuracy enhancement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. 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en-US" sz="2800" kern="0" dirty="0">
              <a:solidFill>
                <a:sysClr val="windowText" lastClr="000000"/>
              </a:solidFill>
              <a:latin typeface="Calibri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To determine whether the </a:t>
            </a:r>
            <a:r>
              <a:rPr lang="en-US" sz="2800" kern="0" dirty="0" smtClean="0">
                <a:solidFill>
                  <a:srgbClr val="00B050"/>
                </a:solidFill>
                <a:latin typeface="Calibri"/>
              </a:rPr>
              <a:t>migration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 from the </a:t>
            </a:r>
            <a:r>
              <a:rPr lang="en-US" sz="2800" kern="0" dirty="0" smtClean="0">
                <a:solidFill>
                  <a:srgbClr val="00B050"/>
                </a:solidFill>
                <a:latin typeface="Calibri"/>
              </a:rPr>
              <a:t>normal distribution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to an other </a:t>
            </a:r>
            <a:r>
              <a:rPr lang="en-US" sz="2800" kern="0" dirty="0" smtClean="0">
                <a:solidFill>
                  <a:srgbClr val="00B050"/>
                </a:solidFill>
                <a:latin typeface="Calibri"/>
              </a:rPr>
              <a:t>well-fitted probability function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could enhance the forecasting model performance.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Based on the results, to </a:t>
            </a:r>
            <a:r>
              <a:rPr lang="en-US" sz="2800" kern="0" dirty="0" smtClean="0">
                <a:solidFill>
                  <a:srgbClr val="00B050"/>
                </a:solidFill>
                <a:latin typeface="Calibri"/>
              </a:rPr>
              <a:t>propose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 a </a:t>
            </a:r>
            <a:r>
              <a:rPr lang="en-US" sz="2800" kern="0" dirty="0" smtClean="0">
                <a:solidFill>
                  <a:srgbClr val="00B050"/>
                </a:solidFill>
                <a:latin typeface="Calibri"/>
              </a:rPr>
              <a:t>more suitable combining model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Calibri"/>
              </a:rPr>
              <a:t>. </a:t>
            </a:r>
            <a:endParaRPr lang="en-US" sz="2800" kern="0" dirty="0">
              <a:solidFill>
                <a:sysClr val="windowText" lastClr="000000"/>
              </a:solidFill>
              <a:latin typeface="Calibri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en-US" sz="28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238152" y="2487400"/>
            <a:ext cx="5151402" cy="72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dirty="0" smtClean="0">
                <a:latin typeface="Calibri" pitchFamily="34" charset="0"/>
              </a:rPr>
              <a:t>REMOTE SENSING DATA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6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3239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NDVI AND NSMI CORRELATIONS DURING A CYCLE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88640"/>
            <a:ext cx="473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INTRODUCTION – REMOTE SENSING DATA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7</a:t>
            </a:fld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MODIS DATA</a:t>
            </a:r>
            <a:endParaRPr lang="en-GB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3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417004" y="1373436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Calibri"/>
              </a:rPr>
              <a:t>Bi-Monthly MODIS MOD13Q1 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/>
              </a:rPr>
              <a:t>images, from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Calibri"/>
              </a:rPr>
              <a:t>February 2000 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/>
              </a:rPr>
              <a:t>till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Calibri"/>
              </a:rPr>
              <a:t>September 2019, 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/>
              </a:rPr>
              <a:t>were processed to extract </a:t>
            </a:r>
            <a:r>
              <a:rPr lang="en-US" sz="2400" b="1" kern="0" dirty="0">
                <a:solidFill>
                  <a:srgbClr val="0000FF"/>
                </a:solidFill>
                <a:latin typeface="Calibri"/>
              </a:rPr>
              <a:t>NDVI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/>
              </a:rPr>
              <a:t>, with a resolution of </a:t>
            </a:r>
            <a:r>
              <a:rPr lang="en-US" sz="2400" b="1" kern="0" dirty="0" smtClean="0">
                <a:solidFill>
                  <a:srgbClr val="0000FF"/>
                </a:solidFill>
                <a:latin typeface="Calibri"/>
              </a:rPr>
              <a:t>250mx250m. </a:t>
            </a:r>
          </a:p>
          <a:p>
            <a:pPr marL="285750" lvl="0" indent="-285750" algn="just"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ysClr val="windowText" lastClr="000000"/>
              </a:solidFill>
              <a:latin typeface="Calibri"/>
            </a:endParaRPr>
          </a:p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en-US" sz="2400" b="1" kern="0" dirty="0" smtClean="0">
                <a:latin typeface="Calibri"/>
              </a:rPr>
              <a:t>Specified</a:t>
            </a:r>
            <a:r>
              <a:rPr lang="en-US" sz="2400" b="1" kern="0" dirty="0" smtClean="0">
                <a:solidFill>
                  <a:srgbClr val="0000FF"/>
                </a:solidFill>
                <a:latin typeface="Calibri"/>
              </a:rPr>
              <a:t> NDVI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/>
              </a:rPr>
              <a:t>pixels were </a:t>
            </a:r>
            <a:r>
              <a:rPr lang="en-US" sz="2400" b="1" kern="0" dirty="0" smtClean="0">
                <a:solidFill>
                  <a:srgbClr val="0000FF"/>
                </a:solidFill>
                <a:latin typeface="Calibri"/>
              </a:rPr>
              <a:t>selected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Calibri"/>
              </a:rPr>
              <a:t> based on field survey. </a:t>
            </a:r>
          </a:p>
          <a:p>
            <a:pPr marL="285750" lvl="0" indent="-285750" algn="just"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ysClr val="windowText" lastClr="000000"/>
              </a:solidFill>
              <a:latin typeface="Calibri"/>
            </a:endParaRPr>
          </a:p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en-US" sz="2400" b="1" kern="0" dirty="0" smtClean="0">
                <a:latin typeface="Calibri"/>
              </a:rPr>
              <a:t>Selected</a:t>
            </a:r>
            <a:r>
              <a:rPr lang="en-US" sz="2400" b="1" kern="0" dirty="0" smtClean="0">
                <a:solidFill>
                  <a:srgbClr val="0000FF"/>
                </a:solidFill>
                <a:latin typeface="Calibri"/>
              </a:rPr>
              <a:t> NDVI time series </a:t>
            </a:r>
            <a:r>
              <a:rPr lang="en-US" sz="2400" b="1" kern="0" dirty="0" smtClean="0">
                <a:latin typeface="Calibri"/>
              </a:rPr>
              <a:t>describe</a:t>
            </a:r>
            <a:r>
              <a:rPr lang="en-US" sz="2400" b="1" kern="0" dirty="0" smtClean="0">
                <a:solidFill>
                  <a:srgbClr val="0000FF"/>
                </a:solidFill>
                <a:latin typeface="Calibri"/>
              </a:rPr>
              <a:t> cereal land cover.</a:t>
            </a:r>
          </a:p>
          <a:p>
            <a:pPr marL="285750" lvl="0" indent="-285750" algn="just"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FF"/>
              </a:solidFill>
              <a:latin typeface="Calibri"/>
            </a:endParaRPr>
          </a:p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Calibri"/>
              </a:rPr>
              <a:t>Quality layers are used for the preprocessing step to avoid data quality loss. </a:t>
            </a:r>
            <a:endParaRPr lang="en-US" sz="2400" b="1" kern="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27276"/>
            <a:ext cx="1695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41080" y="5512870"/>
            <a:ext cx="3330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Verdana" panose="020B060403050404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F6228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900"/>
              <a:t>https://earthexplorer.usgs.gov/</a:t>
            </a:r>
          </a:p>
        </p:txBody>
      </p:sp>
    </p:spTree>
    <p:extLst>
      <p:ext uri="{BB962C8B-B14F-4D97-AF65-F5344CB8AC3E}">
        <p14:creationId xmlns:p14="http://schemas.microsoft.com/office/powerpoint/2010/main" val="16194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092806"/>
            <a:ext cx="8712968" cy="564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n-GB" smtClean="0">
                <a:latin typeface="Calibri" pitchFamily="34" charset="0"/>
                <a:cs typeface="Arial" pitchFamily="34" charset="0"/>
              </a:rPr>
              <a:pPr/>
              <a:t>8</a:t>
            </a:fld>
            <a:endParaRPr lang="en-GB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692696"/>
            <a:ext cx="8712968" cy="4001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NDVI </a:t>
            </a:r>
            <a:r>
              <a:rPr lang="en-GB" sz="2000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&amp; data quality time series </a:t>
            </a:r>
            <a:endParaRPr lang="en-GB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Rectángulo">
            <a:hlinkClick r:id="rId4" action="ppaction://hlinksldjump"/>
          </p:cNvPr>
          <p:cNvSpPr/>
          <p:nvPr/>
        </p:nvSpPr>
        <p:spPr>
          <a:xfrm>
            <a:off x="7859159" y="97796"/>
            <a:ext cx="1052075" cy="4909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alibri" pitchFamily="34" charset="0"/>
              </a:rPr>
              <a:t>BACK TO MAIN MENU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10800000">
            <a:off x="7452320" y="176584"/>
            <a:ext cx="334831" cy="3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188640"/>
            <a:ext cx="461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INTRODUCTION – REMOTE SENSING DATA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251220"/>
              </p:ext>
            </p:extLst>
          </p:nvPr>
        </p:nvGraphicFramePr>
        <p:xfrm>
          <a:off x="-236860" y="1147824"/>
          <a:ext cx="5451763" cy="1588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Graph" r:id="rId5" imgW="3337743" imgH="1399128" progId="Origin50.Graph">
                  <p:embed/>
                </p:oleObj>
              </mc:Choice>
              <mc:Fallback>
                <p:oleObj name="Graph" r:id="rId5" imgW="3337743" imgH="139912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36860" y="1147824"/>
                        <a:ext cx="5451763" cy="1588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87854"/>
              </p:ext>
            </p:extLst>
          </p:nvPr>
        </p:nvGraphicFramePr>
        <p:xfrm>
          <a:off x="-107099" y="2705352"/>
          <a:ext cx="5192239" cy="179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Graph" r:id="rId7" imgW="3312868" imgH="1245124" progId="Origin50.Graph">
                  <p:embed/>
                </p:oleObj>
              </mc:Choice>
              <mc:Fallback>
                <p:oleObj name="Graph" r:id="rId7" imgW="3312868" imgH="1245124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07099" y="2705352"/>
                        <a:ext cx="5192239" cy="1790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45032"/>
              </p:ext>
            </p:extLst>
          </p:nvPr>
        </p:nvGraphicFramePr>
        <p:xfrm>
          <a:off x="-159683" y="4495993"/>
          <a:ext cx="5451763" cy="191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Graph" r:id="rId9" imgW="4276800" imgH="3024000" progId="Origin50.Graph">
                  <p:embed/>
                </p:oleObj>
              </mc:Choice>
              <mc:Fallback>
                <p:oleObj name="Graph" r:id="rId9" imgW="4276800" imgH="3024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59683" y="4495993"/>
                        <a:ext cx="5451763" cy="1915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5140" y="1741922"/>
            <a:ext cx="15904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Pixel 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reliability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85139" y="3356322"/>
            <a:ext cx="13862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Pixel 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8533" y="5269240"/>
            <a:ext cx="261584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original NDVI 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03848" y="2494642"/>
            <a:ext cx="3024336" cy="68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14000"/>
              </a:lnSpc>
              <a:spcAft>
                <a:spcPts val="600"/>
              </a:spcAft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dirty="0" smtClean="0">
                <a:latin typeface="Calibri" pitchFamily="34" charset="0"/>
              </a:rPr>
              <a:t>STUDY AREA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7A57-7EF2-479A-8739-A363561E98FE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Calibri" pitchFamily="34" charset="0"/>
                <a:cs typeface="Arial" pitchFamily="34" charset="0"/>
              </a:rPr>
              <a:pPr/>
              <a:t>9</a:t>
            </a:fld>
            <a:endParaRPr lang="es-ES">
              <a:solidFill>
                <a:srgbClr val="F0A22E">
                  <a:shade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978" y="573325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5644E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COMBINING LOCAL SCALING AND GLOBAL METHODS TO DETECT SOIL PORE SPACE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77935"/>
            <a:ext cx="1809114" cy="8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77027" y="5659068"/>
            <a:ext cx="7580931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Seasonally fitted probability functions changing weights for combining vegetation indices forecasting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models</a:t>
            </a:r>
            <a:endParaRPr 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91154" y="173016"/>
            <a:ext cx="1614489" cy="6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19" tIns="39959" rIns="79919" bIns="39959">
            <a:spAutoFit/>
          </a:bodyPr>
          <a:lstStyle>
            <a:lvl1pPr eaLnBrk="0" hangingPunct="0"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EGU General Assembly</a:t>
            </a:r>
          </a:p>
          <a:p>
            <a:pPr algn="ctr" eaLnBrk="1" hangingPunct="1"/>
            <a:r>
              <a:rPr lang="it-IT" sz="1200" b="1" dirty="0">
                <a:solidFill>
                  <a:schemeClr val="accent2"/>
                </a:solidFill>
                <a:latin typeface="Calibri" pitchFamily="34" charset="0"/>
              </a:rPr>
              <a:t>Vienna, Austria</a:t>
            </a:r>
          </a:p>
          <a:p>
            <a:pPr algn="ctr" eaLnBrk="1" hangingPunct="1"/>
            <a:r>
              <a:rPr lang="it-IT" sz="1200" b="1" dirty="0" smtClean="0">
                <a:solidFill>
                  <a:schemeClr val="accent2"/>
                </a:solidFill>
                <a:latin typeface="Calibri" pitchFamily="34" charset="0"/>
              </a:rPr>
              <a:t>3–8 May 2020</a:t>
            </a:r>
            <a:endParaRPr lang="it-IT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28867</TotalTime>
  <Words>1193</Words>
  <Application>Microsoft Office PowerPoint</Application>
  <PresentationFormat>On-screen Show (4:3)</PresentationFormat>
  <Paragraphs>291</Paragraphs>
  <Slides>25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Viajes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jmarti14</dc:creator>
  <cp:lastModifiedBy>dell</cp:lastModifiedBy>
  <cp:revision>893</cp:revision>
  <dcterms:created xsi:type="dcterms:W3CDTF">2014-08-26T15:39:47Z</dcterms:created>
  <dcterms:modified xsi:type="dcterms:W3CDTF">2020-04-20T16:17:57Z</dcterms:modified>
</cp:coreProperties>
</file>