
<file path=[Content_Types].xml><?xml version="1.0" encoding="utf-8"?>
<Types xmlns="http://schemas.openxmlformats.org/package/2006/content-types">
  <Default Extension="png" ContentType="image/png"/>
  <Default Extension="wma" ContentType="audio/x-ms-wma"/>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6" r:id="rId4"/>
    <p:sldId id="268" r:id="rId5"/>
    <p:sldId id="275" r:id="rId6"/>
    <p:sldId id="267" r:id="rId7"/>
    <p:sldId id="257" r:id="rId8"/>
    <p:sldId id="270" r:id="rId9"/>
    <p:sldId id="262" r:id="rId10"/>
    <p:sldId id="261" r:id="rId11"/>
    <p:sldId id="276" r:id="rId12"/>
    <p:sldId id="265" r:id="rId13"/>
    <p:sldId id="260" r:id="rId14"/>
    <p:sldId id="272" r:id="rId15"/>
    <p:sldId id="264" r:id="rId16"/>
    <p:sldId id="274" r:id="rId17"/>
    <p:sldId id="258" r:id="rId18"/>
    <p:sldId id="271" r:id="rId19"/>
    <p:sldId id="281" r:id="rId20"/>
    <p:sldId id="279" r:id="rId21"/>
    <p:sldId id="28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5" autoAdjust="0"/>
    <p:restoredTop sz="94660"/>
  </p:normalViewPr>
  <p:slideViewPr>
    <p:cSldViewPr>
      <p:cViewPr>
        <p:scale>
          <a:sx n="66" d="100"/>
          <a:sy n="66" d="100"/>
        </p:scale>
        <p:origin x="-2334" y="-55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60C938A-6157-41D8-A301-3775EA54754A}" type="datetimeFigureOut">
              <a:rPr lang="en-GB" smtClean="0"/>
              <a:t>05/05/2020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6B682A-F771-4DCB-AFBF-0081C855ABBB}" type="slidenum">
              <a:rPr lang="en-GB" smtClean="0"/>
              <a:t>‹#›</a:t>
            </a:fld>
            <a:endParaRPr lang="en-GB"/>
          </a:p>
        </p:txBody>
      </p:sp>
    </p:spTree>
    <p:extLst>
      <p:ext uri="{BB962C8B-B14F-4D97-AF65-F5344CB8AC3E}">
        <p14:creationId xmlns:p14="http://schemas.microsoft.com/office/powerpoint/2010/main" val="3443998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0C938A-6157-41D8-A301-3775EA54754A}" type="datetimeFigureOut">
              <a:rPr lang="en-GB" smtClean="0"/>
              <a:t>05/05/2020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6B682A-F771-4DCB-AFBF-0081C855ABBB}" type="slidenum">
              <a:rPr lang="en-GB" smtClean="0"/>
              <a:t>‹#›</a:t>
            </a:fld>
            <a:endParaRPr lang="en-GB"/>
          </a:p>
        </p:txBody>
      </p:sp>
    </p:spTree>
    <p:extLst>
      <p:ext uri="{BB962C8B-B14F-4D97-AF65-F5344CB8AC3E}">
        <p14:creationId xmlns:p14="http://schemas.microsoft.com/office/powerpoint/2010/main" val="2527152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0C938A-6157-41D8-A301-3775EA54754A}" type="datetimeFigureOut">
              <a:rPr lang="en-GB" smtClean="0"/>
              <a:t>05/05/2020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6B682A-F771-4DCB-AFBF-0081C855ABBB}" type="slidenum">
              <a:rPr lang="en-GB" smtClean="0"/>
              <a:t>‹#›</a:t>
            </a:fld>
            <a:endParaRPr lang="en-GB"/>
          </a:p>
        </p:txBody>
      </p:sp>
    </p:spTree>
    <p:extLst>
      <p:ext uri="{BB962C8B-B14F-4D97-AF65-F5344CB8AC3E}">
        <p14:creationId xmlns:p14="http://schemas.microsoft.com/office/powerpoint/2010/main" val="2243401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0C938A-6157-41D8-A301-3775EA54754A}" type="datetimeFigureOut">
              <a:rPr lang="en-GB" smtClean="0"/>
              <a:t>05/05/2020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6B682A-F771-4DCB-AFBF-0081C855ABBB}" type="slidenum">
              <a:rPr lang="en-GB" smtClean="0"/>
              <a:t>‹#›</a:t>
            </a:fld>
            <a:endParaRPr lang="en-GB"/>
          </a:p>
        </p:txBody>
      </p:sp>
    </p:spTree>
    <p:extLst>
      <p:ext uri="{BB962C8B-B14F-4D97-AF65-F5344CB8AC3E}">
        <p14:creationId xmlns:p14="http://schemas.microsoft.com/office/powerpoint/2010/main" val="3938337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0C938A-6157-41D8-A301-3775EA54754A}" type="datetimeFigureOut">
              <a:rPr lang="en-GB" smtClean="0"/>
              <a:t>05/05/2020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6B682A-F771-4DCB-AFBF-0081C855ABBB}" type="slidenum">
              <a:rPr lang="en-GB" smtClean="0"/>
              <a:t>‹#›</a:t>
            </a:fld>
            <a:endParaRPr lang="en-GB"/>
          </a:p>
        </p:txBody>
      </p:sp>
    </p:spTree>
    <p:extLst>
      <p:ext uri="{BB962C8B-B14F-4D97-AF65-F5344CB8AC3E}">
        <p14:creationId xmlns:p14="http://schemas.microsoft.com/office/powerpoint/2010/main" val="281707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60C938A-6157-41D8-A301-3775EA54754A}" type="datetimeFigureOut">
              <a:rPr lang="en-GB" smtClean="0"/>
              <a:t>05/05/2020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6B682A-F771-4DCB-AFBF-0081C855ABBB}" type="slidenum">
              <a:rPr lang="en-GB" smtClean="0"/>
              <a:t>‹#›</a:t>
            </a:fld>
            <a:endParaRPr lang="en-GB"/>
          </a:p>
        </p:txBody>
      </p:sp>
    </p:spTree>
    <p:extLst>
      <p:ext uri="{BB962C8B-B14F-4D97-AF65-F5344CB8AC3E}">
        <p14:creationId xmlns:p14="http://schemas.microsoft.com/office/powerpoint/2010/main" val="1350036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60C938A-6157-41D8-A301-3775EA54754A}" type="datetimeFigureOut">
              <a:rPr lang="en-GB" smtClean="0"/>
              <a:t>05/05/2020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E6B682A-F771-4DCB-AFBF-0081C855ABBB}" type="slidenum">
              <a:rPr lang="en-GB" smtClean="0"/>
              <a:t>‹#›</a:t>
            </a:fld>
            <a:endParaRPr lang="en-GB"/>
          </a:p>
        </p:txBody>
      </p:sp>
    </p:spTree>
    <p:extLst>
      <p:ext uri="{BB962C8B-B14F-4D97-AF65-F5344CB8AC3E}">
        <p14:creationId xmlns:p14="http://schemas.microsoft.com/office/powerpoint/2010/main" val="489419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60C938A-6157-41D8-A301-3775EA54754A}" type="datetimeFigureOut">
              <a:rPr lang="en-GB" smtClean="0"/>
              <a:t>05/05/2020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E6B682A-F771-4DCB-AFBF-0081C855ABBB}" type="slidenum">
              <a:rPr lang="en-GB" smtClean="0"/>
              <a:t>‹#›</a:t>
            </a:fld>
            <a:endParaRPr lang="en-GB"/>
          </a:p>
        </p:txBody>
      </p:sp>
    </p:spTree>
    <p:extLst>
      <p:ext uri="{BB962C8B-B14F-4D97-AF65-F5344CB8AC3E}">
        <p14:creationId xmlns:p14="http://schemas.microsoft.com/office/powerpoint/2010/main" val="1928491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C938A-6157-41D8-A301-3775EA54754A}" type="datetimeFigureOut">
              <a:rPr lang="en-GB" smtClean="0"/>
              <a:t>05/05/2020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E6B682A-F771-4DCB-AFBF-0081C855ABBB}" type="slidenum">
              <a:rPr lang="en-GB" smtClean="0"/>
              <a:t>‹#›</a:t>
            </a:fld>
            <a:endParaRPr lang="en-GB"/>
          </a:p>
        </p:txBody>
      </p:sp>
    </p:spTree>
    <p:extLst>
      <p:ext uri="{BB962C8B-B14F-4D97-AF65-F5344CB8AC3E}">
        <p14:creationId xmlns:p14="http://schemas.microsoft.com/office/powerpoint/2010/main" val="1931863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0C938A-6157-41D8-A301-3775EA54754A}" type="datetimeFigureOut">
              <a:rPr lang="en-GB" smtClean="0"/>
              <a:t>05/05/2020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6B682A-F771-4DCB-AFBF-0081C855ABBB}" type="slidenum">
              <a:rPr lang="en-GB" smtClean="0"/>
              <a:t>‹#›</a:t>
            </a:fld>
            <a:endParaRPr lang="en-GB"/>
          </a:p>
        </p:txBody>
      </p:sp>
    </p:spTree>
    <p:extLst>
      <p:ext uri="{BB962C8B-B14F-4D97-AF65-F5344CB8AC3E}">
        <p14:creationId xmlns:p14="http://schemas.microsoft.com/office/powerpoint/2010/main" val="233472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0C938A-6157-41D8-A301-3775EA54754A}" type="datetimeFigureOut">
              <a:rPr lang="en-GB" smtClean="0"/>
              <a:t>05/05/2020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6B682A-F771-4DCB-AFBF-0081C855ABBB}" type="slidenum">
              <a:rPr lang="en-GB" smtClean="0"/>
              <a:t>‹#›</a:t>
            </a:fld>
            <a:endParaRPr lang="en-GB"/>
          </a:p>
        </p:txBody>
      </p:sp>
    </p:spTree>
    <p:extLst>
      <p:ext uri="{BB962C8B-B14F-4D97-AF65-F5344CB8AC3E}">
        <p14:creationId xmlns:p14="http://schemas.microsoft.com/office/powerpoint/2010/main" val="3571896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C938A-6157-41D8-A301-3775EA54754A}" type="datetimeFigureOut">
              <a:rPr lang="en-GB" smtClean="0"/>
              <a:t>05/05/2020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B682A-F771-4DCB-AFBF-0081C855ABBB}" type="slidenum">
              <a:rPr lang="en-GB" smtClean="0"/>
              <a:t>‹#›</a:t>
            </a:fld>
            <a:endParaRPr lang="en-GB"/>
          </a:p>
        </p:txBody>
      </p:sp>
    </p:spTree>
    <p:extLst>
      <p:ext uri="{BB962C8B-B14F-4D97-AF65-F5344CB8AC3E}">
        <p14:creationId xmlns:p14="http://schemas.microsoft.com/office/powerpoint/2010/main" val="3068796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9.png"/><Relationship Id="rId12" Type="http://schemas.openxmlformats.org/officeDocument/2006/relationships/image" Target="../media/image3.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3.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doi.org/10.1371/journal.pone.0210673"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5194/egusphere-egu2020-14059"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3.png"/><Relationship Id="rId5" Type="http://schemas.openxmlformats.org/officeDocument/2006/relationships/hyperlink" Target="https://pubs.geoscienceworld.org/gsa/geology/article/47/11/1034/573666/Scratching-the-surface-Footprint-of-a-late" TargetMode="Externa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9671" r="1056"/>
          <a:stretch/>
        </p:blipFill>
        <p:spPr bwMode="auto">
          <a:xfrm>
            <a:off x="-36512" y="0"/>
            <a:ext cx="918051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79512" y="-293947"/>
            <a:ext cx="8856984" cy="1778731"/>
          </a:xfrm>
        </p:spPr>
        <p:txBody>
          <a:bodyPr>
            <a:normAutofit/>
          </a:bodyPr>
          <a:lstStyle/>
          <a:p>
            <a:r>
              <a:rPr lang="en-GB" sz="3200" b="1" dirty="0" smtClean="0">
                <a:latin typeface="Myriad Pro" pitchFamily="34" charset="0"/>
              </a:rPr>
              <a:t>Complex development of a 300-million-year old subglacial unconformity in southern Namibia</a:t>
            </a:r>
            <a:endParaRPr lang="en-GB" sz="3200" b="1" dirty="0">
              <a:latin typeface="Myriad Pro" pitchFamily="34" charset="0"/>
            </a:endParaRPr>
          </a:p>
        </p:txBody>
      </p:sp>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6512" y="6280120"/>
            <a:ext cx="1896493" cy="60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4367" y="1124744"/>
            <a:ext cx="8856984" cy="1651734"/>
          </a:xfrm>
          <a:prstGeom prst="rect">
            <a:avLst/>
          </a:prstGeom>
          <a:noFill/>
        </p:spPr>
        <p:txBody>
          <a:bodyPr wrap="square" rtlCol="0">
            <a:spAutoFit/>
          </a:bodyPr>
          <a:lstStyle/>
          <a:p>
            <a:pPr algn="ctr"/>
            <a:r>
              <a:rPr lang="en-GB" b="1" dirty="0"/>
              <a:t>Daniel Paul Le Heron</a:t>
            </a:r>
            <a:r>
              <a:rPr lang="en-GB" baseline="30000" dirty="0"/>
              <a:t>1</a:t>
            </a:r>
            <a:r>
              <a:rPr lang="en-GB" dirty="0"/>
              <a:t>, Christoph Kettler</a:t>
            </a:r>
            <a:r>
              <a:rPr lang="en-GB" baseline="30000" dirty="0"/>
              <a:t>1</a:t>
            </a:r>
            <a:r>
              <a:rPr lang="en-GB" dirty="0"/>
              <a:t>, Neil Griffis</a:t>
            </a:r>
            <a:r>
              <a:rPr lang="en-GB" baseline="30000" dirty="0"/>
              <a:t>2</a:t>
            </a:r>
            <a:r>
              <a:rPr lang="en-GB" dirty="0"/>
              <a:t>, Pierre Dietrich</a:t>
            </a:r>
            <a:r>
              <a:rPr lang="en-GB" baseline="30000" dirty="0"/>
              <a:t>3</a:t>
            </a:r>
            <a:r>
              <a:rPr lang="en-GB" dirty="0"/>
              <a:t>, and Isabel Montañez</a:t>
            </a:r>
            <a:r>
              <a:rPr lang="en-GB" baseline="30000" dirty="0"/>
              <a:t>2</a:t>
            </a:r>
            <a:r>
              <a:rPr lang="en-GB" dirty="0"/>
              <a:t> </a:t>
            </a:r>
          </a:p>
          <a:p>
            <a:pPr algn="ctr"/>
            <a:endParaRPr lang="en-GB" sz="1400" i="1" baseline="30000" dirty="0" smtClean="0"/>
          </a:p>
          <a:p>
            <a:pPr algn="ctr"/>
            <a:r>
              <a:rPr lang="en-GB" sz="1400" i="1" baseline="30000" dirty="0" smtClean="0"/>
              <a:t>1</a:t>
            </a:r>
            <a:r>
              <a:rPr lang="en-GB" sz="1400" i="1" dirty="0" smtClean="0"/>
              <a:t>Institute </a:t>
            </a:r>
            <a:r>
              <a:rPr lang="en-GB" sz="1400" i="1" dirty="0"/>
              <a:t>for Geology, </a:t>
            </a:r>
            <a:r>
              <a:rPr lang="en-GB" sz="1400" i="1" dirty="0" err="1"/>
              <a:t>Althanstraße</a:t>
            </a:r>
            <a:r>
              <a:rPr lang="en-GB" sz="1400" i="1" dirty="0"/>
              <a:t> 14, </a:t>
            </a:r>
            <a:r>
              <a:rPr lang="en-GB" sz="1400" i="1" dirty="0" err="1"/>
              <a:t>Universität</a:t>
            </a:r>
            <a:r>
              <a:rPr lang="en-GB" sz="1400" i="1" dirty="0"/>
              <a:t> Wien, 1190 Vienna, Austria (daniel.le-heron@univie.ac.at)</a:t>
            </a:r>
          </a:p>
          <a:p>
            <a:pPr algn="ctr"/>
            <a:r>
              <a:rPr lang="en-GB" sz="1400" i="1" baseline="30000" dirty="0"/>
              <a:t>2</a:t>
            </a:r>
            <a:r>
              <a:rPr lang="en-GB" sz="1400" i="1" dirty="0"/>
              <a:t>Earth and Physical Sciences, 2119 One Shields Avenue, University of California Davis, Davis, CA 95616, USA.</a:t>
            </a:r>
          </a:p>
          <a:p>
            <a:pPr algn="ctr"/>
            <a:r>
              <a:rPr lang="en-GB" sz="1400" i="1" baseline="30000" dirty="0"/>
              <a:t>3</a:t>
            </a:r>
            <a:r>
              <a:rPr lang="en-GB" sz="1400" i="1" dirty="0"/>
              <a:t>Géosciences Rennes, UMR6118, </a:t>
            </a:r>
            <a:r>
              <a:rPr lang="en-GB" sz="1400" i="1" dirty="0" err="1"/>
              <a:t>Université</a:t>
            </a:r>
            <a:r>
              <a:rPr lang="en-GB" sz="1400" i="1" dirty="0"/>
              <a:t> de Rennes 1, 263 Avenue du </a:t>
            </a:r>
            <a:r>
              <a:rPr lang="en-GB" sz="1400" i="1" dirty="0" err="1"/>
              <a:t>Général</a:t>
            </a:r>
            <a:r>
              <a:rPr lang="en-GB" sz="1400" i="1" dirty="0"/>
              <a:t> Leclerc, </a:t>
            </a:r>
            <a:r>
              <a:rPr lang="en-GB" sz="1400" i="1" dirty="0" err="1"/>
              <a:t>Bâtiment</a:t>
            </a:r>
            <a:r>
              <a:rPr lang="en-GB" sz="1400" i="1" dirty="0"/>
              <a:t> 15, Campus de Beaulieu, 35042 Rennes </a:t>
            </a:r>
            <a:r>
              <a:rPr lang="en-GB" sz="1400" i="1" dirty="0" err="1"/>
              <a:t>Cedex</a:t>
            </a:r>
            <a:r>
              <a:rPr lang="en-GB" sz="1400" i="1" dirty="0"/>
              <a:t>, France.</a:t>
            </a:r>
          </a:p>
          <a:p>
            <a:pPr algn="ctr"/>
            <a:endParaRPr lang="en-GB" dirty="0"/>
          </a:p>
        </p:txBody>
      </p:sp>
      <p:sp>
        <p:nvSpPr>
          <p:cNvPr id="3" name="TextBox 2"/>
          <p:cNvSpPr txBox="1"/>
          <p:nvPr/>
        </p:nvSpPr>
        <p:spPr>
          <a:xfrm>
            <a:off x="4102876" y="6211669"/>
            <a:ext cx="5041124" cy="646331"/>
          </a:xfrm>
          <a:prstGeom prst="rect">
            <a:avLst/>
          </a:prstGeom>
          <a:solidFill>
            <a:schemeClr val="bg1"/>
          </a:solidFill>
        </p:spPr>
        <p:txBody>
          <a:bodyPr wrap="none" rtlCol="0">
            <a:spAutoFit/>
          </a:bodyPr>
          <a:lstStyle/>
          <a:p>
            <a:r>
              <a:rPr lang="en-GB" dirty="0" smtClean="0"/>
              <a:t>See also sister presentation by </a:t>
            </a:r>
            <a:r>
              <a:rPr lang="en-GB" b="1" dirty="0" smtClean="0"/>
              <a:t>Dietrich et al</a:t>
            </a:r>
            <a:r>
              <a:rPr lang="en-GB" dirty="0" smtClean="0"/>
              <a:t>:</a:t>
            </a:r>
          </a:p>
          <a:p>
            <a:r>
              <a:rPr lang="en-GB" dirty="0"/>
              <a:t>https://doi.org/10.5194/egusphere-egu2020-14059</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pic>
        <p:nvPicPr>
          <p:cNvPr id="5" name="Picture 2" descr="https://egu2020.eu/cc_by_logo_png.pn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051720" y="6498760"/>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744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7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616" t="2507" r="2616" b="2304"/>
          <a:stretch/>
        </p:blipFill>
        <p:spPr bwMode="auto">
          <a:xfrm>
            <a:off x="0" y="-1"/>
            <a:ext cx="9144002" cy="687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236296" y="-27384"/>
            <a:ext cx="1513556" cy="646331"/>
          </a:xfrm>
          <a:prstGeom prst="rect">
            <a:avLst/>
          </a:prstGeom>
          <a:noFill/>
        </p:spPr>
        <p:txBody>
          <a:bodyPr wrap="none" rtlCol="0">
            <a:spAutoFit/>
          </a:bodyPr>
          <a:lstStyle/>
          <a:p>
            <a:r>
              <a:rPr lang="en-GB" dirty="0" smtClean="0"/>
              <a:t>25° 4'49.20"S</a:t>
            </a:r>
          </a:p>
          <a:p>
            <a:r>
              <a:rPr lang="en-GB" dirty="0" smtClean="0"/>
              <a:t>17°44'13.40"E</a:t>
            </a:r>
            <a:endParaRPr lang="en-GB" dirty="0"/>
          </a:p>
        </p:txBody>
      </p:sp>
      <p:sp>
        <p:nvSpPr>
          <p:cNvPr id="7" name="Title 1"/>
          <p:cNvSpPr>
            <a:spLocks noGrp="1"/>
          </p:cNvSpPr>
          <p:nvPr>
            <p:ph type="title"/>
          </p:nvPr>
        </p:nvSpPr>
        <p:spPr>
          <a:xfrm>
            <a:off x="107504" y="-99392"/>
            <a:ext cx="8229600" cy="780685"/>
          </a:xfrm>
        </p:spPr>
        <p:txBody>
          <a:bodyPr>
            <a:normAutofit/>
          </a:bodyPr>
          <a:lstStyle/>
          <a:p>
            <a:pPr algn="l"/>
            <a:r>
              <a:rPr lang="en-GB" sz="3200" b="1" dirty="0" err="1" smtClean="0">
                <a:latin typeface="Myriad Pro" pitchFamily="34" charset="0"/>
              </a:rPr>
              <a:t>Mariental</a:t>
            </a:r>
            <a:r>
              <a:rPr lang="en-GB" sz="3200" b="1" dirty="0">
                <a:latin typeface="Myriad Pro" pitchFamily="34" charset="0"/>
              </a:rPr>
              <a:t> </a:t>
            </a:r>
            <a:r>
              <a:rPr lang="en-GB" sz="3200" dirty="0" smtClean="0">
                <a:latin typeface="Myriad Pro" pitchFamily="34" charset="0"/>
              </a:rPr>
              <a:t>“</a:t>
            </a:r>
            <a:r>
              <a:rPr lang="en-GB" sz="3200" i="1" dirty="0" smtClean="0">
                <a:latin typeface="Myriad Pro" pitchFamily="34" charset="0"/>
              </a:rPr>
              <a:t>Inselberg” aerial view</a:t>
            </a:r>
            <a:endParaRPr lang="en-GB" sz="3200" i="1" dirty="0">
              <a:latin typeface="Myriad Pro" pitchFamily="34" charset="0"/>
            </a:endParaRPr>
          </a:p>
        </p:txBody>
      </p:sp>
      <p:sp>
        <p:nvSpPr>
          <p:cNvPr id="8" name="TextBox 7"/>
          <p:cNvSpPr txBox="1"/>
          <p:nvPr/>
        </p:nvSpPr>
        <p:spPr>
          <a:xfrm>
            <a:off x="3995936" y="5083417"/>
            <a:ext cx="994183" cy="338554"/>
          </a:xfrm>
          <a:prstGeom prst="rect">
            <a:avLst/>
          </a:prstGeom>
          <a:noFill/>
        </p:spPr>
        <p:txBody>
          <a:bodyPr wrap="none" rtlCol="0">
            <a:spAutoFit/>
          </a:bodyPr>
          <a:lstStyle/>
          <a:p>
            <a:r>
              <a:rPr lang="en-GB" sz="1600" i="1" dirty="0" smtClean="0"/>
              <a:t>Cambrian</a:t>
            </a:r>
            <a:endParaRPr lang="en-GB" sz="1600" i="1" dirty="0"/>
          </a:p>
        </p:txBody>
      </p:sp>
      <p:sp>
        <p:nvSpPr>
          <p:cNvPr id="20" name="TextBox 19"/>
          <p:cNvSpPr txBox="1"/>
          <p:nvPr/>
        </p:nvSpPr>
        <p:spPr>
          <a:xfrm>
            <a:off x="3973377" y="4293096"/>
            <a:ext cx="742639" cy="338554"/>
          </a:xfrm>
          <a:prstGeom prst="rect">
            <a:avLst/>
          </a:prstGeom>
          <a:noFill/>
        </p:spPr>
        <p:txBody>
          <a:bodyPr wrap="none" rtlCol="0">
            <a:spAutoFit/>
          </a:bodyPr>
          <a:lstStyle/>
          <a:p>
            <a:r>
              <a:rPr lang="en-GB" sz="1600" i="1" dirty="0" err="1" smtClean="0"/>
              <a:t>Dwyka</a:t>
            </a:r>
            <a:endParaRPr lang="en-GB" sz="1600" i="1" dirty="0"/>
          </a:p>
        </p:txBody>
      </p:sp>
      <p:sp>
        <p:nvSpPr>
          <p:cNvPr id="11" name="Freeform 10"/>
          <p:cNvSpPr/>
          <p:nvPr/>
        </p:nvSpPr>
        <p:spPr>
          <a:xfrm>
            <a:off x="3278459" y="4594302"/>
            <a:ext cx="2286000" cy="802888"/>
          </a:xfrm>
          <a:custGeom>
            <a:avLst/>
            <a:gdLst>
              <a:gd name="connsiteX0" fmla="*/ 0 w 2286000"/>
              <a:gd name="connsiteY0" fmla="*/ 802888 h 802888"/>
              <a:gd name="connsiteX1" fmla="*/ 412595 w 2286000"/>
              <a:gd name="connsiteY1" fmla="*/ 591015 h 802888"/>
              <a:gd name="connsiteX2" fmla="*/ 669073 w 2286000"/>
              <a:gd name="connsiteY2" fmla="*/ 501805 h 802888"/>
              <a:gd name="connsiteX3" fmla="*/ 970156 w 2286000"/>
              <a:gd name="connsiteY3" fmla="*/ 479503 h 802888"/>
              <a:gd name="connsiteX4" fmla="*/ 1271239 w 2286000"/>
              <a:gd name="connsiteY4" fmla="*/ 434898 h 802888"/>
              <a:gd name="connsiteX5" fmla="*/ 1594624 w 2286000"/>
              <a:gd name="connsiteY5" fmla="*/ 401444 h 802888"/>
              <a:gd name="connsiteX6" fmla="*/ 1717287 w 2286000"/>
              <a:gd name="connsiteY6" fmla="*/ 423747 h 802888"/>
              <a:gd name="connsiteX7" fmla="*/ 1884556 w 2286000"/>
              <a:gd name="connsiteY7" fmla="*/ 367991 h 802888"/>
              <a:gd name="connsiteX8" fmla="*/ 2018370 w 2286000"/>
              <a:gd name="connsiteY8" fmla="*/ 312235 h 802888"/>
              <a:gd name="connsiteX9" fmla="*/ 2107580 w 2286000"/>
              <a:gd name="connsiteY9" fmla="*/ 289932 h 802888"/>
              <a:gd name="connsiteX10" fmla="*/ 2174487 w 2286000"/>
              <a:gd name="connsiteY10" fmla="*/ 211874 h 802888"/>
              <a:gd name="connsiteX11" fmla="*/ 2118731 w 2286000"/>
              <a:gd name="connsiteY11" fmla="*/ 133815 h 802888"/>
              <a:gd name="connsiteX12" fmla="*/ 2174487 w 2286000"/>
              <a:gd name="connsiteY12" fmla="*/ 78059 h 802888"/>
              <a:gd name="connsiteX13" fmla="*/ 2286000 w 2286000"/>
              <a:gd name="connsiteY13" fmla="*/ 0 h 8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6000" h="802888">
                <a:moveTo>
                  <a:pt x="0" y="802888"/>
                </a:moveTo>
                <a:cubicBezTo>
                  <a:pt x="150541" y="722041"/>
                  <a:pt x="301083" y="641195"/>
                  <a:pt x="412595" y="591015"/>
                </a:cubicBezTo>
                <a:cubicBezTo>
                  <a:pt x="524107" y="540835"/>
                  <a:pt x="576146" y="520390"/>
                  <a:pt x="669073" y="501805"/>
                </a:cubicBezTo>
                <a:cubicBezTo>
                  <a:pt x="762000" y="483220"/>
                  <a:pt x="869795" y="490654"/>
                  <a:pt x="970156" y="479503"/>
                </a:cubicBezTo>
                <a:cubicBezTo>
                  <a:pt x="1070517" y="468352"/>
                  <a:pt x="1167161" y="447908"/>
                  <a:pt x="1271239" y="434898"/>
                </a:cubicBezTo>
                <a:cubicBezTo>
                  <a:pt x="1375317" y="421888"/>
                  <a:pt x="1520283" y="403302"/>
                  <a:pt x="1594624" y="401444"/>
                </a:cubicBezTo>
                <a:cubicBezTo>
                  <a:pt x="1668965" y="399586"/>
                  <a:pt x="1668965" y="429322"/>
                  <a:pt x="1717287" y="423747"/>
                </a:cubicBezTo>
                <a:cubicBezTo>
                  <a:pt x="1765609" y="418172"/>
                  <a:pt x="1834376" y="386576"/>
                  <a:pt x="1884556" y="367991"/>
                </a:cubicBezTo>
                <a:cubicBezTo>
                  <a:pt x="1934736" y="349406"/>
                  <a:pt x="1981199" y="325245"/>
                  <a:pt x="2018370" y="312235"/>
                </a:cubicBezTo>
                <a:cubicBezTo>
                  <a:pt x="2055541" y="299225"/>
                  <a:pt x="2081561" y="306659"/>
                  <a:pt x="2107580" y="289932"/>
                </a:cubicBezTo>
                <a:cubicBezTo>
                  <a:pt x="2133599" y="273205"/>
                  <a:pt x="2172629" y="237893"/>
                  <a:pt x="2174487" y="211874"/>
                </a:cubicBezTo>
                <a:cubicBezTo>
                  <a:pt x="2176345" y="185855"/>
                  <a:pt x="2118731" y="156117"/>
                  <a:pt x="2118731" y="133815"/>
                </a:cubicBezTo>
                <a:cubicBezTo>
                  <a:pt x="2118731" y="111513"/>
                  <a:pt x="2146609" y="100361"/>
                  <a:pt x="2174487" y="78059"/>
                </a:cubicBezTo>
                <a:cubicBezTo>
                  <a:pt x="2202365" y="55756"/>
                  <a:pt x="2244182" y="27878"/>
                  <a:pt x="2286000"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a:off x="3851920" y="4797152"/>
            <a:ext cx="0" cy="4555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03848" y="4849415"/>
            <a:ext cx="671979" cy="307777"/>
          </a:xfrm>
          <a:prstGeom prst="rect">
            <a:avLst/>
          </a:prstGeom>
          <a:noFill/>
        </p:spPr>
        <p:txBody>
          <a:bodyPr wrap="none" rtlCol="0">
            <a:spAutoFit/>
          </a:bodyPr>
          <a:lstStyle/>
          <a:p>
            <a:r>
              <a:rPr lang="en-GB" sz="1400" b="1" i="1" dirty="0" smtClean="0"/>
              <a:t>Profile</a:t>
            </a:r>
            <a:endParaRPr lang="en-GB" sz="1400" b="1" i="1" dirty="0"/>
          </a:p>
        </p:txBody>
      </p:sp>
      <p:sp>
        <p:nvSpPr>
          <p:cNvPr id="18" name="TextBox 17"/>
          <p:cNvSpPr txBox="1"/>
          <p:nvPr/>
        </p:nvSpPr>
        <p:spPr>
          <a:xfrm>
            <a:off x="107504" y="5949280"/>
            <a:ext cx="9099486" cy="923330"/>
          </a:xfrm>
          <a:prstGeom prst="rect">
            <a:avLst/>
          </a:prstGeom>
          <a:solidFill>
            <a:schemeClr val="bg1"/>
          </a:solidFill>
        </p:spPr>
        <p:txBody>
          <a:bodyPr wrap="square" rtlCol="0">
            <a:spAutoFit/>
          </a:bodyPr>
          <a:lstStyle/>
          <a:p>
            <a:r>
              <a:rPr lang="en-GB" dirty="0" smtClean="0"/>
              <a:t>Aerial images allow the relationships between pebbly sandstone inselbergs of the basal </a:t>
            </a:r>
            <a:r>
              <a:rPr lang="en-GB" dirty="0" err="1" smtClean="0"/>
              <a:t>Dwyka</a:t>
            </a:r>
            <a:r>
              <a:rPr lang="en-GB" dirty="0" smtClean="0"/>
              <a:t> to be revealed. These are interpreted to represent the initial </a:t>
            </a:r>
            <a:r>
              <a:rPr lang="en-GB" dirty="0" err="1" smtClean="0"/>
              <a:t>downcutting</a:t>
            </a:r>
            <a:r>
              <a:rPr lang="en-GB" dirty="0" smtClean="0"/>
              <a:t> and incision into the surface shortly prior to glacial advance.</a:t>
            </a:r>
            <a:endParaRPr lang="en-GB" dirty="0"/>
          </a:p>
        </p:txBody>
      </p:sp>
      <p:sp>
        <p:nvSpPr>
          <p:cNvPr id="2" name="Freeform 1"/>
          <p:cNvSpPr/>
          <p:nvPr/>
        </p:nvSpPr>
        <p:spPr>
          <a:xfrm>
            <a:off x="2898348" y="2472658"/>
            <a:ext cx="6435223" cy="2043586"/>
          </a:xfrm>
          <a:custGeom>
            <a:avLst/>
            <a:gdLst>
              <a:gd name="connsiteX0" fmla="*/ 6435223 w 6435223"/>
              <a:gd name="connsiteY0" fmla="*/ 1318757 h 2043586"/>
              <a:gd name="connsiteX1" fmla="*/ 5509672 w 6435223"/>
              <a:gd name="connsiteY1" fmla="*/ 1218396 h 2043586"/>
              <a:gd name="connsiteX2" fmla="*/ 5152832 w 6435223"/>
              <a:gd name="connsiteY2" fmla="*/ 1118035 h 2043586"/>
              <a:gd name="connsiteX3" fmla="*/ 4818296 w 6435223"/>
              <a:gd name="connsiteY3" fmla="*/ 783498 h 2043586"/>
              <a:gd name="connsiteX4" fmla="*/ 4394550 w 6435223"/>
              <a:gd name="connsiteY4" fmla="*/ 627381 h 2043586"/>
              <a:gd name="connsiteX5" fmla="*/ 3993106 w 6435223"/>
              <a:gd name="connsiteY5" fmla="*/ 515869 h 2043586"/>
              <a:gd name="connsiteX6" fmla="*/ 3781232 w 6435223"/>
              <a:gd name="connsiteY6" fmla="*/ 415508 h 2043586"/>
              <a:gd name="connsiteX7" fmla="*/ 3089857 w 6435223"/>
              <a:gd name="connsiteY7" fmla="*/ 292844 h 2043586"/>
              <a:gd name="connsiteX8" fmla="*/ 2677262 w 6435223"/>
              <a:gd name="connsiteY8" fmla="*/ 237088 h 2043586"/>
              <a:gd name="connsiteX9" fmla="*/ 2409632 w 6435223"/>
              <a:gd name="connsiteY9" fmla="*/ 203635 h 2043586"/>
              <a:gd name="connsiteX10" fmla="*/ 1963584 w 6435223"/>
              <a:gd name="connsiteY10" fmla="*/ 58669 h 2043586"/>
              <a:gd name="connsiteX11" fmla="*/ 1629047 w 6435223"/>
              <a:gd name="connsiteY11" fmla="*/ 2913 h 2043586"/>
              <a:gd name="connsiteX12" fmla="*/ 792706 w 6435223"/>
              <a:gd name="connsiteY12" fmla="*/ 25215 h 2043586"/>
              <a:gd name="connsiteX13" fmla="*/ 647740 w 6435223"/>
              <a:gd name="connsiteY13" fmla="*/ 170181 h 2043586"/>
              <a:gd name="connsiteX14" fmla="*/ 101330 w 6435223"/>
              <a:gd name="connsiteY14" fmla="*/ 281693 h 2043586"/>
              <a:gd name="connsiteX15" fmla="*/ 45574 w 6435223"/>
              <a:gd name="connsiteY15" fmla="*/ 527020 h 2043586"/>
              <a:gd name="connsiteX16" fmla="*/ 603135 w 6435223"/>
              <a:gd name="connsiteY16" fmla="*/ 750044 h 2043586"/>
              <a:gd name="connsiteX17" fmla="*/ 614286 w 6435223"/>
              <a:gd name="connsiteY17" fmla="*/ 1207244 h 2043586"/>
              <a:gd name="connsiteX18" fmla="*/ 1662501 w 6435223"/>
              <a:gd name="connsiteY18" fmla="*/ 1564083 h 2043586"/>
              <a:gd name="connsiteX19" fmla="*/ 2543447 w 6435223"/>
              <a:gd name="connsiteY19" fmla="*/ 1865166 h 2043586"/>
              <a:gd name="connsiteX20" fmla="*/ 2866832 w 6435223"/>
              <a:gd name="connsiteY20" fmla="*/ 2043586 h 204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35223" h="2043586">
                <a:moveTo>
                  <a:pt x="6435223" y="1318757"/>
                </a:moveTo>
                <a:cubicBezTo>
                  <a:pt x="6079313" y="1285303"/>
                  <a:pt x="5723404" y="1251850"/>
                  <a:pt x="5509672" y="1218396"/>
                </a:cubicBezTo>
                <a:cubicBezTo>
                  <a:pt x="5295940" y="1184942"/>
                  <a:pt x="5268061" y="1190518"/>
                  <a:pt x="5152832" y="1118035"/>
                </a:cubicBezTo>
                <a:cubicBezTo>
                  <a:pt x="5037603" y="1045552"/>
                  <a:pt x="4944676" y="865274"/>
                  <a:pt x="4818296" y="783498"/>
                </a:cubicBezTo>
                <a:cubicBezTo>
                  <a:pt x="4691916" y="701722"/>
                  <a:pt x="4532082" y="671986"/>
                  <a:pt x="4394550" y="627381"/>
                </a:cubicBezTo>
                <a:cubicBezTo>
                  <a:pt x="4257018" y="582776"/>
                  <a:pt x="4095326" y="551181"/>
                  <a:pt x="3993106" y="515869"/>
                </a:cubicBezTo>
                <a:cubicBezTo>
                  <a:pt x="3890886" y="480557"/>
                  <a:pt x="3931773" y="452679"/>
                  <a:pt x="3781232" y="415508"/>
                </a:cubicBezTo>
                <a:cubicBezTo>
                  <a:pt x="3630691" y="378337"/>
                  <a:pt x="3273852" y="322581"/>
                  <a:pt x="3089857" y="292844"/>
                </a:cubicBezTo>
                <a:cubicBezTo>
                  <a:pt x="2905862" y="263107"/>
                  <a:pt x="2677262" y="237088"/>
                  <a:pt x="2677262" y="237088"/>
                </a:cubicBezTo>
                <a:cubicBezTo>
                  <a:pt x="2563891" y="222220"/>
                  <a:pt x="2528578" y="233371"/>
                  <a:pt x="2409632" y="203635"/>
                </a:cubicBezTo>
                <a:cubicBezTo>
                  <a:pt x="2290686" y="173899"/>
                  <a:pt x="2093681" y="92123"/>
                  <a:pt x="1963584" y="58669"/>
                </a:cubicBezTo>
                <a:cubicBezTo>
                  <a:pt x="1833487" y="25215"/>
                  <a:pt x="1824193" y="8489"/>
                  <a:pt x="1629047" y="2913"/>
                </a:cubicBezTo>
                <a:cubicBezTo>
                  <a:pt x="1433901" y="-2663"/>
                  <a:pt x="956257" y="-2663"/>
                  <a:pt x="792706" y="25215"/>
                </a:cubicBezTo>
                <a:cubicBezTo>
                  <a:pt x="629155" y="53093"/>
                  <a:pt x="762969" y="127435"/>
                  <a:pt x="647740" y="170181"/>
                </a:cubicBezTo>
                <a:cubicBezTo>
                  <a:pt x="532511" y="212927"/>
                  <a:pt x="201691" y="222220"/>
                  <a:pt x="101330" y="281693"/>
                </a:cubicBezTo>
                <a:cubicBezTo>
                  <a:pt x="969" y="341166"/>
                  <a:pt x="-38060" y="448962"/>
                  <a:pt x="45574" y="527020"/>
                </a:cubicBezTo>
                <a:cubicBezTo>
                  <a:pt x="129208" y="605078"/>
                  <a:pt x="508350" y="636673"/>
                  <a:pt x="603135" y="750044"/>
                </a:cubicBezTo>
                <a:cubicBezTo>
                  <a:pt x="697920" y="863415"/>
                  <a:pt x="437725" y="1071571"/>
                  <a:pt x="614286" y="1207244"/>
                </a:cubicBezTo>
                <a:cubicBezTo>
                  <a:pt x="790847" y="1342917"/>
                  <a:pt x="1662501" y="1564083"/>
                  <a:pt x="1662501" y="1564083"/>
                </a:cubicBezTo>
                <a:cubicBezTo>
                  <a:pt x="1984028" y="1673737"/>
                  <a:pt x="2342725" y="1785249"/>
                  <a:pt x="2543447" y="1865166"/>
                </a:cubicBezTo>
                <a:cubicBezTo>
                  <a:pt x="2744169" y="1945083"/>
                  <a:pt x="2805500" y="1994334"/>
                  <a:pt x="2866832" y="2043586"/>
                </a:cubicBezTo>
              </a:path>
            </a:pathLst>
          </a:custGeom>
          <a:noFill/>
          <a:ln w="190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2"/>
          <p:cNvSpPr/>
          <p:nvPr/>
        </p:nvSpPr>
        <p:spPr>
          <a:xfrm>
            <a:off x="1593135" y="2371065"/>
            <a:ext cx="7796192" cy="2457413"/>
          </a:xfrm>
          <a:custGeom>
            <a:avLst/>
            <a:gdLst>
              <a:gd name="connsiteX0" fmla="*/ 1094309 w 7796192"/>
              <a:gd name="connsiteY0" fmla="*/ 2457413 h 2457413"/>
              <a:gd name="connsiteX1" fmla="*/ 1674172 w 7796192"/>
              <a:gd name="connsiteY1" fmla="*/ 1888701 h 2457413"/>
              <a:gd name="connsiteX2" fmla="*/ 1105460 w 7796192"/>
              <a:gd name="connsiteY2" fmla="*/ 1453803 h 2457413"/>
              <a:gd name="connsiteX3" fmla="*/ 324875 w 7796192"/>
              <a:gd name="connsiteY3" fmla="*/ 1297686 h 2457413"/>
              <a:gd name="connsiteX4" fmla="*/ 1489 w 7796192"/>
              <a:gd name="connsiteY4" fmla="*/ 885091 h 2457413"/>
              <a:gd name="connsiteX5" fmla="*/ 436387 w 7796192"/>
              <a:gd name="connsiteY5" fmla="*/ 572857 h 2457413"/>
              <a:gd name="connsiteX6" fmla="*/ 982797 w 7796192"/>
              <a:gd name="connsiteY6" fmla="*/ 372135 h 2457413"/>
              <a:gd name="connsiteX7" fmla="*/ 1473450 w 7796192"/>
              <a:gd name="connsiteY7" fmla="*/ 227169 h 2457413"/>
              <a:gd name="connsiteX8" fmla="*/ 1551509 w 7796192"/>
              <a:gd name="connsiteY8" fmla="*/ 93355 h 2457413"/>
              <a:gd name="connsiteX9" fmla="*/ 2064465 w 7796192"/>
              <a:gd name="connsiteY9" fmla="*/ 26447 h 2457413"/>
              <a:gd name="connsiteX10" fmla="*/ 2911958 w 7796192"/>
              <a:gd name="connsiteY10" fmla="*/ 4145 h 2457413"/>
              <a:gd name="connsiteX11" fmla="*/ 3491821 w 7796192"/>
              <a:gd name="connsiteY11" fmla="*/ 104506 h 2457413"/>
              <a:gd name="connsiteX12" fmla="*/ 4071685 w 7796192"/>
              <a:gd name="connsiteY12" fmla="*/ 171413 h 2457413"/>
              <a:gd name="connsiteX13" fmla="*/ 4461977 w 7796192"/>
              <a:gd name="connsiteY13" fmla="*/ 305228 h 2457413"/>
              <a:gd name="connsiteX14" fmla="*/ 4963782 w 7796192"/>
              <a:gd name="connsiteY14" fmla="*/ 383286 h 2457413"/>
              <a:gd name="connsiteX15" fmla="*/ 5454436 w 7796192"/>
              <a:gd name="connsiteY15" fmla="*/ 483647 h 2457413"/>
              <a:gd name="connsiteX16" fmla="*/ 5710914 w 7796192"/>
              <a:gd name="connsiteY16" fmla="*/ 539403 h 2457413"/>
              <a:gd name="connsiteX17" fmla="*/ 6313080 w 7796192"/>
              <a:gd name="connsiteY17" fmla="*/ 773579 h 2457413"/>
              <a:gd name="connsiteX18" fmla="*/ 6669919 w 7796192"/>
              <a:gd name="connsiteY18" fmla="*/ 1052359 h 2457413"/>
              <a:gd name="connsiteX19" fmla="*/ 7394748 w 7796192"/>
              <a:gd name="connsiteY19" fmla="*/ 1119267 h 2457413"/>
              <a:gd name="connsiteX20" fmla="*/ 7796192 w 7796192"/>
              <a:gd name="connsiteY20" fmla="*/ 1241930 h 245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96192" h="2457413">
                <a:moveTo>
                  <a:pt x="1094309" y="2457413"/>
                </a:moveTo>
                <a:cubicBezTo>
                  <a:pt x="1383311" y="2256691"/>
                  <a:pt x="1672314" y="2055969"/>
                  <a:pt x="1674172" y="1888701"/>
                </a:cubicBezTo>
                <a:cubicBezTo>
                  <a:pt x="1676031" y="1721433"/>
                  <a:pt x="1330343" y="1552305"/>
                  <a:pt x="1105460" y="1453803"/>
                </a:cubicBezTo>
                <a:cubicBezTo>
                  <a:pt x="880577" y="1355301"/>
                  <a:pt x="508870" y="1392471"/>
                  <a:pt x="324875" y="1297686"/>
                </a:cubicBezTo>
                <a:cubicBezTo>
                  <a:pt x="140880" y="1202901"/>
                  <a:pt x="-17096" y="1005896"/>
                  <a:pt x="1489" y="885091"/>
                </a:cubicBezTo>
                <a:cubicBezTo>
                  <a:pt x="20074" y="764286"/>
                  <a:pt x="272836" y="658350"/>
                  <a:pt x="436387" y="572857"/>
                </a:cubicBezTo>
                <a:cubicBezTo>
                  <a:pt x="599938" y="487364"/>
                  <a:pt x="809953" y="429750"/>
                  <a:pt x="982797" y="372135"/>
                </a:cubicBezTo>
                <a:cubicBezTo>
                  <a:pt x="1155641" y="314520"/>
                  <a:pt x="1378665" y="273632"/>
                  <a:pt x="1473450" y="227169"/>
                </a:cubicBezTo>
                <a:cubicBezTo>
                  <a:pt x="1568235" y="180706"/>
                  <a:pt x="1453007" y="126809"/>
                  <a:pt x="1551509" y="93355"/>
                </a:cubicBezTo>
                <a:cubicBezTo>
                  <a:pt x="1650011" y="59901"/>
                  <a:pt x="1837724" y="41315"/>
                  <a:pt x="2064465" y="26447"/>
                </a:cubicBezTo>
                <a:cubicBezTo>
                  <a:pt x="2291206" y="11579"/>
                  <a:pt x="2674065" y="-8865"/>
                  <a:pt x="2911958" y="4145"/>
                </a:cubicBezTo>
                <a:cubicBezTo>
                  <a:pt x="3149851" y="17155"/>
                  <a:pt x="3298533" y="76628"/>
                  <a:pt x="3491821" y="104506"/>
                </a:cubicBezTo>
                <a:cubicBezTo>
                  <a:pt x="3685109" y="132384"/>
                  <a:pt x="3909992" y="137959"/>
                  <a:pt x="4071685" y="171413"/>
                </a:cubicBezTo>
                <a:cubicBezTo>
                  <a:pt x="4233378" y="204867"/>
                  <a:pt x="4313294" y="269916"/>
                  <a:pt x="4461977" y="305228"/>
                </a:cubicBezTo>
                <a:cubicBezTo>
                  <a:pt x="4610660" y="340540"/>
                  <a:pt x="4798372" y="353550"/>
                  <a:pt x="4963782" y="383286"/>
                </a:cubicBezTo>
                <a:cubicBezTo>
                  <a:pt x="5129192" y="413022"/>
                  <a:pt x="5454436" y="483647"/>
                  <a:pt x="5454436" y="483647"/>
                </a:cubicBezTo>
                <a:cubicBezTo>
                  <a:pt x="5578958" y="509666"/>
                  <a:pt x="5567807" y="491081"/>
                  <a:pt x="5710914" y="539403"/>
                </a:cubicBezTo>
                <a:cubicBezTo>
                  <a:pt x="5854021" y="587725"/>
                  <a:pt x="6153246" y="688086"/>
                  <a:pt x="6313080" y="773579"/>
                </a:cubicBezTo>
                <a:cubicBezTo>
                  <a:pt x="6472914" y="859072"/>
                  <a:pt x="6489641" y="994744"/>
                  <a:pt x="6669919" y="1052359"/>
                </a:cubicBezTo>
                <a:cubicBezTo>
                  <a:pt x="6850197" y="1109974"/>
                  <a:pt x="7207036" y="1087672"/>
                  <a:pt x="7394748" y="1119267"/>
                </a:cubicBezTo>
                <a:cubicBezTo>
                  <a:pt x="7582460" y="1150862"/>
                  <a:pt x="7689326" y="1196396"/>
                  <a:pt x="7796192" y="1241930"/>
                </a:cubicBezTo>
              </a:path>
            </a:pathLst>
          </a:cu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096537" y="1700808"/>
            <a:ext cx="4047464" cy="584775"/>
          </a:xfrm>
          <a:prstGeom prst="rect">
            <a:avLst/>
          </a:prstGeom>
          <a:noFill/>
        </p:spPr>
        <p:txBody>
          <a:bodyPr wrap="square" rtlCol="0">
            <a:spAutoFit/>
          </a:bodyPr>
          <a:lstStyle/>
          <a:p>
            <a:r>
              <a:rPr lang="en-GB" sz="1600" i="1" dirty="0" smtClean="0"/>
              <a:t>Interpreted channel body: small pre (and pro) glacial fluvial valley?</a:t>
            </a:r>
            <a:endParaRPr lang="en-GB" sz="1600" i="1" dirty="0"/>
          </a:p>
        </p:txBody>
      </p:sp>
      <p:cxnSp>
        <p:nvCxnSpPr>
          <p:cNvPr id="9" name="Straight Connector 8"/>
          <p:cNvCxnSpPr/>
          <p:nvPr/>
        </p:nvCxnSpPr>
        <p:spPr>
          <a:xfrm flipH="1">
            <a:off x="5724128" y="2250300"/>
            <a:ext cx="216024" cy="386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pic>
        <p:nvPicPr>
          <p:cNvPr id="16" name="Picture 2" descr="https://egu2020.eu/cc_by_logo_png.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244408"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290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7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36296" y="-27384"/>
            <a:ext cx="1513556" cy="646331"/>
          </a:xfrm>
          <a:prstGeom prst="rect">
            <a:avLst/>
          </a:prstGeom>
          <a:noFill/>
        </p:spPr>
        <p:txBody>
          <a:bodyPr wrap="none" rtlCol="0">
            <a:spAutoFit/>
          </a:bodyPr>
          <a:lstStyle/>
          <a:p>
            <a:r>
              <a:rPr lang="en-GB" dirty="0" smtClean="0"/>
              <a:t>25° 4'49.20"S</a:t>
            </a:r>
          </a:p>
          <a:p>
            <a:r>
              <a:rPr lang="en-GB" dirty="0" smtClean="0"/>
              <a:t>17°44'13.40"E</a:t>
            </a:r>
            <a:endParaRPr lang="en-GB" dirty="0"/>
          </a:p>
        </p:txBody>
      </p:sp>
      <p:pic>
        <p:nvPicPr>
          <p:cNvPr id="4098"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861392"/>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107504" y="-99392"/>
            <a:ext cx="8229600" cy="780685"/>
          </a:xfrm>
        </p:spPr>
        <p:txBody>
          <a:bodyPr>
            <a:normAutofit/>
          </a:bodyPr>
          <a:lstStyle/>
          <a:p>
            <a:pPr algn="l"/>
            <a:r>
              <a:rPr lang="en-GB" sz="3200" b="1" dirty="0" err="1" smtClean="0">
                <a:latin typeface="Myriad Pro" pitchFamily="34" charset="0"/>
              </a:rPr>
              <a:t>Mariental</a:t>
            </a:r>
            <a:r>
              <a:rPr lang="en-GB" sz="3200" b="1" dirty="0">
                <a:latin typeface="Myriad Pro" pitchFamily="34" charset="0"/>
              </a:rPr>
              <a:t> </a:t>
            </a:r>
            <a:r>
              <a:rPr lang="en-GB" sz="3200" dirty="0" smtClean="0">
                <a:latin typeface="Myriad Pro" pitchFamily="34" charset="0"/>
              </a:rPr>
              <a:t>“</a:t>
            </a:r>
            <a:r>
              <a:rPr lang="en-GB" sz="3200" i="1" dirty="0" smtClean="0">
                <a:latin typeface="Myriad Pro" pitchFamily="34" charset="0"/>
              </a:rPr>
              <a:t>Inselberg”</a:t>
            </a:r>
            <a:endParaRPr lang="en-GB" sz="3200" i="1" dirty="0">
              <a:latin typeface="Myriad Pro" pitchFamily="34" charset="0"/>
            </a:endParaRPr>
          </a:p>
        </p:txBody>
      </p:sp>
      <p:sp>
        <p:nvSpPr>
          <p:cNvPr id="2" name="Freeform 1"/>
          <p:cNvSpPr/>
          <p:nvPr/>
        </p:nvSpPr>
        <p:spPr>
          <a:xfrm>
            <a:off x="142875" y="4038600"/>
            <a:ext cx="8991600" cy="1005624"/>
          </a:xfrm>
          <a:custGeom>
            <a:avLst/>
            <a:gdLst>
              <a:gd name="connsiteX0" fmla="*/ 8991600 w 8991600"/>
              <a:gd name="connsiteY0" fmla="*/ 0 h 1005624"/>
              <a:gd name="connsiteX1" fmla="*/ 8286750 w 8991600"/>
              <a:gd name="connsiteY1" fmla="*/ 85725 h 1005624"/>
              <a:gd name="connsiteX2" fmla="*/ 7886700 w 8991600"/>
              <a:gd name="connsiteY2" fmla="*/ 85725 h 1005624"/>
              <a:gd name="connsiteX3" fmla="*/ 7562850 w 8991600"/>
              <a:gd name="connsiteY3" fmla="*/ 85725 h 1005624"/>
              <a:gd name="connsiteX4" fmla="*/ 7172325 w 8991600"/>
              <a:gd name="connsiteY4" fmla="*/ 47625 h 1005624"/>
              <a:gd name="connsiteX5" fmla="*/ 6781800 w 8991600"/>
              <a:gd name="connsiteY5" fmla="*/ 66675 h 1005624"/>
              <a:gd name="connsiteX6" fmla="*/ 6400800 w 8991600"/>
              <a:gd name="connsiteY6" fmla="*/ 66675 h 1005624"/>
              <a:gd name="connsiteX7" fmla="*/ 6000750 w 8991600"/>
              <a:gd name="connsiteY7" fmla="*/ 152400 h 1005624"/>
              <a:gd name="connsiteX8" fmla="*/ 5562600 w 8991600"/>
              <a:gd name="connsiteY8" fmla="*/ 200025 h 1005624"/>
              <a:gd name="connsiteX9" fmla="*/ 5362575 w 8991600"/>
              <a:gd name="connsiteY9" fmla="*/ 142875 h 1005624"/>
              <a:gd name="connsiteX10" fmla="*/ 5124450 w 8991600"/>
              <a:gd name="connsiteY10" fmla="*/ 161925 h 1005624"/>
              <a:gd name="connsiteX11" fmla="*/ 4857750 w 8991600"/>
              <a:gd name="connsiteY11" fmla="*/ 219075 h 1005624"/>
              <a:gd name="connsiteX12" fmla="*/ 4410075 w 8991600"/>
              <a:gd name="connsiteY12" fmla="*/ 200025 h 1005624"/>
              <a:gd name="connsiteX13" fmla="*/ 4143375 w 8991600"/>
              <a:gd name="connsiteY13" fmla="*/ 200025 h 1005624"/>
              <a:gd name="connsiteX14" fmla="*/ 3990975 w 8991600"/>
              <a:gd name="connsiteY14" fmla="*/ 228600 h 1005624"/>
              <a:gd name="connsiteX15" fmla="*/ 3790950 w 8991600"/>
              <a:gd name="connsiteY15" fmla="*/ 276225 h 1005624"/>
              <a:gd name="connsiteX16" fmla="*/ 3619500 w 8991600"/>
              <a:gd name="connsiteY16" fmla="*/ 276225 h 1005624"/>
              <a:gd name="connsiteX17" fmla="*/ 3505200 w 8991600"/>
              <a:gd name="connsiteY17" fmla="*/ 276225 h 1005624"/>
              <a:gd name="connsiteX18" fmla="*/ 3267075 w 8991600"/>
              <a:gd name="connsiteY18" fmla="*/ 276225 h 1005624"/>
              <a:gd name="connsiteX19" fmla="*/ 3009900 w 8991600"/>
              <a:gd name="connsiteY19" fmla="*/ 219075 h 1005624"/>
              <a:gd name="connsiteX20" fmla="*/ 2809875 w 8991600"/>
              <a:gd name="connsiteY20" fmla="*/ 266700 h 1005624"/>
              <a:gd name="connsiteX21" fmla="*/ 2466975 w 8991600"/>
              <a:gd name="connsiteY21" fmla="*/ 428625 h 1005624"/>
              <a:gd name="connsiteX22" fmla="*/ 2352675 w 8991600"/>
              <a:gd name="connsiteY22" fmla="*/ 447675 h 1005624"/>
              <a:gd name="connsiteX23" fmla="*/ 2076450 w 8991600"/>
              <a:gd name="connsiteY23" fmla="*/ 447675 h 1005624"/>
              <a:gd name="connsiteX24" fmla="*/ 1809750 w 8991600"/>
              <a:gd name="connsiteY24" fmla="*/ 561975 h 1005624"/>
              <a:gd name="connsiteX25" fmla="*/ 1571625 w 8991600"/>
              <a:gd name="connsiteY25" fmla="*/ 571500 h 1005624"/>
              <a:gd name="connsiteX26" fmla="*/ 1257300 w 8991600"/>
              <a:gd name="connsiteY26" fmla="*/ 647700 h 1005624"/>
              <a:gd name="connsiteX27" fmla="*/ 1066800 w 8991600"/>
              <a:gd name="connsiteY27" fmla="*/ 762000 h 1005624"/>
              <a:gd name="connsiteX28" fmla="*/ 895350 w 8991600"/>
              <a:gd name="connsiteY28" fmla="*/ 771525 h 1005624"/>
              <a:gd name="connsiteX29" fmla="*/ 619125 w 8991600"/>
              <a:gd name="connsiteY29" fmla="*/ 885825 h 1005624"/>
              <a:gd name="connsiteX30" fmla="*/ 381000 w 8991600"/>
              <a:gd name="connsiteY30" fmla="*/ 942975 h 1005624"/>
              <a:gd name="connsiteX31" fmla="*/ 219075 w 8991600"/>
              <a:gd name="connsiteY31" fmla="*/ 942975 h 1005624"/>
              <a:gd name="connsiteX32" fmla="*/ 95250 w 8991600"/>
              <a:gd name="connsiteY32" fmla="*/ 1000125 h 1005624"/>
              <a:gd name="connsiteX33" fmla="*/ 0 w 8991600"/>
              <a:gd name="connsiteY33" fmla="*/ 1000125 h 100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991600" h="1005624">
                <a:moveTo>
                  <a:pt x="8991600" y="0"/>
                </a:moveTo>
                <a:cubicBezTo>
                  <a:pt x="8731250" y="35719"/>
                  <a:pt x="8470900" y="71438"/>
                  <a:pt x="8286750" y="85725"/>
                </a:cubicBezTo>
                <a:cubicBezTo>
                  <a:pt x="8102600" y="100012"/>
                  <a:pt x="7886700" y="85725"/>
                  <a:pt x="7886700" y="85725"/>
                </a:cubicBezTo>
                <a:cubicBezTo>
                  <a:pt x="7766050" y="85725"/>
                  <a:pt x="7681912" y="92075"/>
                  <a:pt x="7562850" y="85725"/>
                </a:cubicBezTo>
                <a:cubicBezTo>
                  <a:pt x="7443788" y="79375"/>
                  <a:pt x="7302500" y="50800"/>
                  <a:pt x="7172325" y="47625"/>
                </a:cubicBezTo>
                <a:cubicBezTo>
                  <a:pt x="7042150" y="44450"/>
                  <a:pt x="6910387" y="63500"/>
                  <a:pt x="6781800" y="66675"/>
                </a:cubicBezTo>
                <a:cubicBezTo>
                  <a:pt x="6653213" y="69850"/>
                  <a:pt x="6530975" y="52387"/>
                  <a:pt x="6400800" y="66675"/>
                </a:cubicBezTo>
                <a:cubicBezTo>
                  <a:pt x="6270625" y="80963"/>
                  <a:pt x="6140450" y="130175"/>
                  <a:pt x="6000750" y="152400"/>
                </a:cubicBezTo>
                <a:cubicBezTo>
                  <a:pt x="5861050" y="174625"/>
                  <a:pt x="5668962" y="201612"/>
                  <a:pt x="5562600" y="200025"/>
                </a:cubicBezTo>
                <a:cubicBezTo>
                  <a:pt x="5456238" y="198438"/>
                  <a:pt x="5435600" y="149225"/>
                  <a:pt x="5362575" y="142875"/>
                </a:cubicBezTo>
                <a:cubicBezTo>
                  <a:pt x="5289550" y="136525"/>
                  <a:pt x="5208587" y="149225"/>
                  <a:pt x="5124450" y="161925"/>
                </a:cubicBezTo>
                <a:cubicBezTo>
                  <a:pt x="5040313" y="174625"/>
                  <a:pt x="4976812" y="212725"/>
                  <a:pt x="4857750" y="219075"/>
                </a:cubicBezTo>
                <a:cubicBezTo>
                  <a:pt x="4738688" y="225425"/>
                  <a:pt x="4529137" y="203200"/>
                  <a:pt x="4410075" y="200025"/>
                </a:cubicBezTo>
                <a:cubicBezTo>
                  <a:pt x="4291013" y="196850"/>
                  <a:pt x="4213225" y="195263"/>
                  <a:pt x="4143375" y="200025"/>
                </a:cubicBezTo>
                <a:cubicBezTo>
                  <a:pt x="4073525" y="204788"/>
                  <a:pt x="4049712" y="215900"/>
                  <a:pt x="3990975" y="228600"/>
                </a:cubicBezTo>
                <a:cubicBezTo>
                  <a:pt x="3932237" y="241300"/>
                  <a:pt x="3852862" y="268288"/>
                  <a:pt x="3790950" y="276225"/>
                </a:cubicBezTo>
                <a:cubicBezTo>
                  <a:pt x="3729038" y="284162"/>
                  <a:pt x="3619500" y="276225"/>
                  <a:pt x="3619500" y="276225"/>
                </a:cubicBezTo>
                <a:lnTo>
                  <a:pt x="3505200" y="276225"/>
                </a:lnTo>
                <a:cubicBezTo>
                  <a:pt x="3446463" y="276225"/>
                  <a:pt x="3349625" y="285750"/>
                  <a:pt x="3267075" y="276225"/>
                </a:cubicBezTo>
                <a:cubicBezTo>
                  <a:pt x="3184525" y="266700"/>
                  <a:pt x="3086100" y="220662"/>
                  <a:pt x="3009900" y="219075"/>
                </a:cubicBezTo>
                <a:cubicBezTo>
                  <a:pt x="2933700" y="217488"/>
                  <a:pt x="2900362" y="231775"/>
                  <a:pt x="2809875" y="266700"/>
                </a:cubicBezTo>
                <a:cubicBezTo>
                  <a:pt x="2719388" y="301625"/>
                  <a:pt x="2543175" y="398462"/>
                  <a:pt x="2466975" y="428625"/>
                </a:cubicBezTo>
                <a:cubicBezTo>
                  <a:pt x="2390775" y="458788"/>
                  <a:pt x="2417762" y="444500"/>
                  <a:pt x="2352675" y="447675"/>
                </a:cubicBezTo>
                <a:cubicBezTo>
                  <a:pt x="2287587" y="450850"/>
                  <a:pt x="2166938" y="428625"/>
                  <a:pt x="2076450" y="447675"/>
                </a:cubicBezTo>
                <a:cubicBezTo>
                  <a:pt x="1985962" y="466725"/>
                  <a:pt x="1893887" y="541338"/>
                  <a:pt x="1809750" y="561975"/>
                </a:cubicBezTo>
                <a:cubicBezTo>
                  <a:pt x="1725613" y="582612"/>
                  <a:pt x="1663700" y="557213"/>
                  <a:pt x="1571625" y="571500"/>
                </a:cubicBezTo>
                <a:cubicBezTo>
                  <a:pt x="1479550" y="585787"/>
                  <a:pt x="1341437" y="615950"/>
                  <a:pt x="1257300" y="647700"/>
                </a:cubicBezTo>
                <a:cubicBezTo>
                  <a:pt x="1173162" y="679450"/>
                  <a:pt x="1127125" y="741363"/>
                  <a:pt x="1066800" y="762000"/>
                </a:cubicBezTo>
                <a:cubicBezTo>
                  <a:pt x="1006475" y="782637"/>
                  <a:pt x="969963" y="750887"/>
                  <a:pt x="895350" y="771525"/>
                </a:cubicBezTo>
                <a:cubicBezTo>
                  <a:pt x="820737" y="792163"/>
                  <a:pt x="704850" y="857250"/>
                  <a:pt x="619125" y="885825"/>
                </a:cubicBezTo>
                <a:cubicBezTo>
                  <a:pt x="533400" y="914400"/>
                  <a:pt x="447675" y="933450"/>
                  <a:pt x="381000" y="942975"/>
                </a:cubicBezTo>
                <a:cubicBezTo>
                  <a:pt x="314325" y="952500"/>
                  <a:pt x="266700" y="933450"/>
                  <a:pt x="219075" y="942975"/>
                </a:cubicBezTo>
                <a:cubicBezTo>
                  <a:pt x="171450" y="952500"/>
                  <a:pt x="131762" y="990600"/>
                  <a:pt x="95250" y="1000125"/>
                </a:cubicBezTo>
                <a:cubicBezTo>
                  <a:pt x="58738" y="1009650"/>
                  <a:pt x="29369" y="1004887"/>
                  <a:pt x="0" y="1000125"/>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7" name="Picture 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5270" y="977165"/>
            <a:ext cx="1803763" cy="180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151574" y="651899"/>
            <a:ext cx="1982901" cy="455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07504" y="2780928"/>
            <a:ext cx="1790510" cy="646331"/>
          </a:xfrm>
          <a:prstGeom prst="rect">
            <a:avLst/>
          </a:prstGeom>
          <a:noFill/>
        </p:spPr>
        <p:txBody>
          <a:bodyPr wrap="square" rtlCol="0">
            <a:spAutoFit/>
          </a:bodyPr>
          <a:lstStyle/>
          <a:p>
            <a:pPr algn="ctr"/>
            <a:r>
              <a:rPr lang="en-GB" i="1" dirty="0" smtClean="0"/>
              <a:t>Trough cross-beds (N = 24)</a:t>
            </a:r>
            <a:endParaRPr lang="en-GB" i="1" dirty="0"/>
          </a:p>
        </p:txBody>
      </p:sp>
      <p:sp>
        <p:nvSpPr>
          <p:cNvPr id="3" name="TextBox 2"/>
          <p:cNvSpPr txBox="1"/>
          <p:nvPr/>
        </p:nvSpPr>
        <p:spPr>
          <a:xfrm>
            <a:off x="6149155" y="4356746"/>
            <a:ext cx="1106393" cy="369332"/>
          </a:xfrm>
          <a:prstGeom prst="rect">
            <a:avLst/>
          </a:prstGeom>
          <a:solidFill>
            <a:schemeClr val="bg1"/>
          </a:solidFill>
        </p:spPr>
        <p:txBody>
          <a:bodyPr wrap="none" rtlCol="0">
            <a:spAutoFit/>
          </a:bodyPr>
          <a:lstStyle/>
          <a:p>
            <a:r>
              <a:rPr lang="en-GB" b="1" dirty="0" smtClean="0"/>
              <a:t>Cambrian</a:t>
            </a:r>
            <a:endParaRPr lang="en-GB" b="1" dirty="0"/>
          </a:p>
        </p:txBody>
      </p:sp>
      <p:sp>
        <p:nvSpPr>
          <p:cNvPr id="16" name="TextBox 15"/>
          <p:cNvSpPr txBox="1"/>
          <p:nvPr/>
        </p:nvSpPr>
        <p:spPr>
          <a:xfrm>
            <a:off x="3275856" y="3789040"/>
            <a:ext cx="834331" cy="369332"/>
          </a:xfrm>
          <a:prstGeom prst="rect">
            <a:avLst/>
          </a:prstGeom>
          <a:solidFill>
            <a:schemeClr val="bg1"/>
          </a:solidFill>
        </p:spPr>
        <p:txBody>
          <a:bodyPr wrap="none" rtlCol="0">
            <a:spAutoFit/>
          </a:bodyPr>
          <a:lstStyle/>
          <a:p>
            <a:r>
              <a:rPr lang="en-GB" b="1" dirty="0" err="1" smtClean="0"/>
              <a:t>Dwyka</a:t>
            </a:r>
            <a:endParaRPr lang="en-GB" b="1" dirty="0"/>
          </a:p>
        </p:txBody>
      </p:sp>
      <p:sp>
        <p:nvSpPr>
          <p:cNvPr id="5" name="TextBox 4"/>
          <p:cNvSpPr txBox="1"/>
          <p:nvPr/>
        </p:nvSpPr>
        <p:spPr>
          <a:xfrm>
            <a:off x="123547" y="6207642"/>
            <a:ext cx="8058745" cy="646331"/>
          </a:xfrm>
          <a:prstGeom prst="rect">
            <a:avLst/>
          </a:prstGeom>
          <a:solidFill>
            <a:schemeClr val="bg1"/>
          </a:solidFill>
        </p:spPr>
        <p:txBody>
          <a:bodyPr wrap="none" rtlCol="0">
            <a:spAutoFit/>
          </a:bodyPr>
          <a:lstStyle/>
          <a:p>
            <a:pPr marL="285750" indent="-285750">
              <a:buFont typeface="Arial" panose="020B0604020202020204" pitchFamily="34" charset="0"/>
              <a:buChar char="•"/>
            </a:pPr>
            <a:r>
              <a:rPr lang="en-GB" dirty="0" err="1" smtClean="0"/>
              <a:t>Dwyka</a:t>
            </a:r>
            <a:r>
              <a:rPr lang="en-GB" dirty="0" smtClean="0"/>
              <a:t> Formation represented by stacked pebbly trough cross-bedded sandstone</a:t>
            </a:r>
          </a:p>
          <a:p>
            <a:pPr marL="285750" indent="-285750">
              <a:buFont typeface="Arial" panose="020B0604020202020204" pitchFamily="34" charset="0"/>
              <a:buChar char="•"/>
            </a:pPr>
            <a:r>
              <a:rPr lang="en-GB" dirty="0" smtClean="0"/>
              <a:t>Interpreted as a fluvial channel system cut into basement</a:t>
            </a:r>
          </a:p>
        </p:txBody>
      </p:sp>
      <p:pic>
        <p:nvPicPr>
          <p:cNvPr id="5122" name="Picture 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292081" y="526353"/>
            <a:ext cx="1730016" cy="1594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434272" y="1700808"/>
            <a:ext cx="1730016" cy="461665"/>
          </a:xfrm>
          <a:prstGeom prst="rect">
            <a:avLst/>
          </a:prstGeom>
          <a:noFill/>
        </p:spPr>
        <p:txBody>
          <a:bodyPr wrap="square" rtlCol="0">
            <a:spAutoFit/>
          </a:bodyPr>
          <a:lstStyle/>
          <a:p>
            <a:r>
              <a:rPr lang="en-GB" sz="1200" b="1" i="1" dirty="0" smtClean="0">
                <a:effectLst>
                  <a:outerShdw blurRad="38100" dist="38100" dir="2700000" algn="tl">
                    <a:srgbClr val="000000">
                      <a:alpha val="43137"/>
                    </a:srgbClr>
                  </a:outerShdw>
                </a:effectLst>
              </a:rPr>
              <a:t>Facetted &amp; striated boulders weather out</a:t>
            </a:r>
            <a:endParaRPr lang="en-GB" sz="1200" b="1" i="1" dirty="0">
              <a:effectLst>
                <a:outerShdw blurRad="38100" dist="38100" dir="2700000" algn="tl">
                  <a:srgbClr val="000000">
                    <a:alpha val="43137"/>
                  </a:srgbClr>
                </a:outerShdw>
              </a:effectLst>
            </a:endParaRPr>
          </a:p>
        </p:txBody>
      </p:sp>
      <p:cxnSp>
        <p:nvCxnSpPr>
          <p:cNvPr id="9" name="Straight Arrow Connector 8"/>
          <p:cNvCxnSpPr/>
          <p:nvPr/>
        </p:nvCxnSpPr>
        <p:spPr>
          <a:xfrm>
            <a:off x="7022097" y="764704"/>
            <a:ext cx="23345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440323" y="2607956"/>
            <a:ext cx="144016" cy="1610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p:nvPr/>
        </p:nvCxnSpPr>
        <p:spPr>
          <a:xfrm flipV="1">
            <a:off x="5584339" y="2121148"/>
            <a:ext cx="283805" cy="4868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731874" y="1450976"/>
            <a:ext cx="0" cy="594374"/>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87607" y="1547500"/>
            <a:ext cx="538930" cy="369332"/>
          </a:xfrm>
          <a:prstGeom prst="rect">
            <a:avLst/>
          </a:prstGeom>
          <a:noFill/>
        </p:spPr>
        <p:txBody>
          <a:bodyPr wrap="none" rtlCol="0">
            <a:spAutoFit/>
          </a:bodyPr>
          <a:lstStyle/>
          <a:p>
            <a:r>
              <a:rPr lang="en-GB" dirty="0" smtClean="0"/>
              <a:t>2 m</a:t>
            </a:r>
            <a:endParaRPr lang="en-GB"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20" name="Picture 2" descr="https://egu2020.eu/cc_by_logo_png.pn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8316416"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284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36296" y="116632"/>
            <a:ext cx="1513556" cy="646331"/>
          </a:xfrm>
          <a:prstGeom prst="rect">
            <a:avLst/>
          </a:prstGeom>
          <a:noFill/>
        </p:spPr>
        <p:txBody>
          <a:bodyPr wrap="none" rtlCol="0">
            <a:spAutoFit/>
          </a:bodyPr>
          <a:lstStyle/>
          <a:p>
            <a:r>
              <a:rPr lang="en-GB" dirty="0" smtClean="0"/>
              <a:t>25° 4'49.20"S</a:t>
            </a:r>
          </a:p>
          <a:p>
            <a:r>
              <a:rPr lang="en-GB" dirty="0" smtClean="0"/>
              <a:t>17°44'13.40"E</a:t>
            </a:r>
            <a:endParaRPr lang="en-GB" dirty="0"/>
          </a:p>
        </p:txBody>
      </p:sp>
      <p:pic>
        <p:nvPicPr>
          <p:cNvPr id="4099"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32574"/>
            <a:ext cx="9179416" cy="6119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107504" y="-99392"/>
            <a:ext cx="8229600" cy="780685"/>
          </a:xfrm>
        </p:spPr>
        <p:txBody>
          <a:bodyPr>
            <a:normAutofit/>
          </a:bodyPr>
          <a:lstStyle/>
          <a:p>
            <a:pPr algn="l"/>
            <a:r>
              <a:rPr lang="en-GB" sz="3200" b="1" dirty="0" err="1" smtClean="0">
                <a:latin typeface="Myriad Pro" pitchFamily="34" charset="0"/>
              </a:rPr>
              <a:t>Mariental</a:t>
            </a:r>
            <a:r>
              <a:rPr lang="en-GB" sz="3200" b="1" dirty="0">
                <a:latin typeface="Myriad Pro" pitchFamily="34" charset="0"/>
              </a:rPr>
              <a:t> </a:t>
            </a:r>
            <a:r>
              <a:rPr lang="en-GB" sz="3200" i="1" dirty="0" smtClean="0">
                <a:latin typeface="Myriad Pro" pitchFamily="34" charset="0"/>
              </a:rPr>
              <a:t>”Inselberg”</a:t>
            </a:r>
            <a:endParaRPr lang="en-GB" sz="3200" i="1" dirty="0">
              <a:latin typeface="Myriad Pro" pitchFamily="34" charset="0"/>
            </a:endParaRPr>
          </a:p>
        </p:txBody>
      </p:sp>
      <p:sp>
        <p:nvSpPr>
          <p:cNvPr id="5" name="TextBox 4"/>
          <p:cNvSpPr txBox="1"/>
          <p:nvPr/>
        </p:nvSpPr>
        <p:spPr>
          <a:xfrm>
            <a:off x="123547" y="6165304"/>
            <a:ext cx="7310527" cy="369332"/>
          </a:xfrm>
          <a:prstGeom prst="rect">
            <a:avLst/>
          </a:prstGeom>
          <a:solidFill>
            <a:schemeClr val="bg1"/>
          </a:solidFill>
        </p:spPr>
        <p:txBody>
          <a:bodyPr wrap="none" rtlCol="0">
            <a:spAutoFit/>
          </a:bodyPr>
          <a:lstStyle/>
          <a:p>
            <a:pPr marL="285750" indent="-285750">
              <a:buFont typeface="Arial" panose="020B0604020202020204" pitchFamily="34" charset="0"/>
              <a:buChar char="•"/>
            </a:pPr>
            <a:r>
              <a:rPr lang="en-GB" dirty="0" smtClean="0"/>
              <a:t>Large pebbly cross strata interpreted as a complex network of bar forms</a:t>
            </a:r>
          </a:p>
        </p:txBody>
      </p:sp>
      <p:pic>
        <p:nvPicPr>
          <p:cNvPr id="6" name="Picture 2" descr="https://egu2020.eu/cc_by_logo_png.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0982"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6179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56878" y="4543235"/>
            <a:ext cx="3748494" cy="2414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7504" y="-456196"/>
            <a:ext cx="7128792" cy="1580940"/>
          </a:xfrm>
        </p:spPr>
        <p:txBody>
          <a:bodyPr>
            <a:normAutofit/>
          </a:bodyPr>
          <a:lstStyle/>
          <a:p>
            <a:pPr algn="l"/>
            <a:r>
              <a:rPr lang="en-GB" sz="3200" b="1" dirty="0" smtClean="0">
                <a:latin typeface="Myriad Pro" pitchFamily="34" charset="0"/>
              </a:rPr>
              <a:t>Gibeon</a:t>
            </a:r>
            <a:endParaRPr lang="en-GB" sz="3200" b="1" dirty="0">
              <a:latin typeface="Myriad Pro" pitchFamily="34" charset="0"/>
            </a:endParaRPr>
          </a:p>
        </p:txBody>
      </p:sp>
      <p:pic>
        <p:nvPicPr>
          <p:cNvPr id="2051"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23528" y="1340769"/>
            <a:ext cx="57504" cy="140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652754" y="-27384"/>
            <a:ext cx="3527758" cy="529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2660158" y="-1"/>
            <a:ext cx="2995822" cy="5270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2660157" y="5119299"/>
            <a:ext cx="1552437" cy="175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32542" y="692696"/>
            <a:ext cx="2353370"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6444842" y="5119299"/>
            <a:ext cx="2735670" cy="1816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a:off x="5676812" y="15007"/>
            <a:ext cx="0" cy="510429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56250" y="493"/>
            <a:ext cx="260008" cy="461665"/>
          </a:xfrm>
          <a:prstGeom prst="rect">
            <a:avLst/>
          </a:prstGeom>
          <a:solidFill>
            <a:schemeClr val="bg1"/>
          </a:solidFill>
        </p:spPr>
        <p:txBody>
          <a:bodyPr wrap="none" rtlCol="0">
            <a:spAutoFit/>
          </a:bodyPr>
          <a:lstStyle/>
          <a:p>
            <a:r>
              <a:rPr lang="en-GB" sz="2400" b="1" dirty="0" err="1" smtClean="0"/>
              <a:t>i</a:t>
            </a:r>
            <a:endParaRPr lang="en-GB" sz="2400" b="1" dirty="0"/>
          </a:p>
        </p:txBody>
      </p:sp>
      <p:sp>
        <p:nvSpPr>
          <p:cNvPr id="14" name="TextBox 13"/>
          <p:cNvSpPr txBox="1"/>
          <p:nvPr/>
        </p:nvSpPr>
        <p:spPr>
          <a:xfrm>
            <a:off x="5676812" y="15007"/>
            <a:ext cx="335348" cy="461665"/>
          </a:xfrm>
          <a:prstGeom prst="rect">
            <a:avLst/>
          </a:prstGeom>
          <a:solidFill>
            <a:schemeClr val="bg1"/>
          </a:solidFill>
        </p:spPr>
        <p:txBody>
          <a:bodyPr wrap="none" rtlCol="0">
            <a:spAutoFit/>
          </a:bodyPr>
          <a:lstStyle/>
          <a:p>
            <a:r>
              <a:rPr lang="en-GB" sz="2400" b="1" dirty="0" smtClean="0"/>
              <a:t>ii</a:t>
            </a:r>
            <a:endParaRPr lang="en-GB" sz="2400" b="1" dirty="0"/>
          </a:p>
        </p:txBody>
      </p:sp>
      <p:cxnSp>
        <p:nvCxnSpPr>
          <p:cNvPr id="15" name="Straight Connector 14"/>
          <p:cNvCxnSpPr/>
          <p:nvPr/>
        </p:nvCxnSpPr>
        <p:spPr>
          <a:xfrm flipH="1" flipV="1">
            <a:off x="2656250" y="5124681"/>
            <a:ext cx="6524262"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53825" y="5124682"/>
            <a:ext cx="0" cy="173331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39952" y="5157192"/>
            <a:ext cx="0" cy="173331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656812" y="5149241"/>
            <a:ext cx="410690" cy="461665"/>
          </a:xfrm>
          <a:prstGeom prst="rect">
            <a:avLst/>
          </a:prstGeom>
          <a:solidFill>
            <a:schemeClr val="bg1"/>
          </a:solidFill>
        </p:spPr>
        <p:txBody>
          <a:bodyPr wrap="none" rtlCol="0">
            <a:spAutoFit/>
          </a:bodyPr>
          <a:lstStyle/>
          <a:p>
            <a:r>
              <a:rPr lang="en-GB" sz="2400" b="1" dirty="0" smtClean="0"/>
              <a:t>iii</a:t>
            </a:r>
            <a:endParaRPr lang="en-GB" sz="2400" b="1" dirty="0"/>
          </a:p>
        </p:txBody>
      </p:sp>
      <p:sp>
        <p:nvSpPr>
          <p:cNvPr id="21" name="TextBox 20"/>
          <p:cNvSpPr txBox="1"/>
          <p:nvPr/>
        </p:nvSpPr>
        <p:spPr>
          <a:xfrm>
            <a:off x="4161310" y="5141290"/>
            <a:ext cx="405880" cy="461665"/>
          </a:xfrm>
          <a:prstGeom prst="rect">
            <a:avLst/>
          </a:prstGeom>
          <a:solidFill>
            <a:schemeClr val="bg1"/>
          </a:solidFill>
        </p:spPr>
        <p:txBody>
          <a:bodyPr wrap="none" rtlCol="0">
            <a:spAutoFit/>
          </a:bodyPr>
          <a:lstStyle/>
          <a:p>
            <a:r>
              <a:rPr lang="en-GB" sz="2400" b="1" dirty="0" smtClean="0"/>
              <a:t>iv</a:t>
            </a:r>
            <a:endParaRPr lang="en-GB" sz="2400" b="1" dirty="0"/>
          </a:p>
        </p:txBody>
      </p:sp>
      <p:sp>
        <p:nvSpPr>
          <p:cNvPr id="22" name="TextBox 21"/>
          <p:cNvSpPr txBox="1"/>
          <p:nvPr/>
        </p:nvSpPr>
        <p:spPr>
          <a:xfrm>
            <a:off x="6470376" y="5149241"/>
            <a:ext cx="330540" cy="461665"/>
          </a:xfrm>
          <a:prstGeom prst="rect">
            <a:avLst/>
          </a:prstGeom>
          <a:solidFill>
            <a:schemeClr val="bg1"/>
          </a:solidFill>
        </p:spPr>
        <p:txBody>
          <a:bodyPr wrap="none" rtlCol="0">
            <a:spAutoFit/>
          </a:bodyPr>
          <a:lstStyle/>
          <a:p>
            <a:r>
              <a:rPr lang="en-GB" sz="2400" b="1" dirty="0" smtClean="0"/>
              <a:t>v</a:t>
            </a:r>
            <a:endParaRPr lang="en-GB" sz="2400" b="1" dirty="0"/>
          </a:p>
        </p:txBody>
      </p:sp>
      <p:sp>
        <p:nvSpPr>
          <p:cNvPr id="7" name="TextBox 6"/>
          <p:cNvSpPr txBox="1"/>
          <p:nvPr/>
        </p:nvSpPr>
        <p:spPr>
          <a:xfrm>
            <a:off x="4598994" y="4157031"/>
            <a:ext cx="263214" cy="276999"/>
          </a:xfrm>
          <a:prstGeom prst="rect">
            <a:avLst/>
          </a:prstGeom>
          <a:noFill/>
        </p:spPr>
        <p:txBody>
          <a:bodyPr wrap="none" rtlCol="0">
            <a:spAutoFit/>
          </a:bodyPr>
          <a:lstStyle/>
          <a:p>
            <a:r>
              <a:rPr lang="en-GB" sz="1200" b="1" dirty="0" smtClean="0">
                <a:effectLst>
                  <a:outerShdw blurRad="38100" dist="38100" dir="2700000" algn="tl">
                    <a:srgbClr val="000000">
                      <a:alpha val="43137"/>
                    </a:srgbClr>
                  </a:outerShdw>
                </a:effectLst>
              </a:rPr>
              <a:t>1</a:t>
            </a:r>
            <a:endParaRPr lang="en-GB" sz="1200" b="1" dirty="0">
              <a:effectLst>
                <a:outerShdw blurRad="38100" dist="38100" dir="2700000" algn="tl">
                  <a:srgbClr val="000000">
                    <a:alpha val="43137"/>
                  </a:srgbClr>
                </a:outerShdw>
              </a:effectLst>
            </a:endParaRPr>
          </a:p>
        </p:txBody>
      </p:sp>
      <p:sp>
        <p:nvSpPr>
          <p:cNvPr id="30" name="TextBox 29"/>
          <p:cNvSpPr txBox="1"/>
          <p:nvPr/>
        </p:nvSpPr>
        <p:spPr>
          <a:xfrm>
            <a:off x="4443534" y="3351674"/>
            <a:ext cx="263214" cy="276999"/>
          </a:xfrm>
          <a:prstGeom prst="rect">
            <a:avLst/>
          </a:prstGeom>
          <a:noFill/>
        </p:spPr>
        <p:txBody>
          <a:bodyPr wrap="none" rtlCol="0">
            <a:spAutoFit/>
          </a:bodyPr>
          <a:lstStyle/>
          <a:p>
            <a:r>
              <a:rPr lang="en-GB" sz="1200" b="1" dirty="0" smtClean="0">
                <a:effectLst>
                  <a:outerShdw blurRad="38100" dist="38100" dir="2700000" algn="tl">
                    <a:srgbClr val="000000">
                      <a:alpha val="43137"/>
                    </a:srgbClr>
                  </a:outerShdw>
                </a:effectLst>
              </a:rPr>
              <a:t>2</a:t>
            </a:r>
            <a:endParaRPr lang="en-GB" sz="1200" b="1" dirty="0">
              <a:effectLst>
                <a:outerShdw blurRad="38100" dist="38100" dir="2700000" algn="tl">
                  <a:srgbClr val="000000">
                    <a:alpha val="43137"/>
                  </a:srgbClr>
                </a:outerShdw>
              </a:effectLst>
            </a:endParaRPr>
          </a:p>
        </p:txBody>
      </p:sp>
      <p:sp>
        <p:nvSpPr>
          <p:cNvPr id="31" name="TextBox 30"/>
          <p:cNvSpPr txBox="1"/>
          <p:nvPr/>
        </p:nvSpPr>
        <p:spPr>
          <a:xfrm>
            <a:off x="3747659" y="2981050"/>
            <a:ext cx="263214" cy="276999"/>
          </a:xfrm>
          <a:prstGeom prst="rect">
            <a:avLst/>
          </a:prstGeom>
          <a:noFill/>
        </p:spPr>
        <p:txBody>
          <a:bodyPr wrap="none" rtlCol="0">
            <a:spAutoFit/>
          </a:bodyPr>
          <a:lstStyle/>
          <a:p>
            <a:r>
              <a:rPr lang="en-GB" sz="1200" b="1" dirty="0" smtClean="0">
                <a:effectLst>
                  <a:outerShdw blurRad="38100" dist="38100" dir="2700000" algn="tl">
                    <a:srgbClr val="000000">
                      <a:alpha val="43137"/>
                    </a:srgbClr>
                  </a:outerShdw>
                </a:effectLst>
              </a:rPr>
              <a:t>3</a:t>
            </a:r>
            <a:endParaRPr lang="en-GB" sz="1200" b="1" dirty="0">
              <a:effectLst>
                <a:outerShdw blurRad="38100" dist="38100" dir="2700000" algn="tl">
                  <a:srgbClr val="000000">
                    <a:alpha val="43137"/>
                  </a:srgbClr>
                </a:outerShdw>
              </a:effectLst>
            </a:endParaRPr>
          </a:p>
        </p:txBody>
      </p:sp>
      <p:sp>
        <p:nvSpPr>
          <p:cNvPr id="32" name="TextBox 31"/>
          <p:cNvSpPr txBox="1"/>
          <p:nvPr/>
        </p:nvSpPr>
        <p:spPr>
          <a:xfrm>
            <a:off x="3348914" y="2703874"/>
            <a:ext cx="263214" cy="276999"/>
          </a:xfrm>
          <a:prstGeom prst="rect">
            <a:avLst/>
          </a:prstGeom>
          <a:noFill/>
        </p:spPr>
        <p:txBody>
          <a:bodyPr wrap="none" rtlCol="0">
            <a:spAutoFit/>
          </a:bodyPr>
          <a:lstStyle/>
          <a:p>
            <a:r>
              <a:rPr lang="en-GB" sz="1200" b="1" dirty="0" smtClean="0">
                <a:effectLst>
                  <a:outerShdw blurRad="38100" dist="38100" dir="2700000" algn="tl">
                    <a:srgbClr val="000000">
                      <a:alpha val="43137"/>
                    </a:srgbClr>
                  </a:outerShdw>
                </a:effectLst>
              </a:rPr>
              <a:t>4</a:t>
            </a:r>
            <a:endParaRPr lang="en-GB" sz="1200" b="1" dirty="0">
              <a:effectLst>
                <a:outerShdw blurRad="38100" dist="38100" dir="2700000" algn="tl">
                  <a:srgbClr val="000000">
                    <a:alpha val="43137"/>
                  </a:srgbClr>
                </a:outerShdw>
              </a:effectLst>
            </a:endParaRPr>
          </a:p>
        </p:txBody>
      </p:sp>
      <p:sp>
        <p:nvSpPr>
          <p:cNvPr id="33" name="TextBox 32"/>
          <p:cNvSpPr txBox="1"/>
          <p:nvPr/>
        </p:nvSpPr>
        <p:spPr>
          <a:xfrm>
            <a:off x="3259954" y="1764865"/>
            <a:ext cx="263214" cy="276999"/>
          </a:xfrm>
          <a:prstGeom prst="rect">
            <a:avLst/>
          </a:prstGeom>
          <a:noFill/>
        </p:spPr>
        <p:txBody>
          <a:bodyPr wrap="none" rtlCol="0">
            <a:spAutoFit/>
          </a:bodyPr>
          <a:lstStyle/>
          <a:p>
            <a:r>
              <a:rPr lang="en-GB" sz="1200" b="1" dirty="0" smtClean="0">
                <a:effectLst>
                  <a:outerShdw blurRad="38100" dist="38100" dir="2700000" algn="tl">
                    <a:srgbClr val="000000">
                      <a:alpha val="43137"/>
                    </a:srgbClr>
                  </a:outerShdw>
                </a:effectLst>
              </a:rPr>
              <a:t>5</a:t>
            </a:r>
            <a:endParaRPr lang="en-GB" sz="1200" b="1" dirty="0">
              <a:effectLst>
                <a:outerShdw blurRad="38100" dist="38100" dir="2700000" algn="tl">
                  <a:srgbClr val="000000">
                    <a:alpha val="43137"/>
                  </a:srgbClr>
                </a:outerShdw>
              </a:effectLst>
            </a:endParaRPr>
          </a:p>
        </p:txBody>
      </p:sp>
      <p:sp>
        <p:nvSpPr>
          <p:cNvPr id="34" name="TextBox 33"/>
          <p:cNvSpPr txBox="1"/>
          <p:nvPr/>
        </p:nvSpPr>
        <p:spPr>
          <a:xfrm>
            <a:off x="3835951" y="1148597"/>
            <a:ext cx="263214" cy="276999"/>
          </a:xfrm>
          <a:prstGeom prst="rect">
            <a:avLst/>
          </a:prstGeom>
          <a:noFill/>
        </p:spPr>
        <p:txBody>
          <a:bodyPr wrap="none" rtlCol="0">
            <a:spAutoFit/>
          </a:bodyPr>
          <a:lstStyle/>
          <a:p>
            <a:r>
              <a:rPr lang="en-GB" sz="1200" b="1" dirty="0" smtClean="0">
                <a:effectLst>
                  <a:outerShdw blurRad="38100" dist="38100" dir="2700000" algn="tl">
                    <a:srgbClr val="000000">
                      <a:alpha val="43137"/>
                    </a:srgbClr>
                  </a:outerShdw>
                </a:effectLst>
              </a:rPr>
              <a:t>6</a:t>
            </a:r>
            <a:endParaRPr lang="en-GB" sz="1200" b="1" dirty="0">
              <a:effectLst>
                <a:outerShdw blurRad="38100" dist="38100" dir="2700000" algn="tl">
                  <a:srgbClr val="000000">
                    <a:alpha val="43137"/>
                  </a:srgbClr>
                </a:outerShdw>
              </a:effectLst>
            </a:endParaRPr>
          </a:p>
        </p:txBody>
      </p:sp>
      <p:sp>
        <p:nvSpPr>
          <p:cNvPr id="35" name="TextBox 34"/>
          <p:cNvSpPr txBox="1"/>
          <p:nvPr/>
        </p:nvSpPr>
        <p:spPr>
          <a:xfrm>
            <a:off x="453083" y="1075819"/>
            <a:ext cx="242374" cy="230832"/>
          </a:xfrm>
          <a:prstGeom prst="rect">
            <a:avLst/>
          </a:prstGeom>
          <a:solidFill>
            <a:schemeClr val="bg1"/>
          </a:solidFill>
        </p:spPr>
        <p:txBody>
          <a:bodyPr wrap="none" rtlCol="0" anchor="ctr">
            <a:spAutoFit/>
          </a:bodyPr>
          <a:lstStyle/>
          <a:p>
            <a:r>
              <a:rPr lang="en-GB" sz="900" b="1" dirty="0" smtClean="0">
                <a:effectLst>
                  <a:outerShdw blurRad="38100" dist="38100" dir="2700000" algn="tl">
                    <a:srgbClr val="000000">
                      <a:alpha val="43137"/>
                    </a:srgbClr>
                  </a:outerShdw>
                </a:effectLst>
              </a:rPr>
              <a:t>6</a:t>
            </a:r>
            <a:endParaRPr lang="en-GB" sz="900" b="1" dirty="0">
              <a:effectLst>
                <a:outerShdw blurRad="38100" dist="38100" dir="2700000" algn="tl">
                  <a:srgbClr val="000000">
                    <a:alpha val="43137"/>
                  </a:srgbClr>
                </a:outerShdw>
              </a:effectLst>
            </a:endParaRPr>
          </a:p>
        </p:txBody>
      </p:sp>
      <p:sp>
        <p:nvSpPr>
          <p:cNvPr id="36" name="TextBox 35"/>
          <p:cNvSpPr txBox="1"/>
          <p:nvPr/>
        </p:nvSpPr>
        <p:spPr>
          <a:xfrm>
            <a:off x="459593" y="1590908"/>
            <a:ext cx="242374" cy="230832"/>
          </a:xfrm>
          <a:prstGeom prst="rect">
            <a:avLst/>
          </a:prstGeom>
          <a:noFill/>
        </p:spPr>
        <p:txBody>
          <a:bodyPr wrap="none" rtlCol="0" anchor="ctr">
            <a:spAutoFit/>
          </a:bodyPr>
          <a:lstStyle/>
          <a:p>
            <a:r>
              <a:rPr lang="en-GB" sz="900" b="1" dirty="0" smtClean="0">
                <a:effectLst>
                  <a:outerShdw blurRad="38100" dist="38100" dir="2700000" algn="tl">
                    <a:srgbClr val="000000">
                      <a:alpha val="43137"/>
                    </a:srgbClr>
                  </a:outerShdw>
                </a:effectLst>
              </a:rPr>
              <a:t>5</a:t>
            </a:r>
            <a:endParaRPr lang="en-GB" sz="900" b="1" dirty="0">
              <a:effectLst>
                <a:outerShdw blurRad="38100" dist="38100" dir="2700000" algn="tl">
                  <a:srgbClr val="000000">
                    <a:alpha val="43137"/>
                  </a:srgbClr>
                </a:outerShdw>
              </a:effectLst>
            </a:endParaRPr>
          </a:p>
        </p:txBody>
      </p:sp>
      <p:sp>
        <p:nvSpPr>
          <p:cNvPr id="37" name="TextBox 36"/>
          <p:cNvSpPr txBox="1"/>
          <p:nvPr/>
        </p:nvSpPr>
        <p:spPr>
          <a:xfrm>
            <a:off x="467544" y="2527012"/>
            <a:ext cx="242374" cy="230832"/>
          </a:xfrm>
          <a:prstGeom prst="rect">
            <a:avLst/>
          </a:prstGeom>
          <a:noFill/>
        </p:spPr>
        <p:txBody>
          <a:bodyPr wrap="none" rtlCol="0" anchor="ctr">
            <a:spAutoFit/>
          </a:bodyPr>
          <a:lstStyle/>
          <a:p>
            <a:r>
              <a:rPr lang="en-GB" sz="900" b="1" dirty="0" smtClean="0">
                <a:effectLst>
                  <a:outerShdw blurRad="38100" dist="38100" dir="2700000" algn="tl">
                    <a:srgbClr val="000000">
                      <a:alpha val="43137"/>
                    </a:srgbClr>
                  </a:outerShdw>
                </a:effectLst>
              </a:rPr>
              <a:t>4</a:t>
            </a:r>
            <a:endParaRPr lang="en-GB" sz="900" b="1" dirty="0">
              <a:effectLst>
                <a:outerShdw blurRad="38100" dist="38100" dir="2700000" algn="tl">
                  <a:srgbClr val="000000">
                    <a:alpha val="43137"/>
                  </a:srgbClr>
                </a:outerShdw>
              </a:effectLst>
            </a:endParaRPr>
          </a:p>
        </p:txBody>
      </p:sp>
      <p:sp>
        <p:nvSpPr>
          <p:cNvPr id="38" name="TextBox 37"/>
          <p:cNvSpPr txBox="1"/>
          <p:nvPr/>
        </p:nvSpPr>
        <p:spPr>
          <a:xfrm>
            <a:off x="467544" y="2815044"/>
            <a:ext cx="242374" cy="230832"/>
          </a:xfrm>
          <a:prstGeom prst="rect">
            <a:avLst/>
          </a:prstGeom>
          <a:noFill/>
        </p:spPr>
        <p:txBody>
          <a:bodyPr wrap="none" rtlCol="0" anchor="ctr">
            <a:spAutoFit/>
          </a:bodyPr>
          <a:lstStyle/>
          <a:p>
            <a:r>
              <a:rPr lang="en-GB" sz="900" b="1" dirty="0" smtClean="0">
                <a:effectLst>
                  <a:outerShdw blurRad="38100" dist="38100" dir="2700000" algn="tl">
                    <a:srgbClr val="000000">
                      <a:alpha val="43137"/>
                    </a:srgbClr>
                  </a:outerShdw>
                </a:effectLst>
              </a:rPr>
              <a:t>3</a:t>
            </a:r>
            <a:endParaRPr lang="en-GB" sz="900" b="1" dirty="0">
              <a:effectLst>
                <a:outerShdw blurRad="38100" dist="38100" dir="2700000" algn="tl">
                  <a:srgbClr val="000000">
                    <a:alpha val="43137"/>
                  </a:srgbClr>
                </a:outerShdw>
              </a:effectLst>
            </a:endParaRPr>
          </a:p>
        </p:txBody>
      </p:sp>
      <p:sp>
        <p:nvSpPr>
          <p:cNvPr id="39" name="TextBox 38"/>
          <p:cNvSpPr txBox="1"/>
          <p:nvPr/>
        </p:nvSpPr>
        <p:spPr>
          <a:xfrm>
            <a:off x="467544" y="3308067"/>
            <a:ext cx="242374" cy="230832"/>
          </a:xfrm>
          <a:prstGeom prst="rect">
            <a:avLst/>
          </a:prstGeom>
          <a:noFill/>
        </p:spPr>
        <p:txBody>
          <a:bodyPr wrap="none" rtlCol="0" anchor="ctr">
            <a:spAutoFit/>
          </a:bodyPr>
          <a:lstStyle/>
          <a:p>
            <a:r>
              <a:rPr lang="en-GB" sz="900" b="1" dirty="0" smtClean="0">
                <a:effectLst>
                  <a:outerShdw blurRad="38100" dist="38100" dir="2700000" algn="tl">
                    <a:srgbClr val="000000">
                      <a:alpha val="43137"/>
                    </a:srgbClr>
                  </a:outerShdw>
                </a:effectLst>
              </a:rPr>
              <a:t>2</a:t>
            </a:r>
            <a:endParaRPr lang="en-GB" sz="900" b="1" dirty="0">
              <a:effectLst>
                <a:outerShdw blurRad="38100" dist="38100" dir="2700000" algn="tl">
                  <a:srgbClr val="000000">
                    <a:alpha val="43137"/>
                  </a:srgbClr>
                </a:outerShdw>
              </a:effectLst>
            </a:endParaRPr>
          </a:p>
        </p:txBody>
      </p:sp>
      <p:sp>
        <p:nvSpPr>
          <p:cNvPr id="40" name="TextBox 39"/>
          <p:cNvSpPr txBox="1"/>
          <p:nvPr/>
        </p:nvSpPr>
        <p:spPr>
          <a:xfrm>
            <a:off x="467544" y="3956139"/>
            <a:ext cx="242374" cy="230832"/>
          </a:xfrm>
          <a:prstGeom prst="rect">
            <a:avLst/>
          </a:prstGeom>
          <a:noFill/>
        </p:spPr>
        <p:txBody>
          <a:bodyPr wrap="none" rtlCol="0" anchor="ctr">
            <a:spAutoFit/>
          </a:bodyPr>
          <a:lstStyle/>
          <a:p>
            <a:r>
              <a:rPr lang="en-GB" sz="900" b="1" dirty="0" smtClean="0">
                <a:effectLst>
                  <a:outerShdw blurRad="38100" dist="38100" dir="2700000" algn="tl">
                    <a:srgbClr val="000000">
                      <a:alpha val="43137"/>
                    </a:srgbClr>
                  </a:outerShdw>
                </a:effectLst>
              </a:rPr>
              <a:t>1</a:t>
            </a:r>
            <a:endParaRPr lang="en-GB" sz="900" b="1" dirty="0">
              <a:effectLst>
                <a:outerShdw blurRad="38100" dist="38100" dir="2700000" algn="tl">
                  <a:srgbClr val="000000">
                    <a:alpha val="43137"/>
                  </a:srgbClr>
                </a:outerShdw>
              </a:effectLst>
            </a:endParaRPr>
          </a:p>
        </p:txBody>
      </p:sp>
      <p:sp>
        <p:nvSpPr>
          <p:cNvPr id="8" name="Right Brace 7"/>
          <p:cNvSpPr/>
          <p:nvPr/>
        </p:nvSpPr>
        <p:spPr>
          <a:xfrm>
            <a:off x="1835696" y="2420888"/>
            <a:ext cx="144016" cy="69866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p:cNvSpPr txBox="1"/>
          <p:nvPr/>
        </p:nvSpPr>
        <p:spPr>
          <a:xfrm>
            <a:off x="1911684" y="2593314"/>
            <a:ext cx="284052" cy="307777"/>
          </a:xfrm>
          <a:prstGeom prst="rect">
            <a:avLst/>
          </a:prstGeom>
          <a:noFill/>
        </p:spPr>
        <p:txBody>
          <a:bodyPr wrap="none" rtlCol="0">
            <a:spAutoFit/>
          </a:bodyPr>
          <a:lstStyle/>
          <a:p>
            <a:r>
              <a:rPr lang="en-GB" sz="1400" b="1" dirty="0" smtClean="0">
                <a:latin typeface="Myriad Pro" pitchFamily="34" charset="0"/>
              </a:rPr>
              <a:t>ii</a:t>
            </a:r>
            <a:endParaRPr lang="en-GB" sz="1400" b="1" dirty="0">
              <a:latin typeface="Myriad Pro" pitchFamily="34" charset="0"/>
            </a:endParaRPr>
          </a:p>
        </p:txBody>
      </p:sp>
      <p:sp>
        <p:nvSpPr>
          <p:cNvPr id="44" name="TextBox 43"/>
          <p:cNvSpPr txBox="1"/>
          <p:nvPr/>
        </p:nvSpPr>
        <p:spPr>
          <a:xfrm>
            <a:off x="1961376" y="5157192"/>
            <a:ext cx="333746" cy="307777"/>
          </a:xfrm>
          <a:prstGeom prst="rect">
            <a:avLst/>
          </a:prstGeom>
          <a:noFill/>
        </p:spPr>
        <p:txBody>
          <a:bodyPr wrap="none" rtlCol="0">
            <a:spAutoFit/>
          </a:bodyPr>
          <a:lstStyle/>
          <a:p>
            <a:r>
              <a:rPr lang="en-GB" sz="1400" b="1" dirty="0" smtClean="0">
                <a:latin typeface="Myriad Pro" pitchFamily="34" charset="0"/>
              </a:rPr>
              <a:t>iii</a:t>
            </a:r>
            <a:endParaRPr lang="en-GB" sz="1400" b="1" dirty="0">
              <a:latin typeface="Myriad Pro" pitchFamily="34" charset="0"/>
            </a:endParaRPr>
          </a:p>
        </p:txBody>
      </p:sp>
      <p:sp>
        <p:nvSpPr>
          <p:cNvPr id="45" name="TextBox 44"/>
          <p:cNvSpPr txBox="1"/>
          <p:nvPr/>
        </p:nvSpPr>
        <p:spPr>
          <a:xfrm>
            <a:off x="1578768" y="2185119"/>
            <a:ext cx="328936" cy="307777"/>
          </a:xfrm>
          <a:prstGeom prst="rect">
            <a:avLst/>
          </a:prstGeom>
          <a:noFill/>
        </p:spPr>
        <p:txBody>
          <a:bodyPr wrap="none" rtlCol="0">
            <a:spAutoFit/>
          </a:bodyPr>
          <a:lstStyle/>
          <a:p>
            <a:r>
              <a:rPr lang="en-GB" sz="1400" b="1" dirty="0" smtClean="0">
                <a:latin typeface="Myriad Pro" pitchFamily="34" charset="0"/>
              </a:rPr>
              <a:t>iv</a:t>
            </a:r>
            <a:endParaRPr lang="en-GB" sz="1400" b="1" dirty="0">
              <a:latin typeface="Myriad Pro" pitchFamily="34" charset="0"/>
            </a:endParaRPr>
          </a:p>
        </p:txBody>
      </p:sp>
      <p:sp>
        <p:nvSpPr>
          <p:cNvPr id="46" name="TextBox 45"/>
          <p:cNvSpPr txBox="1"/>
          <p:nvPr/>
        </p:nvSpPr>
        <p:spPr>
          <a:xfrm>
            <a:off x="1683729" y="1393031"/>
            <a:ext cx="279244" cy="307777"/>
          </a:xfrm>
          <a:prstGeom prst="rect">
            <a:avLst/>
          </a:prstGeom>
          <a:noFill/>
        </p:spPr>
        <p:txBody>
          <a:bodyPr wrap="none" rtlCol="0">
            <a:spAutoFit/>
          </a:bodyPr>
          <a:lstStyle/>
          <a:p>
            <a:r>
              <a:rPr lang="en-GB" sz="1400" b="1" dirty="0" smtClean="0">
                <a:latin typeface="Myriad Pro" pitchFamily="34" charset="0"/>
              </a:rPr>
              <a:t>v</a:t>
            </a:r>
            <a:endParaRPr lang="en-GB" sz="1400" b="1" dirty="0">
              <a:latin typeface="Myriad Pro" pitchFamily="34" charset="0"/>
            </a:endParaRPr>
          </a:p>
        </p:txBody>
      </p:sp>
      <p:pic>
        <p:nvPicPr>
          <p:cNvPr id="5123" name="Picture 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945326" y="-88722"/>
            <a:ext cx="1235186" cy="1237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043381" y="-27384"/>
            <a:ext cx="1912995" cy="461665"/>
          </a:xfrm>
          <a:prstGeom prst="rect">
            <a:avLst/>
          </a:prstGeom>
          <a:noFill/>
        </p:spPr>
        <p:txBody>
          <a:bodyPr wrap="square" rtlCol="0">
            <a:spAutoFit/>
          </a:bodyPr>
          <a:lstStyle/>
          <a:p>
            <a:r>
              <a:rPr lang="en-GB" sz="1200" dirty="0" smtClean="0"/>
              <a:t>Striation orientations from embedded clasts (N = 30)</a:t>
            </a:r>
          </a:p>
        </p:txBody>
      </p:sp>
      <p:cxnSp>
        <p:nvCxnSpPr>
          <p:cNvPr id="23" name="Straight Arrow Connector 22"/>
          <p:cNvCxnSpPr/>
          <p:nvPr/>
        </p:nvCxnSpPr>
        <p:spPr>
          <a:xfrm>
            <a:off x="7822567" y="289381"/>
            <a:ext cx="20581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53229" y="6434172"/>
            <a:ext cx="1221809" cy="523220"/>
          </a:xfrm>
          <a:prstGeom prst="rect">
            <a:avLst/>
          </a:prstGeom>
          <a:noFill/>
        </p:spPr>
        <p:txBody>
          <a:bodyPr wrap="none" rtlCol="0">
            <a:spAutoFit/>
          </a:bodyPr>
          <a:lstStyle/>
          <a:p>
            <a:r>
              <a:rPr lang="en-GB" sz="1400" dirty="0"/>
              <a:t> 25° </a:t>
            </a:r>
            <a:r>
              <a:rPr lang="en-GB" sz="1400" dirty="0" smtClean="0"/>
              <a:t>7'56.07"S</a:t>
            </a:r>
          </a:p>
          <a:p>
            <a:r>
              <a:rPr lang="en-GB" sz="1400" dirty="0"/>
              <a:t>17°45'39.20"E</a:t>
            </a:r>
          </a:p>
        </p:txBody>
      </p:sp>
      <p:cxnSp>
        <p:nvCxnSpPr>
          <p:cNvPr id="41" name="Straight Connector 40"/>
          <p:cNvCxnSpPr/>
          <p:nvPr/>
        </p:nvCxnSpPr>
        <p:spPr>
          <a:xfrm>
            <a:off x="1925988" y="3818910"/>
            <a:ext cx="0" cy="781424"/>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907704" y="4064698"/>
            <a:ext cx="538930" cy="369332"/>
          </a:xfrm>
          <a:prstGeom prst="rect">
            <a:avLst/>
          </a:prstGeom>
          <a:noFill/>
        </p:spPr>
        <p:txBody>
          <a:bodyPr wrap="none" rtlCol="0">
            <a:spAutoFit/>
          </a:bodyPr>
          <a:lstStyle/>
          <a:p>
            <a:r>
              <a:rPr lang="en-GB" dirty="0" smtClean="0"/>
              <a:t>1 m</a:t>
            </a: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67200" y="3124200"/>
            <a:ext cx="609600" cy="609600"/>
          </a:xfrm>
          <a:prstGeom prst="rect">
            <a:avLst/>
          </a:prstGeom>
        </p:spPr>
      </p:pic>
      <p:pic>
        <p:nvPicPr>
          <p:cNvPr id="43" name="Picture 2" descr="https://egu2020.eu/cc_by_logo_png.png"/>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835696"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932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56196"/>
            <a:ext cx="7128792" cy="1580940"/>
          </a:xfrm>
        </p:spPr>
        <p:txBody>
          <a:bodyPr>
            <a:normAutofit/>
          </a:bodyPr>
          <a:lstStyle/>
          <a:p>
            <a:pPr algn="l"/>
            <a:r>
              <a:rPr lang="en-GB" sz="3200" b="1" dirty="0" smtClean="0">
                <a:latin typeface="Myriad Pro" pitchFamily="34" charset="0"/>
              </a:rPr>
              <a:t>Gibeon</a:t>
            </a:r>
            <a:endParaRPr lang="en-GB" sz="3200" b="1" dirty="0">
              <a:latin typeface="Myriad Pro" pitchFamily="34" charset="0"/>
            </a:endParaRPr>
          </a:p>
        </p:txBody>
      </p:sp>
      <p:pic>
        <p:nvPicPr>
          <p:cNvPr id="2056" name="Picture 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2542" y="692696"/>
            <a:ext cx="2353370"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68344" y="173839"/>
            <a:ext cx="1235186" cy="1237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7601171" y="1492409"/>
            <a:ext cx="1435326" cy="830997"/>
          </a:xfrm>
          <a:prstGeom prst="rect">
            <a:avLst/>
          </a:prstGeom>
          <a:noFill/>
        </p:spPr>
        <p:txBody>
          <a:bodyPr wrap="square" rtlCol="0">
            <a:spAutoFit/>
          </a:bodyPr>
          <a:lstStyle/>
          <a:p>
            <a:r>
              <a:rPr lang="en-GB" sz="1200" dirty="0" smtClean="0"/>
              <a:t>Striation orientations from embedded clasts (N = 30)</a:t>
            </a:r>
          </a:p>
        </p:txBody>
      </p:sp>
      <p:pic>
        <p:nvPicPr>
          <p:cNvPr id="2052"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339752" y="1"/>
            <a:ext cx="52565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17411" y="5962054"/>
            <a:ext cx="6826589" cy="923330"/>
          </a:xfrm>
          <a:prstGeom prst="rect">
            <a:avLst/>
          </a:prstGeom>
          <a:solidFill>
            <a:schemeClr val="bg1"/>
          </a:solidFill>
        </p:spPr>
        <p:txBody>
          <a:bodyPr wrap="square" rtlCol="0">
            <a:spAutoFit/>
          </a:bodyPr>
          <a:lstStyle/>
          <a:p>
            <a:r>
              <a:rPr lang="en-GB" b="1" i="1" dirty="0"/>
              <a:t>The Gibeon diamictites are interpreted as subglacial </a:t>
            </a:r>
            <a:r>
              <a:rPr lang="en-GB" b="1" i="1" dirty="0" err="1"/>
              <a:t>tillites</a:t>
            </a:r>
            <a:r>
              <a:rPr lang="en-GB" b="1" i="1" dirty="0"/>
              <a:t>. </a:t>
            </a:r>
            <a:r>
              <a:rPr lang="en-GB" i="1" dirty="0" smtClean="0"/>
              <a:t>Striation orientations indicate strong fabric development. Note that a strong N-S and a secondary E-W fabric is preserved.</a:t>
            </a:r>
            <a:endParaRPr lang="en-GB" i="1" dirty="0"/>
          </a:p>
        </p:txBody>
      </p:sp>
      <p:cxnSp>
        <p:nvCxnSpPr>
          <p:cNvPr id="11" name="Straight Connector 10"/>
          <p:cNvCxnSpPr/>
          <p:nvPr/>
        </p:nvCxnSpPr>
        <p:spPr>
          <a:xfrm>
            <a:off x="1925988" y="3818910"/>
            <a:ext cx="0" cy="781424"/>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07704" y="4064698"/>
            <a:ext cx="538930" cy="369332"/>
          </a:xfrm>
          <a:prstGeom prst="rect">
            <a:avLst/>
          </a:prstGeom>
          <a:noFill/>
        </p:spPr>
        <p:txBody>
          <a:bodyPr wrap="none" rtlCol="0">
            <a:spAutoFit/>
          </a:bodyPr>
          <a:lstStyle/>
          <a:p>
            <a:r>
              <a:rPr lang="en-GB" dirty="0" smtClean="0"/>
              <a:t>1 m</a:t>
            </a:r>
            <a:endParaRPr lang="en-GB" dirty="0"/>
          </a:p>
        </p:txBody>
      </p:sp>
      <p:pic>
        <p:nvPicPr>
          <p:cNvPr id="10" name="Picture 2" descr="https://egu2020.eu/cc_by_logo_png.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0982"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205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508104" y="548680"/>
            <a:ext cx="3635896" cy="4312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107504" y="-99392"/>
            <a:ext cx="8229600" cy="780685"/>
          </a:xfrm>
        </p:spPr>
        <p:txBody>
          <a:bodyPr>
            <a:normAutofit/>
          </a:bodyPr>
          <a:lstStyle/>
          <a:p>
            <a:pPr algn="l"/>
            <a:r>
              <a:rPr lang="en-GB" sz="3200" b="1" dirty="0" smtClean="0">
                <a:latin typeface="Myriad Pro" pitchFamily="34" charset="0"/>
              </a:rPr>
              <a:t>Fish River </a:t>
            </a:r>
            <a:r>
              <a:rPr lang="en-GB" sz="3200" i="1" dirty="0" smtClean="0">
                <a:latin typeface="Myriad Pro" pitchFamily="34" charset="0"/>
              </a:rPr>
              <a:t>tributary 1</a:t>
            </a:r>
            <a:endParaRPr lang="en-GB" sz="3200" i="1" dirty="0">
              <a:latin typeface="Myriad Pro" pitchFamily="34" charset="0"/>
            </a:endParaRPr>
          </a:p>
        </p:txBody>
      </p:sp>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858" y="494430"/>
            <a:ext cx="2544918" cy="3942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659488" y="548681"/>
            <a:ext cx="2848616" cy="4284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520" y="4463916"/>
            <a:ext cx="2232331" cy="2152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85946" y="6503497"/>
            <a:ext cx="930063" cy="369332"/>
          </a:xfrm>
          <a:prstGeom prst="rect">
            <a:avLst/>
          </a:prstGeom>
          <a:noFill/>
        </p:spPr>
        <p:txBody>
          <a:bodyPr wrap="none" rtlCol="0">
            <a:spAutoFit/>
          </a:bodyPr>
          <a:lstStyle/>
          <a:p>
            <a:r>
              <a:rPr lang="en-GB" dirty="0" smtClean="0"/>
              <a:t>(N = 36)</a:t>
            </a:r>
            <a:endParaRPr lang="en-GB" dirty="0"/>
          </a:p>
        </p:txBody>
      </p:sp>
      <p:sp>
        <p:nvSpPr>
          <p:cNvPr id="4" name="TextBox 3"/>
          <p:cNvSpPr txBox="1"/>
          <p:nvPr/>
        </p:nvSpPr>
        <p:spPr>
          <a:xfrm>
            <a:off x="1419094" y="1196752"/>
            <a:ext cx="1240394" cy="738664"/>
          </a:xfrm>
          <a:prstGeom prst="rect">
            <a:avLst/>
          </a:prstGeom>
          <a:noFill/>
        </p:spPr>
        <p:txBody>
          <a:bodyPr wrap="square" rtlCol="0">
            <a:spAutoFit/>
          </a:bodyPr>
          <a:lstStyle/>
          <a:p>
            <a:r>
              <a:rPr lang="en-GB" sz="1400" dirty="0" smtClean="0"/>
              <a:t> 25°53'36.30"S</a:t>
            </a:r>
          </a:p>
          <a:p>
            <a:r>
              <a:rPr lang="en-GB" sz="1400" dirty="0" smtClean="0"/>
              <a:t> 18° 0'38.40"E</a:t>
            </a:r>
            <a:endParaRPr lang="en-GB" sz="1400" dirty="0"/>
          </a:p>
        </p:txBody>
      </p:sp>
      <p:sp>
        <p:nvSpPr>
          <p:cNvPr id="3" name="TextBox 2"/>
          <p:cNvSpPr txBox="1"/>
          <p:nvPr/>
        </p:nvSpPr>
        <p:spPr>
          <a:xfrm>
            <a:off x="2525875" y="5374957"/>
            <a:ext cx="6548465" cy="1200329"/>
          </a:xfrm>
          <a:prstGeom prst="rect">
            <a:avLst/>
          </a:prstGeom>
          <a:noFill/>
        </p:spPr>
        <p:txBody>
          <a:bodyPr wrap="square" rtlCol="0">
            <a:spAutoFit/>
          </a:bodyPr>
          <a:lstStyle/>
          <a:p>
            <a:r>
              <a:rPr lang="en-GB" dirty="0" smtClean="0"/>
              <a:t>This diamictite is stratified (photo </a:t>
            </a:r>
            <a:r>
              <a:rPr lang="en-GB" dirty="0" err="1" smtClean="0"/>
              <a:t>i</a:t>
            </a:r>
            <a:r>
              <a:rPr lang="en-GB" dirty="0" smtClean="0"/>
              <a:t>). Striations (photo ii) were measured along the clast long axes, and show a weak N-S trend (rose diagram, left). Collectively, these characteristics allow us to interpret the </a:t>
            </a:r>
            <a:r>
              <a:rPr lang="en-GB" i="1" dirty="0" smtClean="0"/>
              <a:t>Fish River tributary 1 diamictite </a:t>
            </a:r>
            <a:r>
              <a:rPr lang="en-GB" dirty="0" smtClean="0"/>
              <a:t>as subglacial.</a:t>
            </a:r>
            <a:endParaRPr lang="en-GB" dirty="0"/>
          </a:p>
        </p:txBody>
      </p:sp>
      <p:sp>
        <p:nvSpPr>
          <p:cNvPr id="14" name="TextBox 13"/>
          <p:cNvSpPr txBox="1"/>
          <p:nvPr/>
        </p:nvSpPr>
        <p:spPr>
          <a:xfrm>
            <a:off x="2656250" y="543104"/>
            <a:ext cx="260008" cy="461665"/>
          </a:xfrm>
          <a:prstGeom prst="rect">
            <a:avLst/>
          </a:prstGeom>
          <a:solidFill>
            <a:schemeClr val="bg1"/>
          </a:solidFill>
        </p:spPr>
        <p:txBody>
          <a:bodyPr wrap="none" rtlCol="0">
            <a:spAutoFit/>
          </a:bodyPr>
          <a:lstStyle/>
          <a:p>
            <a:r>
              <a:rPr lang="en-GB" sz="2400" b="1" dirty="0" err="1" smtClean="0"/>
              <a:t>i</a:t>
            </a:r>
            <a:endParaRPr lang="en-GB" sz="2400" b="1" dirty="0"/>
          </a:p>
        </p:txBody>
      </p:sp>
      <p:sp>
        <p:nvSpPr>
          <p:cNvPr id="15" name="TextBox 14"/>
          <p:cNvSpPr txBox="1"/>
          <p:nvPr/>
        </p:nvSpPr>
        <p:spPr>
          <a:xfrm>
            <a:off x="5508104" y="546467"/>
            <a:ext cx="335348" cy="461665"/>
          </a:xfrm>
          <a:prstGeom prst="rect">
            <a:avLst/>
          </a:prstGeom>
          <a:solidFill>
            <a:schemeClr val="bg1"/>
          </a:solidFill>
        </p:spPr>
        <p:txBody>
          <a:bodyPr wrap="none" rtlCol="0">
            <a:spAutoFit/>
          </a:bodyPr>
          <a:lstStyle/>
          <a:p>
            <a:r>
              <a:rPr lang="en-GB" sz="2400" b="1" dirty="0" smtClean="0"/>
              <a:t>ii</a:t>
            </a:r>
            <a:endParaRPr lang="en-GB" sz="2400" b="1" dirty="0"/>
          </a:p>
        </p:txBody>
      </p:sp>
      <p:cxnSp>
        <p:nvCxnSpPr>
          <p:cNvPr id="16" name="Straight Connector 15"/>
          <p:cNvCxnSpPr/>
          <p:nvPr/>
        </p:nvCxnSpPr>
        <p:spPr>
          <a:xfrm>
            <a:off x="1788110" y="1863408"/>
            <a:ext cx="0" cy="127756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25133" y="2276872"/>
            <a:ext cx="538930" cy="369332"/>
          </a:xfrm>
          <a:prstGeom prst="rect">
            <a:avLst/>
          </a:prstGeom>
          <a:noFill/>
        </p:spPr>
        <p:txBody>
          <a:bodyPr wrap="none" rtlCol="0">
            <a:spAutoFit/>
          </a:bodyPr>
          <a:lstStyle/>
          <a:p>
            <a:r>
              <a:rPr lang="en-GB" dirty="0" smtClean="0"/>
              <a:t>1 m</a:t>
            </a:r>
            <a:endParaRPr lang="en-GB"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18" name="Picture 2" descr="https://egu2020.eu/cc_by_logo_png.pn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8316416"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167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5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632" r="3421"/>
          <a:stretch/>
        </p:blipFill>
        <p:spPr bwMode="auto">
          <a:xfrm>
            <a:off x="0" y="0"/>
            <a:ext cx="9144000" cy="6104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107504" y="-99392"/>
            <a:ext cx="8229600" cy="780685"/>
          </a:xfrm>
        </p:spPr>
        <p:txBody>
          <a:bodyPr>
            <a:normAutofit/>
          </a:bodyPr>
          <a:lstStyle/>
          <a:p>
            <a:pPr algn="l"/>
            <a:r>
              <a:rPr lang="en-GB" sz="3200" b="1" dirty="0" smtClean="0">
                <a:latin typeface="Myriad Pro" pitchFamily="34" charset="0"/>
              </a:rPr>
              <a:t>Fish River </a:t>
            </a:r>
            <a:r>
              <a:rPr lang="en-GB" sz="3200" i="1" dirty="0" smtClean="0">
                <a:latin typeface="Myriad Pro" pitchFamily="34" charset="0"/>
              </a:rPr>
              <a:t>tributary 2</a:t>
            </a:r>
            <a:endParaRPr lang="en-GB" sz="3200" i="1" dirty="0">
              <a:latin typeface="Myriad Pro" pitchFamily="34" charset="0"/>
            </a:endParaRPr>
          </a:p>
        </p:txBody>
      </p:sp>
      <p:pic>
        <p:nvPicPr>
          <p:cNvPr id="1028"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9552" y="953344"/>
            <a:ext cx="2157041" cy="2109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55576" y="4869160"/>
            <a:ext cx="1106393" cy="369332"/>
          </a:xfrm>
          <a:prstGeom prst="rect">
            <a:avLst/>
          </a:prstGeom>
          <a:noFill/>
        </p:spPr>
        <p:txBody>
          <a:bodyPr wrap="none" rtlCol="0">
            <a:spAutoFit/>
          </a:bodyPr>
          <a:lstStyle/>
          <a:p>
            <a:r>
              <a:rPr lang="en-GB" b="1" i="1" dirty="0" smtClean="0">
                <a:solidFill>
                  <a:schemeClr val="bg1"/>
                </a:solidFill>
                <a:effectLst>
                  <a:outerShdw blurRad="38100" dist="38100" dir="2700000" algn="tl">
                    <a:srgbClr val="000000">
                      <a:alpha val="43137"/>
                    </a:srgbClr>
                  </a:outerShdw>
                </a:effectLst>
              </a:rPr>
              <a:t>Cambrian</a:t>
            </a:r>
            <a:endParaRPr lang="en-GB" b="1" i="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539552" y="584012"/>
            <a:ext cx="2080698" cy="369332"/>
          </a:xfrm>
          <a:prstGeom prst="rect">
            <a:avLst/>
          </a:prstGeom>
          <a:noFill/>
        </p:spPr>
        <p:txBody>
          <a:bodyPr wrap="none" rtlCol="0">
            <a:spAutoFit/>
          </a:bodyPr>
          <a:lstStyle/>
          <a:p>
            <a:r>
              <a:rPr lang="en-GB" dirty="0" smtClean="0"/>
              <a:t>This locality (N = 23)</a:t>
            </a:r>
            <a:endParaRPr lang="en-GB" dirty="0"/>
          </a:p>
        </p:txBody>
      </p:sp>
      <p:cxnSp>
        <p:nvCxnSpPr>
          <p:cNvPr id="6" name="Straight Connector 5"/>
          <p:cNvCxnSpPr/>
          <p:nvPr/>
        </p:nvCxnSpPr>
        <p:spPr>
          <a:xfrm>
            <a:off x="2620250" y="2969568"/>
            <a:ext cx="2383798" cy="136815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52736" y="3717032"/>
            <a:ext cx="184731" cy="369332"/>
          </a:xfrm>
          <a:prstGeom prst="rect">
            <a:avLst/>
          </a:prstGeom>
          <a:noFill/>
        </p:spPr>
        <p:txBody>
          <a:bodyPr wrap="none" rtlCol="0">
            <a:spAutoFit/>
          </a:bodyPr>
          <a:lstStyle/>
          <a:p>
            <a:endParaRPr lang="en-GB" dirty="0"/>
          </a:p>
        </p:txBody>
      </p:sp>
      <p:sp>
        <p:nvSpPr>
          <p:cNvPr id="18" name="TextBox 17"/>
          <p:cNvSpPr txBox="1"/>
          <p:nvPr/>
        </p:nvSpPr>
        <p:spPr>
          <a:xfrm>
            <a:off x="1276464" y="4153054"/>
            <a:ext cx="838691" cy="369332"/>
          </a:xfrm>
          <a:prstGeom prst="rect">
            <a:avLst/>
          </a:prstGeom>
          <a:noFill/>
        </p:spPr>
        <p:txBody>
          <a:bodyPr wrap="none" rtlCol="0">
            <a:spAutoFit/>
          </a:bodyPr>
          <a:lstStyle/>
          <a:p>
            <a:r>
              <a:rPr lang="en-GB" b="1" i="1" dirty="0" err="1" smtClean="0">
                <a:solidFill>
                  <a:schemeClr val="bg1"/>
                </a:solidFill>
                <a:effectLst>
                  <a:outerShdw blurRad="38100" dist="38100" dir="2700000" algn="tl">
                    <a:srgbClr val="000000">
                      <a:alpha val="43137"/>
                    </a:srgbClr>
                  </a:outerShdw>
                </a:effectLst>
              </a:rPr>
              <a:t>Dwyka</a:t>
            </a:r>
            <a:endParaRPr lang="en-GB" b="1" i="1" dirty="0">
              <a:solidFill>
                <a:schemeClr val="bg1"/>
              </a:solidFill>
              <a:effectLst>
                <a:outerShdw blurRad="38100" dist="38100" dir="2700000" algn="tl">
                  <a:srgbClr val="000000">
                    <a:alpha val="43137"/>
                  </a:srgbClr>
                </a:outerShdw>
              </a:effectLst>
            </a:endParaRPr>
          </a:p>
        </p:txBody>
      </p:sp>
      <p:sp>
        <p:nvSpPr>
          <p:cNvPr id="10" name="Oval 9"/>
          <p:cNvSpPr/>
          <p:nvPr/>
        </p:nvSpPr>
        <p:spPr>
          <a:xfrm>
            <a:off x="6084168" y="3833664"/>
            <a:ext cx="360040"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6308102" y="584012"/>
            <a:ext cx="1504258" cy="307777"/>
          </a:xfrm>
          <a:prstGeom prst="rect">
            <a:avLst/>
          </a:prstGeom>
          <a:noFill/>
        </p:spPr>
        <p:txBody>
          <a:bodyPr wrap="none" rtlCol="0">
            <a:spAutoFit/>
          </a:bodyPr>
          <a:lstStyle/>
          <a:p>
            <a:r>
              <a:rPr lang="en-GB" sz="1400" b="1" i="1" dirty="0" err="1" smtClean="0">
                <a:solidFill>
                  <a:schemeClr val="bg1"/>
                </a:solidFill>
              </a:rPr>
              <a:t>Bukkaros</a:t>
            </a:r>
            <a:r>
              <a:rPr lang="en-GB" sz="1400" b="1" i="1" dirty="0" smtClean="0">
                <a:solidFill>
                  <a:schemeClr val="bg1"/>
                </a:solidFill>
              </a:rPr>
              <a:t> Volcano</a:t>
            </a:r>
            <a:endParaRPr lang="en-GB" sz="1400" b="1" i="1" dirty="0">
              <a:solidFill>
                <a:schemeClr val="bg1"/>
              </a:solidFill>
            </a:endParaRPr>
          </a:p>
        </p:txBody>
      </p:sp>
      <p:sp>
        <p:nvSpPr>
          <p:cNvPr id="21" name="TextBox 20"/>
          <p:cNvSpPr txBox="1"/>
          <p:nvPr/>
        </p:nvSpPr>
        <p:spPr>
          <a:xfrm>
            <a:off x="0" y="5373216"/>
            <a:ext cx="9144000" cy="1477328"/>
          </a:xfrm>
          <a:prstGeom prst="rect">
            <a:avLst/>
          </a:prstGeom>
          <a:solidFill>
            <a:schemeClr val="bg1"/>
          </a:solidFill>
        </p:spPr>
        <p:txBody>
          <a:bodyPr wrap="square" rtlCol="0">
            <a:spAutoFit/>
          </a:bodyPr>
          <a:lstStyle/>
          <a:p>
            <a:r>
              <a:rPr lang="en-GB" dirty="0" smtClean="0"/>
              <a:t>The Fish River tributary 2 diamictite shows the same characteristics as “tributary 1” and can be followed 5 km along strike. Embedded clasts show striations in a NW-SE orientation in this interpreted </a:t>
            </a:r>
            <a:r>
              <a:rPr lang="en-GB" i="1" dirty="0" smtClean="0"/>
              <a:t>subglacial</a:t>
            </a:r>
            <a:r>
              <a:rPr lang="en-GB" dirty="0" smtClean="0"/>
              <a:t> deposit.</a:t>
            </a:r>
            <a:r>
              <a:rPr lang="en-GB" dirty="0"/>
              <a:t> </a:t>
            </a:r>
            <a:r>
              <a:rPr lang="en-GB" dirty="0" smtClean="0"/>
              <a:t>Comparing and contrasting the orientations highlights the risks of inherent bias in terms of interpreting a consistent ice flow orientation in the lowermost </a:t>
            </a:r>
            <a:r>
              <a:rPr lang="en-GB" dirty="0" err="1" smtClean="0"/>
              <a:t>Dwyka</a:t>
            </a:r>
            <a:r>
              <a:rPr lang="en-GB" dirty="0" smtClean="0"/>
              <a:t> diamictite in southern Namibia.</a:t>
            </a:r>
          </a:p>
        </p:txBody>
      </p:sp>
      <p:pic>
        <p:nvPicPr>
          <p:cNvPr id="13" name="Picture 2" descr="https://egu2020.eu/cc_by_logo_png.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316416"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8722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824869" y="0"/>
            <a:ext cx="2802038" cy="2870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613327" y="-17644"/>
            <a:ext cx="2530674" cy="1574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7504" y="-99392"/>
            <a:ext cx="8229600" cy="780685"/>
          </a:xfrm>
        </p:spPr>
        <p:txBody>
          <a:bodyPr>
            <a:normAutofit/>
          </a:bodyPr>
          <a:lstStyle/>
          <a:p>
            <a:pPr algn="l"/>
            <a:r>
              <a:rPr lang="en-GB" sz="3200" b="1" dirty="0" err="1" smtClean="0">
                <a:latin typeface="Myriad Pro" pitchFamily="34" charset="0"/>
              </a:rPr>
              <a:t>Noordoewer</a:t>
            </a:r>
            <a:endParaRPr lang="en-GB" sz="3200" b="1" dirty="0">
              <a:latin typeface="Myriad Pro" pitchFamily="34" charset="0"/>
            </a:endParaRPr>
          </a:p>
        </p:txBody>
      </p:sp>
      <p:pic>
        <p:nvPicPr>
          <p:cNvPr id="3" name="Picture 3"/>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6610526" y="1196752"/>
            <a:ext cx="2535231" cy="235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r="-3511"/>
          <a:stretch/>
        </p:blipFill>
        <p:spPr bwMode="auto">
          <a:xfrm>
            <a:off x="998240" y="653640"/>
            <a:ext cx="2133600" cy="6204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6512" y="643371"/>
            <a:ext cx="758574" cy="6097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V="1">
            <a:off x="608658" y="643371"/>
            <a:ext cx="506958" cy="4585829"/>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8658" y="6741368"/>
            <a:ext cx="648072" cy="116632"/>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3824868" y="3398330"/>
            <a:ext cx="2793900" cy="1838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3826039" y="1556792"/>
            <a:ext cx="2784185" cy="1854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3824868" y="5048635"/>
            <a:ext cx="2785658" cy="1809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a:stretch/>
        </p:blipFill>
        <p:spPr bwMode="auto">
          <a:xfrm>
            <a:off x="6599074" y="3546841"/>
            <a:ext cx="2546683" cy="3311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Connector 20"/>
          <p:cNvCxnSpPr/>
          <p:nvPr/>
        </p:nvCxnSpPr>
        <p:spPr>
          <a:xfrm>
            <a:off x="6599074" y="-55657"/>
            <a:ext cx="14252" cy="701304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6599074" y="1196752"/>
            <a:ext cx="2587488"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6628813" y="3523309"/>
            <a:ext cx="2587488"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3480729" y="3406698"/>
            <a:ext cx="3130861"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3480729" y="1551690"/>
            <a:ext cx="3130861"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3469578" y="5035477"/>
            <a:ext cx="3130861"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814888" y="5040598"/>
            <a:ext cx="260008" cy="461665"/>
          </a:xfrm>
          <a:prstGeom prst="rect">
            <a:avLst/>
          </a:prstGeom>
          <a:solidFill>
            <a:schemeClr val="bg1"/>
          </a:solidFill>
        </p:spPr>
        <p:txBody>
          <a:bodyPr wrap="none" rtlCol="0">
            <a:spAutoFit/>
          </a:bodyPr>
          <a:lstStyle/>
          <a:p>
            <a:r>
              <a:rPr lang="en-GB" sz="2400" b="1" dirty="0" err="1" smtClean="0"/>
              <a:t>i</a:t>
            </a:r>
            <a:endParaRPr lang="en-GB" sz="2400" b="1" dirty="0"/>
          </a:p>
        </p:txBody>
      </p:sp>
      <p:sp>
        <p:nvSpPr>
          <p:cNvPr id="34" name="TextBox 33"/>
          <p:cNvSpPr txBox="1"/>
          <p:nvPr/>
        </p:nvSpPr>
        <p:spPr>
          <a:xfrm>
            <a:off x="6631881" y="3535690"/>
            <a:ext cx="335348" cy="461665"/>
          </a:xfrm>
          <a:prstGeom prst="rect">
            <a:avLst/>
          </a:prstGeom>
          <a:solidFill>
            <a:schemeClr val="bg1"/>
          </a:solidFill>
        </p:spPr>
        <p:txBody>
          <a:bodyPr wrap="none" rtlCol="0">
            <a:spAutoFit/>
          </a:bodyPr>
          <a:lstStyle/>
          <a:p>
            <a:r>
              <a:rPr lang="en-GB" sz="2400" b="1" dirty="0" smtClean="0"/>
              <a:t>ii</a:t>
            </a:r>
            <a:endParaRPr lang="en-GB" sz="2400" b="1" dirty="0"/>
          </a:p>
        </p:txBody>
      </p:sp>
      <p:sp>
        <p:nvSpPr>
          <p:cNvPr id="35" name="TextBox 34"/>
          <p:cNvSpPr txBox="1"/>
          <p:nvPr/>
        </p:nvSpPr>
        <p:spPr>
          <a:xfrm>
            <a:off x="3818720" y="3428083"/>
            <a:ext cx="410690" cy="461665"/>
          </a:xfrm>
          <a:prstGeom prst="rect">
            <a:avLst/>
          </a:prstGeom>
          <a:solidFill>
            <a:schemeClr val="bg1"/>
          </a:solidFill>
        </p:spPr>
        <p:txBody>
          <a:bodyPr wrap="none" rtlCol="0">
            <a:spAutoFit/>
          </a:bodyPr>
          <a:lstStyle/>
          <a:p>
            <a:r>
              <a:rPr lang="en-GB" sz="2400" b="1" dirty="0" smtClean="0"/>
              <a:t>iii</a:t>
            </a:r>
            <a:endParaRPr lang="en-GB" sz="2400" b="1" dirty="0"/>
          </a:p>
        </p:txBody>
      </p:sp>
      <p:sp>
        <p:nvSpPr>
          <p:cNvPr id="36" name="TextBox 35"/>
          <p:cNvSpPr txBox="1"/>
          <p:nvPr/>
        </p:nvSpPr>
        <p:spPr>
          <a:xfrm>
            <a:off x="6620730" y="1193080"/>
            <a:ext cx="405880" cy="461665"/>
          </a:xfrm>
          <a:prstGeom prst="rect">
            <a:avLst/>
          </a:prstGeom>
          <a:solidFill>
            <a:schemeClr val="bg1"/>
          </a:solidFill>
        </p:spPr>
        <p:txBody>
          <a:bodyPr wrap="none" rtlCol="0">
            <a:spAutoFit/>
          </a:bodyPr>
          <a:lstStyle/>
          <a:p>
            <a:r>
              <a:rPr lang="en-GB" sz="2400" b="1" dirty="0" smtClean="0"/>
              <a:t>iv</a:t>
            </a:r>
            <a:endParaRPr lang="en-GB" sz="2400" b="1" dirty="0"/>
          </a:p>
        </p:txBody>
      </p:sp>
      <p:sp>
        <p:nvSpPr>
          <p:cNvPr id="37" name="TextBox 36"/>
          <p:cNvSpPr txBox="1"/>
          <p:nvPr/>
        </p:nvSpPr>
        <p:spPr>
          <a:xfrm>
            <a:off x="3828439" y="1576688"/>
            <a:ext cx="330540" cy="461665"/>
          </a:xfrm>
          <a:prstGeom prst="rect">
            <a:avLst/>
          </a:prstGeom>
          <a:solidFill>
            <a:schemeClr val="bg1"/>
          </a:solidFill>
        </p:spPr>
        <p:txBody>
          <a:bodyPr wrap="none" rtlCol="0">
            <a:spAutoFit/>
          </a:bodyPr>
          <a:lstStyle/>
          <a:p>
            <a:r>
              <a:rPr lang="en-GB" sz="2400" b="1" dirty="0" smtClean="0"/>
              <a:t>v</a:t>
            </a:r>
            <a:endParaRPr lang="en-GB" sz="2400" b="1" dirty="0"/>
          </a:p>
        </p:txBody>
      </p:sp>
      <p:sp>
        <p:nvSpPr>
          <p:cNvPr id="38" name="TextBox 37"/>
          <p:cNvSpPr txBox="1"/>
          <p:nvPr/>
        </p:nvSpPr>
        <p:spPr>
          <a:xfrm>
            <a:off x="3806080" y="0"/>
            <a:ext cx="405880" cy="461665"/>
          </a:xfrm>
          <a:prstGeom prst="rect">
            <a:avLst/>
          </a:prstGeom>
          <a:solidFill>
            <a:schemeClr val="bg1"/>
          </a:solidFill>
        </p:spPr>
        <p:txBody>
          <a:bodyPr wrap="none" rtlCol="0">
            <a:spAutoFit/>
          </a:bodyPr>
          <a:lstStyle/>
          <a:p>
            <a:r>
              <a:rPr lang="en-GB" sz="2400" b="1" dirty="0" smtClean="0"/>
              <a:t>vi</a:t>
            </a:r>
            <a:endParaRPr lang="en-GB" sz="2400" b="1" dirty="0"/>
          </a:p>
        </p:txBody>
      </p:sp>
      <p:sp>
        <p:nvSpPr>
          <p:cNvPr id="39" name="TextBox 38"/>
          <p:cNvSpPr txBox="1"/>
          <p:nvPr/>
        </p:nvSpPr>
        <p:spPr>
          <a:xfrm>
            <a:off x="6620730" y="-26019"/>
            <a:ext cx="481222" cy="461665"/>
          </a:xfrm>
          <a:prstGeom prst="rect">
            <a:avLst/>
          </a:prstGeom>
          <a:solidFill>
            <a:schemeClr val="bg1"/>
          </a:solidFill>
        </p:spPr>
        <p:txBody>
          <a:bodyPr wrap="none" rtlCol="0">
            <a:spAutoFit/>
          </a:bodyPr>
          <a:lstStyle/>
          <a:p>
            <a:r>
              <a:rPr lang="en-GB" sz="2400" b="1" dirty="0" smtClean="0"/>
              <a:t>vii</a:t>
            </a:r>
            <a:endParaRPr lang="en-GB" sz="2400" b="1" dirty="0"/>
          </a:p>
        </p:txBody>
      </p:sp>
      <p:sp>
        <p:nvSpPr>
          <p:cNvPr id="40" name="TextBox 39"/>
          <p:cNvSpPr txBox="1"/>
          <p:nvPr/>
        </p:nvSpPr>
        <p:spPr>
          <a:xfrm>
            <a:off x="3019046" y="5953317"/>
            <a:ext cx="417102" cy="307777"/>
          </a:xfrm>
          <a:prstGeom prst="rect">
            <a:avLst/>
          </a:prstGeom>
          <a:noFill/>
        </p:spPr>
        <p:txBody>
          <a:bodyPr wrap="none" rtlCol="0">
            <a:spAutoFit/>
          </a:bodyPr>
          <a:lstStyle/>
          <a:p>
            <a:r>
              <a:rPr lang="en-GB" sz="1400" b="1" dirty="0" err="1" smtClean="0">
                <a:latin typeface="Myriad Pro" pitchFamily="34" charset="0"/>
              </a:rPr>
              <a:t>i</a:t>
            </a:r>
            <a:r>
              <a:rPr lang="en-GB" sz="1400" b="1" dirty="0" smtClean="0">
                <a:latin typeface="Myriad Pro" pitchFamily="34" charset="0"/>
              </a:rPr>
              <a:t>, ii</a:t>
            </a:r>
            <a:endParaRPr lang="en-GB" sz="1400" b="1" dirty="0">
              <a:latin typeface="Myriad Pro" pitchFamily="34" charset="0"/>
            </a:endParaRPr>
          </a:p>
        </p:txBody>
      </p:sp>
      <p:sp>
        <p:nvSpPr>
          <p:cNvPr id="41" name="TextBox 40"/>
          <p:cNvSpPr txBox="1"/>
          <p:nvPr/>
        </p:nvSpPr>
        <p:spPr>
          <a:xfrm>
            <a:off x="2339752" y="4727700"/>
            <a:ext cx="333746" cy="307777"/>
          </a:xfrm>
          <a:prstGeom prst="rect">
            <a:avLst/>
          </a:prstGeom>
          <a:noFill/>
        </p:spPr>
        <p:txBody>
          <a:bodyPr wrap="none" rtlCol="0">
            <a:spAutoFit/>
          </a:bodyPr>
          <a:lstStyle/>
          <a:p>
            <a:r>
              <a:rPr lang="en-GB" sz="1400" b="1" dirty="0" smtClean="0">
                <a:latin typeface="Myriad Pro" pitchFamily="34" charset="0"/>
              </a:rPr>
              <a:t>iii</a:t>
            </a:r>
            <a:endParaRPr lang="en-GB" sz="1400" b="1" dirty="0">
              <a:latin typeface="Myriad Pro" pitchFamily="34" charset="0"/>
            </a:endParaRPr>
          </a:p>
        </p:txBody>
      </p:sp>
      <p:sp>
        <p:nvSpPr>
          <p:cNvPr id="42" name="TextBox 41"/>
          <p:cNvSpPr txBox="1"/>
          <p:nvPr/>
        </p:nvSpPr>
        <p:spPr>
          <a:xfrm>
            <a:off x="2448586" y="3296978"/>
            <a:ext cx="328936" cy="307777"/>
          </a:xfrm>
          <a:prstGeom prst="rect">
            <a:avLst/>
          </a:prstGeom>
          <a:noFill/>
        </p:spPr>
        <p:txBody>
          <a:bodyPr wrap="none" rtlCol="0">
            <a:spAutoFit/>
          </a:bodyPr>
          <a:lstStyle/>
          <a:p>
            <a:r>
              <a:rPr lang="en-GB" sz="1400" b="1" dirty="0" smtClean="0">
                <a:latin typeface="Myriad Pro" pitchFamily="34" charset="0"/>
              </a:rPr>
              <a:t>iv</a:t>
            </a:r>
            <a:endParaRPr lang="en-GB" sz="1400" b="1" dirty="0">
              <a:latin typeface="Myriad Pro" pitchFamily="34" charset="0"/>
            </a:endParaRPr>
          </a:p>
        </p:txBody>
      </p:sp>
      <p:sp>
        <p:nvSpPr>
          <p:cNvPr id="43" name="TextBox 42"/>
          <p:cNvSpPr txBox="1"/>
          <p:nvPr/>
        </p:nvSpPr>
        <p:spPr>
          <a:xfrm>
            <a:off x="2394254" y="2787531"/>
            <a:ext cx="775597" cy="307777"/>
          </a:xfrm>
          <a:prstGeom prst="rect">
            <a:avLst/>
          </a:prstGeom>
          <a:noFill/>
        </p:spPr>
        <p:txBody>
          <a:bodyPr wrap="none" rtlCol="0">
            <a:spAutoFit/>
          </a:bodyPr>
          <a:lstStyle/>
          <a:p>
            <a:r>
              <a:rPr lang="en-GB" sz="1400" b="1" dirty="0">
                <a:latin typeface="Myriad Pro" pitchFamily="34" charset="0"/>
              </a:rPr>
              <a:t>v</a:t>
            </a:r>
            <a:r>
              <a:rPr lang="en-GB" sz="1400" b="1" dirty="0" smtClean="0">
                <a:latin typeface="Myriad Pro" pitchFamily="34" charset="0"/>
              </a:rPr>
              <a:t>, vi, vii</a:t>
            </a:r>
            <a:endParaRPr lang="en-GB" sz="1400" b="1" dirty="0">
              <a:latin typeface="Myriad Pro" pitchFamily="34" charset="0"/>
            </a:endParaRPr>
          </a:p>
        </p:txBody>
      </p:sp>
      <p:sp>
        <p:nvSpPr>
          <p:cNvPr id="15" name="TextBox 14"/>
          <p:cNvSpPr txBox="1"/>
          <p:nvPr/>
        </p:nvSpPr>
        <p:spPr>
          <a:xfrm>
            <a:off x="2483768" y="6237312"/>
            <a:ext cx="1338828" cy="646331"/>
          </a:xfrm>
          <a:prstGeom prst="rect">
            <a:avLst/>
          </a:prstGeom>
          <a:noFill/>
        </p:spPr>
        <p:txBody>
          <a:bodyPr wrap="none" rtlCol="0">
            <a:spAutoFit/>
          </a:bodyPr>
          <a:lstStyle/>
          <a:p>
            <a:r>
              <a:rPr lang="en-GB" sz="900" i="1" dirty="0" smtClean="0"/>
              <a:t>Diamictite injected</a:t>
            </a:r>
          </a:p>
          <a:p>
            <a:r>
              <a:rPr lang="en-GB" sz="900" i="1" dirty="0" smtClean="0"/>
              <a:t>into Cambrian basement</a:t>
            </a:r>
          </a:p>
          <a:p>
            <a:r>
              <a:rPr lang="en-GB" sz="900" i="1" dirty="0" smtClean="0"/>
              <a:t>The long axes of large</a:t>
            </a:r>
          </a:p>
          <a:p>
            <a:r>
              <a:rPr lang="en-GB" sz="900" i="1" dirty="0"/>
              <a:t>b</a:t>
            </a:r>
            <a:r>
              <a:rPr lang="en-GB" sz="900" i="1" dirty="0" smtClean="0"/>
              <a:t>oulders were measured</a:t>
            </a:r>
            <a:endParaRPr lang="en-GB" sz="900" i="1" dirty="0"/>
          </a:p>
        </p:txBody>
      </p:sp>
      <p:sp>
        <p:nvSpPr>
          <p:cNvPr id="16" name="TextBox 15"/>
          <p:cNvSpPr txBox="1"/>
          <p:nvPr/>
        </p:nvSpPr>
        <p:spPr>
          <a:xfrm>
            <a:off x="2326549" y="5005749"/>
            <a:ext cx="1109599" cy="230832"/>
          </a:xfrm>
          <a:prstGeom prst="rect">
            <a:avLst/>
          </a:prstGeom>
          <a:noFill/>
        </p:spPr>
        <p:txBody>
          <a:bodyPr wrap="none" rtlCol="0">
            <a:spAutoFit/>
          </a:bodyPr>
          <a:lstStyle/>
          <a:p>
            <a:r>
              <a:rPr lang="en-GB" sz="900" i="1" dirty="0" err="1" smtClean="0"/>
              <a:t>Dropstones</a:t>
            </a:r>
            <a:r>
              <a:rPr lang="en-GB" sz="900" i="1" dirty="0" smtClean="0"/>
              <a:t> in shale</a:t>
            </a:r>
            <a:endParaRPr lang="en-GB" sz="900" i="1" dirty="0"/>
          </a:p>
        </p:txBody>
      </p:sp>
      <p:sp>
        <p:nvSpPr>
          <p:cNvPr id="47" name="TextBox 46"/>
          <p:cNvSpPr txBox="1"/>
          <p:nvPr/>
        </p:nvSpPr>
        <p:spPr>
          <a:xfrm>
            <a:off x="2383701" y="3491716"/>
            <a:ext cx="1277914" cy="369332"/>
          </a:xfrm>
          <a:prstGeom prst="rect">
            <a:avLst/>
          </a:prstGeom>
          <a:noFill/>
        </p:spPr>
        <p:txBody>
          <a:bodyPr wrap="none" rtlCol="0">
            <a:spAutoFit/>
          </a:bodyPr>
          <a:lstStyle/>
          <a:p>
            <a:r>
              <a:rPr lang="en-GB" sz="900" i="1" dirty="0" err="1" smtClean="0"/>
              <a:t>Dropstones</a:t>
            </a:r>
            <a:r>
              <a:rPr lang="en-GB" sz="900" i="1" dirty="0" smtClean="0"/>
              <a:t> in stratified</a:t>
            </a:r>
          </a:p>
          <a:p>
            <a:r>
              <a:rPr lang="en-GB" sz="900" i="1" dirty="0" smtClean="0"/>
              <a:t>diamictite</a:t>
            </a:r>
            <a:endParaRPr lang="en-GB" sz="900" i="1" dirty="0"/>
          </a:p>
        </p:txBody>
      </p:sp>
      <p:sp>
        <p:nvSpPr>
          <p:cNvPr id="17" name="TextBox 16"/>
          <p:cNvSpPr txBox="1"/>
          <p:nvPr/>
        </p:nvSpPr>
        <p:spPr>
          <a:xfrm>
            <a:off x="2339752" y="1929606"/>
            <a:ext cx="1416679" cy="923330"/>
          </a:xfrm>
          <a:prstGeom prst="rect">
            <a:avLst/>
          </a:prstGeom>
          <a:noFill/>
        </p:spPr>
        <p:txBody>
          <a:bodyPr wrap="square" rtlCol="0">
            <a:spAutoFit/>
          </a:bodyPr>
          <a:lstStyle/>
          <a:p>
            <a:r>
              <a:rPr lang="en-GB" sz="900" i="1" dirty="0" smtClean="0"/>
              <a:t>Scour marks on the top of bedding planes. Very abrupt terminations, very sharp. Interpreted to have formed through scouring of the sea floor by sea ice.</a:t>
            </a:r>
            <a:endParaRPr lang="en-GB" sz="900" i="1" dirty="0"/>
          </a:p>
        </p:txBody>
      </p:sp>
      <p:cxnSp>
        <p:nvCxnSpPr>
          <p:cNvPr id="19" name="Straight Connector 18"/>
          <p:cNvCxnSpPr/>
          <p:nvPr/>
        </p:nvCxnSpPr>
        <p:spPr>
          <a:xfrm>
            <a:off x="2673498" y="653640"/>
            <a:ext cx="0" cy="781424"/>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655214" y="899428"/>
            <a:ext cx="538930" cy="369332"/>
          </a:xfrm>
          <a:prstGeom prst="rect">
            <a:avLst/>
          </a:prstGeom>
          <a:noFill/>
        </p:spPr>
        <p:txBody>
          <a:bodyPr wrap="none" rtlCol="0">
            <a:spAutoFit/>
          </a:bodyPr>
          <a:lstStyle/>
          <a:p>
            <a:r>
              <a:rPr lang="en-GB" dirty="0" smtClean="0"/>
              <a:t>1 m</a:t>
            </a:r>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267200" y="3124200"/>
            <a:ext cx="609600" cy="609600"/>
          </a:xfrm>
          <a:prstGeom prst="rect">
            <a:avLst/>
          </a:prstGeom>
        </p:spPr>
      </p:pic>
      <p:pic>
        <p:nvPicPr>
          <p:cNvPr id="44" name="Picture 2" descr="https://egu2020.eu/cc_by_logo_png.png"/>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8316416"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169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2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9392"/>
            <a:ext cx="8229600" cy="780685"/>
          </a:xfrm>
        </p:spPr>
        <p:txBody>
          <a:bodyPr>
            <a:normAutofit/>
          </a:bodyPr>
          <a:lstStyle/>
          <a:p>
            <a:pPr algn="l"/>
            <a:r>
              <a:rPr lang="en-GB" sz="3200" b="1" dirty="0" err="1" smtClean="0">
                <a:latin typeface="Myriad Pro" pitchFamily="34" charset="0"/>
              </a:rPr>
              <a:t>Noordoewer</a:t>
            </a:r>
            <a:endParaRPr lang="en-GB" sz="3200" b="1" dirty="0">
              <a:latin typeface="Myriad Pro" pitchFamily="34" charset="0"/>
            </a:endParaRP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80141" y="124843"/>
            <a:ext cx="2157611" cy="2172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48784" y="2297490"/>
            <a:ext cx="2157611" cy="923330"/>
          </a:xfrm>
          <a:prstGeom prst="rect">
            <a:avLst/>
          </a:prstGeom>
          <a:noFill/>
        </p:spPr>
        <p:txBody>
          <a:bodyPr wrap="square" rtlCol="0">
            <a:spAutoFit/>
          </a:bodyPr>
          <a:lstStyle/>
          <a:p>
            <a:r>
              <a:rPr lang="en-GB" i="1" dirty="0" smtClean="0"/>
              <a:t>Boulder long axes, basal diamictite (N = 56)</a:t>
            </a:r>
            <a:endParaRPr lang="en-GB" i="1" dirty="0"/>
          </a:p>
        </p:txBody>
      </p:sp>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61696" y="124842"/>
            <a:ext cx="2199235" cy="2172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833704" y="2262709"/>
            <a:ext cx="2157611" cy="646331"/>
          </a:xfrm>
          <a:prstGeom prst="rect">
            <a:avLst/>
          </a:prstGeom>
          <a:noFill/>
        </p:spPr>
        <p:txBody>
          <a:bodyPr wrap="square" rtlCol="0">
            <a:spAutoFit/>
          </a:bodyPr>
          <a:lstStyle/>
          <a:p>
            <a:r>
              <a:rPr lang="en-GB" i="1" dirty="0" smtClean="0"/>
              <a:t>“Sea ice” scour marks (N = 22)</a:t>
            </a:r>
            <a:endParaRPr lang="en-GB" i="1" dirty="0"/>
          </a:p>
        </p:txBody>
      </p:sp>
      <p:sp>
        <p:nvSpPr>
          <p:cNvPr id="5" name="TextBox 4"/>
          <p:cNvSpPr txBox="1"/>
          <p:nvPr/>
        </p:nvSpPr>
        <p:spPr>
          <a:xfrm>
            <a:off x="3537248" y="3356992"/>
            <a:ext cx="5606752" cy="2308324"/>
          </a:xfrm>
          <a:prstGeom prst="rect">
            <a:avLst/>
          </a:prstGeom>
          <a:noFill/>
        </p:spPr>
        <p:txBody>
          <a:bodyPr wrap="square" rtlCol="0">
            <a:spAutoFit/>
          </a:bodyPr>
          <a:lstStyle/>
          <a:p>
            <a:r>
              <a:rPr lang="en-GB" b="1" dirty="0" smtClean="0"/>
              <a:t>Directional data: </a:t>
            </a:r>
            <a:r>
              <a:rPr lang="en-GB" dirty="0" smtClean="0"/>
              <a:t>The orientation of the structures interpreted as sea ice scour marks, together with the orientation of the long (A) axis of boulders &gt; 1m size in the basal diamictite were measured. Based on the relatively small dataset, the sea ice scour marks show a preferred NE-SW trend. The boulder data are more complex with a broad NE-SW dominant trend and a NW-SE secondary trend.</a:t>
            </a:r>
            <a:endParaRPr lang="en-GB" dirty="0"/>
          </a:p>
        </p:txBody>
      </p:sp>
      <p:sp>
        <p:nvSpPr>
          <p:cNvPr id="3" name="TextBox 2"/>
          <p:cNvSpPr txBox="1"/>
          <p:nvPr/>
        </p:nvSpPr>
        <p:spPr>
          <a:xfrm>
            <a:off x="3761696" y="5812567"/>
            <a:ext cx="5202793" cy="523220"/>
          </a:xfrm>
          <a:prstGeom prst="rect">
            <a:avLst/>
          </a:prstGeom>
          <a:noFill/>
        </p:spPr>
        <p:txBody>
          <a:bodyPr wrap="square" rtlCol="0">
            <a:spAutoFit/>
          </a:bodyPr>
          <a:lstStyle/>
          <a:p>
            <a:r>
              <a:rPr lang="en-GB" sz="1400" i="1" dirty="0" smtClean="0"/>
              <a:t>[Fun fact: Injection of diamictite into basement in the </a:t>
            </a:r>
            <a:r>
              <a:rPr lang="en-GB" sz="1400" i="1" dirty="0" err="1" smtClean="0"/>
              <a:t>Warmrad</a:t>
            </a:r>
            <a:r>
              <a:rPr lang="en-GB" sz="1400" i="1" dirty="0" smtClean="0"/>
              <a:t> Basin outcrops was documented long ago by the legendary </a:t>
            </a:r>
            <a:r>
              <a:rPr lang="en-GB" sz="1400" i="1" dirty="0" err="1" smtClean="0"/>
              <a:t>Visser</a:t>
            </a:r>
            <a:r>
              <a:rPr lang="en-GB" sz="1400" i="1" dirty="0" smtClean="0"/>
              <a:t> (1983)]  </a:t>
            </a:r>
            <a:endParaRPr lang="en-GB" sz="1400" i="1" dirty="0"/>
          </a:p>
        </p:txBody>
      </p:sp>
      <p:pic>
        <p:nvPicPr>
          <p:cNvPr id="13"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r="-3511"/>
          <a:stretch/>
        </p:blipFill>
        <p:spPr bwMode="auto">
          <a:xfrm>
            <a:off x="998240" y="653640"/>
            <a:ext cx="2133600" cy="6204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6512" y="643371"/>
            <a:ext cx="758574" cy="6097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Connector 14"/>
          <p:cNvCxnSpPr/>
          <p:nvPr/>
        </p:nvCxnSpPr>
        <p:spPr>
          <a:xfrm flipV="1">
            <a:off x="608658" y="643371"/>
            <a:ext cx="506958" cy="4585829"/>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8658" y="6741368"/>
            <a:ext cx="648072" cy="116632"/>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673498" y="653640"/>
            <a:ext cx="0" cy="781424"/>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655214" y="899428"/>
            <a:ext cx="538930" cy="369332"/>
          </a:xfrm>
          <a:prstGeom prst="rect">
            <a:avLst/>
          </a:prstGeom>
          <a:noFill/>
        </p:spPr>
        <p:txBody>
          <a:bodyPr wrap="none" rtlCol="0">
            <a:spAutoFit/>
          </a:bodyPr>
          <a:lstStyle/>
          <a:p>
            <a:r>
              <a:rPr lang="en-GB" dirty="0" smtClean="0"/>
              <a:t>1 m</a:t>
            </a:r>
            <a:endParaRPr lang="en-GB" dirty="0"/>
          </a:p>
        </p:txBody>
      </p:sp>
      <p:sp>
        <p:nvSpPr>
          <p:cNvPr id="26" name="TextBox 25"/>
          <p:cNvSpPr txBox="1"/>
          <p:nvPr/>
        </p:nvSpPr>
        <p:spPr>
          <a:xfrm>
            <a:off x="2394254" y="2787531"/>
            <a:ext cx="995785" cy="230832"/>
          </a:xfrm>
          <a:prstGeom prst="rect">
            <a:avLst/>
          </a:prstGeom>
          <a:noFill/>
        </p:spPr>
        <p:txBody>
          <a:bodyPr wrap="none" rtlCol="0">
            <a:spAutoFit/>
          </a:bodyPr>
          <a:lstStyle/>
          <a:p>
            <a:r>
              <a:rPr lang="en-GB" sz="900" b="1" i="1" dirty="0" smtClean="0">
                <a:latin typeface="Myriad Pro" pitchFamily="34" charset="0"/>
              </a:rPr>
              <a:t>“Sea ice” scours</a:t>
            </a:r>
            <a:endParaRPr lang="en-GB" sz="900" b="1" i="1" dirty="0">
              <a:latin typeface="Myriad Pro" pitchFamily="34" charset="0"/>
            </a:endParaRPr>
          </a:p>
        </p:txBody>
      </p:sp>
      <p:sp>
        <p:nvSpPr>
          <p:cNvPr id="27" name="TextBox 26"/>
          <p:cNvSpPr txBox="1"/>
          <p:nvPr/>
        </p:nvSpPr>
        <p:spPr>
          <a:xfrm>
            <a:off x="2426786" y="5517232"/>
            <a:ext cx="1069524" cy="230832"/>
          </a:xfrm>
          <a:prstGeom prst="rect">
            <a:avLst/>
          </a:prstGeom>
          <a:noFill/>
        </p:spPr>
        <p:txBody>
          <a:bodyPr wrap="none" rtlCol="0">
            <a:spAutoFit/>
          </a:bodyPr>
          <a:lstStyle/>
          <a:p>
            <a:r>
              <a:rPr lang="en-GB" sz="900" b="1" i="1" dirty="0" smtClean="0">
                <a:latin typeface="Myriad Pro" pitchFamily="34" charset="0"/>
              </a:rPr>
              <a:t>Boulder long axes</a:t>
            </a:r>
            <a:endParaRPr lang="en-GB" sz="900" b="1" i="1" dirty="0">
              <a:latin typeface="Myriad Pro" pitchFamily="34" charset="0"/>
            </a:endParaRPr>
          </a:p>
        </p:txBody>
      </p:sp>
      <p:pic>
        <p:nvPicPr>
          <p:cNvPr id="17" name="Picture 2" descr="https://egu2020.eu/cc_by_logo_png.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316416"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5484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49130" y="-27384"/>
            <a:ext cx="8229600" cy="780685"/>
          </a:xfrm>
        </p:spPr>
        <p:txBody>
          <a:bodyPr>
            <a:normAutofit/>
          </a:bodyPr>
          <a:lstStyle/>
          <a:p>
            <a:pPr algn="l"/>
            <a:r>
              <a:rPr lang="en-GB" sz="3200" b="1" dirty="0" smtClean="0">
                <a:latin typeface="Myriad Pro" pitchFamily="34" charset="0"/>
              </a:rPr>
              <a:t>Discussion</a:t>
            </a:r>
            <a:endParaRPr lang="en-GB" sz="3200" i="1" dirty="0">
              <a:latin typeface="Myriad Pro" pitchFamily="34" charset="0"/>
            </a:endParaRPr>
          </a:p>
        </p:txBody>
      </p:sp>
      <p:sp>
        <p:nvSpPr>
          <p:cNvPr id="8" name="TextBox 7"/>
          <p:cNvSpPr txBox="1"/>
          <p:nvPr/>
        </p:nvSpPr>
        <p:spPr>
          <a:xfrm>
            <a:off x="4578846" y="692696"/>
            <a:ext cx="4241626" cy="5016758"/>
          </a:xfrm>
          <a:prstGeom prst="rect">
            <a:avLst/>
          </a:prstGeom>
          <a:noFill/>
        </p:spPr>
        <p:txBody>
          <a:bodyPr wrap="square" rtlCol="0">
            <a:spAutoFit/>
          </a:bodyPr>
          <a:lstStyle/>
          <a:p>
            <a:r>
              <a:rPr lang="en-GB" sz="1600" dirty="0"/>
              <a:t>Synthesis of previous data leads to a </a:t>
            </a:r>
            <a:r>
              <a:rPr lang="en-GB" sz="1600" b="1" dirty="0"/>
              <a:t>consensus</a:t>
            </a:r>
            <a:r>
              <a:rPr lang="en-GB" sz="1600" dirty="0"/>
              <a:t> that a N-S flow of ice preceded an NE-SW flow event (</a:t>
            </a:r>
            <a:r>
              <a:rPr lang="en-GB" sz="1600" dirty="0" err="1"/>
              <a:t>Stollhofen</a:t>
            </a:r>
            <a:r>
              <a:rPr lang="en-GB" sz="1600" dirty="0"/>
              <a:t> et al., 2008), and that these flow orientations were represented by a basal and “main” diamictite respectively (</a:t>
            </a:r>
            <a:r>
              <a:rPr lang="en-GB" sz="1600" dirty="0" err="1"/>
              <a:t>Visser</a:t>
            </a:r>
            <a:r>
              <a:rPr lang="en-GB" sz="1600" dirty="0"/>
              <a:t>, 1983). </a:t>
            </a:r>
          </a:p>
          <a:p>
            <a:endParaRPr lang="en-GB" sz="1600" b="1" dirty="0" smtClean="0"/>
          </a:p>
          <a:p>
            <a:r>
              <a:rPr lang="en-GB" sz="1600" b="1" dirty="0" smtClean="0"/>
              <a:t>We question this consensus </a:t>
            </a:r>
            <a:r>
              <a:rPr lang="en-GB" sz="1600" dirty="0" smtClean="0"/>
              <a:t>by presenting multiple orientation trends from the basal diamictite at Gibeon, Fish River tributary 1 &amp; 2, and </a:t>
            </a:r>
            <a:r>
              <a:rPr lang="en-GB" sz="1600" dirty="0" err="1" smtClean="0"/>
              <a:t>Noordoewer</a:t>
            </a:r>
            <a:r>
              <a:rPr lang="en-GB" sz="1600" dirty="0" smtClean="0"/>
              <a:t>.  Independently, these trends could traditionally have been explained by the two separate ice masses (see previous slide). </a:t>
            </a:r>
            <a:endParaRPr lang="en-GB" sz="1600" dirty="0"/>
          </a:p>
          <a:p>
            <a:r>
              <a:rPr lang="en-GB" sz="1600" dirty="0" smtClean="0"/>
              <a:t>We tentatively reinterpret these trends as recording </a:t>
            </a:r>
            <a:r>
              <a:rPr lang="en-GB" sz="1600" b="1" dirty="0" smtClean="0"/>
              <a:t>evolving subglacial conditions</a:t>
            </a:r>
            <a:r>
              <a:rPr lang="en-GB" sz="1600" dirty="0" smtClean="0"/>
              <a:t>, and concomitant change in ice flow direction, during a single glacial cycle. </a:t>
            </a:r>
            <a:endParaRPr lang="en-GB" sz="1600" dirty="0"/>
          </a:p>
          <a:p>
            <a:r>
              <a:rPr lang="en-GB" sz="1600" dirty="0" smtClean="0"/>
              <a:t>Considering the Inselberg sections south of </a:t>
            </a:r>
            <a:r>
              <a:rPr lang="en-GB" sz="1600" dirty="0" err="1" smtClean="0"/>
              <a:t>Mariental</a:t>
            </a:r>
            <a:r>
              <a:rPr lang="en-GB" sz="1600" dirty="0" smtClean="0"/>
              <a:t>, at least in this area an immediately pre-glaciated landscape consisted of SW-directed drainage event. </a:t>
            </a:r>
            <a:endParaRPr lang="en-GB" sz="1600" dirty="0"/>
          </a:p>
        </p:txBody>
      </p:sp>
      <p:pic>
        <p:nvPicPr>
          <p:cNvPr id="2050" name="Picture 2"/>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1730" y="12702"/>
            <a:ext cx="4549130" cy="6696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527376" y="5708343"/>
            <a:ext cx="5616624" cy="1177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pic>
        <p:nvPicPr>
          <p:cNvPr id="9" name="Picture 2" descr="https://egu2020.eu/cc_by_logo_png.pn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8316416"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0256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293947"/>
            <a:ext cx="8856984" cy="1778731"/>
          </a:xfrm>
        </p:spPr>
        <p:txBody>
          <a:bodyPr>
            <a:normAutofit/>
          </a:bodyPr>
          <a:lstStyle/>
          <a:p>
            <a:r>
              <a:rPr lang="en-GB" sz="3200" b="1" dirty="0" smtClean="0">
                <a:latin typeface="Myriad Pro" pitchFamily="34" charset="0"/>
              </a:rPr>
              <a:t>Complex development of a 300-million-year old subglacial unconformity in southern Namibia</a:t>
            </a:r>
            <a:endParaRPr lang="en-GB" sz="3200" b="1" dirty="0">
              <a:latin typeface="Myriad Pro"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9732" y="5998003"/>
            <a:ext cx="2294756" cy="73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4367" y="1196752"/>
            <a:ext cx="8856984" cy="1371011"/>
          </a:xfrm>
          <a:prstGeom prst="rect">
            <a:avLst/>
          </a:prstGeom>
          <a:noFill/>
        </p:spPr>
        <p:txBody>
          <a:bodyPr wrap="square" rtlCol="0">
            <a:spAutoFit/>
          </a:bodyPr>
          <a:lstStyle/>
          <a:p>
            <a:pPr algn="ctr"/>
            <a:r>
              <a:rPr lang="en-GB" b="1" dirty="0"/>
              <a:t>Daniel Paul Le Heron</a:t>
            </a:r>
            <a:r>
              <a:rPr lang="en-GB" baseline="30000" dirty="0"/>
              <a:t>1</a:t>
            </a:r>
            <a:r>
              <a:rPr lang="en-GB" dirty="0"/>
              <a:t>, Christoph Kettler</a:t>
            </a:r>
            <a:r>
              <a:rPr lang="en-GB" baseline="30000" dirty="0"/>
              <a:t>1</a:t>
            </a:r>
            <a:r>
              <a:rPr lang="en-GB" dirty="0"/>
              <a:t>, Neil Griffis</a:t>
            </a:r>
            <a:r>
              <a:rPr lang="en-GB" baseline="30000" dirty="0"/>
              <a:t>2</a:t>
            </a:r>
            <a:r>
              <a:rPr lang="en-GB" dirty="0"/>
              <a:t>, Pierre Dietrich</a:t>
            </a:r>
            <a:r>
              <a:rPr lang="en-GB" baseline="30000" dirty="0"/>
              <a:t>3</a:t>
            </a:r>
            <a:r>
              <a:rPr lang="en-GB" dirty="0"/>
              <a:t>, and Isabel Montañez</a:t>
            </a:r>
            <a:r>
              <a:rPr lang="en-GB" baseline="30000" dirty="0"/>
              <a:t>2</a:t>
            </a:r>
            <a:r>
              <a:rPr lang="en-GB" dirty="0"/>
              <a:t> </a:t>
            </a:r>
          </a:p>
          <a:p>
            <a:pPr algn="ctr"/>
            <a:r>
              <a:rPr lang="en-GB" sz="1400" i="1" baseline="30000" dirty="0"/>
              <a:t>1</a:t>
            </a:r>
            <a:r>
              <a:rPr lang="en-GB" sz="1400" i="1" dirty="0"/>
              <a:t>Institute for Geology, </a:t>
            </a:r>
            <a:r>
              <a:rPr lang="en-GB" sz="1400" i="1" dirty="0" err="1"/>
              <a:t>Althanstraße</a:t>
            </a:r>
            <a:r>
              <a:rPr lang="en-GB" sz="1400" i="1" dirty="0"/>
              <a:t> 14, </a:t>
            </a:r>
            <a:r>
              <a:rPr lang="en-GB" sz="1400" i="1" dirty="0" err="1"/>
              <a:t>Universität</a:t>
            </a:r>
            <a:r>
              <a:rPr lang="en-GB" sz="1400" i="1" dirty="0"/>
              <a:t> Wien, 1190 Vienna, Austria (daniel.le-heron@univie.ac.at)</a:t>
            </a:r>
          </a:p>
          <a:p>
            <a:pPr algn="ctr"/>
            <a:r>
              <a:rPr lang="en-GB" sz="1400" i="1" baseline="30000" dirty="0"/>
              <a:t>2</a:t>
            </a:r>
            <a:r>
              <a:rPr lang="en-GB" sz="1400" i="1" dirty="0"/>
              <a:t>Earth and Physical Sciences, 2119 One Shields Avenue, University of California Davis, Davis, CA 95616, USA.</a:t>
            </a:r>
          </a:p>
          <a:p>
            <a:pPr algn="ctr"/>
            <a:r>
              <a:rPr lang="en-GB" sz="1400" i="1" baseline="30000" dirty="0"/>
              <a:t>3</a:t>
            </a:r>
            <a:r>
              <a:rPr lang="en-GB" sz="1400" i="1" dirty="0"/>
              <a:t>Géosciences Rennes, UMR6118, </a:t>
            </a:r>
            <a:r>
              <a:rPr lang="en-GB" sz="1400" i="1" dirty="0" err="1"/>
              <a:t>Université</a:t>
            </a:r>
            <a:r>
              <a:rPr lang="en-GB" sz="1400" i="1" dirty="0"/>
              <a:t> de Rennes 1, 263 Avenue du </a:t>
            </a:r>
            <a:r>
              <a:rPr lang="en-GB" sz="1400" i="1" dirty="0" err="1"/>
              <a:t>Général</a:t>
            </a:r>
            <a:r>
              <a:rPr lang="en-GB" sz="1400" i="1" dirty="0"/>
              <a:t> Leclerc, </a:t>
            </a:r>
            <a:r>
              <a:rPr lang="en-GB" sz="1400" i="1" dirty="0" err="1"/>
              <a:t>Bâtiment</a:t>
            </a:r>
            <a:r>
              <a:rPr lang="en-GB" sz="1400" i="1" dirty="0"/>
              <a:t> 15, Campus de Beaulieu, 35042 Rennes </a:t>
            </a:r>
            <a:r>
              <a:rPr lang="en-GB" sz="1400" i="1" dirty="0" err="1"/>
              <a:t>Cedex</a:t>
            </a:r>
            <a:r>
              <a:rPr lang="en-GB" sz="1400" i="1" dirty="0"/>
              <a:t>, France.</a:t>
            </a:r>
          </a:p>
          <a:p>
            <a:pPr algn="ctr"/>
            <a:endParaRPr lang="en-GB" dirty="0"/>
          </a:p>
        </p:txBody>
      </p:sp>
      <p:sp>
        <p:nvSpPr>
          <p:cNvPr id="5" name="TextBox 4"/>
          <p:cNvSpPr txBox="1"/>
          <p:nvPr/>
        </p:nvSpPr>
        <p:spPr>
          <a:xfrm>
            <a:off x="251519" y="2528024"/>
            <a:ext cx="8769831" cy="3493264"/>
          </a:xfrm>
          <a:prstGeom prst="rect">
            <a:avLst/>
          </a:prstGeom>
          <a:noFill/>
        </p:spPr>
        <p:txBody>
          <a:bodyPr wrap="square" rtlCol="0">
            <a:spAutoFit/>
          </a:bodyPr>
          <a:lstStyle/>
          <a:p>
            <a:pPr algn="just"/>
            <a:r>
              <a:rPr lang="en-GB" sz="1300" dirty="0"/>
              <a:t>The expansion of ice masses across southern Africa during the Late Palaeozoic Ice Age (LPIA) at about 300 Ma has been recognised in the literature for over a century, including the distribution of upland areas in controlling the configuration of ice masses (Davis, 1908). In Namibia, increasing attention has focussed on long and deep palaeovalley networks in the north, but comparatively little work has been attempted in the topographically subdued plains of the south. The desert terrain of the </a:t>
            </a:r>
            <a:r>
              <a:rPr lang="en-GB" sz="1300" dirty="0" err="1"/>
              <a:t>Mariental</a:t>
            </a:r>
            <a:r>
              <a:rPr lang="en-GB" sz="1300" dirty="0"/>
              <a:t> area exposes diamictites of the </a:t>
            </a:r>
            <a:r>
              <a:rPr lang="en-GB" sz="1300" dirty="0" err="1"/>
              <a:t>Dwyka</a:t>
            </a:r>
            <a:r>
              <a:rPr lang="en-GB" sz="1300" dirty="0"/>
              <a:t> Formation discontinuously over about 300 km, extending further south to the </a:t>
            </a:r>
            <a:r>
              <a:rPr lang="en-GB" sz="1300" dirty="0" err="1"/>
              <a:t>Noordoewer</a:t>
            </a:r>
            <a:r>
              <a:rPr lang="en-GB" sz="1300" dirty="0"/>
              <a:t> area at the Namibian-South African border along the Orange River. Whilst examined at a stratigraphic level, the nature of the contact between the </a:t>
            </a:r>
            <a:r>
              <a:rPr lang="en-GB" sz="1300" dirty="0" err="1"/>
              <a:t>Dwyka</a:t>
            </a:r>
            <a:r>
              <a:rPr lang="en-GB" sz="1300" dirty="0"/>
              <a:t> glacial rocks and underlying lithologies has not been systematically investigated. This paper presents some preliminary results from fieldwork in austral winter 2019, in which we describe a highly varying basal contact that records the processes of growth, flow and expansion of ice masses across this part of Gondwana. </a:t>
            </a:r>
            <a:r>
              <a:rPr lang="en-GB" sz="1300" dirty="0" err="1"/>
              <a:t>Subglacially</a:t>
            </a:r>
            <a:r>
              <a:rPr lang="en-GB" sz="1300" dirty="0"/>
              <a:t>-produced unconformities may exhibit classic glacially-striated pavements at basin margins, which substitute for soft-sediment striated surfaces in comparatively more “</a:t>
            </a:r>
            <a:r>
              <a:rPr lang="en-GB" sz="1300" dirty="0" err="1"/>
              <a:t>basinal</a:t>
            </a:r>
            <a:r>
              <a:rPr lang="en-GB" sz="1300" dirty="0"/>
              <a:t>” areas. Where these features are absent, additional criteria may be sought. In </a:t>
            </a:r>
            <a:r>
              <a:rPr lang="en-GB" sz="1300" dirty="0" err="1"/>
              <a:t>Mariental</a:t>
            </a:r>
            <a:r>
              <a:rPr lang="en-GB" sz="1300" dirty="0"/>
              <a:t>, spectacular soft-sediment shear zones exhibit a combination of brittle and ductile end products are recognised, overprinted by shear bands. This type of subglacial unconformity developed over well differentiated, unconsolidated, siliciclastic materials. Where ice advanced over more poorly sorted material or cannibalised pre-existing diamictites, “boulder-pavements” formed in which in single clast-thick boulder-dominated intervals were facetted and striated in situ by overriding ice. By integrating measurements of striation orientations, fold </a:t>
            </a:r>
            <a:r>
              <a:rPr lang="en-GB" sz="1300" dirty="0" err="1"/>
              <a:t>vergence</a:t>
            </a:r>
            <a:r>
              <a:rPr lang="en-GB" sz="1300" dirty="0"/>
              <a:t> and </a:t>
            </a:r>
            <a:r>
              <a:rPr lang="en-GB" sz="1300" dirty="0" err="1"/>
              <a:t>palaeocurrent</a:t>
            </a:r>
            <a:r>
              <a:rPr lang="en-GB" sz="1300" dirty="0"/>
              <a:t> information, former ice flow pathways can potentially be reconstructed over a wide area, which is suspected to have been dominated by Piedmont glaciers.</a:t>
            </a:r>
          </a:p>
        </p:txBody>
      </p:sp>
      <p:sp>
        <p:nvSpPr>
          <p:cNvPr id="3" name="TextBox 2"/>
          <p:cNvSpPr txBox="1"/>
          <p:nvPr/>
        </p:nvSpPr>
        <p:spPr>
          <a:xfrm>
            <a:off x="251520" y="6093296"/>
            <a:ext cx="3976666" cy="307777"/>
          </a:xfrm>
          <a:prstGeom prst="rect">
            <a:avLst/>
          </a:prstGeom>
          <a:noFill/>
        </p:spPr>
        <p:txBody>
          <a:bodyPr wrap="none" rtlCol="0">
            <a:spAutoFit/>
          </a:bodyPr>
          <a:lstStyle/>
          <a:p>
            <a:r>
              <a:rPr lang="en-GB" sz="1400" dirty="0" smtClean="0"/>
              <a:t>[manuscript in prep- all materials new for EGU2020]</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pic>
        <p:nvPicPr>
          <p:cNvPr id="8" name="Picture 2" descr="https://egu2020.eu/cc_by_logo_png.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0982"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178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9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6592" y="0"/>
            <a:ext cx="10658475" cy="711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a:xfrm>
            <a:off x="107504" y="44624"/>
            <a:ext cx="8229600" cy="780685"/>
          </a:xfrm>
        </p:spPr>
        <p:txBody>
          <a:bodyPr>
            <a:normAutofit/>
          </a:bodyPr>
          <a:lstStyle/>
          <a:p>
            <a:pPr algn="l"/>
            <a:r>
              <a:rPr lang="en-GB" sz="3200" b="1" dirty="0" smtClean="0">
                <a:latin typeface="Myriad Pro" pitchFamily="34" charset="0"/>
              </a:rPr>
              <a:t>Reflections, thoughts and questions</a:t>
            </a:r>
            <a:endParaRPr lang="en-GB" sz="3200" i="1" dirty="0">
              <a:latin typeface="Myriad Pro" pitchFamily="34" charset="0"/>
            </a:endParaRPr>
          </a:p>
        </p:txBody>
      </p:sp>
      <p:sp>
        <p:nvSpPr>
          <p:cNvPr id="2" name="Rectangle 1"/>
          <p:cNvSpPr/>
          <p:nvPr/>
        </p:nvSpPr>
        <p:spPr>
          <a:xfrm>
            <a:off x="0" y="908720"/>
            <a:ext cx="9144000" cy="4493538"/>
          </a:xfrm>
          <a:prstGeom prst="rect">
            <a:avLst/>
          </a:prstGeom>
        </p:spPr>
        <p:txBody>
          <a:bodyPr wrap="square">
            <a:spAutoFit/>
          </a:bodyPr>
          <a:lstStyle/>
          <a:p>
            <a:pPr marL="342900" indent="-342900">
              <a:buFont typeface="Arial" panose="020B0604020202020204" pitchFamily="34" charset="0"/>
              <a:buChar char="•"/>
            </a:pPr>
            <a:r>
              <a:rPr lang="en-GB" sz="2200" b="1" dirty="0" smtClean="0"/>
              <a:t>Can sensible flow orientations be deduced by splicing new data with historical observations?</a:t>
            </a:r>
          </a:p>
          <a:p>
            <a:pPr marL="342900" indent="-342900">
              <a:buFont typeface="Arial" panose="020B0604020202020204" pitchFamily="34" charset="0"/>
              <a:buChar char="•"/>
            </a:pPr>
            <a:endParaRPr lang="en-GB" sz="2200" b="1" dirty="0"/>
          </a:p>
          <a:p>
            <a:pPr marL="342900" indent="-342900">
              <a:buFont typeface="Arial" panose="020B0604020202020204" pitchFamily="34" charset="0"/>
              <a:buChar char="•"/>
            </a:pPr>
            <a:r>
              <a:rPr lang="en-GB" sz="2200" b="1" dirty="0" smtClean="0"/>
              <a:t>How can diamictite fabrics better be interrogated to extract full 3 D information in these ancient rocks?</a:t>
            </a:r>
          </a:p>
          <a:p>
            <a:pPr marL="342900" indent="-342900">
              <a:buFont typeface="Arial" panose="020B0604020202020204" pitchFamily="34" charset="0"/>
              <a:buChar char="•"/>
            </a:pPr>
            <a:endParaRPr lang="en-GB" sz="2200" b="1" dirty="0"/>
          </a:p>
          <a:p>
            <a:pPr marL="342900" indent="-342900">
              <a:buFont typeface="Arial" panose="020B0604020202020204" pitchFamily="34" charset="0"/>
              <a:buChar char="•"/>
            </a:pPr>
            <a:r>
              <a:rPr lang="en-GB" sz="2200" b="1" dirty="0" smtClean="0"/>
              <a:t>When do we know we are looking at regional vs local flow patterns in such a complex dataset?</a:t>
            </a:r>
          </a:p>
          <a:p>
            <a:pPr marL="342900" indent="-342900">
              <a:buFont typeface="Arial" panose="020B0604020202020204" pitchFamily="34" charset="0"/>
              <a:buChar char="•"/>
            </a:pPr>
            <a:endParaRPr lang="en-GB" sz="2200" b="1" dirty="0"/>
          </a:p>
          <a:p>
            <a:pPr marL="342900" indent="-342900">
              <a:buFont typeface="Arial" panose="020B0604020202020204" pitchFamily="34" charset="0"/>
              <a:buChar char="•"/>
            </a:pPr>
            <a:r>
              <a:rPr lang="en-GB" sz="2200" b="1" dirty="0" smtClean="0"/>
              <a:t>Which weighting do we put on the different data (i.e. </a:t>
            </a:r>
            <a:r>
              <a:rPr lang="en-GB" sz="2200" b="1" dirty="0" err="1" smtClean="0"/>
              <a:t>striae</a:t>
            </a:r>
            <a:r>
              <a:rPr lang="en-GB" sz="2200" b="1" dirty="0" smtClean="0"/>
              <a:t>, tillite fabrics, cross strata)?</a:t>
            </a:r>
          </a:p>
          <a:p>
            <a:pPr marL="342900" indent="-342900">
              <a:buFont typeface="Arial" panose="020B0604020202020204" pitchFamily="34" charset="0"/>
              <a:buChar char="•"/>
            </a:pPr>
            <a:endParaRPr lang="en-GB" sz="2200" b="1" dirty="0"/>
          </a:p>
          <a:p>
            <a:endParaRPr lang="en-GB" sz="2200" b="1" dirty="0"/>
          </a:p>
        </p:txBody>
      </p:sp>
      <p:sp>
        <p:nvSpPr>
          <p:cNvPr id="3" name="TextBox 2"/>
          <p:cNvSpPr txBox="1"/>
          <p:nvPr/>
        </p:nvSpPr>
        <p:spPr>
          <a:xfrm>
            <a:off x="-108520" y="5517232"/>
            <a:ext cx="4824536" cy="1323439"/>
          </a:xfrm>
          <a:prstGeom prst="rect">
            <a:avLst/>
          </a:prstGeom>
          <a:noFill/>
        </p:spPr>
        <p:txBody>
          <a:bodyPr wrap="square" rtlCol="0">
            <a:spAutoFit/>
          </a:bodyPr>
          <a:lstStyle/>
          <a:p>
            <a:r>
              <a:rPr lang="en-GB" sz="2000" b="1" i="1" dirty="0" smtClean="0">
                <a:solidFill>
                  <a:schemeClr val="bg1"/>
                </a:solidFill>
              </a:rPr>
              <a:t>We are very grateful to the National Research Foundation of South Africa and </a:t>
            </a:r>
            <a:r>
              <a:rPr lang="en-GB" sz="2000" b="1" i="1" dirty="0">
                <a:solidFill>
                  <a:schemeClr val="bg1"/>
                </a:solidFill>
              </a:rPr>
              <a:t>to the </a:t>
            </a:r>
            <a:r>
              <a:rPr lang="en-GB" sz="2000" b="1" i="1" dirty="0" err="1">
                <a:solidFill>
                  <a:schemeClr val="bg1"/>
                </a:solidFill>
              </a:rPr>
              <a:t>Österreichischer</a:t>
            </a:r>
            <a:r>
              <a:rPr lang="en-GB" sz="2000" b="1" i="1" dirty="0">
                <a:solidFill>
                  <a:schemeClr val="bg1"/>
                </a:solidFill>
              </a:rPr>
              <a:t> </a:t>
            </a:r>
            <a:r>
              <a:rPr lang="en-GB" sz="2000" b="1" i="1" dirty="0" err="1" smtClean="0">
                <a:solidFill>
                  <a:schemeClr val="bg1"/>
                </a:solidFill>
              </a:rPr>
              <a:t>Austauschdienst</a:t>
            </a:r>
            <a:r>
              <a:rPr lang="en-GB" sz="2000" b="1" i="1" dirty="0" smtClean="0">
                <a:solidFill>
                  <a:schemeClr val="bg1"/>
                </a:solidFill>
              </a:rPr>
              <a:t> for funding our 2019 field season.</a:t>
            </a:r>
            <a:endParaRPr lang="en-GB" sz="2000" b="1" i="1" dirty="0">
              <a:solidFill>
                <a:schemeClr val="bg1"/>
              </a:solidFill>
            </a:endParaRPr>
          </a:p>
        </p:txBody>
      </p:sp>
      <p:pic>
        <p:nvPicPr>
          <p:cNvPr id="3077" name="Picture 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05758" y="5618268"/>
            <a:ext cx="1351037" cy="135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7" descr="National Research Foundatio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5606546"/>
            <a:ext cx="2232248" cy="139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25891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06" y="548680"/>
            <a:ext cx="8784979" cy="6370975"/>
          </a:xfrm>
          <a:prstGeom prst="rect">
            <a:avLst/>
          </a:prstGeom>
          <a:noFill/>
        </p:spPr>
        <p:txBody>
          <a:bodyPr wrap="square" rtlCol="0">
            <a:spAutoFit/>
          </a:bodyPr>
          <a:lstStyle/>
          <a:p>
            <a:r>
              <a:rPr lang="en-GB" sz="1200" dirty="0"/>
              <a:t>Andrews, G. D., </a:t>
            </a:r>
            <a:r>
              <a:rPr lang="en-GB" sz="1200" dirty="0" err="1"/>
              <a:t>McGrady</a:t>
            </a:r>
            <a:r>
              <a:rPr lang="en-GB" sz="1200" dirty="0"/>
              <a:t>, A. T., Brown, S. R., &amp; Maynard, S. M. (2019). First description of subglacial </a:t>
            </a:r>
            <a:r>
              <a:rPr lang="en-GB" sz="1200" dirty="0" err="1"/>
              <a:t>megalineations</a:t>
            </a:r>
            <a:r>
              <a:rPr lang="en-GB" sz="1200" dirty="0"/>
              <a:t> from the late Paleozoic ice age in southern Africa. PLOS ONE, 14(1), e0210673. </a:t>
            </a:r>
            <a:r>
              <a:rPr lang="en-GB" sz="1200" dirty="0">
                <a:hlinkClick r:id="rId2"/>
              </a:rPr>
              <a:t>https://</a:t>
            </a:r>
            <a:r>
              <a:rPr lang="en-GB" sz="1200" dirty="0" smtClean="0">
                <a:hlinkClick r:id="rId2"/>
              </a:rPr>
              <a:t>doi.org/10.1371/journal.pone.0210673</a:t>
            </a:r>
            <a:endParaRPr lang="en-GB" sz="1200" dirty="0" smtClean="0"/>
          </a:p>
          <a:p>
            <a:endParaRPr lang="en-GB" sz="1200" dirty="0" smtClean="0"/>
          </a:p>
          <a:p>
            <a:r>
              <a:rPr lang="en-GB" sz="1200" dirty="0" err="1"/>
              <a:t>Bangert</a:t>
            </a:r>
            <a:r>
              <a:rPr lang="en-GB" sz="1200" dirty="0"/>
              <a:t>, B., </a:t>
            </a:r>
            <a:r>
              <a:rPr lang="en-GB" sz="1200" dirty="0" err="1"/>
              <a:t>Stollhofen</a:t>
            </a:r>
            <a:r>
              <a:rPr lang="en-GB" sz="1200" dirty="0"/>
              <a:t>, H., Lorenz, V., and Armstrong, R.L., 1999, </a:t>
            </a:r>
            <a:r>
              <a:rPr lang="en-GB" sz="1200" dirty="0" smtClean="0"/>
              <a:t>The geochronology </a:t>
            </a:r>
            <a:r>
              <a:rPr lang="en-GB" sz="1200" dirty="0"/>
              <a:t>and significance of ash-fall tuffs in the glaciogenic</a:t>
            </a:r>
          </a:p>
          <a:p>
            <a:r>
              <a:rPr lang="en-GB" sz="1200" dirty="0"/>
              <a:t>Carboniferous-Permian </a:t>
            </a:r>
            <a:r>
              <a:rPr lang="en-GB" sz="1200" dirty="0" err="1"/>
              <a:t>Dwyka</a:t>
            </a:r>
            <a:r>
              <a:rPr lang="en-GB" sz="1200" dirty="0"/>
              <a:t> Group of Namibia and South </a:t>
            </a:r>
            <a:r>
              <a:rPr lang="en-GB" sz="1200" dirty="0" smtClean="0"/>
              <a:t>Africa: Journal </a:t>
            </a:r>
            <a:r>
              <a:rPr lang="en-GB" sz="1200" dirty="0"/>
              <a:t>of African Earth Sciences, v. 29, p. 33–49, </a:t>
            </a:r>
            <a:r>
              <a:rPr lang="en-GB" sz="1200" dirty="0" err="1"/>
              <a:t>doi</a:t>
            </a:r>
            <a:r>
              <a:rPr lang="en-GB" sz="1200" dirty="0"/>
              <a:t>: 10.1016/S0899-</a:t>
            </a:r>
          </a:p>
          <a:p>
            <a:r>
              <a:rPr lang="en-GB" sz="1200" dirty="0" smtClean="0"/>
              <a:t>5362(99)00078-0</a:t>
            </a:r>
            <a:endParaRPr lang="en-GB" sz="1200" dirty="0"/>
          </a:p>
          <a:p>
            <a:endParaRPr lang="da-DK" sz="1200" dirty="0" smtClean="0"/>
          </a:p>
          <a:p>
            <a:r>
              <a:rPr lang="da-DK" sz="1200" dirty="0" smtClean="0"/>
              <a:t>Geiger </a:t>
            </a:r>
            <a:r>
              <a:rPr lang="da-DK" sz="1200" dirty="0"/>
              <a:t>(1999</a:t>
            </a:r>
            <a:r>
              <a:rPr lang="da-DK" sz="1200" dirty="0" smtClean="0"/>
              <a:t>). </a:t>
            </a:r>
            <a:r>
              <a:rPr lang="en-GB" sz="1200" dirty="0"/>
              <a:t>An Explanation of the Geological Map 1:10 000 of the Namibian borderland along </a:t>
            </a:r>
            <a:r>
              <a:rPr lang="en-GB" sz="1200" dirty="0" smtClean="0"/>
              <a:t>the Orange </a:t>
            </a:r>
            <a:r>
              <a:rPr lang="en-GB" sz="1200" dirty="0"/>
              <a:t>River at </a:t>
            </a:r>
            <a:r>
              <a:rPr lang="en-GB" sz="1200" dirty="0" err="1"/>
              <a:t>Zwartbas</a:t>
            </a:r>
            <a:r>
              <a:rPr lang="en-GB" sz="1200" dirty="0"/>
              <a:t> - </a:t>
            </a:r>
            <a:r>
              <a:rPr lang="en-GB" sz="1200" dirty="0" err="1"/>
              <a:t>Warmbad</a:t>
            </a:r>
            <a:r>
              <a:rPr lang="en-GB" sz="1200" dirty="0"/>
              <a:t> District - </a:t>
            </a:r>
            <a:r>
              <a:rPr lang="en-GB" sz="1200" dirty="0" err="1"/>
              <a:t>Karas</a:t>
            </a:r>
            <a:r>
              <a:rPr lang="en-GB" sz="1200" dirty="0"/>
              <a:t> Region </a:t>
            </a:r>
            <a:r>
              <a:rPr lang="en-GB" sz="1200" dirty="0" smtClean="0"/>
              <a:t>– Namibia.  </a:t>
            </a:r>
            <a:r>
              <a:rPr lang="en-GB" sz="1200" dirty="0" err="1" smtClean="0"/>
              <a:t>Diplomkartierung</a:t>
            </a:r>
            <a:r>
              <a:rPr lang="en-GB" sz="1200" dirty="0"/>
              <a:t>, </a:t>
            </a:r>
            <a:r>
              <a:rPr lang="en-GB" sz="1200" dirty="0" err="1"/>
              <a:t>Bayerische</a:t>
            </a:r>
            <a:r>
              <a:rPr lang="en-GB" sz="1200" dirty="0"/>
              <a:t> Julius-</a:t>
            </a:r>
            <a:r>
              <a:rPr lang="en-GB" sz="1200" dirty="0" err="1"/>
              <a:t>Maximilians</a:t>
            </a:r>
            <a:r>
              <a:rPr lang="en-GB" sz="1200" dirty="0"/>
              <a:t>-</a:t>
            </a:r>
            <a:r>
              <a:rPr lang="en-GB" sz="1200" dirty="0" err="1"/>
              <a:t>Universität</a:t>
            </a:r>
            <a:r>
              <a:rPr lang="en-GB" sz="1200" dirty="0"/>
              <a:t> </a:t>
            </a:r>
            <a:r>
              <a:rPr lang="en-GB" sz="1200" dirty="0" err="1" smtClean="0"/>
              <a:t>Würzburg</a:t>
            </a:r>
            <a:r>
              <a:rPr lang="en-GB" sz="1200" dirty="0" smtClean="0"/>
              <a:t>. </a:t>
            </a:r>
            <a:endParaRPr lang="da-DK" sz="1200" dirty="0"/>
          </a:p>
          <a:p>
            <a:endParaRPr lang="en-GB" sz="1200" dirty="0" smtClean="0"/>
          </a:p>
          <a:p>
            <a:r>
              <a:rPr lang="en-GB" sz="1200" dirty="0" smtClean="0"/>
              <a:t>Grill</a:t>
            </a:r>
            <a:r>
              <a:rPr lang="en-GB" sz="1200" dirty="0"/>
              <a:t>, H., 1997, The </a:t>
            </a:r>
            <a:r>
              <a:rPr lang="en-GB" sz="1200" dirty="0" err="1"/>
              <a:t>Permo</a:t>
            </a:r>
            <a:r>
              <a:rPr lang="en-GB" sz="1200" dirty="0"/>
              <a:t>-Carboniferous glacial to marine Karoo record </a:t>
            </a:r>
            <a:r>
              <a:rPr lang="en-GB" sz="1200" dirty="0" smtClean="0"/>
              <a:t>in southern </a:t>
            </a:r>
            <a:r>
              <a:rPr lang="en-GB" sz="1200" dirty="0"/>
              <a:t>Namibia: Sedimentary facies and sequence </a:t>
            </a:r>
            <a:r>
              <a:rPr lang="en-GB" sz="1200" dirty="0" smtClean="0"/>
              <a:t> </a:t>
            </a:r>
            <a:r>
              <a:rPr lang="en-GB" sz="1200" dirty="0"/>
              <a:t>s</a:t>
            </a:r>
            <a:r>
              <a:rPr lang="en-GB" sz="1200" dirty="0" smtClean="0"/>
              <a:t>tratigraphy</a:t>
            </a:r>
            <a:r>
              <a:rPr lang="en-GB" sz="1200" dirty="0"/>
              <a:t>: </a:t>
            </a:r>
            <a:r>
              <a:rPr lang="en-GB" sz="1200" dirty="0" err="1" smtClean="0"/>
              <a:t>Beringeria</a:t>
            </a:r>
            <a:r>
              <a:rPr lang="en-GB" sz="1200" dirty="0" smtClean="0"/>
              <a:t>, v</a:t>
            </a:r>
            <a:r>
              <a:rPr lang="en-GB" sz="1200" dirty="0"/>
              <a:t>. 19, p. 1–98</a:t>
            </a:r>
            <a:r>
              <a:rPr lang="en-GB" sz="1200" dirty="0" smtClean="0"/>
              <a:t>.</a:t>
            </a:r>
          </a:p>
          <a:p>
            <a:endParaRPr lang="en-GB" sz="1200" dirty="0"/>
          </a:p>
          <a:p>
            <a:r>
              <a:rPr lang="en-GB" sz="1200" dirty="0"/>
              <a:t>Le Heron, D. P., Dietrich, P., Busfield, M. E., </a:t>
            </a:r>
            <a:r>
              <a:rPr lang="en-GB" sz="1200" dirty="0" err="1"/>
              <a:t>Kettler</a:t>
            </a:r>
            <a:r>
              <a:rPr lang="en-GB" sz="1200" dirty="0"/>
              <a:t>, C., </a:t>
            </a:r>
            <a:r>
              <a:rPr lang="en-GB" sz="1200" dirty="0" err="1"/>
              <a:t>Bermanschläger</a:t>
            </a:r>
            <a:r>
              <a:rPr lang="en-GB" sz="1200" dirty="0"/>
              <a:t>, S., &amp; </a:t>
            </a:r>
            <a:r>
              <a:rPr lang="en-GB" sz="1200" dirty="0" err="1"/>
              <a:t>Grasemann</a:t>
            </a:r>
            <a:r>
              <a:rPr lang="en-GB" sz="1200" dirty="0"/>
              <a:t>, B. (2019). Scratching the surface: Footprint of a late Carboniferous ice sheet. </a:t>
            </a:r>
            <a:r>
              <a:rPr lang="en-GB" sz="1200" i="1" dirty="0"/>
              <a:t>Geology</a:t>
            </a:r>
            <a:r>
              <a:rPr lang="en-GB" sz="1200" dirty="0"/>
              <a:t>, </a:t>
            </a:r>
            <a:r>
              <a:rPr lang="en-GB" sz="1200" i="1" dirty="0"/>
              <a:t>47</a:t>
            </a:r>
            <a:r>
              <a:rPr lang="en-GB" sz="1200" dirty="0"/>
              <a:t>(11), 1034–1038. https://doi.org/10.1130/g46590.1</a:t>
            </a:r>
          </a:p>
          <a:p>
            <a:endParaRPr lang="en-GB" sz="1200" dirty="0"/>
          </a:p>
          <a:p>
            <a:r>
              <a:rPr lang="en-GB" sz="1200" dirty="0"/>
              <a:t>Martin, H., 1981, The Late Paleozoic </a:t>
            </a:r>
            <a:r>
              <a:rPr lang="en-GB" sz="1200" dirty="0" err="1"/>
              <a:t>Dwyka</a:t>
            </a:r>
            <a:r>
              <a:rPr lang="en-GB" sz="1200" dirty="0"/>
              <a:t> Group of the South </a:t>
            </a:r>
            <a:r>
              <a:rPr lang="en-GB" sz="1200" dirty="0" smtClean="0"/>
              <a:t>Kalahari Basin </a:t>
            </a:r>
            <a:r>
              <a:rPr lang="en-GB" sz="1200" dirty="0"/>
              <a:t>in Namibia and Botswana and the subglacial valleys of the</a:t>
            </a:r>
          </a:p>
          <a:p>
            <a:r>
              <a:rPr lang="en-GB" sz="1200" dirty="0" err="1"/>
              <a:t>Kaokoveld</a:t>
            </a:r>
            <a:r>
              <a:rPr lang="en-GB" sz="1200" dirty="0"/>
              <a:t> in Namibia, in </a:t>
            </a:r>
            <a:r>
              <a:rPr lang="en-GB" sz="1200" dirty="0" err="1"/>
              <a:t>Hambrey</a:t>
            </a:r>
            <a:r>
              <a:rPr lang="en-GB" sz="1200" dirty="0"/>
              <a:t>, M.J., and Harland, W.B., eds</a:t>
            </a:r>
            <a:r>
              <a:rPr lang="en-GB" sz="1200" dirty="0" smtClean="0"/>
              <a:t>., Earth’s </a:t>
            </a:r>
            <a:r>
              <a:rPr lang="en-GB" sz="1200" dirty="0"/>
              <a:t>Pre-Pleistocene Glacial Record: New York, Cambridge </a:t>
            </a:r>
            <a:r>
              <a:rPr lang="en-GB" sz="1200" dirty="0" smtClean="0"/>
              <a:t>University </a:t>
            </a:r>
            <a:r>
              <a:rPr lang="en-GB" sz="1200" dirty="0"/>
              <a:t>Press, p. 61–66</a:t>
            </a:r>
            <a:r>
              <a:rPr lang="en-GB" sz="1200" dirty="0" smtClean="0"/>
              <a:t>.</a:t>
            </a:r>
          </a:p>
          <a:p>
            <a:endParaRPr lang="en-GB" sz="1200" dirty="0" smtClean="0"/>
          </a:p>
          <a:p>
            <a:r>
              <a:rPr lang="en-GB" sz="1200" dirty="0"/>
              <a:t>Melvin, J. (2019). </a:t>
            </a:r>
            <a:r>
              <a:rPr lang="en-GB" sz="1200" dirty="0" err="1"/>
              <a:t>Zarqa</a:t>
            </a:r>
            <a:r>
              <a:rPr lang="en-GB" sz="1200" dirty="0"/>
              <a:t> </a:t>
            </a:r>
            <a:r>
              <a:rPr lang="en-GB" sz="1200" dirty="0" err="1"/>
              <a:t>megafacies</a:t>
            </a:r>
            <a:r>
              <a:rPr lang="en-GB" sz="1200" dirty="0"/>
              <a:t>: Widespread subglacial deformation in the Sarah formation of Saudi Arabia and implications for the sequence stratigraphy of the </a:t>
            </a:r>
            <a:r>
              <a:rPr lang="en-GB" sz="1200" dirty="0" err="1"/>
              <a:t>hirnantian</a:t>
            </a:r>
            <a:r>
              <a:rPr lang="en-GB" sz="1200" dirty="0"/>
              <a:t> glaciation. In </a:t>
            </a:r>
            <a:r>
              <a:rPr lang="en-GB" sz="1200" i="1" dirty="0"/>
              <a:t>Geological Society Special Publication</a:t>
            </a:r>
            <a:r>
              <a:rPr lang="en-GB" sz="1200" dirty="0"/>
              <a:t> (Vol. 475, Issue 1, pp. 53–80). Geological Society of London. https://doi.org/10.1144/SP475.6</a:t>
            </a:r>
          </a:p>
          <a:p>
            <a:endParaRPr lang="en-GB" sz="1200" dirty="0" smtClean="0"/>
          </a:p>
          <a:p>
            <a:r>
              <a:rPr lang="en-GB" sz="1200" dirty="0" err="1" smtClean="0"/>
              <a:t>Stollhofen</a:t>
            </a:r>
            <a:r>
              <a:rPr lang="en-GB" sz="1200" dirty="0"/>
              <a:t>, H., Werner, M., </a:t>
            </a:r>
            <a:r>
              <a:rPr lang="en-GB" sz="1200" dirty="0" err="1"/>
              <a:t>Stanistreet</a:t>
            </a:r>
            <a:r>
              <a:rPr lang="en-GB" sz="1200" dirty="0"/>
              <a:t>, I.G., and Armstrong, R.A., 2008, Single-zircon U-</a:t>
            </a:r>
            <a:r>
              <a:rPr lang="en-GB" sz="1200" dirty="0" err="1"/>
              <a:t>Pb</a:t>
            </a:r>
            <a:r>
              <a:rPr lang="en-GB" sz="1200" dirty="0"/>
              <a:t> dating of Carboniferous-Permian tuffs, Namibia, and the </a:t>
            </a:r>
            <a:r>
              <a:rPr lang="en-GB" sz="1200" dirty="0" smtClean="0"/>
              <a:t>intercontinental </a:t>
            </a:r>
            <a:r>
              <a:rPr lang="en-GB" sz="1200" dirty="0"/>
              <a:t>deglaciation cycle framework, in Fielding, C.R., Frank, T.D., and Isbell, J.L., eds., Resolving the Late Paleozoic Ice Age in Time and </a:t>
            </a:r>
            <a:r>
              <a:rPr lang="en-GB" sz="1200" dirty="0" smtClean="0"/>
              <a:t>Space: Geological </a:t>
            </a:r>
            <a:r>
              <a:rPr lang="en-GB" sz="1200" dirty="0"/>
              <a:t>Society of America Special Paper 441, p. 83–96, </a:t>
            </a:r>
            <a:r>
              <a:rPr lang="en-GB" sz="1200" dirty="0" err="1"/>
              <a:t>doi</a:t>
            </a:r>
            <a:r>
              <a:rPr lang="en-GB" sz="1200" dirty="0"/>
              <a:t>: 10.1130/2008.2441(06</a:t>
            </a:r>
            <a:r>
              <a:rPr lang="en-GB" sz="1200" dirty="0" smtClean="0"/>
              <a:t>).</a:t>
            </a:r>
          </a:p>
          <a:p>
            <a:endParaRPr lang="en-GB" sz="1200" i="1" dirty="0"/>
          </a:p>
          <a:p>
            <a:r>
              <a:rPr lang="en-GB" sz="1200" dirty="0" err="1" smtClean="0"/>
              <a:t>Stratten</a:t>
            </a:r>
            <a:r>
              <a:rPr lang="en-GB" sz="1200" dirty="0" smtClean="0"/>
              <a:t>, T. </a:t>
            </a:r>
            <a:r>
              <a:rPr lang="en-GB" sz="1200" dirty="0"/>
              <a:t>1977. Conflicting directions of </a:t>
            </a:r>
            <a:r>
              <a:rPr lang="en-GB" sz="1200" dirty="0" err="1"/>
              <a:t>Dwyka</a:t>
            </a:r>
            <a:r>
              <a:rPr lang="en-GB" sz="1200" dirty="0"/>
              <a:t> ice flow in the western Cape Province and southern South West Africa. South African Journal of Geology, Volume 80, Issue 2, </a:t>
            </a:r>
            <a:r>
              <a:rPr lang="en-GB" sz="1200" dirty="0" smtClean="0"/>
              <a:t>p</a:t>
            </a:r>
            <a:r>
              <a:rPr lang="en-GB" sz="1200" dirty="0"/>
              <a:t>. 79 </a:t>
            </a:r>
            <a:r>
              <a:rPr lang="en-GB" sz="1200" dirty="0" smtClean="0"/>
              <a:t>– 86.</a:t>
            </a:r>
          </a:p>
          <a:p>
            <a:endParaRPr lang="en-GB" sz="1200" dirty="0"/>
          </a:p>
          <a:p>
            <a:r>
              <a:rPr lang="en-GB" sz="1200" dirty="0" err="1"/>
              <a:t>Visser</a:t>
            </a:r>
            <a:r>
              <a:rPr lang="en-GB" sz="1200" dirty="0"/>
              <a:t>, J. N. J. (1983). An analysis of the </a:t>
            </a:r>
            <a:r>
              <a:rPr lang="en-GB" sz="1200" dirty="0" err="1"/>
              <a:t>Permo</a:t>
            </a:r>
            <a:r>
              <a:rPr lang="en-GB" sz="1200" dirty="0"/>
              <a:t>-Carboniferous glaciation in the marine Kalahari Basin, Southern Africa. </a:t>
            </a:r>
            <a:r>
              <a:rPr lang="en-GB" sz="1200" i="1" dirty="0"/>
              <a:t>Palaeogeography, Palaeoclimatology, Palaeoecology</a:t>
            </a:r>
            <a:r>
              <a:rPr lang="en-GB" sz="1200" dirty="0"/>
              <a:t>, </a:t>
            </a:r>
            <a:r>
              <a:rPr lang="en-GB" sz="1200" i="1" dirty="0"/>
              <a:t>44</a:t>
            </a:r>
            <a:r>
              <a:rPr lang="en-GB" sz="1200" dirty="0"/>
              <a:t>(3–4), 295–315. https://doi.org/10.1016/0031-0182(83)90108-6</a:t>
            </a:r>
          </a:p>
          <a:p>
            <a:endParaRPr lang="en-GB" sz="1200" dirty="0"/>
          </a:p>
        </p:txBody>
      </p:sp>
      <p:sp>
        <p:nvSpPr>
          <p:cNvPr id="5" name="Title 1"/>
          <p:cNvSpPr>
            <a:spLocks noGrp="1"/>
          </p:cNvSpPr>
          <p:nvPr>
            <p:ph type="title"/>
          </p:nvPr>
        </p:nvSpPr>
        <p:spPr>
          <a:xfrm>
            <a:off x="107504" y="-99392"/>
            <a:ext cx="8229600" cy="780685"/>
          </a:xfrm>
        </p:spPr>
        <p:txBody>
          <a:bodyPr>
            <a:normAutofit/>
          </a:bodyPr>
          <a:lstStyle/>
          <a:p>
            <a:pPr algn="l"/>
            <a:r>
              <a:rPr lang="en-GB" sz="3200" b="1" dirty="0" smtClean="0">
                <a:latin typeface="Myriad Pro" pitchFamily="34" charset="0"/>
              </a:rPr>
              <a:t>References</a:t>
            </a:r>
            <a:endParaRPr lang="en-GB" sz="3200" i="1" dirty="0">
              <a:latin typeface="Myriad Pro" pitchFamily="34" charset="0"/>
            </a:endParaRPr>
          </a:p>
        </p:txBody>
      </p:sp>
      <p:pic>
        <p:nvPicPr>
          <p:cNvPr id="6" name="Picture 2" descr="https://egu2020.eu/cc_by_logo_png.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16416"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8920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523802" y="200025"/>
            <a:ext cx="5800726" cy="665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35496" y="332656"/>
            <a:ext cx="3168352" cy="780685"/>
          </a:xfrm>
        </p:spPr>
        <p:txBody>
          <a:bodyPr>
            <a:normAutofit fontScale="90000"/>
          </a:bodyPr>
          <a:lstStyle/>
          <a:p>
            <a:pPr algn="l"/>
            <a:r>
              <a:rPr lang="en-GB" sz="3200" b="1" dirty="0" smtClean="0">
                <a:latin typeface="Myriad Pro" pitchFamily="34" charset="0"/>
              </a:rPr>
              <a:t>Palaeogeographic</a:t>
            </a:r>
            <a:br>
              <a:rPr lang="en-GB" sz="3200" b="1" dirty="0" smtClean="0">
                <a:latin typeface="Myriad Pro" pitchFamily="34" charset="0"/>
              </a:rPr>
            </a:br>
            <a:r>
              <a:rPr lang="en-GB" sz="3200" b="1" dirty="0" smtClean="0">
                <a:latin typeface="Myriad Pro" pitchFamily="34" charset="0"/>
              </a:rPr>
              <a:t>map- setting the scene</a:t>
            </a:r>
            <a:endParaRPr lang="en-GB" sz="3200" i="1" dirty="0">
              <a:latin typeface="Myriad Pro" pitchFamily="34" charset="0"/>
            </a:endParaRPr>
          </a:p>
        </p:txBody>
      </p:sp>
      <p:sp>
        <p:nvSpPr>
          <p:cNvPr id="5" name="TextBox 4"/>
          <p:cNvSpPr txBox="1"/>
          <p:nvPr/>
        </p:nvSpPr>
        <p:spPr>
          <a:xfrm>
            <a:off x="-36512" y="1340768"/>
            <a:ext cx="3600400" cy="5355312"/>
          </a:xfrm>
          <a:prstGeom prst="rect">
            <a:avLst/>
          </a:prstGeom>
          <a:noFill/>
        </p:spPr>
        <p:txBody>
          <a:bodyPr wrap="square" rtlCol="0">
            <a:spAutoFit/>
          </a:bodyPr>
          <a:lstStyle/>
          <a:p>
            <a:pPr marL="285750" indent="-285750">
              <a:buFont typeface="Arial" charset="0"/>
              <a:buChar char="•"/>
            </a:pPr>
            <a:r>
              <a:rPr lang="en-GB" dirty="0" smtClean="0"/>
              <a:t>Northern Namibia: extensive network of deeply incised </a:t>
            </a:r>
            <a:r>
              <a:rPr lang="en-GB" dirty="0" err="1" smtClean="0"/>
              <a:t>palaeovalleys</a:t>
            </a:r>
            <a:r>
              <a:rPr lang="en-GB" dirty="0" smtClean="0"/>
              <a:t>: see Dietrich et al. EGU 2020 abstract: </a:t>
            </a:r>
            <a:r>
              <a:rPr lang="en-GB" dirty="0" smtClean="0">
                <a:hlinkClick r:id="rId3"/>
              </a:rPr>
              <a:t>https</a:t>
            </a:r>
            <a:r>
              <a:rPr lang="en-GB" dirty="0">
                <a:hlinkClick r:id="rId3"/>
              </a:rPr>
              <a:t>://</a:t>
            </a:r>
            <a:r>
              <a:rPr lang="en-GB" dirty="0" smtClean="0">
                <a:hlinkClick r:id="rId3"/>
              </a:rPr>
              <a:t>doi.org/10.5194/egusphere-egu2020-14059</a:t>
            </a:r>
            <a:endParaRPr lang="en-GB" dirty="0" smtClean="0"/>
          </a:p>
          <a:p>
            <a:pPr marL="285750" indent="-285750">
              <a:buFont typeface="Arial" charset="0"/>
              <a:buChar char="•"/>
            </a:pPr>
            <a:endParaRPr lang="en-GB" dirty="0" smtClean="0"/>
          </a:p>
          <a:p>
            <a:pPr marL="285750" indent="-285750">
              <a:buFont typeface="Arial" charset="0"/>
              <a:buChar char="•"/>
            </a:pPr>
            <a:r>
              <a:rPr lang="en-GB" dirty="0" smtClean="0"/>
              <a:t>Central Namibia (Damara): </a:t>
            </a:r>
            <a:r>
              <a:rPr lang="en-GB" dirty="0"/>
              <a:t>Mega-scale glacial </a:t>
            </a:r>
            <a:r>
              <a:rPr lang="en-GB" dirty="0" err="1"/>
              <a:t>lineations</a:t>
            </a:r>
            <a:r>
              <a:rPr lang="en-GB" dirty="0"/>
              <a:t> and palaeo-ice stream topography (Andrews et al., 2018</a:t>
            </a:r>
            <a:r>
              <a:rPr lang="en-GB" dirty="0" smtClean="0"/>
              <a:t>)</a:t>
            </a:r>
          </a:p>
          <a:p>
            <a:endParaRPr lang="en-GB" dirty="0" smtClean="0"/>
          </a:p>
          <a:p>
            <a:pPr marL="285750" indent="-285750">
              <a:buFont typeface="Arial" charset="0"/>
              <a:buChar char="•"/>
            </a:pPr>
            <a:r>
              <a:rPr lang="en-GB" dirty="0" smtClean="0"/>
              <a:t>Southern Namibia (W Kalahari Basin)- since </a:t>
            </a:r>
            <a:r>
              <a:rPr lang="en-GB" dirty="0" err="1" smtClean="0"/>
              <a:t>Stratten</a:t>
            </a:r>
            <a:r>
              <a:rPr lang="en-GB" dirty="0" smtClean="0"/>
              <a:t> (1977) and </a:t>
            </a:r>
            <a:r>
              <a:rPr lang="en-GB" dirty="0" err="1" smtClean="0"/>
              <a:t>Visser</a:t>
            </a:r>
            <a:r>
              <a:rPr lang="en-GB" dirty="0" smtClean="0"/>
              <a:t> (1983), only mapping scale work and unpublished theses</a:t>
            </a:r>
          </a:p>
          <a:p>
            <a:pPr marL="285750" indent="-285750">
              <a:buFont typeface="Arial" charset="0"/>
              <a:buChar char="•"/>
            </a:pPr>
            <a:endParaRPr lang="en-GB" dirty="0"/>
          </a:p>
          <a:p>
            <a:r>
              <a:rPr lang="en-GB" i="1" dirty="0" smtClean="0"/>
              <a:t> </a:t>
            </a:r>
            <a:endParaRPr lang="en-GB" i="1" dirty="0"/>
          </a:p>
          <a:p>
            <a:pPr marL="285750" indent="-285750">
              <a:buFont typeface="Arial" charset="0"/>
              <a:buChar char="•"/>
            </a:pPr>
            <a:endParaRPr lang="en-GB" dirty="0"/>
          </a:p>
        </p:txBody>
      </p:sp>
      <p:cxnSp>
        <p:nvCxnSpPr>
          <p:cNvPr id="3" name="Straight Connector 2"/>
          <p:cNvCxnSpPr/>
          <p:nvPr/>
        </p:nvCxnSpPr>
        <p:spPr>
          <a:xfrm flipV="1">
            <a:off x="3203848" y="1628800"/>
            <a:ext cx="3024336" cy="72008"/>
          </a:xfrm>
          <a:prstGeom prst="line">
            <a:avLst/>
          </a:prstGeom>
          <a:ln w="127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356248" y="2060848"/>
            <a:ext cx="3592016" cy="1728192"/>
          </a:xfrm>
          <a:prstGeom prst="line">
            <a:avLst/>
          </a:prstGeom>
          <a:ln w="127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pic>
        <p:nvPicPr>
          <p:cNvPr id="7" name="Picture 2" descr="https://egu2020.eu/cc_by_logo_png.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0982"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5147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a:xfrm>
            <a:off x="35496" y="-171400"/>
            <a:ext cx="9073008" cy="6768752"/>
          </a:xfrm>
        </p:spPr>
        <p:txBody>
          <a:bodyPr>
            <a:normAutofit/>
          </a:bodyPr>
          <a:lstStyle/>
          <a:p>
            <a:pPr algn="l"/>
            <a:r>
              <a:rPr lang="en-GB" sz="3200" b="1" dirty="0" smtClean="0">
                <a:solidFill>
                  <a:schemeClr val="bg1"/>
                </a:solidFill>
                <a:effectLst>
                  <a:outerShdw blurRad="38100" dist="38100" dir="2700000" algn="tl">
                    <a:srgbClr val="000000">
                      <a:alpha val="43137"/>
                    </a:srgbClr>
                  </a:outerShdw>
                </a:effectLst>
                <a:latin typeface="Myriad Pro" pitchFamily="34" charset="0"/>
              </a:rPr>
              <a:t>Our motivation: </a:t>
            </a:r>
            <a:r>
              <a:rPr lang="en-GB" sz="2000" b="1" i="1" dirty="0" smtClean="0">
                <a:solidFill>
                  <a:schemeClr val="bg1"/>
                </a:solidFill>
                <a:effectLst>
                  <a:outerShdw blurRad="38100" dist="38100" dir="2700000" algn="tl">
                    <a:srgbClr val="000000">
                      <a:alpha val="43137"/>
                    </a:srgbClr>
                  </a:outerShdw>
                </a:effectLst>
                <a:latin typeface="Myriad Pro" pitchFamily="34" charset="0"/>
              </a:rPr>
              <a:t>We know that this part of Africa was glaciated during the LPIA, but precisely how? Valley glaciers? Ice streams? Piedmont glaciers?</a:t>
            </a:r>
            <a:r>
              <a:rPr lang="en-GB" sz="3200" b="1" i="1" dirty="0" smtClean="0">
                <a:latin typeface="Myriad Pro" pitchFamily="34" charset="0"/>
              </a:rPr>
              <a:t/>
            </a:r>
            <a:br>
              <a:rPr lang="en-GB" sz="3200" b="1" i="1" dirty="0" smtClean="0">
                <a:latin typeface="Myriad Pro" pitchFamily="34" charset="0"/>
              </a:rPr>
            </a:br>
            <a:r>
              <a:rPr lang="en-GB" sz="3200" i="1" dirty="0" smtClean="0">
                <a:latin typeface="Myriad Pro" pitchFamily="34" charset="0"/>
              </a:rPr>
              <a:t/>
            </a:r>
            <a:br>
              <a:rPr lang="en-GB" sz="3200" i="1" dirty="0" smtClean="0">
                <a:latin typeface="Myriad Pro" pitchFamily="34" charset="0"/>
              </a:rPr>
            </a:br>
            <a:r>
              <a:rPr lang="en-GB" sz="3200" i="1" dirty="0">
                <a:latin typeface="Myriad Pro" pitchFamily="34" charset="0"/>
              </a:rPr>
              <a:t/>
            </a:r>
            <a:br>
              <a:rPr lang="en-GB" sz="3200" i="1" dirty="0">
                <a:latin typeface="Myriad Pro" pitchFamily="34" charset="0"/>
              </a:rPr>
            </a:br>
            <a:r>
              <a:rPr lang="en-GB" sz="3200" i="1" dirty="0" smtClean="0">
                <a:latin typeface="Myriad Pro" pitchFamily="34" charset="0"/>
              </a:rPr>
              <a:t/>
            </a:r>
            <a:br>
              <a:rPr lang="en-GB" sz="3200" i="1" dirty="0" smtClean="0">
                <a:latin typeface="Myriad Pro" pitchFamily="34" charset="0"/>
              </a:rPr>
            </a:br>
            <a:r>
              <a:rPr lang="en-GB" sz="3200" i="1" dirty="0">
                <a:latin typeface="Myriad Pro" pitchFamily="34" charset="0"/>
              </a:rPr>
              <a:t/>
            </a:r>
            <a:br>
              <a:rPr lang="en-GB" sz="3200" i="1" dirty="0">
                <a:latin typeface="Myriad Pro" pitchFamily="34" charset="0"/>
              </a:rPr>
            </a:br>
            <a:r>
              <a:rPr lang="en-GB" sz="3200" i="1" dirty="0">
                <a:latin typeface="Myriad Pro" pitchFamily="34" charset="0"/>
              </a:rPr>
              <a:t/>
            </a:r>
            <a:br>
              <a:rPr lang="en-GB" sz="3200" i="1" dirty="0">
                <a:latin typeface="Myriad Pro" pitchFamily="34" charset="0"/>
              </a:rPr>
            </a:br>
            <a:r>
              <a:rPr lang="en-GB" sz="3200" i="1" dirty="0" smtClean="0">
                <a:latin typeface="Myriad Pro" pitchFamily="34" charset="0"/>
              </a:rPr>
              <a:t/>
            </a:r>
            <a:br>
              <a:rPr lang="en-GB" sz="3200" i="1" dirty="0" smtClean="0">
                <a:latin typeface="Myriad Pro" pitchFamily="34" charset="0"/>
              </a:rPr>
            </a:br>
            <a:r>
              <a:rPr lang="en-GB" sz="3200" i="1" dirty="0">
                <a:latin typeface="Myriad Pro" pitchFamily="34" charset="0"/>
              </a:rPr>
              <a:t/>
            </a:r>
            <a:br>
              <a:rPr lang="en-GB" sz="3200" i="1" dirty="0">
                <a:latin typeface="Myriad Pro" pitchFamily="34" charset="0"/>
              </a:rPr>
            </a:br>
            <a:r>
              <a:rPr lang="en-GB" sz="3200" b="1" dirty="0" smtClean="0">
                <a:latin typeface="Myriad Pro" pitchFamily="34" charset="0"/>
              </a:rPr>
              <a:t>Our methods:</a:t>
            </a:r>
            <a:r>
              <a:rPr lang="en-GB" sz="3200" b="1" dirty="0">
                <a:latin typeface="Myriad Pro" pitchFamily="34" charset="0"/>
              </a:rPr>
              <a:t/>
            </a:r>
            <a:br>
              <a:rPr lang="en-GB" sz="3200" b="1" dirty="0">
                <a:latin typeface="Myriad Pro" pitchFamily="34" charset="0"/>
              </a:rPr>
            </a:br>
            <a:r>
              <a:rPr lang="en-GB" sz="2000" i="1" dirty="0" smtClean="0">
                <a:latin typeface="Myriad Pro" pitchFamily="34" charset="0"/>
              </a:rPr>
              <a:t>Sedimentary facies analysis coupled with interdisciplinary approach to measuring any rock fabric that can help us reconstruct a 300 Ma ice mass.</a:t>
            </a:r>
            <a:br>
              <a:rPr lang="en-GB" sz="2000" i="1" dirty="0" smtClean="0">
                <a:latin typeface="Myriad Pro" pitchFamily="34" charset="0"/>
              </a:rPr>
            </a:br>
            <a:r>
              <a:rPr lang="en-GB" sz="2000" i="1" dirty="0" smtClean="0">
                <a:latin typeface="Myriad Pro" pitchFamily="34" charset="0"/>
              </a:rPr>
              <a:t>For example: (</a:t>
            </a:r>
            <a:r>
              <a:rPr lang="en-GB" sz="2000" i="1" dirty="0" err="1" smtClean="0">
                <a:latin typeface="Myriad Pro" pitchFamily="34" charset="0"/>
              </a:rPr>
              <a:t>i</a:t>
            </a:r>
            <a:r>
              <a:rPr lang="en-GB" sz="2000" i="1" dirty="0" smtClean="0">
                <a:latin typeface="Myriad Pro" pitchFamily="34" charset="0"/>
              </a:rPr>
              <a:t>) striation measurements of stones embedded in diamictites, (ii) cross-bed orientations, (iii) clast orientations, (iii) </a:t>
            </a:r>
            <a:r>
              <a:rPr lang="en-GB" sz="2000" i="1" dirty="0" err="1" smtClean="0">
                <a:latin typeface="Myriad Pro" pitchFamily="34" charset="0"/>
              </a:rPr>
              <a:t>lineations</a:t>
            </a:r>
            <a:r>
              <a:rPr lang="en-GB" sz="2000" i="1" dirty="0" smtClean="0">
                <a:latin typeface="Myriad Pro" pitchFamily="34" charset="0"/>
              </a:rPr>
              <a:t> on aerial photos (full use of drone- data not possible to process owing to COVID-19 office restrictions), (iv) striated pavements, (v) measurements of soft-sediment folds, etc.</a:t>
            </a:r>
            <a:endParaRPr lang="en-GB" sz="2000" i="1" dirty="0">
              <a:latin typeface="Myriad Pro" pitchFamily="34" charset="0"/>
            </a:endParaRPr>
          </a:p>
        </p:txBody>
      </p:sp>
      <p:sp>
        <p:nvSpPr>
          <p:cNvPr id="2" name="TextBox 1"/>
          <p:cNvSpPr txBox="1"/>
          <p:nvPr/>
        </p:nvSpPr>
        <p:spPr>
          <a:xfrm>
            <a:off x="3388514" y="6543005"/>
            <a:ext cx="5755486" cy="307777"/>
          </a:xfrm>
          <a:prstGeom prst="rect">
            <a:avLst/>
          </a:prstGeom>
          <a:noFill/>
        </p:spPr>
        <p:txBody>
          <a:bodyPr wrap="none" rtlCol="0">
            <a:spAutoFit/>
          </a:bodyPr>
          <a:lstStyle/>
          <a:p>
            <a:r>
              <a:rPr lang="en-GB" sz="1400" dirty="0" smtClean="0"/>
              <a:t>Background image: </a:t>
            </a:r>
            <a:r>
              <a:rPr lang="en-GB" sz="1400" dirty="0" err="1" smtClean="0"/>
              <a:t>Pasterze</a:t>
            </a:r>
            <a:r>
              <a:rPr lang="en-GB" sz="1400" dirty="0" smtClean="0"/>
              <a:t> Glacier, Austria, July 2018. Photo: D.P. Le Heron.</a:t>
            </a:r>
            <a:endParaRPr lang="en-GB" sz="1400" dirty="0"/>
          </a:p>
        </p:txBody>
      </p:sp>
      <p:pic>
        <p:nvPicPr>
          <p:cNvPr id="5" name="Picture 2" descr="https://egu2020.eu/cc_by_logo_png.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0982"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2344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b="15786"/>
          <a:stretch/>
        </p:blipFill>
        <p:spPr>
          <a:xfrm>
            <a:off x="0" y="0"/>
            <a:ext cx="9144000" cy="6525344"/>
          </a:xfrm>
          <a:prstGeom prst="rect">
            <a:avLst/>
          </a:prstGeom>
        </p:spPr>
      </p:pic>
      <p:sp>
        <p:nvSpPr>
          <p:cNvPr id="2" name="Title 1"/>
          <p:cNvSpPr>
            <a:spLocks noGrp="1"/>
          </p:cNvSpPr>
          <p:nvPr>
            <p:ph type="title"/>
          </p:nvPr>
        </p:nvSpPr>
        <p:spPr>
          <a:xfrm>
            <a:off x="0" y="764704"/>
            <a:ext cx="9036496" cy="1143000"/>
          </a:xfrm>
        </p:spPr>
        <p:txBody>
          <a:bodyPr>
            <a:noAutofit/>
          </a:bodyPr>
          <a:lstStyle/>
          <a:p>
            <a:pPr algn="l"/>
            <a:r>
              <a:rPr lang="en-GB" sz="2800" dirty="0" smtClean="0">
                <a:latin typeface="Myriad Pro" pitchFamily="34" charset="0"/>
              </a:rPr>
              <a:t>If you are want to know </a:t>
            </a:r>
            <a:r>
              <a:rPr lang="en-GB" sz="2800" i="1" dirty="0" smtClean="0">
                <a:latin typeface="Myriad Pro" pitchFamily="34" charset="0"/>
              </a:rPr>
              <a:t>why</a:t>
            </a:r>
            <a:r>
              <a:rPr lang="en-GB" sz="2800" dirty="0" smtClean="0">
                <a:latin typeface="Myriad Pro" pitchFamily="34" charset="0"/>
              </a:rPr>
              <a:t> we use </a:t>
            </a:r>
            <a:r>
              <a:rPr lang="en-GB" sz="2800" i="1" dirty="0" smtClean="0">
                <a:latin typeface="Myriad Pro" pitchFamily="34" charset="0"/>
              </a:rPr>
              <a:t>drone imagery </a:t>
            </a:r>
            <a:r>
              <a:rPr lang="en-GB" sz="2800" dirty="0" smtClean="0">
                <a:latin typeface="Myriad Pro" pitchFamily="34" charset="0"/>
              </a:rPr>
              <a:t>to investigate LPIA glacial unconformities, check out the </a:t>
            </a:r>
            <a:r>
              <a:rPr lang="en-GB" sz="2800" b="1" dirty="0" smtClean="0">
                <a:latin typeface="Myriad Pro" pitchFamily="34" charset="0"/>
              </a:rPr>
              <a:t>Open Access Paper in Geology</a:t>
            </a:r>
            <a:r>
              <a:rPr lang="en-GB" sz="2800" dirty="0" smtClean="0">
                <a:latin typeface="Myriad Pro" pitchFamily="34" charset="0"/>
              </a:rPr>
              <a:t> from 2019 (link below). Presented at EGU 2019, it explains the vital and cryptic information preserved on these surfaces (photo below from </a:t>
            </a:r>
            <a:r>
              <a:rPr lang="en-GB" sz="2800" dirty="0" err="1" smtClean="0">
                <a:latin typeface="Myriad Pro" pitchFamily="34" charset="0"/>
              </a:rPr>
              <a:t>Oorlogskloof</a:t>
            </a:r>
            <a:r>
              <a:rPr lang="en-GB" sz="2800" dirty="0" smtClean="0">
                <a:latin typeface="Myriad Pro" pitchFamily="34" charset="0"/>
              </a:rPr>
              <a:t>, South Africa)</a:t>
            </a:r>
            <a:endParaRPr lang="en-GB" sz="2800" dirty="0">
              <a:latin typeface="Myriad Pro" pitchFamily="34" charset="0"/>
            </a:endParaRPr>
          </a:p>
        </p:txBody>
      </p:sp>
      <p:sp>
        <p:nvSpPr>
          <p:cNvPr id="4" name="TextBox 3"/>
          <p:cNvSpPr txBox="1"/>
          <p:nvPr/>
        </p:nvSpPr>
        <p:spPr>
          <a:xfrm>
            <a:off x="35496" y="6505599"/>
            <a:ext cx="8964488" cy="307777"/>
          </a:xfrm>
          <a:prstGeom prst="rect">
            <a:avLst/>
          </a:prstGeom>
          <a:noFill/>
        </p:spPr>
        <p:txBody>
          <a:bodyPr wrap="square" rtlCol="0">
            <a:spAutoFit/>
          </a:bodyPr>
          <a:lstStyle/>
          <a:p>
            <a:r>
              <a:rPr lang="en-GB" sz="1400" b="1" dirty="0">
                <a:hlinkClick r:id="rId5"/>
              </a:rPr>
              <a:t>https://pubs.geoscienceworld.org/gsa/geology/article/47/11/1034/573666/Scratching-the-surface-Footprint-of-a-late</a:t>
            </a:r>
            <a:endParaRPr lang="en-GB" sz="1400" b="1"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pic>
        <p:nvPicPr>
          <p:cNvPr id="6" name="Picture 2" descr="https://egu2020.eu/cc_by_logo_png.pn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0982" y="6176203"/>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3545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331" y="-171400"/>
            <a:ext cx="3329533" cy="1484784"/>
          </a:xfrm>
        </p:spPr>
        <p:txBody>
          <a:bodyPr>
            <a:normAutofit/>
          </a:bodyPr>
          <a:lstStyle/>
          <a:p>
            <a:pPr algn="l"/>
            <a:r>
              <a:rPr lang="en-GB" sz="3200" b="1" dirty="0" smtClean="0">
                <a:latin typeface="Myriad Pro" pitchFamily="34" charset="0"/>
              </a:rPr>
              <a:t>Outcrops in this presentation</a:t>
            </a:r>
            <a:endParaRPr lang="en-GB" sz="3200" i="1" dirty="0">
              <a:latin typeface="Myriad Pro" pitchFamily="34" charset="0"/>
            </a:endParaRPr>
          </a:p>
        </p:txBody>
      </p:sp>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347864" y="0"/>
            <a:ext cx="5796136" cy="6872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7504" y="1340768"/>
            <a:ext cx="3180853" cy="4801314"/>
          </a:xfrm>
          <a:prstGeom prst="rect">
            <a:avLst/>
          </a:prstGeom>
          <a:noFill/>
        </p:spPr>
        <p:txBody>
          <a:bodyPr wrap="square" rtlCol="0">
            <a:spAutoFit/>
          </a:bodyPr>
          <a:lstStyle/>
          <a:p>
            <a:pPr marL="285750" indent="-285750">
              <a:buFont typeface="Arial" panose="020B0604020202020204" pitchFamily="34" charset="0"/>
              <a:buChar char="•"/>
            </a:pPr>
            <a:r>
              <a:rPr lang="en-GB" dirty="0" smtClean="0"/>
              <a:t>Maps showing the study </a:t>
            </a:r>
            <a:r>
              <a:rPr lang="en-GB" dirty="0"/>
              <a:t>areas of the </a:t>
            </a:r>
            <a:r>
              <a:rPr lang="en-GB" dirty="0" err="1"/>
              <a:t>Dwyka</a:t>
            </a:r>
            <a:r>
              <a:rPr lang="en-GB" dirty="0"/>
              <a:t> Group in southern Namibia. Compiled from </a:t>
            </a:r>
            <a:r>
              <a:rPr lang="en-GB" dirty="0" smtClean="0"/>
              <a:t>Martin </a:t>
            </a:r>
            <a:r>
              <a:rPr lang="da-DK" dirty="0" smtClean="0"/>
              <a:t>(1981</a:t>
            </a:r>
            <a:r>
              <a:rPr lang="da-DK" dirty="0"/>
              <a:t>), Visser (1983), </a:t>
            </a:r>
            <a:r>
              <a:rPr lang="da-DK" dirty="0" smtClean="0"/>
              <a:t>Bangert et al. (1988),  and Geiger (1999).</a:t>
            </a:r>
          </a:p>
          <a:p>
            <a:endParaRPr lang="da-DK" dirty="0" smtClean="0"/>
          </a:p>
          <a:p>
            <a:pPr marL="285750" indent="-285750">
              <a:buFont typeface="Arial" panose="020B0604020202020204" pitchFamily="34" charset="0"/>
              <a:buChar char="•"/>
            </a:pPr>
            <a:r>
              <a:rPr lang="da-DK" dirty="0" smtClean="0"/>
              <a:t>Throughout the presentation, data from outcrops are presented from the so-called ”Airport canyon” working progressively south through the localities in inset map A, before presenting detailed analysis of the Noordoewer outcrop in inset map B.</a:t>
            </a:r>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pic>
        <p:nvPicPr>
          <p:cNvPr id="6" name="Picture 2" descr="https://egu2020.eu/cc_by_logo_png.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0982"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740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9392"/>
            <a:ext cx="8229600" cy="780685"/>
          </a:xfrm>
        </p:spPr>
        <p:txBody>
          <a:bodyPr>
            <a:normAutofit/>
          </a:bodyPr>
          <a:lstStyle/>
          <a:p>
            <a:pPr algn="l"/>
            <a:r>
              <a:rPr lang="en-GB" sz="3200" b="1" dirty="0" err="1" smtClean="0">
                <a:latin typeface="Myriad Pro" pitchFamily="34" charset="0"/>
              </a:rPr>
              <a:t>Mariental</a:t>
            </a:r>
            <a:r>
              <a:rPr lang="en-GB" sz="3200" b="1" dirty="0">
                <a:latin typeface="Myriad Pro" pitchFamily="34" charset="0"/>
              </a:rPr>
              <a:t> </a:t>
            </a:r>
            <a:r>
              <a:rPr lang="en-GB" sz="3200" i="1" dirty="0" smtClean="0">
                <a:latin typeface="Myriad Pro" pitchFamily="34" charset="0"/>
              </a:rPr>
              <a:t>Airport canyon</a:t>
            </a:r>
            <a:endParaRPr lang="en-GB" sz="3200" i="1" dirty="0">
              <a:latin typeface="Myriad Pro" pitchFamily="34" charset="0"/>
            </a:endParaRPr>
          </a:p>
        </p:txBody>
      </p:sp>
      <p:pic>
        <p:nvPicPr>
          <p:cNvPr id="3079" name="Picture 7"/>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1568"/>
          <a:stretch/>
        </p:blipFill>
        <p:spPr bwMode="auto">
          <a:xfrm>
            <a:off x="152400" y="868194"/>
            <a:ext cx="8668072" cy="238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683568" y="868194"/>
            <a:ext cx="0" cy="2386573"/>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380312" y="898411"/>
            <a:ext cx="0" cy="137846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7077" y="498862"/>
            <a:ext cx="359394" cy="369332"/>
          </a:xfrm>
          <a:prstGeom prst="rect">
            <a:avLst/>
          </a:prstGeom>
          <a:noFill/>
        </p:spPr>
        <p:txBody>
          <a:bodyPr wrap="none" rtlCol="0">
            <a:spAutoFit/>
          </a:bodyPr>
          <a:lstStyle/>
          <a:p>
            <a:r>
              <a:rPr lang="en-GB" b="1" dirty="0" smtClean="0"/>
              <a:t>a.</a:t>
            </a:r>
            <a:endParaRPr lang="en-GB" b="1" dirty="0"/>
          </a:p>
        </p:txBody>
      </p:sp>
      <p:sp>
        <p:nvSpPr>
          <p:cNvPr id="10" name="TextBox 9"/>
          <p:cNvSpPr txBox="1"/>
          <p:nvPr/>
        </p:nvSpPr>
        <p:spPr>
          <a:xfrm>
            <a:off x="7227324" y="529079"/>
            <a:ext cx="369012" cy="369332"/>
          </a:xfrm>
          <a:prstGeom prst="rect">
            <a:avLst/>
          </a:prstGeom>
          <a:noFill/>
        </p:spPr>
        <p:txBody>
          <a:bodyPr wrap="none" rtlCol="0">
            <a:spAutoFit/>
          </a:bodyPr>
          <a:lstStyle/>
          <a:p>
            <a:r>
              <a:rPr lang="en-GB" b="1" dirty="0" smtClean="0"/>
              <a:t>b.</a:t>
            </a:r>
            <a:endParaRPr lang="en-GB" b="1" dirty="0"/>
          </a:p>
        </p:txBody>
      </p:sp>
      <p:sp>
        <p:nvSpPr>
          <p:cNvPr id="12" name="TextBox 11"/>
          <p:cNvSpPr txBox="1"/>
          <p:nvPr/>
        </p:nvSpPr>
        <p:spPr>
          <a:xfrm>
            <a:off x="2539103" y="3225750"/>
            <a:ext cx="6497394" cy="923330"/>
          </a:xfrm>
          <a:prstGeom prst="rect">
            <a:avLst/>
          </a:prstGeom>
          <a:noFill/>
        </p:spPr>
        <p:txBody>
          <a:bodyPr wrap="square" rtlCol="0">
            <a:spAutoFit/>
          </a:bodyPr>
          <a:lstStyle/>
          <a:p>
            <a:r>
              <a:rPr lang="en-GB" i="1" dirty="0" smtClean="0"/>
              <a:t>The two profiles a. and b. are shown overleaf. The legend for this profile, together with all of the symbols shown on sedimentary logs throughout this contribution, are shown below.</a:t>
            </a:r>
            <a:endParaRPr lang="en-GB" i="1" dirty="0"/>
          </a:p>
        </p:txBody>
      </p:sp>
      <p:sp>
        <p:nvSpPr>
          <p:cNvPr id="15" name="TextBox 14"/>
          <p:cNvSpPr txBox="1"/>
          <p:nvPr/>
        </p:nvSpPr>
        <p:spPr>
          <a:xfrm>
            <a:off x="3563888" y="620688"/>
            <a:ext cx="1090042" cy="369332"/>
          </a:xfrm>
          <a:prstGeom prst="rect">
            <a:avLst/>
          </a:prstGeom>
          <a:noFill/>
        </p:spPr>
        <p:txBody>
          <a:bodyPr wrap="none" rtlCol="0">
            <a:spAutoFit/>
          </a:bodyPr>
          <a:lstStyle/>
          <a:p>
            <a:r>
              <a:rPr lang="en-GB" dirty="0" smtClean="0"/>
              <a:t>ca. 250 m</a:t>
            </a:r>
            <a:endParaRPr lang="en-GB" dirty="0"/>
          </a:p>
        </p:txBody>
      </p:sp>
      <p:cxnSp>
        <p:nvCxnSpPr>
          <p:cNvPr id="17" name="Straight Connector 16"/>
          <p:cNvCxnSpPr>
            <a:stCxn id="15" idx="3"/>
          </p:cNvCxnSpPr>
          <p:nvPr/>
        </p:nvCxnSpPr>
        <p:spPr>
          <a:xfrm>
            <a:off x="4653930" y="805354"/>
            <a:ext cx="2573394"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6478" y="812329"/>
            <a:ext cx="2573394"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6992"/>
            <a:ext cx="2539102" cy="297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456142" y="4740767"/>
            <a:ext cx="1852162" cy="2117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706981" y="4378520"/>
            <a:ext cx="2513091" cy="2392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505541" y="32431"/>
            <a:ext cx="1507144" cy="646331"/>
          </a:xfrm>
          <a:prstGeom prst="rect">
            <a:avLst/>
          </a:prstGeom>
          <a:noFill/>
        </p:spPr>
        <p:txBody>
          <a:bodyPr wrap="none" rtlCol="0">
            <a:spAutoFit/>
          </a:bodyPr>
          <a:lstStyle/>
          <a:p>
            <a:r>
              <a:rPr lang="en-GB" dirty="0" smtClean="0"/>
              <a:t>24°39'42.90"S</a:t>
            </a:r>
          </a:p>
          <a:p>
            <a:r>
              <a:rPr lang="en-GB" dirty="0"/>
              <a:t>17°55'51.30"E</a:t>
            </a:r>
          </a:p>
        </p:txBody>
      </p:sp>
      <p:pic>
        <p:nvPicPr>
          <p:cNvPr id="19" name="Picture 2" descr="https://egu2020.eu/cc_by_logo_png.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0982"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3087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9392"/>
            <a:ext cx="8229600" cy="780685"/>
          </a:xfrm>
        </p:spPr>
        <p:txBody>
          <a:bodyPr>
            <a:normAutofit/>
          </a:bodyPr>
          <a:lstStyle/>
          <a:p>
            <a:pPr algn="l"/>
            <a:r>
              <a:rPr lang="en-GB" sz="3200" b="1" dirty="0" err="1" smtClean="0">
                <a:latin typeface="Myriad Pro" pitchFamily="34" charset="0"/>
              </a:rPr>
              <a:t>Mariental</a:t>
            </a:r>
            <a:r>
              <a:rPr lang="en-GB" sz="3200" b="1" dirty="0">
                <a:latin typeface="Myriad Pro" pitchFamily="34" charset="0"/>
              </a:rPr>
              <a:t> </a:t>
            </a:r>
            <a:r>
              <a:rPr lang="en-GB" sz="3200" i="1" dirty="0" smtClean="0">
                <a:latin typeface="Myriad Pro" pitchFamily="34" charset="0"/>
              </a:rPr>
              <a:t>Airport canyon</a:t>
            </a:r>
            <a:endParaRPr lang="en-GB" sz="3200" i="1" dirty="0">
              <a:latin typeface="Myriad Pro" pitchFamily="34" charset="0"/>
            </a:endParaRPr>
          </a:p>
        </p:txBody>
      </p:sp>
      <p:pic>
        <p:nvPicPr>
          <p:cNvPr id="3079" name="Picture 7"/>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1568"/>
          <a:stretch/>
        </p:blipFill>
        <p:spPr bwMode="auto">
          <a:xfrm>
            <a:off x="152400" y="868194"/>
            <a:ext cx="8668072" cy="238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2280" y="3648597"/>
            <a:ext cx="1916546" cy="294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52400" y="3284984"/>
            <a:ext cx="2157201" cy="3192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683568" y="868194"/>
            <a:ext cx="0" cy="2386573"/>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380312" y="898411"/>
            <a:ext cx="0" cy="137846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7077" y="498862"/>
            <a:ext cx="359394" cy="369332"/>
          </a:xfrm>
          <a:prstGeom prst="rect">
            <a:avLst/>
          </a:prstGeom>
          <a:noFill/>
        </p:spPr>
        <p:txBody>
          <a:bodyPr wrap="none" rtlCol="0">
            <a:spAutoFit/>
          </a:bodyPr>
          <a:lstStyle/>
          <a:p>
            <a:r>
              <a:rPr lang="en-GB" b="1" dirty="0" smtClean="0"/>
              <a:t>a.</a:t>
            </a:r>
            <a:endParaRPr lang="en-GB" b="1" dirty="0"/>
          </a:p>
        </p:txBody>
      </p:sp>
      <p:sp>
        <p:nvSpPr>
          <p:cNvPr id="10" name="TextBox 9"/>
          <p:cNvSpPr txBox="1"/>
          <p:nvPr/>
        </p:nvSpPr>
        <p:spPr>
          <a:xfrm>
            <a:off x="7227324" y="529079"/>
            <a:ext cx="369012" cy="369332"/>
          </a:xfrm>
          <a:prstGeom prst="rect">
            <a:avLst/>
          </a:prstGeom>
          <a:noFill/>
        </p:spPr>
        <p:txBody>
          <a:bodyPr wrap="none" rtlCol="0">
            <a:spAutoFit/>
          </a:bodyPr>
          <a:lstStyle/>
          <a:p>
            <a:r>
              <a:rPr lang="en-GB" b="1" dirty="0" smtClean="0"/>
              <a:t>b.</a:t>
            </a:r>
            <a:endParaRPr lang="en-GB" b="1" dirty="0"/>
          </a:p>
        </p:txBody>
      </p:sp>
      <p:sp>
        <p:nvSpPr>
          <p:cNvPr id="12" name="TextBox 11"/>
          <p:cNvSpPr txBox="1"/>
          <p:nvPr/>
        </p:nvSpPr>
        <p:spPr>
          <a:xfrm>
            <a:off x="2309600" y="3212976"/>
            <a:ext cx="4566655" cy="3693319"/>
          </a:xfrm>
          <a:prstGeom prst="rect">
            <a:avLst/>
          </a:prstGeom>
          <a:noFill/>
        </p:spPr>
        <p:txBody>
          <a:bodyPr wrap="square" rtlCol="0">
            <a:spAutoFit/>
          </a:bodyPr>
          <a:lstStyle/>
          <a:p>
            <a:r>
              <a:rPr lang="en-GB" i="1" dirty="0" smtClean="0"/>
              <a:t>Profile a. exhibits a spectacular suites of soft sediment deformation (imaged overleaf). These include convolute bedding, deformation bands in wave rippled sandstone, complex thrust geometries and recumbent folds. Profile b. lacks all these facies, but a pebbly diamictite is present. The profiles are bracketed by presumed Lower Palaeozoic sandstone with nodules beneath and young (presumed Pleistocene-Recent) river terrace gravels on top. The assemblage of deformation structures compares closely to subglacial facies described elsewhere (Melvin 2019).</a:t>
            </a:r>
            <a:endParaRPr lang="en-GB" i="1" dirty="0"/>
          </a:p>
        </p:txBody>
      </p:sp>
      <p:sp>
        <p:nvSpPr>
          <p:cNvPr id="15" name="TextBox 14"/>
          <p:cNvSpPr txBox="1"/>
          <p:nvPr/>
        </p:nvSpPr>
        <p:spPr>
          <a:xfrm>
            <a:off x="3563888" y="620688"/>
            <a:ext cx="1090042" cy="369332"/>
          </a:xfrm>
          <a:prstGeom prst="rect">
            <a:avLst/>
          </a:prstGeom>
          <a:noFill/>
        </p:spPr>
        <p:txBody>
          <a:bodyPr wrap="none" rtlCol="0">
            <a:spAutoFit/>
          </a:bodyPr>
          <a:lstStyle/>
          <a:p>
            <a:r>
              <a:rPr lang="en-GB" dirty="0" smtClean="0"/>
              <a:t>ca. 250 m</a:t>
            </a:r>
            <a:endParaRPr lang="en-GB" dirty="0"/>
          </a:p>
        </p:txBody>
      </p:sp>
      <p:cxnSp>
        <p:nvCxnSpPr>
          <p:cNvPr id="17" name="Straight Connector 16"/>
          <p:cNvCxnSpPr>
            <a:stCxn id="15" idx="3"/>
          </p:cNvCxnSpPr>
          <p:nvPr/>
        </p:nvCxnSpPr>
        <p:spPr>
          <a:xfrm>
            <a:off x="4653930" y="805354"/>
            <a:ext cx="2573394"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6478" y="812329"/>
            <a:ext cx="2573394"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12529" y="5559476"/>
            <a:ext cx="0" cy="781424"/>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94245" y="5805264"/>
            <a:ext cx="538930" cy="369332"/>
          </a:xfrm>
          <a:prstGeom prst="rect">
            <a:avLst/>
          </a:prstGeom>
          <a:noFill/>
        </p:spPr>
        <p:txBody>
          <a:bodyPr wrap="none" rtlCol="0">
            <a:spAutoFit/>
          </a:bodyPr>
          <a:lstStyle/>
          <a:p>
            <a:r>
              <a:rPr lang="en-GB" dirty="0" smtClean="0"/>
              <a:t>1 m</a:t>
            </a:r>
            <a:endParaRPr lang="en-GB" dirty="0"/>
          </a:p>
        </p:txBody>
      </p:sp>
      <p:cxnSp>
        <p:nvCxnSpPr>
          <p:cNvPr id="18" name="Straight Connector 17"/>
          <p:cNvCxnSpPr/>
          <p:nvPr/>
        </p:nvCxnSpPr>
        <p:spPr>
          <a:xfrm>
            <a:off x="8569291" y="4263332"/>
            <a:ext cx="0" cy="781424"/>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551007" y="4509120"/>
            <a:ext cx="538930" cy="369332"/>
          </a:xfrm>
          <a:prstGeom prst="rect">
            <a:avLst/>
          </a:prstGeom>
          <a:noFill/>
        </p:spPr>
        <p:txBody>
          <a:bodyPr wrap="none" rtlCol="0">
            <a:spAutoFit/>
          </a:bodyPr>
          <a:lstStyle/>
          <a:p>
            <a:r>
              <a:rPr lang="en-GB" dirty="0" smtClean="0"/>
              <a:t>1 m</a:t>
            </a:r>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20" name="Picture 2" descr="https://egu2020.eu/cc_by_logo_png.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0982"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308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43807" y="2996952"/>
            <a:ext cx="3875923" cy="2583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7504" y="-99392"/>
            <a:ext cx="8229600" cy="780685"/>
          </a:xfrm>
        </p:spPr>
        <p:txBody>
          <a:bodyPr>
            <a:normAutofit/>
          </a:bodyPr>
          <a:lstStyle/>
          <a:p>
            <a:pPr algn="l"/>
            <a:r>
              <a:rPr lang="en-GB" sz="3200" b="1" dirty="0" err="1" smtClean="0">
                <a:latin typeface="Myriad Pro" pitchFamily="34" charset="0"/>
              </a:rPr>
              <a:t>Mariental</a:t>
            </a:r>
            <a:r>
              <a:rPr lang="en-GB" sz="3200" b="1" dirty="0">
                <a:latin typeface="Myriad Pro" pitchFamily="34" charset="0"/>
              </a:rPr>
              <a:t> </a:t>
            </a:r>
            <a:r>
              <a:rPr lang="en-GB" sz="3200" i="1" dirty="0" smtClean="0">
                <a:latin typeface="Myriad Pro" pitchFamily="34" charset="0"/>
              </a:rPr>
              <a:t>Airport canyon [profile a]</a:t>
            </a:r>
            <a:endParaRPr lang="en-GB" sz="3200" i="1" dirty="0">
              <a:latin typeface="Myriad Pro" pitchFamily="34" charset="0"/>
            </a:endParaRPr>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19731" y="3196022"/>
            <a:ext cx="2424269" cy="3636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3808" y="692696"/>
            <a:ext cx="4408640" cy="2939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0" y="692696"/>
            <a:ext cx="2873946"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719730" y="-4614"/>
            <a:ext cx="2424269" cy="3636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2873946" y="692696"/>
            <a:ext cx="0" cy="530120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703774" y="0"/>
            <a:ext cx="15958"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873946" y="3631790"/>
            <a:ext cx="62332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0982" y="692696"/>
            <a:ext cx="260008" cy="461665"/>
          </a:xfrm>
          <a:prstGeom prst="rect">
            <a:avLst/>
          </a:prstGeom>
          <a:solidFill>
            <a:schemeClr val="bg1"/>
          </a:solidFill>
        </p:spPr>
        <p:txBody>
          <a:bodyPr wrap="none" rtlCol="0">
            <a:spAutoFit/>
          </a:bodyPr>
          <a:lstStyle/>
          <a:p>
            <a:r>
              <a:rPr lang="en-GB" sz="2400" b="1" dirty="0" err="1" smtClean="0"/>
              <a:t>i</a:t>
            </a:r>
            <a:endParaRPr lang="en-GB" sz="2400" b="1" dirty="0"/>
          </a:p>
        </p:txBody>
      </p:sp>
      <p:sp>
        <p:nvSpPr>
          <p:cNvPr id="16" name="TextBox 15"/>
          <p:cNvSpPr txBox="1"/>
          <p:nvPr/>
        </p:nvSpPr>
        <p:spPr>
          <a:xfrm>
            <a:off x="2901302" y="692696"/>
            <a:ext cx="335348" cy="461665"/>
          </a:xfrm>
          <a:prstGeom prst="rect">
            <a:avLst/>
          </a:prstGeom>
          <a:solidFill>
            <a:schemeClr val="bg1"/>
          </a:solidFill>
        </p:spPr>
        <p:txBody>
          <a:bodyPr wrap="none" rtlCol="0">
            <a:spAutoFit/>
          </a:bodyPr>
          <a:lstStyle/>
          <a:p>
            <a:r>
              <a:rPr lang="en-GB" sz="2400" b="1" dirty="0" smtClean="0"/>
              <a:t>ii</a:t>
            </a:r>
            <a:endParaRPr lang="en-GB" sz="2400" b="1" dirty="0"/>
          </a:p>
        </p:txBody>
      </p:sp>
      <p:sp>
        <p:nvSpPr>
          <p:cNvPr id="17" name="TextBox 16"/>
          <p:cNvSpPr txBox="1"/>
          <p:nvPr/>
        </p:nvSpPr>
        <p:spPr>
          <a:xfrm>
            <a:off x="8744128" y="1644"/>
            <a:ext cx="410690" cy="461665"/>
          </a:xfrm>
          <a:prstGeom prst="rect">
            <a:avLst/>
          </a:prstGeom>
          <a:solidFill>
            <a:schemeClr val="bg1"/>
          </a:solidFill>
        </p:spPr>
        <p:txBody>
          <a:bodyPr wrap="none" rtlCol="0">
            <a:spAutoFit/>
          </a:bodyPr>
          <a:lstStyle/>
          <a:p>
            <a:r>
              <a:rPr lang="en-GB" sz="2400" b="1" dirty="0" smtClean="0"/>
              <a:t>iii</a:t>
            </a:r>
            <a:endParaRPr lang="en-GB" sz="2400" b="1" dirty="0"/>
          </a:p>
        </p:txBody>
      </p:sp>
      <p:sp>
        <p:nvSpPr>
          <p:cNvPr id="18" name="TextBox 17"/>
          <p:cNvSpPr txBox="1"/>
          <p:nvPr/>
        </p:nvSpPr>
        <p:spPr>
          <a:xfrm>
            <a:off x="2869976" y="3645024"/>
            <a:ext cx="405880" cy="461665"/>
          </a:xfrm>
          <a:prstGeom prst="rect">
            <a:avLst/>
          </a:prstGeom>
          <a:solidFill>
            <a:schemeClr val="bg1"/>
          </a:solidFill>
        </p:spPr>
        <p:txBody>
          <a:bodyPr wrap="none" rtlCol="0">
            <a:spAutoFit/>
          </a:bodyPr>
          <a:lstStyle/>
          <a:p>
            <a:r>
              <a:rPr lang="en-GB" sz="2400" b="1" dirty="0" smtClean="0"/>
              <a:t>iv</a:t>
            </a:r>
            <a:endParaRPr lang="en-GB" sz="2400" b="1" dirty="0"/>
          </a:p>
        </p:txBody>
      </p:sp>
      <p:sp>
        <p:nvSpPr>
          <p:cNvPr id="19" name="TextBox 18"/>
          <p:cNvSpPr txBox="1"/>
          <p:nvPr/>
        </p:nvSpPr>
        <p:spPr>
          <a:xfrm>
            <a:off x="6686400" y="3645024"/>
            <a:ext cx="330540" cy="461665"/>
          </a:xfrm>
          <a:prstGeom prst="rect">
            <a:avLst/>
          </a:prstGeom>
          <a:solidFill>
            <a:schemeClr val="bg1"/>
          </a:solidFill>
        </p:spPr>
        <p:txBody>
          <a:bodyPr wrap="none" rtlCol="0">
            <a:spAutoFit/>
          </a:bodyPr>
          <a:lstStyle/>
          <a:p>
            <a:r>
              <a:rPr lang="en-GB" sz="2400" b="1" dirty="0" smtClean="0"/>
              <a:t>v</a:t>
            </a:r>
            <a:endParaRPr lang="en-GB" sz="2400" b="1" dirty="0"/>
          </a:p>
        </p:txBody>
      </p:sp>
      <p:sp>
        <p:nvSpPr>
          <p:cNvPr id="9" name="TextBox 8"/>
          <p:cNvSpPr txBox="1"/>
          <p:nvPr/>
        </p:nvSpPr>
        <p:spPr>
          <a:xfrm>
            <a:off x="24363" y="5373216"/>
            <a:ext cx="6662037" cy="1477328"/>
          </a:xfrm>
          <a:prstGeom prst="rect">
            <a:avLst/>
          </a:prstGeom>
          <a:solidFill>
            <a:schemeClr val="bg1"/>
          </a:solidFill>
        </p:spPr>
        <p:txBody>
          <a:bodyPr wrap="square" rtlCol="0">
            <a:spAutoFit/>
          </a:bodyPr>
          <a:lstStyle/>
          <a:p>
            <a:r>
              <a:rPr lang="en-GB" dirty="0" smtClean="0"/>
              <a:t>(</a:t>
            </a:r>
            <a:r>
              <a:rPr lang="en-GB" dirty="0" err="1" smtClean="0"/>
              <a:t>i</a:t>
            </a:r>
            <a:r>
              <a:rPr lang="en-GB" dirty="0" smtClean="0"/>
              <a:t>) Overall profile view. (ii) Recumbently folded wave rippled sandstones, traversed by deformation bands. (iii) </a:t>
            </a:r>
            <a:r>
              <a:rPr lang="en-GB" dirty="0" err="1" smtClean="0"/>
              <a:t>Ladderback</a:t>
            </a:r>
            <a:r>
              <a:rPr lang="en-GB" dirty="0" smtClean="0"/>
              <a:t> ripples. (iv) Soft-sediment injection structure. (v) Deformation bands.</a:t>
            </a:r>
          </a:p>
          <a:p>
            <a:r>
              <a:rPr lang="en-GB" i="1" dirty="0" smtClean="0"/>
              <a:t>Collectively, the deformation structures are interpreted to record strain within a subglacial substrate.</a:t>
            </a:r>
            <a:endParaRPr lang="en-GB" i="1" dirty="0"/>
          </a:p>
        </p:txBody>
      </p:sp>
      <p:pic>
        <p:nvPicPr>
          <p:cNvPr id="20" name="Picture 2" descr="https://egu2020.eu/cc_by_logo_png.pn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8316416" y="6568886"/>
            <a:ext cx="792088" cy="27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8941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2571</TotalTime>
  <Words>2327</Words>
  <Application>Microsoft Office PowerPoint</Application>
  <PresentationFormat>On-screen Show (4:3)</PresentationFormat>
  <Paragraphs>186</Paragraphs>
  <Slides>21</Slides>
  <Notes>0</Notes>
  <HiddenSlides>0</HiddenSlides>
  <MMClips>12</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Complex development of a 300-million-year old subglacial unconformity in southern Namibia</vt:lpstr>
      <vt:lpstr>Complex development of a 300-million-year old subglacial unconformity in southern Namibia</vt:lpstr>
      <vt:lpstr>Palaeogeographic map- setting the scene</vt:lpstr>
      <vt:lpstr>Our motivation: We know that this part of Africa was glaciated during the LPIA, but precisely how? Valley glaciers? Ice streams? Piedmont glaciers?        Our methods: Sedimentary facies analysis coupled with interdisciplinary approach to measuring any rock fabric that can help us reconstruct a 300 Ma ice mass. For example: (i) striation measurements of stones embedded in diamictites, (ii) cross-bed orientations, (iii) clast orientations, (iii) lineations on aerial photos (full use of drone- data not possible to process owing to COVID-19 office restrictions), (iv) striated pavements, (v) measurements of soft-sediment folds, etc.</vt:lpstr>
      <vt:lpstr>If you are want to know why we use drone imagery to investigate LPIA glacial unconformities, check out the Open Access Paper in Geology from 2019 (link below). Presented at EGU 2019, it explains the vital and cryptic information preserved on these surfaces (photo below from Oorlogskloof, South Africa)</vt:lpstr>
      <vt:lpstr>Outcrops in this presentation</vt:lpstr>
      <vt:lpstr>Mariental Airport canyon</vt:lpstr>
      <vt:lpstr>Mariental Airport canyon</vt:lpstr>
      <vt:lpstr>Mariental Airport canyon [profile a]</vt:lpstr>
      <vt:lpstr>Mariental “Inselberg” aerial view</vt:lpstr>
      <vt:lpstr>Mariental “Inselberg”</vt:lpstr>
      <vt:lpstr>Mariental ”Inselberg”</vt:lpstr>
      <vt:lpstr>Gibeon</vt:lpstr>
      <vt:lpstr>Gibeon</vt:lpstr>
      <vt:lpstr>Fish River tributary 1</vt:lpstr>
      <vt:lpstr>Fish River tributary 2</vt:lpstr>
      <vt:lpstr>Noordoewer</vt:lpstr>
      <vt:lpstr>Noordoewer</vt:lpstr>
      <vt:lpstr>Discussion</vt:lpstr>
      <vt:lpstr>Reflections, thoughts and questions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Complex development of a 300-million-year old subglacial unconformity in southern Namibia</dc:title>
  <dc:creator>dan</dc:creator>
  <cp:lastModifiedBy>dan</cp:lastModifiedBy>
  <cp:revision>81</cp:revision>
  <dcterms:created xsi:type="dcterms:W3CDTF">2020-05-02T08:13:06Z</dcterms:created>
  <dcterms:modified xsi:type="dcterms:W3CDTF">2020-05-05T15:17:40Z</dcterms:modified>
</cp:coreProperties>
</file>