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87" r:id="rId3"/>
    <p:sldId id="288" r:id="rId4"/>
    <p:sldId id="291" r:id="rId5"/>
    <p:sldId id="294" r:id="rId6"/>
    <p:sldId id="304" r:id="rId7"/>
    <p:sldId id="305" r:id="rId8"/>
    <p:sldId id="306" r:id="rId9"/>
    <p:sldId id="303" r:id="rId10"/>
    <p:sldId id="301" r:id="rId11"/>
    <p:sldId id="289" r:id="rId12"/>
    <p:sldId id="30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76" autoAdjust="0"/>
  </p:normalViewPr>
  <p:slideViewPr>
    <p:cSldViewPr snapToGrid="0">
      <p:cViewPr>
        <p:scale>
          <a:sx n="80" d="100"/>
          <a:sy n="80" d="100"/>
        </p:scale>
        <p:origin x="-158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9495BDB-6467-4070-BF52-99C2477F8F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79E1F76-A0D7-40A7-A42C-0412CD17C1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A8C6B-34CF-4D12-AE51-B542C770D39B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8A392B5-BA69-4F0F-B5EE-18C4AC1D9F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74615D-7A94-4DD6-9DB9-6E20683FEE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29300-6A79-44CF-91B8-F95FC69CE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82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6651-8D4D-42CC-9D0C-3DE861123E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FB-DA40-4D66-A3E1-3AD2633D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6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6651-8D4D-42CC-9D0C-3DE861123E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FB-DA40-4D66-A3E1-3AD2633D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9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6651-8D4D-42CC-9D0C-3DE861123E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FB-DA40-4D66-A3E1-3AD2633D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6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6651-8D4D-42CC-9D0C-3DE861123E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FB-DA40-4D66-A3E1-3AD2633D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1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6651-8D4D-42CC-9D0C-3DE861123E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FB-DA40-4D66-A3E1-3AD2633D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6651-8D4D-42CC-9D0C-3DE861123E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FB-DA40-4D66-A3E1-3AD2633D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47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6651-8D4D-42CC-9D0C-3DE861123E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FB-DA40-4D66-A3E1-3AD2633D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7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6651-8D4D-42CC-9D0C-3DE861123E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FB-DA40-4D66-A3E1-3AD2633D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1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6651-8D4D-42CC-9D0C-3DE861123E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FB-DA40-4D66-A3E1-3AD2633D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1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6651-8D4D-42CC-9D0C-3DE861123E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FB-DA40-4D66-A3E1-3AD2633D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0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6651-8D4D-42CC-9D0C-3DE861123E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DFB-DA40-4D66-A3E1-3AD2633D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2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16651-8D4D-42CC-9D0C-3DE861123E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5DFB-DA40-4D66-A3E1-3AD2633D31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4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tiff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9C0752D-F31B-4562-AA6C-F02CF44AFEFB}"/>
              </a:ext>
            </a:extLst>
          </p:cNvPr>
          <p:cNvSpPr/>
          <p:nvPr/>
        </p:nvSpPr>
        <p:spPr>
          <a:xfrm>
            <a:off x="100668" y="2002055"/>
            <a:ext cx="8921691" cy="4770127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F3DCF6-E28E-43FF-BADE-195FBC885D2C}"/>
              </a:ext>
            </a:extLst>
          </p:cNvPr>
          <p:cNvSpPr/>
          <p:nvPr/>
        </p:nvSpPr>
        <p:spPr>
          <a:xfrm>
            <a:off x="100668" y="97921"/>
            <a:ext cx="8921691" cy="1904134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BA2ABB1-7048-4B66-A503-98B39DECB63C}"/>
              </a:ext>
            </a:extLst>
          </p:cNvPr>
          <p:cNvSpPr/>
          <p:nvPr/>
        </p:nvSpPr>
        <p:spPr>
          <a:xfrm>
            <a:off x="210310" y="2492735"/>
            <a:ext cx="87242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Flash flood simulation using unit hydrograph and hydrodynamic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models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(case study of Western Caucasus, Russia)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37B1A08-F849-4FC0-A799-E75F06A62804}"/>
              </a:ext>
            </a:extLst>
          </p:cNvPr>
          <p:cNvSpPr txBox="1"/>
          <p:nvPr/>
        </p:nvSpPr>
        <p:spPr>
          <a:xfrm>
            <a:off x="1359969" y="896099"/>
            <a:ext cx="412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chemeClr val="accent5">
                    <a:lumMod val="75000"/>
                  </a:schemeClr>
                </a:solidFill>
              </a:rPr>
              <a:t>Lomonosov</a:t>
            </a:r>
            <a:r>
              <a:rPr lang="en-US" sz="1400" i="1" dirty="0" smtClean="0">
                <a:solidFill>
                  <a:schemeClr val="accent5">
                    <a:lumMod val="75000"/>
                  </a:schemeClr>
                </a:solidFill>
              </a:rPr>
              <a:t> Moscow 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State </a:t>
            </a:r>
            <a:r>
              <a:rPr lang="en-US" sz="1400" i="1" dirty="0" smtClean="0">
                <a:solidFill>
                  <a:schemeClr val="accent5">
                    <a:lumMod val="75000"/>
                  </a:schemeClr>
                </a:solidFill>
              </a:rPr>
              <a:t>University, 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Moscow, Russia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10A63B7-B4B2-4AF3-B51A-73EAF1293702}"/>
              </a:ext>
            </a:extLst>
          </p:cNvPr>
          <p:cNvSpPr txBox="1"/>
          <p:nvPr/>
        </p:nvSpPr>
        <p:spPr>
          <a:xfrm>
            <a:off x="1545140" y="318515"/>
            <a:ext cx="3234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Water Problems </a:t>
            </a:r>
            <a:r>
              <a:rPr lang="en-US" sz="1400" i="1" dirty="0" smtClean="0">
                <a:solidFill>
                  <a:schemeClr val="accent5">
                    <a:lumMod val="75000"/>
                  </a:schemeClr>
                </a:solidFill>
              </a:rPr>
              <a:t>Institute, Moscow, Russia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часы, сидит, счетчик, знак&#10;&#10;Автоматически созданное описание">
            <a:extLst>
              <a:ext uri="{FF2B5EF4-FFF2-40B4-BE49-F238E27FC236}">
                <a16:creationId xmlns="" xmlns:a16="http://schemas.microsoft.com/office/drawing/2014/main" id="{FF4C60D9-1CE7-48DF-AF8B-75925B9F2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4" y="136090"/>
            <a:ext cx="1111544" cy="490202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BCEB74A-D4BD-4F94-B96A-51A78413A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8" y="6303432"/>
            <a:ext cx="1227411" cy="4294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2F6E5F-B727-4AB6-A820-49E660916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96418" y="715779"/>
            <a:ext cx="3086996" cy="81023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245BB3F-679B-4A34-AA47-02C3743C5ADF}"/>
              </a:ext>
            </a:extLst>
          </p:cNvPr>
          <p:cNvSpPr txBox="1"/>
          <p:nvPr/>
        </p:nvSpPr>
        <p:spPr>
          <a:xfrm>
            <a:off x="790812" y="3833997"/>
            <a:ext cx="7541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2060"/>
                </a:solidFill>
              </a:rPr>
              <a:t>Pelagiya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Belyakova</a:t>
            </a:r>
            <a:r>
              <a:rPr lang="en-US" i="1" dirty="0">
                <a:solidFill>
                  <a:srgbClr val="002060"/>
                </a:solidFill>
              </a:rPr>
              <a:t>, Ekaterina </a:t>
            </a:r>
            <a:r>
              <a:rPr lang="en-US" i="1" dirty="0" err="1" smtClean="0">
                <a:solidFill>
                  <a:srgbClr val="002060"/>
                </a:solidFill>
              </a:rPr>
              <a:t>Vasil'eva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>
                <a:solidFill>
                  <a:srgbClr val="002060"/>
                </a:solidFill>
              </a:rPr>
              <a:t>Andrey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Aleksyuk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  <a:r>
              <a:rPr lang="en-US" i="1" dirty="0" err="1">
                <a:solidFill>
                  <a:srgbClr val="002060"/>
                </a:solidFill>
              </a:rPr>
              <a:t>Vitaly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Belikov</a:t>
            </a:r>
            <a:r>
              <a:rPr lang="en-US" i="1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en-US" i="1" dirty="0" smtClean="0">
                <a:solidFill>
                  <a:srgbClr val="002060"/>
                </a:solidFill>
              </a:rPr>
              <a:t>Boris </a:t>
            </a:r>
            <a:r>
              <a:rPr lang="en-US" i="1" dirty="0" err="1" smtClean="0">
                <a:solidFill>
                  <a:srgbClr val="002060"/>
                </a:solidFill>
              </a:rPr>
              <a:t>Gartsman</a:t>
            </a:r>
            <a:r>
              <a:rPr lang="en-US" i="1" dirty="0" smtClean="0">
                <a:solidFill>
                  <a:srgbClr val="002060"/>
                </a:solidFill>
              </a:rPr>
              <a:t> and </a:t>
            </a:r>
            <a:r>
              <a:rPr lang="en-US" i="1" dirty="0" err="1">
                <a:solidFill>
                  <a:srgbClr val="002060"/>
                </a:solidFill>
              </a:rPr>
              <a:t>Andrey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Bugayets</a:t>
            </a: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1E697E1-8B56-4D87-BADD-843017508A96}"/>
              </a:ext>
            </a:extLst>
          </p:cNvPr>
          <p:cNvSpPr txBox="1"/>
          <p:nvPr/>
        </p:nvSpPr>
        <p:spPr>
          <a:xfrm>
            <a:off x="2734081" y="4643977"/>
            <a:ext cx="3654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E-mail: </a:t>
            </a:r>
            <a:r>
              <a:rPr lang="en-US" i="1" dirty="0" smtClean="0">
                <a:solidFill>
                  <a:srgbClr val="002060"/>
                </a:solidFill>
              </a:rPr>
              <a:t>hydropolya@gmail.com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3" y="681779"/>
            <a:ext cx="713730" cy="71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37B1A08-F849-4FC0-A799-E75F06A62804}"/>
              </a:ext>
            </a:extLst>
          </p:cNvPr>
          <p:cNvSpPr txBox="1"/>
          <p:nvPr/>
        </p:nvSpPr>
        <p:spPr>
          <a:xfrm>
            <a:off x="1359969" y="1526014"/>
            <a:ext cx="3795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5">
                    <a:lumMod val="75000"/>
                  </a:schemeClr>
                </a:solidFill>
              </a:rPr>
              <a:t>Pacific Geographical Institute, Vladivostok, </a:t>
            </a:r>
            <a:r>
              <a:rPr lang="en-US" sz="1400" i="1" dirty="0">
                <a:solidFill>
                  <a:schemeClr val="accent5">
                    <a:lumMod val="75000"/>
                  </a:schemeClr>
                </a:solidFill>
              </a:rPr>
              <a:t>Russia</a:t>
            </a:r>
            <a:endParaRPr lang="ru-RU" sz="1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03" y="1371368"/>
            <a:ext cx="833610" cy="61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8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9C0752D-F31B-4562-AA6C-F02CF44AFEFB}"/>
              </a:ext>
            </a:extLst>
          </p:cNvPr>
          <p:cNvSpPr/>
          <p:nvPr/>
        </p:nvSpPr>
        <p:spPr>
          <a:xfrm>
            <a:off x="100666" y="675268"/>
            <a:ext cx="8921691" cy="6084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F3DCF6-E28E-43FF-BADE-195FBC885D2C}"/>
              </a:ext>
            </a:extLst>
          </p:cNvPr>
          <p:cNvSpPr/>
          <p:nvPr/>
        </p:nvSpPr>
        <p:spPr>
          <a:xfrm>
            <a:off x="100668" y="97921"/>
            <a:ext cx="8921691" cy="57734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BCEB74A-D4BD-4F94-B96A-51A78413A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6256683"/>
            <a:ext cx="1227411" cy="4294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2F6E5F-B727-4AB6-A820-49E660916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8204" y="120790"/>
            <a:ext cx="2025431" cy="531609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728774FD-2EA2-423F-9609-55573EBD7238}"/>
              </a:ext>
            </a:extLst>
          </p:cNvPr>
          <p:cNvCxnSpPr>
            <a:cxnSpLocks/>
          </p:cNvCxnSpPr>
          <p:nvPr/>
        </p:nvCxnSpPr>
        <p:spPr>
          <a:xfrm>
            <a:off x="108530" y="6760076"/>
            <a:ext cx="8921691" cy="0"/>
          </a:xfrm>
          <a:prstGeom prst="line">
            <a:avLst/>
          </a:prstGeom>
          <a:ln w="25400" cmpd="sng">
            <a:solidFill>
              <a:schemeClr val="accent5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EE647E4-2E56-4282-B202-F71334F2C932}"/>
              </a:ext>
            </a:extLst>
          </p:cNvPr>
          <p:cNvSpPr/>
          <p:nvPr/>
        </p:nvSpPr>
        <p:spPr>
          <a:xfrm>
            <a:off x="72259" y="128388"/>
            <a:ext cx="2092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u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B629DDE-AAA7-4225-A743-7B4007E1D0E0}"/>
              </a:ext>
            </a:extLst>
          </p:cNvPr>
          <p:cNvSpPr txBox="1"/>
          <p:nvPr/>
        </p:nvSpPr>
        <p:spPr>
          <a:xfrm>
            <a:off x="90178" y="687147"/>
            <a:ext cx="88151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For two mountain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watersheds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numerical modeling of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flash floods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was performed using the KW-GIUH (unit hydrograph) model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and 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STREAM 2D CUDA model based on the numerical solution of two-dimensional shallow water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equations.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good agreement was obtained between the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simulated hydrographs themselves 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with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observed data.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KW-GIUH is less sensible to input DEM data than STREAM 2D CUDA and more quick in computation. KW-GIUH is better in predicting peak timing.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STREAM 2D CUDA is able to provide water level data along the river channel and is good at peak discharge simulation.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Scenario calculations with changing hydraulic conditions at the catchment can be simulated using the STREAM 2D CUDA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model.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results of the rainfall-runoff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simulation using KW-GIUH and STREAM 2D CUDA models could be used for flash flood forecasting for the chosen rivers. </a:t>
            </a:r>
          </a:p>
        </p:txBody>
      </p:sp>
    </p:spTree>
    <p:extLst>
      <p:ext uri="{BB962C8B-B14F-4D97-AF65-F5344CB8AC3E}">
        <p14:creationId xmlns:p14="http://schemas.microsoft.com/office/powerpoint/2010/main" val="335513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9C0752D-F31B-4562-AA6C-F02CF44AFEFB}"/>
              </a:ext>
            </a:extLst>
          </p:cNvPr>
          <p:cNvSpPr/>
          <p:nvPr/>
        </p:nvSpPr>
        <p:spPr>
          <a:xfrm>
            <a:off x="100666" y="675268"/>
            <a:ext cx="8921691" cy="6084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F3DCF6-E28E-43FF-BADE-195FBC885D2C}"/>
              </a:ext>
            </a:extLst>
          </p:cNvPr>
          <p:cNvSpPr/>
          <p:nvPr/>
        </p:nvSpPr>
        <p:spPr>
          <a:xfrm>
            <a:off x="100668" y="97921"/>
            <a:ext cx="8921691" cy="57734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BA2ABB1-7048-4B66-A503-98B39DECB63C}"/>
              </a:ext>
            </a:extLst>
          </p:cNvPr>
          <p:cNvSpPr/>
          <p:nvPr/>
        </p:nvSpPr>
        <p:spPr>
          <a:xfrm>
            <a:off x="0" y="112632"/>
            <a:ext cx="208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References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BCEB74A-D4BD-4F94-B96A-51A78413A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8" y="6303432"/>
            <a:ext cx="1227411" cy="4294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2F6E5F-B727-4AB6-A820-49E660916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8204" y="120790"/>
            <a:ext cx="2025431" cy="53160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AF3850E6-1C16-4B45-8C1E-8C8EC208ACA4}"/>
              </a:ext>
            </a:extLst>
          </p:cNvPr>
          <p:cNvSpPr txBox="1"/>
          <p:nvPr/>
        </p:nvSpPr>
        <p:spPr>
          <a:xfrm>
            <a:off x="251670" y="714686"/>
            <a:ext cx="867196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solidFill>
                  <a:schemeClr val="bg1"/>
                </a:solidFill>
              </a:rPr>
              <a:t>Alekseevskiy</a:t>
            </a:r>
            <a:r>
              <a:rPr lang="en-US" sz="1700" dirty="0" smtClean="0">
                <a:solidFill>
                  <a:schemeClr val="bg1"/>
                </a:solidFill>
              </a:rPr>
              <a:t>, </a:t>
            </a:r>
            <a:r>
              <a:rPr lang="en-US" sz="1700" dirty="0">
                <a:solidFill>
                  <a:schemeClr val="bg1"/>
                </a:solidFill>
              </a:rPr>
              <a:t>N.I., </a:t>
            </a:r>
            <a:r>
              <a:rPr lang="en-US" sz="1700" dirty="0" err="1" smtClean="0">
                <a:solidFill>
                  <a:schemeClr val="bg1"/>
                </a:solidFill>
              </a:rPr>
              <a:t>Krylenko</a:t>
            </a:r>
            <a:r>
              <a:rPr lang="en-US" sz="1700" dirty="0" smtClean="0">
                <a:solidFill>
                  <a:schemeClr val="bg1"/>
                </a:solidFill>
              </a:rPr>
              <a:t>, </a:t>
            </a:r>
            <a:r>
              <a:rPr lang="en-US" sz="1700" dirty="0">
                <a:solidFill>
                  <a:schemeClr val="bg1"/>
                </a:solidFill>
              </a:rPr>
              <a:t>I.N., </a:t>
            </a:r>
            <a:r>
              <a:rPr lang="en-US" sz="1700" dirty="0" err="1" smtClean="0">
                <a:solidFill>
                  <a:schemeClr val="bg1"/>
                </a:solidFill>
              </a:rPr>
              <a:t>Belikov</a:t>
            </a:r>
            <a:r>
              <a:rPr lang="en-US" sz="1700" dirty="0" smtClean="0">
                <a:solidFill>
                  <a:schemeClr val="bg1"/>
                </a:solidFill>
              </a:rPr>
              <a:t>, </a:t>
            </a:r>
            <a:r>
              <a:rPr lang="en-US" sz="1700" dirty="0">
                <a:solidFill>
                  <a:schemeClr val="bg1"/>
                </a:solidFill>
              </a:rPr>
              <a:t>V.V., </a:t>
            </a:r>
            <a:r>
              <a:rPr lang="en-US" sz="1700" dirty="0" err="1" smtClean="0">
                <a:solidFill>
                  <a:schemeClr val="bg1"/>
                </a:solidFill>
              </a:rPr>
              <a:t>Kochetkov</a:t>
            </a:r>
            <a:r>
              <a:rPr lang="en-US" sz="1700" dirty="0" smtClean="0">
                <a:solidFill>
                  <a:schemeClr val="bg1"/>
                </a:solidFill>
              </a:rPr>
              <a:t>, </a:t>
            </a:r>
            <a:r>
              <a:rPr lang="en-US" sz="1700" dirty="0">
                <a:solidFill>
                  <a:schemeClr val="bg1"/>
                </a:solidFill>
              </a:rPr>
              <a:t>V.V., </a:t>
            </a:r>
            <a:r>
              <a:rPr lang="en-US" sz="1700" dirty="0" err="1" smtClean="0">
                <a:solidFill>
                  <a:schemeClr val="bg1"/>
                </a:solidFill>
              </a:rPr>
              <a:t>Norin</a:t>
            </a:r>
            <a:r>
              <a:rPr lang="en-US" sz="1700" dirty="0" smtClean="0">
                <a:solidFill>
                  <a:schemeClr val="bg1"/>
                </a:solidFill>
              </a:rPr>
              <a:t>, </a:t>
            </a:r>
            <a:r>
              <a:rPr lang="en-US" sz="1700" dirty="0">
                <a:solidFill>
                  <a:schemeClr val="bg1"/>
                </a:solidFill>
              </a:rPr>
              <a:t>S.V</a:t>
            </a:r>
            <a:r>
              <a:rPr lang="en-US" sz="1700" dirty="0" smtClean="0">
                <a:solidFill>
                  <a:schemeClr val="bg1"/>
                </a:solidFill>
              </a:rPr>
              <a:t>.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2014. 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Numerical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Hydrodynamic Modeling of Inundation in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</a:rPr>
              <a:t>Krymsk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 on 6 – 7 July 2012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.  Power Technology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Engineering. 48(3), 179-186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</a:rPr>
              <a:t>doi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10.1007/s10749-014-0505-y</a:t>
            </a:r>
            <a:endParaRPr lang="en-US" sz="17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700" dirty="0" err="1" smtClean="0">
                <a:solidFill>
                  <a:schemeClr val="bg1"/>
                </a:solidFill>
              </a:rPr>
              <a:t>Aleksyuk</a:t>
            </a:r>
            <a:r>
              <a:rPr lang="en-US" sz="1700" dirty="0">
                <a:solidFill>
                  <a:schemeClr val="bg1"/>
                </a:solidFill>
              </a:rPr>
              <a:t>, A.I., </a:t>
            </a:r>
            <a:r>
              <a:rPr lang="en-US" sz="1700" dirty="0" err="1">
                <a:solidFill>
                  <a:schemeClr val="bg1"/>
                </a:solidFill>
              </a:rPr>
              <a:t>Belikov</a:t>
            </a:r>
            <a:r>
              <a:rPr lang="en-US" sz="1700" dirty="0">
                <a:solidFill>
                  <a:schemeClr val="bg1"/>
                </a:solidFill>
              </a:rPr>
              <a:t>, V.V.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2017. Simulation of shallow water flows with shoaling areas and</a:t>
            </a:r>
          </a:p>
          <a:p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bottom discontinuities, Computational Mathematics and Mathematical Physics, 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57(2),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318–339. doi:10.1134/S0965542517020026</a:t>
            </a:r>
          </a:p>
          <a:p>
            <a:pPr algn="just"/>
            <a:r>
              <a:rPr lang="ru-RU" sz="1700" dirty="0" err="1" smtClean="0">
                <a:solidFill>
                  <a:schemeClr val="bg1"/>
                </a:solidFill>
              </a:rPr>
              <a:t>Alexeevsky</a:t>
            </a:r>
            <a:r>
              <a:rPr lang="ru-RU" sz="1700" dirty="0">
                <a:solidFill>
                  <a:schemeClr val="bg1"/>
                </a:solidFill>
              </a:rPr>
              <a:t>, N.I</a:t>
            </a:r>
            <a:r>
              <a:rPr lang="ru-RU" sz="1700" dirty="0" smtClean="0">
                <a:solidFill>
                  <a:schemeClr val="bg1"/>
                </a:solidFill>
              </a:rPr>
              <a:t>.</a:t>
            </a:r>
            <a:r>
              <a:rPr lang="en-US" sz="1700" dirty="0" smtClean="0">
                <a:solidFill>
                  <a:schemeClr val="bg1"/>
                </a:solidFill>
              </a:rPr>
              <a:t>,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Magritsky</a:t>
            </a:r>
            <a:r>
              <a:rPr lang="ru-RU" sz="1700" dirty="0">
                <a:solidFill>
                  <a:schemeClr val="bg1"/>
                </a:solidFill>
              </a:rPr>
              <a:t>, D.V</a:t>
            </a:r>
            <a:r>
              <a:rPr lang="ru-RU" sz="1700" dirty="0" smtClean="0">
                <a:solidFill>
                  <a:schemeClr val="bg1"/>
                </a:solidFill>
              </a:rPr>
              <a:t>.</a:t>
            </a:r>
            <a:r>
              <a:rPr lang="en-US" sz="1700" dirty="0" smtClean="0">
                <a:solidFill>
                  <a:schemeClr val="bg1"/>
                </a:solidFill>
              </a:rPr>
              <a:t>,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Koltermann</a:t>
            </a:r>
            <a:r>
              <a:rPr lang="ru-RU" sz="1700" dirty="0">
                <a:solidFill>
                  <a:schemeClr val="bg1"/>
                </a:solidFill>
              </a:rPr>
              <a:t>, K.P</a:t>
            </a:r>
            <a:r>
              <a:rPr lang="ru-RU" sz="1700" dirty="0" smtClean="0">
                <a:solidFill>
                  <a:schemeClr val="bg1"/>
                </a:solidFill>
              </a:rPr>
              <a:t>.</a:t>
            </a:r>
            <a:r>
              <a:rPr lang="en-US" sz="1700" dirty="0" smtClean="0">
                <a:solidFill>
                  <a:schemeClr val="bg1"/>
                </a:solidFill>
              </a:rPr>
              <a:t>,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Krylenko</a:t>
            </a:r>
            <a:r>
              <a:rPr lang="ru-RU" sz="1700" dirty="0">
                <a:solidFill>
                  <a:schemeClr val="bg1"/>
                </a:solidFill>
              </a:rPr>
              <a:t>, I.N</a:t>
            </a:r>
            <a:r>
              <a:rPr lang="ru-RU" sz="1700" dirty="0" smtClean="0">
                <a:solidFill>
                  <a:schemeClr val="bg1"/>
                </a:solidFill>
              </a:rPr>
              <a:t>.</a:t>
            </a:r>
            <a:r>
              <a:rPr lang="en-US" sz="1700" dirty="0" smtClean="0">
                <a:solidFill>
                  <a:schemeClr val="bg1"/>
                </a:solidFill>
              </a:rPr>
              <a:t>,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  <a:r>
              <a:rPr lang="ru-RU" sz="1700" dirty="0" err="1">
                <a:solidFill>
                  <a:schemeClr val="bg1"/>
                </a:solidFill>
              </a:rPr>
              <a:t>Toropov</a:t>
            </a:r>
            <a:r>
              <a:rPr lang="ru-RU" sz="1700" dirty="0">
                <a:solidFill>
                  <a:schemeClr val="bg1"/>
                </a:solidFill>
              </a:rPr>
              <a:t>, P.A.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2016.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Causes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systematics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inundations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of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Krasnodar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territory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on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Russian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Black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Sea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coast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Natural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Hazards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Earth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System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Sciences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, 16, 1289–1308.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doi:10.5194/nhess-16-1289-2016</a:t>
            </a:r>
            <a:endParaRPr lang="en-US" sz="1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n-US" sz="1700" dirty="0" err="1" smtClean="0">
                <a:solidFill>
                  <a:schemeClr val="bg1"/>
                </a:solidFill>
              </a:rPr>
              <a:t>Bolgov</a:t>
            </a:r>
            <a:r>
              <a:rPr lang="en-US" sz="1700" dirty="0" smtClean="0">
                <a:solidFill>
                  <a:schemeClr val="bg1"/>
                </a:solidFill>
              </a:rPr>
              <a:t>, </a:t>
            </a:r>
            <a:r>
              <a:rPr lang="en-US" sz="1700" dirty="0">
                <a:solidFill>
                  <a:schemeClr val="bg1"/>
                </a:solidFill>
              </a:rPr>
              <a:t>M.V</a:t>
            </a:r>
            <a:r>
              <a:rPr lang="en-US" sz="1700" dirty="0" smtClean="0">
                <a:solidFill>
                  <a:schemeClr val="bg1"/>
                </a:solidFill>
              </a:rPr>
              <a:t>.</a:t>
            </a:r>
            <a:r>
              <a:rPr lang="ru-RU" sz="1700" dirty="0" smtClean="0">
                <a:solidFill>
                  <a:schemeClr val="bg1"/>
                </a:solidFill>
              </a:rPr>
              <a:t>, </a:t>
            </a:r>
            <a:r>
              <a:rPr lang="en-US" sz="1700" dirty="0" err="1" smtClean="0">
                <a:solidFill>
                  <a:schemeClr val="bg1"/>
                </a:solidFill>
              </a:rPr>
              <a:t>Korobkina</a:t>
            </a:r>
            <a:r>
              <a:rPr lang="en-US" sz="1700" dirty="0" smtClean="0">
                <a:solidFill>
                  <a:schemeClr val="bg1"/>
                </a:solidFill>
              </a:rPr>
              <a:t>, </a:t>
            </a:r>
            <a:r>
              <a:rPr lang="en-US" sz="1700" dirty="0">
                <a:solidFill>
                  <a:schemeClr val="bg1"/>
                </a:solidFill>
              </a:rPr>
              <a:t>E.A</a:t>
            </a:r>
            <a:r>
              <a:rPr lang="en-US" sz="1700" dirty="0" smtClean="0">
                <a:solidFill>
                  <a:schemeClr val="bg1"/>
                </a:solidFill>
              </a:rPr>
              <a:t>.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2013. Reconstruction of Rain Flood at the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</a:rPr>
              <a:t>Adagum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 River on the Basis of Mathematical Models for Discharge 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Formation. Water management in Russia, 2013, 3. 87–102 (in Russian) </a:t>
            </a:r>
            <a:endParaRPr lang="en-US" sz="17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n-US" sz="1700" dirty="0" err="1" smtClean="0">
                <a:solidFill>
                  <a:schemeClr val="bg1"/>
                </a:solidFill>
              </a:rPr>
              <a:t>Gonchukov</a:t>
            </a:r>
            <a:r>
              <a:rPr lang="en-US" sz="1700" dirty="0">
                <a:solidFill>
                  <a:schemeClr val="bg1"/>
                </a:solidFill>
              </a:rPr>
              <a:t>, L.V., </a:t>
            </a:r>
            <a:r>
              <a:rPr lang="en-US" sz="1700" dirty="0" err="1">
                <a:solidFill>
                  <a:schemeClr val="bg1"/>
                </a:solidFill>
              </a:rPr>
              <a:t>Bugaets</a:t>
            </a:r>
            <a:r>
              <a:rPr lang="en-US" sz="1700" dirty="0">
                <a:solidFill>
                  <a:schemeClr val="bg1"/>
                </a:solidFill>
              </a:rPr>
              <a:t>, A. N., </a:t>
            </a:r>
            <a:r>
              <a:rPr lang="en-US" sz="1700" dirty="0" err="1">
                <a:solidFill>
                  <a:schemeClr val="bg1"/>
                </a:solidFill>
              </a:rPr>
              <a:t>Gartsman</a:t>
            </a:r>
            <a:r>
              <a:rPr lang="en-US" sz="1700" dirty="0">
                <a:solidFill>
                  <a:schemeClr val="bg1"/>
                </a:solidFill>
              </a:rPr>
              <a:t>, B.I., Lee, K.T.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2019. Weather Radar Data for Hydrological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</a:rPr>
              <a:t>Modelling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: An Application for South of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</a:rPr>
              <a:t>Primorye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 Region, Russia. Water Resources, 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46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(S2),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S25–S30. doi:10.1134/S0097807819080098</a:t>
            </a:r>
          </a:p>
          <a:p>
            <a:pPr algn="just"/>
            <a:r>
              <a:rPr lang="en-US" sz="1700" dirty="0" smtClean="0">
                <a:solidFill>
                  <a:schemeClr val="bg1"/>
                </a:solidFill>
              </a:rPr>
              <a:t>Lee</a:t>
            </a:r>
            <a:r>
              <a:rPr lang="en-US" sz="1700" dirty="0">
                <a:solidFill>
                  <a:schemeClr val="bg1"/>
                </a:solidFill>
              </a:rPr>
              <a:t>, K.T., Cheng, N.K., </a:t>
            </a:r>
            <a:r>
              <a:rPr lang="en-US" sz="1700" dirty="0" err="1">
                <a:solidFill>
                  <a:schemeClr val="bg1"/>
                </a:solidFill>
              </a:rPr>
              <a:t>Gartsman</a:t>
            </a:r>
            <a:r>
              <a:rPr lang="en-US" sz="1700" dirty="0">
                <a:solidFill>
                  <a:schemeClr val="bg1"/>
                </a:solidFill>
              </a:rPr>
              <a:t>, B.I., </a:t>
            </a:r>
            <a:r>
              <a:rPr lang="en-US" sz="1700" dirty="0" err="1">
                <a:solidFill>
                  <a:schemeClr val="bg1"/>
                </a:solidFill>
              </a:rPr>
              <a:t>Bugayets</a:t>
            </a:r>
            <a:r>
              <a:rPr lang="en-US" sz="1700" dirty="0">
                <a:solidFill>
                  <a:schemeClr val="bg1"/>
                </a:solidFill>
              </a:rPr>
              <a:t>, A.N.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2009. A current version of the model of a unit hydrograph and its use in Taiwan and Russia, Geography and Natural Resources, 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30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(1),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79–85.  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doi:10.1016/j.gnr.2009.03.015</a:t>
            </a:r>
          </a:p>
          <a:p>
            <a:pPr algn="just"/>
            <a:r>
              <a:rPr lang="en-US" sz="1700" dirty="0">
                <a:solidFill>
                  <a:schemeClr val="bg1"/>
                </a:solidFill>
              </a:rPr>
              <a:t>Lee, </a:t>
            </a:r>
            <a:r>
              <a:rPr lang="en-US" sz="1700" dirty="0" smtClean="0">
                <a:solidFill>
                  <a:schemeClr val="bg1"/>
                </a:solidFill>
              </a:rPr>
              <a:t>K.T</a:t>
            </a:r>
            <a:r>
              <a:rPr lang="en-US" sz="1700" dirty="0">
                <a:solidFill>
                  <a:schemeClr val="bg1"/>
                </a:solidFill>
              </a:rPr>
              <a:t>. and Yen, </a:t>
            </a:r>
            <a:r>
              <a:rPr lang="en-US" sz="1700" dirty="0" smtClean="0">
                <a:solidFill>
                  <a:schemeClr val="bg1"/>
                </a:solidFill>
              </a:rPr>
              <a:t>B.C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1997.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Geomorphology and kinematic-wave based hydrograph </a:t>
            </a:r>
          </a:p>
          <a:p>
            <a:pPr algn="just"/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</a:rPr>
              <a:t>derivation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. J. Hydraulic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</a:rPr>
              <a:t>Engrg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</a:rPr>
              <a:t>., ASCE, 123(1), 73-80.</a:t>
            </a:r>
          </a:p>
          <a:p>
            <a:pPr algn="just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9C0752D-F31B-4562-AA6C-F02CF44AFEFB}"/>
              </a:ext>
            </a:extLst>
          </p:cNvPr>
          <p:cNvSpPr/>
          <p:nvPr/>
        </p:nvSpPr>
        <p:spPr>
          <a:xfrm>
            <a:off x="100666" y="675268"/>
            <a:ext cx="8921691" cy="6084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F3DCF6-E28E-43FF-BADE-195FBC885D2C}"/>
              </a:ext>
            </a:extLst>
          </p:cNvPr>
          <p:cNvSpPr/>
          <p:nvPr/>
        </p:nvSpPr>
        <p:spPr>
          <a:xfrm>
            <a:off x="100668" y="97921"/>
            <a:ext cx="8921691" cy="57734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BCEB74A-D4BD-4F94-B96A-51A78413A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6256683"/>
            <a:ext cx="1227411" cy="4294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2F6E5F-B727-4AB6-A820-49E660916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8204" y="120790"/>
            <a:ext cx="2025431" cy="531609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728774FD-2EA2-423F-9609-55573EBD7238}"/>
              </a:ext>
            </a:extLst>
          </p:cNvPr>
          <p:cNvCxnSpPr>
            <a:cxnSpLocks/>
          </p:cNvCxnSpPr>
          <p:nvPr/>
        </p:nvCxnSpPr>
        <p:spPr>
          <a:xfrm>
            <a:off x="108530" y="6760076"/>
            <a:ext cx="8921691" cy="0"/>
          </a:xfrm>
          <a:prstGeom prst="line">
            <a:avLst/>
          </a:prstGeom>
          <a:ln w="25400" cmpd="sng">
            <a:solidFill>
              <a:schemeClr val="accent5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EE647E4-2E56-4282-B202-F71334F2C932}"/>
              </a:ext>
            </a:extLst>
          </p:cNvPr>
          <p:cNvSpPr/>
          <p:nvPr/>
        </p:nvSpPr>
        <p:spPr>
          <a:xfrm>
            <a:off x="72259" y="128388"/>
            <a:ext cx="3274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knowledgements</a:t>
            </a:r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D53127-BD2F-483B-A528-5EF5C2428D2F}"/>
              </a:ext>
            </a:extLst>
          </p:cNvPr>
          <p:cNvSpPr txBox="1"/>
          <p:nvPr/>
        </p:nvSpPr>
        <p:spPr>
          <a:xfrm>
            <a:off x="208226" y="843677"/>
            <a:ext cx="8722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This research was funded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by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Russian </a:t>
            </a:r>
            <a:r>
              <a:rPr lang="en-US" dirty="0">
                <a:solidFill>
                  <a:schemeClr val="bg1"/>
                </a:solidFill>
              </a:rPr>
              <a:t>Science Foundation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research project 17-77-30006 (processing of river discharge data, flash flood simulation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);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Russian Foundation for Basic Research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research project 19-45-233007 (data processing from an Automated Flood Monitoring System of the Krasnodar Territory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9C0752D-F31B-4562-AA6C-F02CF44AFEFB}"/>
              </a:ext>
            </a:extLst>
          </p:cNvPr>
          <p:cNvSpPr/>
          <p:nvPr/>
        </p:nvSpPr>
        <p:spPr>
          <a:xfrm>
            <a:off x="100666" y="675268"/>
            <a:ext cx="8921691" cy="608480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F3DCF6-E28E-43FF-BADE-195FBC885D2C}"/>
              </a:ext>
            </a:extLst>
          </p:cNvPr>
          <p:cNvSpPr/>
          <p:nvPr/>
        </p:nvSpPr>
        <p:spPr>
          <a:xfrm>
            <a:off x="100668" y="97921"/>
            <a:ext cx="8921691" cy="57734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BA2ABB1-7048-4B66-A503-98B39DECB63C}"/>
              </a:ext>
            </a:extLst>
          </p:cNvPr>
          <p:cNvSpPr/>
          <p:nvPr/>
        </p:nvSpPr>
        <p:spPr>
          <a:xfrm>
            <a:off x="89750" y="107448"/>
            <a:ext cx="208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Introduction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BCEB74A-D4BD-4F94-B96A-51A78413A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8" y="6303432"/>
            <a:ext cx="1227411" cy="4294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2F6E5F-B727-4AB6-A820-49E660916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8204" y="120790"/>
            <a:ext cx="2025431" cy="531609"/>
          </a:xfrm>
          <a:prstGeom prst="rect">
            <a:avLst/>
          </a:prstGeom>
        </p:spPr>
      </p:pic>
      <p:pic>
        <p:nvPicPr>
          <p:cNvPr id="1026" name="Picture 2" descr="D:\WCaucasus\Беликов\krymsk_navodnenie_b05__onyyzl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23" b="14243"/>
          <a:stretch/>
        </p:blipFill>
        <p:spPr bwMode="auto">
          <a:xfrm>
            <a:off x="122069" y="3685608"/>
            <a:ext cx="4439442" cy="307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Caucasus\Беликов\maxresdefaul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r="17350"/>
          <a:stretch/>
        </p:blipFill>
        <p:spPr bwMode="auto">
          <a:xfrm>
            <a:off x="4528856" y="3685607"/>
            <a:ext cx="4470310" cy="307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1400" y="662649"/>
            <a:ext cx="87149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In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the Russian part of Western Caucasus heavy rainfall episodes frequently occur, leading to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flash floods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that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cause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fatalities and severe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damage. One of the most destructive floods took place in the town of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Krymsk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at the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Adagum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river (Kuban river basin) on 6-7 July 2012 (153 deaths, damage 0.5 billion Euro). </a:t>
            </a:r>
          </a:p>
          <a:p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On the Black Sea coast of Caucasus flash floods are regular events due to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orographically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enhanced precipitation. Flash floods occur almost every year in one or several small river basins (50-350 km²).  The coast is the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most important recreational area of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Russia and hence densely populated. The floods and their causes on the Black Sea coast of Russia are studied by (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Alexeevsky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et al., 2016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).</a:t>
            </a:r>
          </a:p>
          <a:p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In this research we applied 2 different models (KW-GIUH and STREAM 2D CUDA) for 2 river basins in Western Caucasus in order to assess benefits of each model and possibilities for flash flood forecasting.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00" y="3755408"/>
            <a:ext cx="420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 err="1" smtClean="0">
                <a:solidFill>
                  <a:schemeClr val="bg1"/>
                </a:solidFill>
              </a:rPr>
              <a:t>Adagum</a:t>
            </a:r>
            <a:r>
              <a:rPr lang="en-US" dirty="0" smtClean="0">
                <a:solidFill>
                  <a:schemeClr val="bg1"/>
                </a:solidFill>
              </a:rPr>
              <a:t> river, </a:t>
            </a:r>
            <a:r>
              <a:rPr lang="en-US" dirty="0" err="1" smtClean="0">
                <a:solidFill>
                  <a:schemeClr val="bg1"/>
                </a:solidFill>
              </a:rPr>
              <a:t>Krymsk</a:t>
            </a:r>
            <a:r>
              <a:rPr lang="en-US" dirty="0" smtClean="0">
                <a:solidFill>
                  <a:schemeClr val="bg1"/>
                </a:solidFill>
              </a:rPr>
              <a:t>, 6-7 of July 2012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755408"/>
            <a:ext cx="2826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he </a:t>
            </a:r>
            <a:r>
              <a:rPr lang="en-US" dirty="0" err="1" smtClean="0">
                <a:solidFill>
                  <a:schemeClr val="bg1"/>
                </a:solidFill>
              </a:rPr>
              <a:t>Zapadny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Dagomys</a:t>
            </a:r>
            <a:r>
              <a:rPr lang="en-US" dirty="0" smtClean="0">
                <a:solidFill>
                  <a:schemeClr val="bg1"/>
                </a:solidFill>
              </a:rPr>
              <a:t> river,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23-25 October 2018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BCEB74A-D4BD-4F94-B96A-51A78413A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8" y="6415282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9C0752D-F31B-4562-AA6C-F02CF44AFEFB}"/>
              </a:ext>
            </a:extLst>
          </p:cNvPr>
          <p:cNvSpPr/>
          <p:nvPr/>
        </p:nvSpPr>
        <p:spPr>
          <a:xfrm>
            <a:off x="100666" y="675268"/>
            <a:ext cx="8921691" cy="6084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F3DCF6-E28E-43FF-BADE-195FBC885D2C}"/>
              </a:ext>
            </a:extLst>
          </p:cNvPr>
          <p:cNvSpPr/>
          <p:nvPr/>
        </p:nvSpPr>
        <p:spPr>
          <a:xfrm>
            <a:off x="100668" y="97921"/>
            <a:ext cx="8921691" cy="57734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BA2ABB1-7048-4B66-A503-98B39DECB63C}"/>
              </a:ext>
            </a:extLst>
          </p:cNvPr>
          <p:cNvSpPr/>
          <p:nvPr/>
        </p:nvSpPr>
        <p:spPr>
          <a:xfrm>
            <a:off x="132558" y="129152"/>
            <a:ext cx="1815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Study area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2F6E5F-B727-4AB6-A820-49E6609166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8204" y="120790"/>
            <a:ext cx="2025431" cy="531609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t="2675" r="2340" b="3060"/>
          <a:stretch/>
        </p:blipFill>
        <p:spPr bwMode="auto">
          <a:xfrm>
            <a:off x="595137" y="675297"/>
            <a:ext cx="7932747" cy="608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" y="6553200"/>
            <a:ext cx="779848" cy="2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9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9C0752D-F31B-4562-AA6C-F02CF44AFEFB}"/>
              </a:ext>
            </a:extLst>
          </p:cNvPr>
          <p:cNvSpPr/>
          <p:nvPr/>
        </p:nvSpPr>
        <p:spPr>
          <a:xfrm>
            <a:off x="100666" y="675268"/>
            <a:ext cx="8921691" cy="6084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F3DCF6-E28E-43FF-BADE-195FBC885D2C}"/>
              </a:ext>
            </a:extLst>
          </p:cNvPr>
          <p:cNvSpPr/>
          <p:nvPr/>
        </p:nvSpPr>
        <p:spPr>
          <a:xfrm>
            <a:off x="100668" y="97921"/>
            <a:ext cx="8921691" cy="57734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BA2ABB1-7048-4B66-A503-98B39DECB63C}"/>
              </a:ext>
            </a:extLst>
          </p:cNvPr>
          <p:cNvSpPr/>
          <p:nvPr/>
        </p:nvSpPr>
        <p:spPr>
          <a:xfrm>
            <a:off x="72258" y="128388"/>
            <a:ext cx="2754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KW-GIUH model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BCEB74A-D4BD-4F94-B96A-51A78413A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58" y="6266406"/>
            <a:ext cx="1227411" cy="4294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2F6E5F-B727-4AB6-A820-49E660916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8204" y="120790"/>
            <a:ext cx="2025431" cy="5316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0A8B101-BCDD-4378-BA68-D7BB44D5EFF3}"/>
              </a:ext>
            </a:extLst>
          </p:cNvPr>
          <p:cNvSpPr txBox="1"/>
          <p:nvPr/>
        </p:nvSpPr>
        <p:spPr>
          <a:xfrm>
            <a:off x="100663" y="766348"/>
            <a:ext cx="890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Kinematic-Wave-Based Geomorphologic Instantaneous Unit Hydrograph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F135884-2718-4B6C-AE2A-B199E14EEE56}"/>
              </a:ext>
            </a:extLst>
          </p:cNvPr>
          <p:cNvSpPr txBox="1"/>
          <p:nvPr/>
        </p:nvSpPr>
        <p:spPr>
          <a:xfrm>
            <a:off x="113774" y="1171644"/>
            <a:ext cx="891120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Rainfall-runoff event model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Conception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of watershed geomorphologic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IUH 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Rodriguez-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Iturbe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&amp; Valdes, 1979)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Travel time for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ith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-order channel and overland flow is computed using kinematic-wave approximation (Lee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&amp;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Yen, 1997; Lee et al., 2009)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  <a:t>INPUT DATA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	watershed geomorphologic features estimated on HYDROSHEDS DEM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(res. 3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arcsec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	event rainfall data (here hourly measurements from 1 or 2 AMS).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Distributed version 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or radar precipitation is also available (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Gonchukov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et al., 2019)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ratio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of partial contributing area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to the total watershed area</a:t>
            </a:r>
          </a:p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accent5">
                    <a:lumMod val="50000"/>
                  </a:schemeClr>
                </a:solidFill>
              </a:rPr>
              <a:t>MODEL CALIBRATION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	Storm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event record (rainfall &amp; runoff data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Main parameters – roughness coefficients of channels and slopes</a:t>
            </a:r>
          </a:p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accent5">
                    <a:lumMod val="50000"/>
                  </a:schemeClr>
                </a:solidFill>
              </a:rPr>
              <a:t>OUTPUT</a:t>
            </a:r>
            <a:endParaRPr lang="en-US" sz="1600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Discharge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hydrograph</a:t>
            </a:r>
          </a:p>
          <a:p>
            <a:pPr>
              <a:spcBef>
                <a:spcPts val="600"/>
              </a:spcBef>
            </a:pPr>
            <a:r>
              <a:rPr lang="en-US" sz="1600" u="sng" dirty="0" smtClean="0">
                <a:solidFill>
                  <a:schemeClr val="accent5">
                    <a:lumMod val="50000"/>
                  </a:schemeClr>
                </a:solidFill>
              </a:rPr>
              <a:t>COMPUTATION TIME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: &lt; 1 minute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728774FD-2EA2-423F-9609-55573EBD7238}"/>
              </a:ext>
            </a:extLst>
          </p:cNvPr>
          <p:cNvCxnSpPr>
            <a:cxnSpLocks/>
          </p:cNvCxnSpPr>
          <p:nvPr/>
        </p:nvCxnSpPr>
        <p:spPr>
          <a:xfrm>
            <a:off x="108530" y="6760076"/>
            <a:ext cx="8921691" cy="0"/>
          </a:xfrm>
          <a:prstGeom prst="line">
            <a:avLst/>
          </a:prstGeom>
          <a:ln w="25400" cmpd="sng">
            <a:solidFill>
              <a:schemeClr val="accent5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7867907" y="3272019"/>
            <a:ext cx="1133475" cy="666750"/>
            <a:chOff x="4354" y="941"/>
            <a:chExt cx="947" cy="430"/>
          </a:xfrm>
        </p:grpSpPr>
        <p:pic>
          <p:nvPicPr>
            <p:cNvPr id="13" name="Picture 17" descr="clou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" y="941"/>
              <a:ext cx="71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 descr="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" y="969"/>
              <a:ext cx="408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49"/>
          <p:cNvGrpSpPr>
            <a:grpSpLocks/>
          </p:cNvGrpSpPr>
          <p:nvPr/>
        </p:nvGrpSpPr>
        <p:grpSpPr bwMode="auto">
          <a:xfrm>
            <a:off x="5237884" y="5977224"/>
            <a:ext cx="973138" cy="755650"/>
            <a:chOff x="2933" y="2567"/>
            <a:chExt cx="665" cy="476"/>
          </a:xfrm>
        </p:grpSpPr>
        <p:sp>
          <p:nvSpPr>
            <p:cNvPr id="20" name="Freeform 50"/>
            <p:cNvSpPr>
              <a:spLocks noChangeAspect="1"/>
            </p:cNvSpPr>
            <p:nvPr/>
          </p:nvSpPr>
          <p:spPr bwMode="auto">
            <a:xfrm>
              <a:off x="3082" y="2587"/>
              <a:ext cx="422" cy="300"/>
            </a:xfrm>
            <a:custGeom>
              <a:avLst/>
              <a:gdLst>
                <a:gd name="T0" fmla="*/ 0 w 4680"/>
                <a:gd name="T1" fmla="*/ 0 h 2250"/>
                <a:gd name="T2" fmla="*/ 0 w 4680"/>
                <a:gd name="T3" fmla="*/ 0 h 2250"/>
                <a:gd name="T4" fmla="*/ 0 w 4680"/>
                <a:gd name="T5" fmla="*/ 0 h 2250"/>
                <a:gd name="T6" fmla="*/ 0 w 4680"/>
                <a:gd name="T7" fmla="*/ 0 h 2250"/>
                <a:gd name="T8" fmla="*/ 0 w 4680"/>
                <a:gd name="T9" fmla="*/ 0 h 2250"/>
                <a:gd name="T10" fmla="*/ 0 w 4680"/>
                <a:gd name="T11" fmla="*/ 0 h 2250"/>
                <a:gd name="T12" fmla="*/ 0 w 4680"/>
                <a:gd name="T13" fmla="*/ 0 h 2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80"/>
                <a:gd name="T22" fmla="*/ 0 h 2250"/>
                <a:gd name="T23" fmla="*/ 4680 w 4680"/>
                <a:gd name="T24" fmla="*/ 2250 h 22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80" h="2250">
                  <a:moveTo>
                    <a:pt x="0" y="2250"/>
                  </a:moveTo>
                  <a:cubicBezTo>
                    <a:pt x="90" y="2160"/>
                    <a:pt x="180" y="2070"/>
                    <a:pt x="360" y="1710"/>
                  </a:cubicBezTo>
                  <a:cubicBezTo>
                    <a:pt x="540" y="1350"/>
                    <a:pt x="840" y="180"/>
                    <a:pt x="1080" y="90"/>
                  </a:cubicBezTo>
                  <a:cubicBezTo>
                    <a:pt x="1320" y="0"/>
                    <a:pt x="1560" y="900"/>
                    <a:pt x="1800" y="1170"/>
                  </a:cubicBezTo>
                  <a:cubicBezTo>
                    <a:pt x="2040" y="1440"/>
                    <a:pt x="2220" y="1560"/>
                    <a:pt x="2520" y="1710"/>
                  </a:cubicBezTo>
                  <a:cubicBezTo>
                    <a:pt x="2820" y="1860"/>
                    <a:pt x="3240" y="1980"/>
                    <a:pt x="3600" y="2070"/>
                  </a:cubicBezTo>
                  <a:cubicBezTo>
                    <a:pt x="3960" y="2160"/>
                    <a:pt x="4500" y="2220"/>
                    <a:pt x="4680" y="2250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51"/>
            <p:cNvSpPr>
              <a:spLocks noChangeAspect="1" noChangeShapeType="1"/>
            </p:cNvSpPr>
            <p:nvPr/>
          </p:nvSpPr>
          <p:spPr bwMode="auto">
            <a:xfrm>
              <a:off x="3072" y="2567"/>
              <a:ext cx="0" cy="3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52"/>
            <p:cNvSpPr>
              <a:spLocks noChangeAspect="1" noChangeShapeType="1"/>
            </p:cNvSpPr>
            <p:nvPr/>
          </p:nvSpPr>
          <p:spPr bwMode="auto">
            <a:xfrm rot="5400000">
              <a:off x="3334" y="2639"/>
              <a:ext cx="1" cy="5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Text Box 53"/>
            <p:cNvSpPr txBox="1">
              <a:spLocks noChangeAspect="1" noChangeArrowheads="1"/>
            </p:cNvSpPr>
            <p:nvPr/>
          </p:nvSpPr>
          <p:spPr bwMode="auto">
            <a:xfrm>
              <a:off x="2933" y="2663"/>
              <a:ext cx="11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8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>
                <a:defRPr kumimoji="1" sz="24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>
                <a:defRPr kumimoji="1" sz="20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>
                <a:defRPr kumimoji="1" sz="20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>
                <a:defRPr kumimoji="1" sz="20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eaLnBrk="0" hangingPunct="0">
                <a:defRPr kumimoji="1" sz="20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eaLnBrk="0" hangingPunct="0">
                <a:defRPr kumimoji="1" sz="20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eaLnBrk="0" hangingPunct="0">
                <a:defRPr kumimoji="1" sz="20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eaLnBrk="0" hangingPunct="0">
                <a:defRPr kumimoji="1" sz="20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zh-TW" sz="1600" b="1">
                  <a:solidFill>
                    <a:schemeClr val="tx1"/>
                  </a:solidFill>
                  <a:ea typeface="標楷體" pitchFamily="65" charset="-128"/>
                </a:rPr>
                <a:t>Q</a:t>
              </a:r>
            </a:p>
          </p:txBody>
        </p:sp>
        <p:sp>
          <p:nvSpPr>
            <p:cNvPr id="26" name="Text Box 54"/>
            <p:cNvSpPr txBox="1">
              <a:spLocks noChangeAspect="1" noChangeArrowheads="1"/>
            </p:cNvSpPr>
            <p:nvPr/>
          </p:nvSpPr>
          <p:spPr bwMode="auto">
            <a:xfrm>
              <a:off x="3234" y="2889"/>
              <a:ext cx="11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8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>
                <a:defRPr kumimoji="1" sz="24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>
                <a:defRPr kumimoji="1" sz="20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>
                <a:defRPr kumimoji="1" sz="20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>
                <a:defRPr kumimoji="1" sz="20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eaLnBrk="0" hangingPunct="0">
                <a:defRPr kumimoji="1" sz="20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eaLnBrk="0" hangingPunct="0">
                <a:defRPr kumimoji="1" sz="20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eaLnBrk="0" hangingPunct="0">
                <a:defRPr kumimoji="1" sz="20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eaLnBrk="0" hangingPunct="0">
                <a:defRPr kumimoji="1" sz="2000">
                  <a:solidFill>
                    <a:srgbClr val="000099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zh-TW" sz="1600" b="1">
                  <a:solidFill>
                    <a:schemeClr val="tx1"/>
                  </a:solidFill>
                  <a:ea typeface="標楷體" pitchFamily="65" charset="-128"/>
                </a:rPr>
                <a:t>t</a:t>
              </a: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82" y="3954275"/>
            <a:ext cx="28194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5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9C0752D-F31B-4562-AA6C-F02CF44AFEFB}"/>
              </a:ext>
            </a:extLst>
          </p:cNvPr>
          <p:cNvSpPr/>
          <p:nvPr/>
        </p:nvSpPr>
        <p:spPr>
          <a:xfrm>
            <a:off x="100666" y="675268"/>
            <a:ext cx="8921691" cy="6084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F3DCF6-E28E-43FF-BADE-195FBC885D2C}"/>
              </a:ext>
            </a:extLst>
          </p:cNvPr>
          <p:cNvSpPr/>
          <p:nvPr/>
        </p:nvSpPr>
        <p:spPr>
          <a:xfrm>
            <a:off x="100668" y="97921"/>
            <a:ext cx="8921691" cy="57734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BA2ABB1-7048-4B66-A503-98B39DECB63C}"/>
              </a:ext>
            </a:extLst>
          </p:cNvPr>
          <p:cNvSpPr/>
          <p:nvPr/>
        </p:nvSpPr>
        <p:spPr>
          <a:xfrm>
            <a:off x="72258" y="128388"/>
            <a:ext cx="3929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STREAM 2D CUDA model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BCEB74A-D4BD-4F94-B96A-51A78413A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6256683"/>
            <a:ext cx="1227411" cy="4294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2F6E5F-B727-4AB6-A820-49E660916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8204" y="120790"/>
            <a:ext cx="2025431" cy="5316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F135884-2718-4B6C-AE2A-B199E14EEE56}"/>
              </a:ext>
            </a:extLst>
          </p:cNvPr>
          <p:cNvSpPr txBox="1"/>
          <p:nvPr/>
        </p:nvSpPr>
        <p:spPr>
          <a:xfrm>
            <a:off x="201336" y="696286"/>
            <a:ext cx="4012253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STREAM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2D CUDA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is based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numerical solution of shallow water equations in a two-dimensional formulation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Original algorithm uses the exact solution of the Riemann problem (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Aleksyuk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Belikov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, 2017) due to which the calculation is performed for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 entire catchment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without special allocation of the channel network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  <a:t>INPUT DATA</a:t>
            </a:r>
          </a:p>
          <a:p>
            <a:pPr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DEM HYDROSHEDS (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resol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 3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arcsec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Rainfall data</a:t>
            </a:r>
          </a:p>
          <a:p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  <a:t>OUTPUT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Discharge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hydrograph</a:t>
            </a:r>
          </a:p>
          <a:p>
            <a:pPr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	Water levels in river channels</a:t>
            </a:r>
          </a:p>
          <a:p>
            <a:pPr algn="just"/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  <a:t>COMPUTATION </a:t>
            </a:r>
            <a:r>
              <a:rPr lang="en-US" u="sng" dirty="0">
                <a:solidFill>
                  <a:schemeClr val="accent5">
                    <a:lumMod val="50000"/>
                  </a:schemeClr>
                </a:solidFill>
              </a:rPr>
              <a:t>TIME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about 1 hour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728774FD-2EA2-423F-9609-55573EBD7238}"/>
              </a:ext>
            </a:extLst>
          </p:cNvPr>
          <p:cNvCxnSpPr>
            <a:cxnSpLocks/>
          </p:cNvCxnSpPr>
          <p:nvPr/>
        </p:nvCxnSpPr>
        <p:spPr>
          <a:xfrm>
            <a:off x="108530" y="6760076"/>
            <a:ext cx="8921691" cy="0"/>
          </a:xfrm>
          <a:prstGeom prst="line">
            <a:avLst/>
          </a:prstGeom>
          <a:ln w="25400" cmpd="sng">
            <a:solidFill>
              <a:schemeClr val="accent5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B7A44DC-9ED6-41EC-B1F8-F35CCF3D92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16"/>
          <a:stretch/>
        </p:blipFill>
        <p:spPr>
          <a:xfrm>
            <a:off x="4213589" y="630593"/>
            <a:ext cx="3104249" cy="61741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D5A3C89-3404-4D0D-A509-0E2E990ADB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1" t="54147" r="16229" b="8046"/>
          <a:stretch/>
        </p:blipFill>
        <p:spPr>
          <a:xfrm>
            <a:off x="7127439" y="2871554"/>
            <a:ext cx="1902782" cy="25567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BE27F6C-EA87-449D-A2E8-E3C3FC5C5B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7" b="48764"/>
          <a:stretch/>
        </p:blipFill>
        <p:spPr>
          <a:xfrm>
            <a:off x="6902501" y="675270"/>
            <a:ext cx="2241499" cy="2196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5266" y="6125878"/>
            <a:ext cx="92089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Elevation, m</a:t>
            </a:r>
            <a:endParaRPr lang="ru-RU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61511" y="691928"/>
            <a:ext cx="15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49.0 km²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6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9C0752D-F31B-4562-AA6C-F02CF44AFEFB}"/>
              </a:ext>
            </a:extLst>
          </p:cNvPr>
          <p:cNvSpPr/>
          <p:nvPr/>
        </p:nvSpPr>
        <p:spPr>
          <a:xfrm>
            <a:off x="100666" y="675268"/>
            <a:ext cx="8921691" cy="6084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1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F3DCF6-E28E-43FF-BADE-195FBC885D2C}"/>
              </a:ext>
            </a:extLst>
          </p:cNvPr>
          <p:cNvSpPr/>
          <p:nvPr/>
        </p:nvSpPr>
        <p:spPr>
          <a:xfrm>
            <a:off x="100668" y="97921"/>
            <a:ext cx="8921691" cy="57734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BA2ABB1-7048-4B66-A503-98B39DECB63C}"/>
              </a:ext>
            </a:extLst>
          </p:cNvPr>
          <p:cNvSpPr/>
          <p:nvPr/>
        </p:nvSpPr>
        <p:spPr>
          <a:xfrm>
            <a:off x="72258" y="128388"/>
            <a:ext cx="6577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u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. The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Zapadny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Dagomys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river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BCEB74A-D4BD-4F94-B96A-51A78413A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0" y="6222189"/>
            <a:ext cx="1227411" cy="4294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2F6E5F-B727-4AB6-A820-49E660916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8204" y="120790"/>
            <a:ext cx="2025431" cy="531609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728774FD-2EA2-423F-9609-55573EBD7238}"/>
              </a:ext>
            </a:extLst>
          </p:cNvPr>
          <p:cNvCxnSpPr>
            <a:cxnSpLocks/>
          </p:cNvCxnSpPr>
          <p:nvPr/>
        </p:nvCxnSpPr>
        <p:spPr>
          <a:xfrm>
            <a:off x="108530" y="6760076"/>
            <a:ext cx="8921691" cy="0"/>
          </a:xfrm>
          <a:prstGeom prst="line">
            <a:avLst/>
          </a:prstGeom>
          <a:ln w="25400" cmpd="sng">
            <a:solidFill>
              <a:schemeClr val="accent5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57" y="3010401"/>
            <a:ext cx="30607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07" y="3004050"/>
            <a:ext cx="306705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F135884-2718-4B6C-AE2A-B199E14EEE56}"/>
              </a:ext>
            </a:extLst>
          </p:cNvPr>
          <p:cNvSpPr txBox="1"/>
          <p:nvPr/>
        </p:nvSpPr>
        <p:spPr>
          <a:xfrm>
            <a:off x="201335" y="696286"/>
            <a:ext cx="87222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On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25 June 2015 the most severe flash flood occurred in Sochi surroundings (&gt;1500 damaged houses, 178 people evacuated), especially at the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Zapadny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Dagomys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river</a:t>
            </a:r>
          </a:p>
          <a:p>
            <a:pPr algn="just"/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95.5 mm precipitation at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Solokh-Aul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(75.8 mm during 4 hours, max intensity 31.5 mm/h)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On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24-25 October 2018 the most destructive flood occurred in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Tuapse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(6 deaths, 300 people evacuated)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. At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the Z.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Dagomys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riv. flood levels didn’t reach dangerous levels as in 2015.</a:t>
            </a:r>
          </a:p>
          <a:p>
            <a:pPr algn="just"/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208.9 mm precipitation in 2 days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/>
              <a:t>Models calibration was the most successful with roughness coefficients</a:t>
            </a:r>
          </a:p>
          <a:p>
            <a:pPr algn="just"/>
            <a:r>
              <a:rPr lang="en-US" sz="1600" dirty="0" smtClean="0"/>
              <a:t>n </a:t>
            </a:r>
            <a:r>
              <a:rPr lang="en-US" sz="1200" dirty="0" smtClean="0"/>
              <a:t>channel</a:t>
            </a:r>
            <a:r>
              <a:rPr lang="en-US" sz="1600" dirty="0" smtClean="0"/>
              <a:t> = 0.03; n </a:t>
            </a:r>
            <a:r>
              <a:rPr lang="en-US" sz="1200" dirty="0" smtClean="0"/>
              <a:t>overland flow </a:t>
            </a:r>
            <a:r>
              <a:rPr lang="en-US" sz="1600" dirty="0" smtClean="0"/>
              <a:t>= 0.1 for both models and both events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F135884-2718-4B6C-AE2A-B199E14EEE56}"/>
              </a:ext>
            </a:extLst>
          </p:cNvPr>
          <p:cNvSpPr txBox="1"/>
          <p:nvPr/>
        </p:nvSpPr>
        <p:spPr>
          <a:xfrm>
            <a:off x="100666" y="4179708"/>
            <a:ext cx="2680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 algn="just">
              <a:buFont typeface="Arial" pitchFamily="34" charset="0"/>
              <a:buChar char="•"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indent="273050" algn="just">
              <a:buFont typeface="Arial" pitchFamily="34" charset="0"/>
              <a:buChar char="•"/>
            </a:pPr>
            <a:r>
              <a:rPr lang="en-US" sz="1600" dirty="0" smtClean="0"/>
              <a:t>KW-GIUH is better at peak timing then STREAM 2D</a:t>
            </a:r>
            <a:r>
              <a:rPr lang="en-US" sz="1600" dirty="0" smtClean="0">
                <a:solidFill>
                  <a:srgbClr val="002060"/>
                </a:solidFill>
              </a:rPr>
              <a:t>.</a:t>
            </a:r>
          </a:p>
          <a:p>
            <a:pPr indent="273050" algn="just">
              <a:buFont typeface="Arial" pitchFamily="34" charset="0"/>
              <a:buChar char="•"/>
            </a:pPr>
            <a:r>
              <a:rPr lang="en-US" sz="1600" dirty="0" smtClean="0"/>
              <a:t>Peak values are satisfactory represented by both models. </a:t>
            </a:r>
          </a:p>
          <a:p>
            <a:pPr indent="273050" algn="just">
              <a:buFont typeface="Arial" pitchFamily="34" charset="0"/>
              <a:buChar char="•"/>
            </a:pP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9C0752D-F31B-4562-AA6C-F02CF44AFEFB}"/>
              </a:ext>
            </a:extLst>
          </p:cNvPr>
          <p:cNvSpPr/>
          <p:nvPr/>
        </p:nvSpPr>
        <p:spPr>
          <a:xfrm>
            <a:off x="100666" y="675268"/>
            <a:ext cx="8921691" cy="6084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For the 24-25 October 2018 precipitation forecast by COSMO-Ru7 model was used in order to estimate flood hydrograph and maximum discharge.  By that time only KW-GIUH was calibrated.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Precipitation forecast interpolated to AMS coordinates showed 169 mm in 2 days which was close to observed values (208.9 mm). Pluviograph was quite similar to observed but intensive precipitation (&gt;20 mm/h) lasted in forecast only 2 hours versus 3 hours in reality. That led to underestimation of peak discharge (1.5 times) though the difference in peak timing was only 2 hours.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F3DCF6-E28E-43FF-BADE-195FBC885D2C}"/>
              </a:ext>
            </a:extLst>
          </p:cNvPr>
          <p:cNvSpPr/>
          <p:nvPr/>
        </p:nvSpPr>
        <p:spPr>
          <a:xfrm>
            <a:off x="100668" y="97921"/>
            <a:ext cx="8921691" cy="57734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BA2ABB1-7048-4B66-A503-98B39DECB63C}"/>
              </a:ext>
            </a:extLst>
          </p:cNvPr>
          <p:cNvSpPr/>
          <p:nvPr/>
        </p:nvSpPr>
        <p:spPr>
          <a:xfrm>
            <a:off x="72258" y="128388"/>
            <a:ext cx="1269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u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BCEB74A-D4BD-4F94-B96A-51A78413A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0" y="6222189"/>
            <a:ext cx="1227411" cy="4294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2F6E5F-B727-4AB6-A820-49E660916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8204" y="120790"/>
            <a:ext cx="2025431" cy="531609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728774FD-2EA2-423F-9609-55573EBD7238}"/>
              </a:ext>
            </a:extLst>
          </p:cNvPr>
          <p:cNvCxnSpPr>
            <a:cxnSpLocks/>
          </p:cNvCxnSpPr>
          <p:nvPr/>
        </p:nvCxnSpPr>
        <p:spPr>
          <a:xfrm>
            <a:off x="108530" y="6760076"/>
            <a:ext cx="8921691" cy="0"/>
          </a:xfrm>
          <a:prstGeom prst="line">
            <a:avLst/>
          </a:prstGeom>
          <a:ln w="25400" cmpd="sng">
            <a:solidFill>
              <a:schemeClr val="accent5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22" y="2774956"/>
            <a:ext cx="7364413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3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9C0752D-F31B-4562-AA6C-F02CF44AFEFB}"/>
              </a:ext>
            </a:extLst>
          </p:cNvPr>
          <p:cNvSpPr/>
          <p:nvPr/>
        </p:nvSpPr>
        <p:spPr>
          <a:xfrm>
            <a:off x="100666" y="675268"/>
            <a:ext cx="8921691" cy="6084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F3DCF6-E28E-43FF-BADE-195FBC885D2C}"/>
              </a:ext>
            </a:extLst>
          </p:cNvPr>
          <p:cNvSpPr/>
          <p:nvPr/>
        </p:nvSpPr>
        <p:spPr>
          <a:xfrm>
            <a:off x="100668" y="97921"/>
            <a:ext cx="8921691" cy="57734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BA2ABB1-7048-4B66-A503-98B39DECB63C}"/>
              </a:ext>
            </a:extLst>
          </p:cNvPr>
          <p:cNvSpPr/>
          <p:nvPr/>
        </p:nvSpPr>
        <p:spPr>
          <a:xfrm>
            <a:off x="72258" y="128388"/>
            <a:ext cx="4499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Results. The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Adagum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river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BCEB74A-D4BD-4F94-B96A-51A78413A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6256683"/>
            <a:ext cx="1227411" cy="4294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2F6E5F-B727-4AB6-A820-49E660916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8204" y="120790"/>
            <a:ext cx="2025431" cy="5316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F135884-2718-4B6C-AE2A-B199E14EEE56}"/>
              </a:ext>
            </a:extLst>
          </p:cNvPr>
          <p:cNvSpPr txBox="1"/>
          <p:nvPr/>
        </p:nvSpPr>
        <p:spPr>
          <a:xfrm>
            <a:off x="201336" y="696286"/>
            <a:ext cx="36689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On 6-7 July 2012 extremely heavy rainfall as a consequence of deep convection in a cyclone led to flash floods on the rivers, mainly the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Adagum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river.  </a:t>
            </a:r>
          </a:p>
          <a:p>
            <a:pPr indent="355600" algn="just">
              <a:buFont typeface="Arial" pitchFamily="34" charset="0"/>
              <a:buChar char="•"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Precipitation: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 Novorossiysk 275 mm / 24 h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Krymsk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156 mm/24 h</a:t>
            </a:r>
          </a:p>
          <a:p>
            <a:pPr indent="355600" algn="just">
              <a:buFont typeface="Arial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Because of the night time of the event and almost no warning 153 people died.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indent="355600" algn="just">
              <a:buFont typeface="Arial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The urban inundation was simulated using STREAM 2D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model (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Alekseevskiy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et al., 2014)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Here we aimed to simulate runoff from the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Adagum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river basin.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728774FD-2EA2-423F-9609-55573EBD7238}"/>
              </a:ext>
            </a:extLst>
          </p:cNvPr>
          <p:cNvCxnSpPr>
            <a:cxnSpLocks/>
          </p:cNvCxnSpPr>
          <p:nvPr/>
        </p:nvCxnSpPr>
        <p:spPr>
          <a:xfrm>
            <a:off x="108530" y="6760076"/>
            <a:ext cx="8921691" cy="0"/>
          </a:xfrm>
          <a:prstGeom prst="line">
            <a:avLst/>
          </a:prstGeom>
          <a:ln w="25400" cmpd="sng">
            <a:solidFill>
              <a:schemeClr val="accent5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70237" y="3586866"/>
            <a:ext cx="90252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Elevation, m</a:t>
            </a:r>
            <a:endParaRPr lang="ru-RU" sz="1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56" y="5140076"/>
            <a:ext cx="2285326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2A98B76A-B47B-4212-9F2E-23BCA791A7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37" y="696286"/>
            <a:ext cx="5152120" cy="45081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26" y="5140076"/>
            <a:ext cx="2285326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70237" y="3611136"/>
            <a:ext cx="90252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Elevation,m</a:t>
            </a:r>
            <a:endParaRPr lang="ru-RU" sz="11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731912"/>
            <a:ext cx="144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326 km²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3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9C0752D-F31B-4562-AA6C-F02CF44AFEFB}"/>
              </a:ext>
            </a:extLst>
          </p:cNvPr>
          <p:cNvSpPr/>
          <p:nvPr/>
        </p:nvSpPr>
        <p:spPr>
          <a:xfrm>
            <a:off x="100666" y="675268"/>
            <a:ext cx="8921691" cy="6084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38F3DCF6-E28E-43FF-BADE-195FBC885D2C}"/>
              </a:ext>
            </a:extLst>
          </p:cNvPr>
          <p:cNvSpPr/>
          <p:nvPr/>
        </p:nvSpPr>
        <p:spPr>
          <a:xfrm>
            <a:off x="100668" y="97921"/>
            <a:ext cx="8921691" cy="57734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5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9BA2ABB1-7048-4B66-A503-98B39DECB63C}"/>
              </a:ext>
            </a:extLst>
          </p:cNvPr>
          <p:cNvSpPr/>
          <p:nvPr/>
        </p:nvSpPr>
        <p:spPr>
          <a:xfrm>
            <a:off x="72258" y="128388"/>
            <a:ext cx="4499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Results. The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</a:rPr>
              <a:t>Adagum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river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1BCEB74A-D4BD-4F94-B96A-51A78413A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6256683"/>
            <a:ext cx="1227411" cy="4294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2F6E5F-B727-4AB6-A820-49E660916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8204" y="120790"/>
            <a:ext cx="2025431" cy="5316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F135884-2718-4B6C-AE2A-B199E14EEE56}"/>
              </a:ext>
            </a:extLst>
          </p:cNvPr>
          <p:cNvSpPr txBox="1"/>
          <p:nvPr/>
        </p:nvSpPr>
        <p:spPr>
          <a:xfrm>
            <a:off x="201336" y="696286"/>
            <a:ext cx="872229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By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this stage of research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precipitation was taken average between 2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meteostations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: Novorossiysk and 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Krymsk</a:t>
            </a:r>
            <a:endParaRPr lang="en-US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Runoff coefficient was taken 1 </a:t>
            </a:r>
            <a:r>
              <a:rPr lang="en-US" sz="1600" dirty="0" smtClean="0">
                <a:solidFill>
                  <a:schemeClr val="bg1"/>
                </a:solidFill>
              </a:rPr>
              <a:t>(a)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which leads to overestimation of flood volume (212 mm) and peak discharge as well. Flood volume was estimated 91–122 mm by hydrometric investigations and with SWMM (</a:t>
            </a:r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</a:rPr>
              <a:t>Bolgov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 et al., 2013)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For KW-GIUH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also ratio of partial contributing area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(PCA) was taken 0.6 (runoff coefficient 0.52) which showed good agreement with SWMM and observed hydrograph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Optimal roughness coefficients used in the models KW-GIUH and STREAM 2D became slightly different.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728774FD-2EA2-423F-9609-55573EBD7238}"/>
              </a:ext>
            </a:extLst>
          </p:cNvPr>
          <p:cNvCxnSpPr>
            <a:cxnSpLocks/>
          </p:cNvCxnSpPr>
          <p:nvPr/>
        </p:nvCxnSpPr>
        <p:spPr>
          <a:xfrm>
            <a:off x="108530" y="6760076"/>
            <a:ext cx="8921691" cy="0"/>
          </a:xfrm>
          <a:prstGeom prst="line">
            <a:avLst/>
          </a:prstGeom>
          <a:ln w="25400" cmpd="sng">
            <a:solidFill>
              <a:schemeClr val="accent5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F135884-2718-4B6C-AE2A-B199E14EEE56}"/>
              </a:ext>
            </a:extLst>
          </p:cNvPr>
          <p:cNvSpPr txBox="1"/>
          <p:nvPr/>
        </p:nvSpPr>
        <p:spPr>
          <a:xfrm>
            <a:off x="369787" y="3415092"/>
            <a:ext cx="32878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 algn="just">
              <a:buFont typeface="Arial" pitchFamily="34" charset="0"/>
              <a:buChar char="•"/>
            </a:pP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pPr indent="82550" algn="just">
              <a:buFont typeface="Arial" pitchFamily="34" charset="0"/>
              <a:buChar char="•"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Peak timing (4-5 hours AM) was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well simulated by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</a:rPr>
              <a:t>Bolgov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 et al. (2013) with SWMM model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</a:p>
          <a:p>
            <a:pPr indent="82550"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KW-GIUH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peak is later by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1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h, STREAM 2D – by 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3h.</a:t>
            </a:r>
          </a:p>
          <a:p>
            <a:pPr algn="just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STREAM 2D took into account influence of railway dams restricting river channel just at the river inflow to the town.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  <a:p>
            <a:pPr indent="273050" algn="just">
              <a:buFont typeface="Arial" pitchFamily="34" charset="0"/>
              <a:buChar char="•"/>
            </a:pP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22" y="2866994"/>
            <a:ext cx="2589278" cy="396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356" y="2866994"/>
            <a:ext cx="2588973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41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9046</TotalTime>
  <Words>1386</Words>
  <Application>Microsoft Office PowerPoint</Application>
  <PresentationFormat>Экран (4:3)</PresentationFormat>
  <Paragraphs>114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kekapon@outlook.com</dc:creator>
  <cp:lastModifiedBy>Polya</cp:lastModifiedBy>
  <cp:revision>176</cp:revision>
  <dcterms:created xsi:type="dcterms:W3CDTF">2018-07-11T21:18:44Z</dcterms:created>
  <dcterms:modified xsi:type="dcterms:W3CDTF">2020-05-05T21:16:08Z</dcterms:modified>
</cp:coreProperties>
</file>