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57" r:id="rId2"/>
    <p:sldId id="270" r:id="rId3"/>
    <p:sldId id="26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FE69"/>
    <a:srgbClr val="FF68D6"/>
    <a:srgbClr val="3CD4E6"/>
    <a:srgbClr val="38C0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88" autoAdjust="0"/>
    <p:restoredTop sz="94694"/>
  </p:normalViewPr>
  <p:slideViewPr>
    <p:cSldViewPr snapToGrid="0" snapToObjects="1">
      <p:cViewPr varScale="1">
        <p:scale>
          <a:sx n="128" d="100"/>
          <a:sy n="128" d="100"/>
        </p:scale>
        <p:origin x="6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0E285-1837-E647-9A5B-DFFD3D84ECDC}" type="datetimeFigureOut">
              <a:rPr lang="en-US" smtClean="0"/>
              <a:t>4/23/20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0A1369-C0D5-7243-B9E9-64FD7C093024}" type="slidenum">
              <a:rPr lang="en-US" smtClean="0"/>
              <a:t>‹#›</a:t>
            </a:fld>
            <a:endParaRPr lang="en-US"/>
          </a:p>
        </p:txBody>
      </p:sp>
    </p:spTree>
    <p:extLst>
      <p:ext uri="{BB962C8B-B14F-4D97-AF65-F5344CB8AC3E}">
        <p14:creationId xmlns:p14="http://schemas.microsoft.com/office/powerpoint/2010/main" val="2674640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latin typeface="Corbel" panose="020B0503020204020204" pitchFamily="34" charset="0"/>
              </a:rPr>
              <a:t>Dates within statistical errors of each other,</a:t>
            </a:r>
            <a:r>
              <a:rPr lang="en-IE" sz="1200" baseline="0" dirty="0">
                <a:latin typeface="Corbel" panose="020B0503020204020204" pitchFamily="34" charset="0"/>
              </a:rPr>
              <a:t> </a:t>
            </a:r>
            <a:r>
              <a:rPr lang="en-IE" sz="1200" dirty="0">
                <a:latin typeface="Corbel" panose="020B0503020204020204" pitchFamily="34" charset="0"/>
              </a:rPr>
              <a:t>Essentially instantaneous,</a:t>
            </a:r>
            <a:r>
              <a:rPr lang="en-IE" sz="1200" baseline="0" dirty="0">
                <a:latin typeface="Corbel" panose="020B0503020204020204" pitchFamily="34" charset="0"/>
              </a:rPr>
              <a:t> Interpretation </a:t>
            </a:r>
            <a:r>
              <a:rPr lang="en-IE" sz="1200" baseline="0" dirty="0" err="1">
                <a:latin typeface="Corbel" panose="020B0503020204020204" pitchFamily="34" charset="0"/>
              </a:rPr>
              <a:t>atm</a:t>
            </a:r>
            <a:r>
              <a:rPr lang="en-IE" sz="1200" baseline="0" dirty="0">
                <a:latin typeface="Corbel" panose="020B0503020204020204" pitchFamily="34" charset="0"/>
              </a:rPr>
              <a:t>: </a:t>
            </a:r>
            <a:r>
              <a:rPr lang="en-IE" sz="1200" dirty="0">
                <a:latin typeface="Corbel" panose="020B0503020204020204" pitchFamily="34" charset="0"/>
              </a:rPr>
              <a:t>Glacier melt during HS1</a:t>
            </a:r>
          </a:p>
          <a:p>
            <a:endParaRPr lang="en-IE" dirty="0"/>
          </a:p>
        </p:txBody>
      </p:sp>
      <p:sp>
        <p:nvSpPr>
          <p:cNvPr id="4" name="Slide Number Placeholder 3"/>
          <p:cNvSpPr>
            <a:spLocks noGrp="1"/>
          </p:cNvSpPr>
          <p:nvPr>
            <p:ph type="sldNum" sz="quarter" idx="10"/>
          </p:nvPr>
        </p:nvSpPr>
        <p:spPr/>
        <p:txBody>
          <a:bodyPr/>
          <a:lstStyle/>
          <a:p>
            <a:fld id="{6654005A-56D1-447D-9D0B-0477C7AC409F}" type="slidenum">
              <a:rPr lang="en-IE" smtClean="0"/>
              <a:t>2</a:t>
            </a:fld>
            <a:endParaRPr lang="en-IE"/>
          </a:p>
        </p:txBody>
      </p:sp>
    </p:spTree>
    <p:extLst>
      <p:ext uri="{BB962C8B-B14F-4D97-AF65-F5344CB8AC3E}">
        <p14:creationId xmlns:p14="http://schemas.microsoft.com/office/powerpoint/2010/main" val="161399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latin typeface="Corbel" panose="020B0503020204020204" pitchFamily="34" charset="0"/>
              </a:rPr>
              <a:t>Dates within statistical errors of each other,</a:t>
            </a:r>
            <a:r>
              <a:rPr lang="en-IE" sz="1200" baseline="0" dirty="0">
                <a:latin typeface="Corbel" panose="020B0503020204020204" pitchFamily="34" charset="0"/>
              </a:rPr>
              <a:t> </a:t>
            </a:r>
            <a:r>
              <a:rPr lang="en-IE" sz="1200" dirty="0">
                <a:latin typeface="Corbel" panose="020B0503020204020204" pitchFamily="34" charset="0"/>
              </a:rPr>
              <a:t>Essentially instantaneous,</a:t>
            </a:r>
            <a:r>
              <a:rPr lang="en-IE" sz="1200" baseline="0" dirty="0">
                <a:latin typeface="Corbel" panose="020B0503020204020204" pitchFamily="34" charset="0"/>
              </a:rPr>
              <a:t> Interpretation </a:t>
            </a:r>
            <a:r>
              <a:rPr lang="en-IE" sz="1200" baseline="0" dirty="0" err="1">
                <a:latin typeface="Corbel" panose="020B0503020204020204" pitchFamily="34" charset="0"/>
              </a:rPr>
              <a:t>atm</a:t>
            </a:r>
            <a:r>
              <a:rPr lang="en-IE" sz="1200" baseline="0" dirty="0">
                <a:latin typeface="Corbel" panose="020B0503020204020204" pitchFamily="34" charset="0"/>
              </a:rPr>
              <a:t>: </a:t>
            </a:r>
            <a:r>
              <a:rPr lang="en-IE" sz="1200" dirty="0">
                <a:latin typeface="Corbel" panose="020B0503020204020204" pitchFamily="34" charset="0"/>
              </a:rPr>
              <a:t>Glacier melt during HS1</a:t>
            </a:r>
          </a:p>
          <a:p>
            <a:endParaRPr lang="en-IE" dirty="0"/>
          </a:p>
        </p:txBody>
      </p:sp>
      <p:sp>
        <p:nvSpPr>
          <p:cNvPr id="4" name="Slide Number Placeholder 3"/>
          <p:cNvSpPr>
            <a:spLocks noGrp="1"/>
          </p:cNvSpPr>
          <p:nvPr>
            <p:ph type="sldNum" sz="quarter" idx="10"/>
          </p:nvPr>
        </p:nvSpPr>
        <p:spPr/>
        <p:txBody>
          <a:bodyPr/>
          <a:lstStyle/>
          <a:p>
            <a:fld id="{6654005A-56D1-447D-9D0B-0477C7AC409F}" type="slidenum">
              <a:rPr lang="en-IE" smtClean="0"/>
              <a:t>3</a:t>
            </a:fld>
            <a:endParaRPr lang="en-IE"/>
          </a:p>
        </p:txBody>
      </p:sp>
    </p:spTree>
    <p:extLst>
      <p:ext uri="{BB962C8B-B14F-4D97-AF65-F5344CB8AC3E}">
        <p14:creationId xmlns:p14="http://schemas.microsoft.com/office/powerpoint/2010/main" val="285056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0DB0-9D10-6545-929D-74DD7844FAD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2E6F0FD-FB30-C141-AA19-4C1882AD2D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A348E31-11A2-0347-A5D5-C26D456FBD27}"/>
              </a:ext>
            </a:extLst>
          </p:cNvPr>
          <p:cNvSpPr>
            <a:spLocks noGrp="1"/>
          </p:cNvSpPr>
          <p:nvPr>
            <p:ph type="dt" sz="half" idx="10"/>
          </p:nvPr>
        </p:nvSpPr>
        <p:spPr/>
        <p:txBody>
          <a:bodyPr/>
          <a:lstStyle/>
          <a:p>
            <a:fld id="{EC506641-0F30-7C4D-915C-DB74C071849E}" type="datetimeFigureOut">
              <a:rPr lang="en-US" smtClean="0"/>
              <a:t>4/23/20</a:t>
            </a:fld>
            <a:endParaRPr lang="en-US"/>
          </a:p>
        </p:txBody>
      </p:sp>
      <p:sp>
        <p:nvSpPr>
          <p:cNvPr id="5" name="Footer Placeholder 4">
            <a:extLst>
              <a:ext uri="{FF2B5EF4-FFF2-40B4-BE49-F238E27FC236}">
                <a16:creationId xmlns:a16="http://schemas.microsoft.com/office/drawing/2014/main" id="{7C004CC3-DFF9-BF40-92A5-A778AAD92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4E4FD-7B33-BF45-8BEF-EADF462BB784}"/>
              </a:ext>
            </a:extLst>
          </p:cNvPr>
          <p:cNvSpPr>
            <a:spLocks noGrp="1"/>
          </p:cNvSpPr>
          <p:nvPr>
            <p:ph type="sldNum" sz="quarter" idx="12"/>
          </p:nvPr>
        </p:nvSpPr>
        <p:spPr/>
        <p:txBody>
          <a:bodyPr/>
          <a:lstStyle/>
          <a:p>
            <a:fld id="{F00E6580-1D2A-8D41-A575-E60A670B5957}" type="slidenum">
              <a:rPr lang="en-US" smtClean="0"/>
              <a:t>‹#›</a:t>
            </a:fld>
            <a:endParaRPr lang="en-US"/>
          </a:p>
        </p:txBody>
      </p:sp>
    </p:spTree>
    <p:extLst>
      <p:ext uri="{BB962C8B-B14F-4D97-AF65-F5344CB8AC3E}">
        <p14:creationId xmlns:p14="http://schemas.microsoft.com/office/powerpoint/2010/main" val="373082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C1B8-BA7A-0B49-B3AC-66B3781957B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A3B6EC0-7C86-D844-8781-90D69DA4DAC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976E32-FBD0-FB49-88A6-2659290D8579}"/>
              </a:ext>
            </a:extLst>
          </p:cNvPr>
          <p:cNvSpPr>
            <a:spLocks noGrp="1"/>
          </p:cNvSpPr>
          <p:nvPr>
            <p:ph type="dt" sz="half" idx="10"/>
          </p:nvPr>
        </p:nvSpPr>
        <p:spPr/>
        <p:txBody>
          <a:bodyPr/>
          <a:lstStyle/>
          <a:p>
            <a:fld id="{EC506641-0F30-7C4D-915C-DB74C071849E}" type="datetimeFigureOut">
              <a:rPr lang="en-US" smtClean="0"/>
              <a:t>4/23/20</a:t>
            </a:fld>
            <a:endParaRPr lang="en-US"/>
          </a:p>
        </p:txBody>
      </p:sp>
      <p:sp>
        <p:nvSpPr>
          <p:cNvPr id="5" name="Footer Placeholder 4">
            <a:extLst>
              <a:ext uri="{FF2B5EF4-FFF2-40B4-BE49-F238E27FC236}">
                <a16:creationId xmlns:a16="http://schemas.microsoft.com/office/drawing/2014/main" id="{EDB4B270-E944-0641-BC7E-EF2347733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672C0-405D-2148-BF2A-82D691E7BFBA}"/>
              </a:ext>
            </a:extLst>
          </p:cNvPr>
          <p:cNvSpPr>
            <a:spLocks noGrp="1"/>
          </p:cNvSpPr>
          <p:nvPr>
            <p:ph type="sldNum" sz="quarter" idx="12"/>
          </p:nvPr>
        </p:nvSpPr>
        <p:spPr/>
        <p:txBody>
          <a:bodyPr/>
          <a:lstStyle/>
          <a:p>
            <a:fld id="{F00E6580-1D2A-8D41-A575-E60A670B5957}" type="slidenum">
              <a:rPr lang="en-US" smtClean="0"/>
              <a:t>‹#›</a:t>
            </a:fld>
            <a:endParaRPr lang="en-US"/>
          </a:p>
        </p:txBody>
      </p:sp>
    </p:spTree>
    <p:extLst>
      <p:ext uri="{BB962C8B-B14F-4D97-AF65-F5344CB8AC3E}">
        <p14:creationId xmlns:p14="http://schemas.microsoft.com/office/powerpoint/2010/main" val="885427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1BC4C1-0D7A-BD48-A2D5-9316FF3EE09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6E2445-13D3-A04C-841F-BC7E35DE6F3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6BC3BE-D502-B74D-9BB2-16DD8324FF11}"/>
              </a:ext>
            </a:extLst>
          </p:cNvPr>
          <p:cNvSpPr>
            <a:spLocks noGrp="1"/>
          </p:cNvSpPr>
          <p:nvPr>
            <p:ph type="dt" sz="half" idx="10"/>
          </p:nvPr>
        </p:nvSpPr>
        <p:spPr/>
        <p:txBody>
          <a:bodyPr/>
          <a:lstStyle/>
          <a:p>
            <a:fld id="{EC506641-0F30-7C4D-915C-DB74C071849E}" type="datetimeFigureOut">
              <a:rPr lang="en-US" smtClean="0"/>
              <a:t>4/23/20</a:t>
            </a:fld>
            <a:endParaRPr lang="en-US"/>
          </a:p>
        </p:txBody>
      </p:sp>
      <p:sp>
        <p:nvSpPr>
          <p:cNvPr id="5" name="Footer Placeholder 4">
            <a:extLst>
              <a:ext uri="{FF2B5EF4-FFF2-40B4-BE49-F238E27FC236}">
                <a16:creationId xmlns:a16="http://schemas.microsoft.com/office/drawing/2014/main" id="{F9F651F1-95CE-EE45-9FA1-3CF24711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226234-426E-984F-973E-7731850FBF8B}"/>
              </a:ext>
            </a:extLst>
          </p:cNvPr>
          <p:cNvSpPr>
            <a:spLocks noGrp="1"/>
          </p:cNvSpPr>
          <p:nvPr>
            <p:ph type="sldNum" sz="quarter" idx="12"/>
          </p:nvPr>
        </p:nvSpPr>
        <p:spPr/>
        <p:txBody>
          <a:bodyPr/>
          <a:lstStyle/>
          <a:p>
            <a:fld id="{F00E6580-1D2A-8D41-A575-E60A670B5957}" type="slidenum">
              <a:rPr lang="en-US" smtClean="0"/>
              <a:t>‹#›</a:t>
            </a:fld>
            <a:endParaRPr lang="en-US"/>
          </a:p>
        </p:txBody>
      </p:sp>
    </p:spTree>
    <p:extLst>
      <p:ext uri="{BB962C8B-B14F-4D97-AF65-F5344CB8AC3E}">
        <p14:creationId xmlns:p14="http://schemas.microsoft.com/office/powerpoint/2010/main" val="839399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789A0-A5B4-A141-AA81-6B490EE0E87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E4E2CA6-54DE-0848-B779-7679CC6130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F20CC7-627F-DD47-A1A9-76C4F5E8BEB6}"/>
              </a:ext>
            </a:extLst>
          </p:cNvPr>
          <p:cNvSpPr>
            <a:spLocks noGrp="1"/>
          </p:cNvSpPr>
          <p:nvPr>
            <p:ph type="dt" sz="half" idx="10"/>
          </p:nvPr>
        </p:nvSpPr>
        <p:spPr/>
        <p:txBody>
          <a:bodyPr/>
          <a:lstStyle/>
          <a:p>
            <a:fld id="{EC506641-0F30-7C4D-915C-DB74C071849E}" type="datetimeFigureOut">
              <a:rPr lang="en-US" smtClean="0"/>
              <a:t>4/23/20</a:t>
            </a:fld>
            <a:endParaRPr lang="en-US"/>
          </a:p>
        </p:txBody>
      </p:sp>
      <p:sp>
        <p:nvSpPr>
          <p:cNvPr id="5" name="Footer Placeholder 4">
            <a:extLst>
              <a:ext uri="{FF2B5EF4-FFF2-40B4-BE49-F238E27FC236}">
                <a16:creationId xmlns:a16="http://schemas.microsoft.com/office/drawing/2014/main" id="{5D2BDEE7-0E46-E245-A4F5-B6BC8FC4D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505BD-B029-0742-B828-26CFE34D1CA7}"/>
              </a:ext>
            </a:extLst>
          </p:cNvPr>
          <p:cNvSpPr>
            <a:spLocks noGrp="1"/>
          </p:cNvSpPr>
          <p:nvPr>
            <p:ph type="sldNum" sz="quarter" idx="12"/>
          </p:nvPr>
        </p:nvSpPr>
        <p:spPr/>
        <p:txBody>
          <a:bodyPr/>
          <a:lstStyle/>
          <a:p>
            <a:fld id="{F00E6580-1D2A-8D41-A575-E60A670B5957}" type="slidenum">
              <a:rPr lang="en-US" smtClean="0"/>
              <a:t>‹#›</a:t>
            </a:fld>
            <a:endParaRPr lang="en-US"/>
          </a:p>
        </p:txBody>
      </p:sp>
    </p:spTree>
    <p:extLst>
      <p:ext uri="{BB962C8B-B14F-4D97-AF65-F5344CB8AC3E}">
        <p14:creationId xmlns:p14="http://schemas.microsoft.com/office/powerpoint/2010/main" val="2633520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DD00-77D2-164B-9FD9-67F22F5F13D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BA7CFCB-33FA-0E4E-A795-C26F95F765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819A79E-A8D9-B045-AE8B-8A09209FF2D6}"/>
              </a:ext>
            </a:extLst>
          </p:cNvPr>
          <p:cNvSpPr>
            <a:spLocks noGrp="1"/>
          </p:cNvSpPr>
          <p:nvPr>
            <p:ph type="dt" sz="half" idx="10"/>
          </p:nvPr>
        </p:nvSpPr>
        <p:spPr/>
        <p:txBody>
          <a:bodyPr/>
          <a:lstStyle/>
          <a:p>
            <a:fld id="{EC506641-0F30-7C4D-915C-DB74C071849E}" type="datetimeFigureOut">
              <a:rPr lang="en-US" smtClean="0"/>
              <a:t>4/23/20</a:t>
            </a:fld>
            <a:endParaRPr lang="en-US"/>
          </a:p>
        </p:txBody>
      </p:sp>
      <p:sp>
        <p:nvSpPr>
          <p:cNvPr id="5" name="Footer Placeholder 4">
            <a:extLst>
              <a:ext uri="{FF2B5EF4-FFF2-40B4-BE49-F238E27FC236}">
                <a16:creationId xmlns:a16="http://schemas.microsoft.com/office/drawing/2014/main" id="{3BF61FA8-70D0-A344-88B3-994936E8A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51571-1FF0-CD44-9448-FF6F38A0D178}"/>
              </a:ext>
            </a:extLst>
          </p:cNvPr>
          <p:cNvSpPr>
            <a:spLocks noGrp="1"/>
          </p:cNvSpPr>
          <p:nvPr>
            <p:ph type="sldNum" sz="quarter" idx="12"/>
          </p:nvPr>
        </p:nvSpPr>
        <p:spPr/>
        <p:txBody>
          <a:bodyPr/>
          <a:lstStyle/>
          <a:p>
            <a:fld id="{F00E6580-1D2A-8D41-A575-E60A670B5957}" type="slidenum">
              <a:rPr lang="en-US" smtClean="0"/>
              <a:t>‹#›</a:t>
            </a:fld>
            <a:endParaRPr lang="en-US"/>
          </a:p>
        </p:txBody>
      </p:sp>
    </p:spTree>
    <p:extLst>
      <p:ext uri="{BB962C8B-B14F-4D97-AF65-F5344CB8AC3E}">
        <p14:creationId xmlns:p14="http://schemas.microsoft.com/office/powerpoint/2010/main" val="374666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463F-EAB4-754A-8F38-3D1D97E41ED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C97DA7-FF01-F44E-9E7D-DE6E7ACBB58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038EC60-E4B1-AD4B-85FE-B96C66AC8CA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C88FB79-33CC-3241-ABD6-B37E4820254A}"/>
              </a:ext>
            </a:extLst>
          </p:cNvPr>
          <p:cNvSpPr>
            <a:spLocks noGrp="1"/>
          </p:cNvSpPr>
          <p:nvPr>
            <p:ph type="dt" sz="half" idx="10"/>
          </p:nvPr>
        </p:nvSpPr>
        <p:spPr/>
        <p:txBody>
          <a:bodyPr/>
          <a:lstStyle/>
          <a:p>
            <a:fld id="{EC506641-0F30-7C4D-915C-DB74C071849E}" type="datetimeFigureOut">
              <a:rPr lang="en-US" smtClean="0"/>
              <a:t>4/23/20</a:t>
            </a:fld>
            <a:endParaRPr lang="en-US"/>
          </a:p>
        </p:txBody>
      </p:sp>
      <p:sp>
        <p:nvSpPr>
          <p:cNvPr id="6" name="Footer Placeholder 5">
            <a:extLst>
              <a:ext uri="{FF2B5EF4-FFF2-40B4-BE49-F238E27FC236}">
                <a16:creationId xmlns:a16="http://schemas.microsoft.com/office/drawing/2014/main" id="{1603F3DF-CCC3-3D4E-84B7-CCD4A29795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8086AE-6C7A-E24F-A7DE-3ADE94D234DE}"/>
              </a:ext>
            </a:extLst>
          </p:cNvPr>
          <p:cNvSpPr>
            <a:spLocks noGrp="1"/>
          </p:cNvSpPr>
          <p:nvPr>
            <p:ph type="sldNum" sz="quarter" idx="12"/>
          </p:nvPr>
        </p:nvSpPr>
        <p:spPr/>
        <p:txBody>
          <a:bodyPr/>
          <a:lstStyle/>
          <a:p>
            <a:fld id="{F00E6580-1D2A-8D41-A575-E60A670B5957}" type="slidenum">
              <a:rPr lang="en-US" smtClean="0"/>
              <a:t>‹#›</a:t>
            </a:fld>
            <a:endParaRPr lang="en-US"/>
          </a:p>
        </p:txBody>
      </p:sp>
    </p:spTree>
    <p:extLst>
      <p:ext uri="{BB962C8B-B14F-4D97-AF65-F5344CB8AC3E}">
        <p14:creationId xmlns:p14="http://schemas.microsoft.com/office/powerpoint/2010/main" val="1574319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6BC1C-45B5-C343-8FEE-C53245D3FDB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D730DB5-F1A6-524C-B16C-B3FC79908B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DA9C2B1-64D2-A944-9F05-ED7F850C342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9B5F936-F3EE-DC4B-A61A-2CF06B8FD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55201ED-D379-8D42-BC15-E466E3143BA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8865204-D533-EB44-9912-B59BC4A0C66E}"/>
              </a:ext>
            </a:extLst>
          </p:cNvPr>
          <p:cNvSpPr>
            <a:spLocks noGrp="1"/>
          </p:cNvSpPr>
          <p:nvPr>
            <p:ph type="dt" sz="half" idx="10"/>
          </p:nvPr>
        </p:nvSpPr>
        <p:spPr/>
        <p:txBody>
          <a:bodyPr/>
          <a:lstStyle/>
          <a:p>
            <a:fld id="{EC506641-0F30-7C4D-915C-DB74C071849E}" type="datetimeFigureOut">
              <a:rPr lang="en-US" smtClean="0"/>
              <a:t>4/23/20</a:t>
            </a:fld>
            <a:endParaRPr lang="en-US"/>
          </a:p>
        </p:txBody>
      </p:sp>
      <p:sp>
        <p:nvSpPr>
          <p:cNvPr id="8" name="Footer Placeholder 7">
            <a:extLst>
              <a:ext uri="{FF2B5EF4-FFF2-40B4-BE49-F238E27FC236}">
                <a16:creationId xmlns:a16="http://schemas.microsoft.com/office/drawing/2014/main" id="{44BDB213-79F7-A042-A943-683C18086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201CB7-12F5-5A4F-8DA7-1AA207D35FC5}"/>
              </a:ext>
            </a:extLst>
          </p:cNvPr>
          <p:cNvSpPr>
            <a:spLocks noGrp="1"/>
          </p:cNvSpPr>
          <p:nvPr>
            <p:ph type="sldNum" sz="quarter" idx="12"/>
          </p:nvPr>
        </p:nvSpPr>
        <p:spPr/>
        <p:txBody>
          <a:bodyPr/>
          <a:lstStyle/>
          <a:p>
            <a:fld id="{F00E6580-1D2A-8D41-A575-E60A670B5957}" type="slidenum">
              <a:rPr lang="en-US" smtClean="0"/>
              <a:t>‹#›</a:t>
            </a:fld>
            <a:endParaRPr lang="en-US"/>
          </a:p>
        </p:txBody>
      </p:sp>
    </p:spTree>
    <p:extLst>
      <p:ext uri="{BB962C8B-B14F-4D97-AF65-F5344CB8AC3E}">
        <p14:creationId xmlns:p14="http://schemas.microsoft.com/office/powerpoint/2010/main" val="2937855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67C6-063B-D342-A6F1-7B9DCDAAC5D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6F8E078-C4CD-154B-AFB1-ED788C1D563E}"/>
              </a:ext>
            </a:extLst>
          </p:cNvPr>
          <p:cNvSpPr>
            <a:spLocks noGrp="1"/>
          </p:cNvSpPr>
          <p:nvPr>
            <p:ph type="dt" sz="half" idx="10"/>
          </p:nvPr>
        </p:nvSpPr>
        <p:spPr/>
        <p:txBody>
          <a:bodyPr/>
          <a:lstStyle/>
          <a:p>
            <a:fld id="{EC506641-0F30-7C4D-915C-DB74C071849E}" type="datetimeFigureOut">
              <a:rPr lang="en-US" smtClean="0"/>
              <a:t>4/23/20</a:t>
            </a:fld>
            <a:endParaRPr lang="en-US"/>
          </a:p>
        </p:txBody>
      </p:sp>
      <p:sp>
        <p:nvSpPr>
          <p:cNvPr id="4" name="Footer Placeholder 3">
            <a:extLst>
              <a:ext uri="{FF2B5EF4-FFF2-40B4-BE49-F238E27FC236}">
                <a16:creationId xmlns:a16="http://schemas.microsoft.com/office/drawing/2014/main" id="{92ED12FE-755E-054B-A055-02D238D9A1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9B60F1-0E2A-ED40-8FCF-256A7419CE47}"/>
              </a:ext>
            </a:extLst>
          </p:cNvPr>
          <p:cNvSpPr>
            <a:spLocks noGrp="1"/>
          </p:cNvSpPr>
          <p:nvPr>
            <p:ph type="sldNum" sz="quarter" idx="12"/>
          </p:nvPr>
        </p:nvSpPr>
        <p:spPr/>
        <p:txBody>
          <a:bodyPr/>
          <a:lstStyle/>
          <a:p>
            <a:fld id="{F00E6580-1D2A-8D41-A575-E60A670B5957}" type="slidenum">
              <a:rPr lang="en-US" smtClean="0"/>
              <a:t>‹#›</a:t>
            </a:fld>
            <a:endParaRPr lang="en-US"/>
          </a:p>
        </p:txBody>
      </p:sp>
    </p:spTree>
    <p:extLst>
      <p:ext uri="{BB962C8B-B14F-4D97-AF65-F5344CB8AC3E}">
        <p14:creationId xmlns:p14="http://schemas.microsoft.com/office/powerpoint/2010/main" val="10237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A35CD4-7520-4D4A-91C1-D2C699D4E487}"/>
              </a:ext>
            </a:extLst>
          </p:cNvPr>
          <p:cNvSpPr>
            <a:spLocks noGrp="1"/>
          </p:cNvSpPr>
          <p:nvPr>
            <p:ph type="dt" sz="half" idx="10"/>
          </p:nvPr>
        </p:nvSpPr>
        <p:spPr/>
        <p:txBody>
          <a:bodyPr/>
          <a:lstStyle/>
          <a:p>
            <a:fld id="{EC506641-0F30-7C4D-915C-DB74C071849E}" type="datetimeFigureOut">
              <a:rPr lang="en-US" smtClean="0"/>
              <a:t>4/23/20</a:t>
            </a:fld>
            <a:endParaRPr lang="en-US"/>
          </a:p>
        </p:txBody>
      </p:sp>
      <p:sp>
        <p:nvSpPr>
          <p:cNvPr id="3" name="Footer Placeholder 2">
            <a:extLst>
              <a:ext uri="{FF2B5EF4-FFF2-40B4-BE49-F238E27FC236}">
                <a16:creationId xmlns:a16="http://schemas.microsoft.com/office/drawing/2014/main" id="{47858A31-F2CD-DD4F-B605-413E6E0981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0C68ED-233F-D448-BF5F-042C98A94AEC}"/>
              </a:ext>
            </a:extLst>
          </p:cNvPr>
          <p:cNvSpPr>
            <a:spLocks noGrp="1"/>
          </p:cNvSpPr>
          <p:nvPr>
            <p:ph type="sldNum" sz="quarter" idx="12"/>
          </p:nvPr>
        </p:nvSpPr>
        <p:spPr/>
        <p:txBody>
          <a:bodyPr/>
          <a:lstStyle/>
          <a:p>
            <a:fld id="{F00E6580-1D2A-8D41-A575-E60A670B5957}" type="slidenum">
              <a:rPr lang="en-US" smtClean="0"/>
              <a:t>‹#›</a:t>
            </a:fld>
            <a:endParaRPr lang="en-US"/>
          </a:p>
        </p:txBody>
      </p:sp>
    </p:spTree>
    <p:extLst>
      <p:ext uri="{BB962C8B-B14F-4D97-AF65-F5344CB8AC3E}">
        <p14:creationId xmlns:p14="http://schemas.microsoft.com/office/powerpoint/2010/main" val="234874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737F-D789-7447-9D99-7957BB6192C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5B981B7-84EC-4945-A060-3046E1A51B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8F3EA95-19B2-6D42-AC7A-AB2FA8AEC6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ACB7D55-88BC-E04C-AD07-96B6C56E98F0}"/>
              </a:ext>
            </a:extLst>
          </p:cNvPr>
          <p:cNvSpPr>
            <a:spLocks noGrp="1"/>
          </p:cNvSpPr>
          <p:nvPr>
            <p:ph type="dt" sz="half" idx="10"/>
          </p:nvPr>
        </p:nvSpPr>
        <p:spPr/>
        <p:txBody>
          <a:bodyPr/>
          <a:lstStyle/>
          <a:p>
            <a:fld id="{EC506641-0F30-7C4D-915C-DB74C071849E}" type="datetimeFigureOut">
              <a:rPr lang="en-US" smtClean="0"/>
              <a:t>4/23/20</a:t>
            </a:fld>
            <a:endParaRPr lang="en-US"/>
          </a:p>
        </p:txBody>
      </p:sp>
      <p:sp>
        <p:nvSpPr>
          <p:cNvPr id="6" name="Footer Placeholder 5">
            <a:extLst>
              <a:ext uri="{FF2B5EF4-FFF2-40B4-BE49-F238E27FC236}">
                <a16:creationId xmlns:a16="http://schemas.microsoft.com/office/drawing/2014/main" id="{2ED36078-A411-FC4B-BC16-926C71570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B28FE0-FAC7-6C4C-B010-C1883A0B2F05}"/>
              </a:ext>
            </a:extLst>
          </p:cNvPr>
          <p:cNvSpPr>
            <a:spLocks noGrp="1"/>
          </p:cNvSpPr>
          <p:nvPr>
            <p:ph type="sldNum" sz="quarter" idx="12"/>
          </p:nvPr>
        </p:nvSpPr>
        <p:spPr/>
        <p:txBody>
          <a:bodyPr/>
          <a:lstStyle/>
          <a:p>
            <a:fld id="{F00E6580-1D2A-8D41-A575-E60A670B5957}" type="slidenum">
              <a:rPr lang="en-US" smtClean="0"/>
              <a:t>‹#›</a:t>
            </a:fld>
            <a:endParaRPr lang="en-US"/>
          </a:p>
        </p:txBody>
      </p:sp>
    </p:spTree>
    <p:extLst>
      <p:ext uri="{BB962C8B-B14F-4D97-AF65-F5344CB8AC3E}">
        <p14:creationId xmlns:p14="http://schemas.microsoft.com/office/powerpoint/2010/main" val="1853774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8D35-56E8-A449-AE3F-A14F7001F4D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3BBA894-4065-1B4B-9101-1E92D7C85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8D19D-F1A1-8241-91AD-E47C3FDC6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46FBD0-4207-A24F-908F-181B0C8755A1}"/>
              </a:ext>
            </a:extLst>
          </p:cNvPr>
          <p:cNvSpPr>
            <a:spLocks noGrp="1"/>
          </p:cNvSpPr>
          <p:nvPr>
            <p:ph type="dt" sz="half" idx="10"/>
          </p:nvPr>
        </p:nvSpPr>
        <p:spPr/>
        <p:txBody>
          <a:bodyPr/>
          <a:lstStyle/>
          <a:p>
            <a:fld id="{EC506641-0F30-7C4D-915C-DB74C071849E}" type="datetimeFigureOut">
              <a:rPr lang="en-US" smtClean="0"/>
              <a:t>4/23/20</a:t>
            </a:fld>
            <a:endParaRPr lang="en-US"/>
          </a:p>
        </p:txBody>
      </p:sp>
      <p:sp>
        <p:nvSpPr>
          <p:cNvPr id="6" name="Footer Placeholder 5">
            <a:extLst>
              <a:ext uri="{FF2B5EF4-FFF2-40B4-BE49-F238E27FC236}">
                <a16:creationId xmlns:a16="http://schemas.microsoft.com/office/drawing/2014/main" id="{3F4BB775-FEA5-DE46-83CC-19FB168AE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E7E64E-187E-D349-9DB1-7812C9D8F8F2}"/>
              </a:ext>
            </a:extLst>
          </p:cNvPr>
          <p:cNvSpPr>
            <a:spLocks noGrp="1"/>
          </p:cNvSpPr>
          <p:nvPr>
            <p:ph type="sldNum" sz="quarter" idx="12"/>
          </p:nvPr>
        </p:nvSpPr>
        <p:spPr/>
        <p:txBody>
          <a:bodyPr/>
          <a:lstStyle/>
          <a:p>
            <a:fld id="{F00E6580-1D2A-8D41-A575-E60A670B5957}" type="slidenum">
              <a:rPr lang="en-US" smtClean="0"/>
              <a:t>‹#›</a:t>
            </a:fld>
            <a:endParaRPr lang="en-US"/>
          </a:p>
        </p:txBody>
      </p:sp>
    </p:spTree>
    <p:extLst>
      <p:ext uri="{BB962C8B-B14F-4D97-AF65-F5344CB8AC3E}">
        <p14:creationId xmlns:p14="http://schemas.microsoft.com/office/powerpoint/2010/main" val="1705069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CBBE96-24C5-A445-B121-CD34133895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6FF5738-6EB3-8543-94A4-0EDF89B92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0F21E9-2C03-B247-B49D-B1283F5306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06641-0F30-7C4D-915C-DB74C071849E}" type="datetimeFigureOut">
              <a:rPr lang="en-US" smtClean="0"/>
              <a:t>4/23/20</a:t>
            </a:fld>
            <a:endParaRPr lang="en-US"/>
          </a:p>
        </p:txBody>
      </p:sp>
      <p:sp>
        <p:nvSpPr>
          <p:cNvPr id="5" name="Footer Placeholder 4">
            <a:extLst>
              <a:ext uri="{FF2B5EF4-FFF2-40B4-BE49-F238E27FC236}">
                <a16:creationId xmlns:a16="http://schemas.microsoft.com/office/drawing/2014/main" id="{7104E440-FF26-2D47-8A42-22CB9031F9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701057-FAB0-6F4F-B595-10E4425812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E6580-1D2A-8D41-A575-E60A670B5957}" type="slidenum">
              <a:rPr lang="en-US" smtClean="0"/>
              <a:t>‹#›</a:t>
            </a:fld>
            <a:endParaRPr lang="en-US"/>
          </a:p>
        </p:txBody>
      </p:sp>
    </p:spTree>
    <p:extLst>
      <p:ext uri="{BB962C8B-B14F-4D97-AF65-F5344CB8AC3E}">
        <p14:creationId xmlns:p14="http://schemas.microsoft.com/office/powerpoint/2010/main" val="314662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2ACC33-66AA-8B4B-9C9E-C49287CC2CF0}"/>
              </a:ext>
            </a:extLst>
          </p:cNvPr>
          <p:cNvPicPr>
            <a:picLocks noChangeAspect="1"/>
          </p:cNvPicPr>
          <p:nvPr/>
        </p:nvPicPr>
        <p:blipFill rotWithShape="1">
          <a:blip r:embed="rId2"/>
          <a:srcRect t="36117" b="39142"/>
          <a:stretch/>
        </p:blipFill>
        <p:spPr>
          <a:xfrm>
            <a:off x="2471365" y="6023439"/>
            <a:ext cx="2476555" cy="612721"/>
          </a:xfrm>
          <a:prstGeom prst="rect">
            <a:avLst/>
          </a:prstGeom>
        </p:spPr>
      </p:pic>
      <p:pic>
        <p:nvPicPr>
          <p:cNvPr id="4" name="Content Placeholder 3">
            <a:extLst>
              <a:ext uri="{FF2B5EF4-FFF2-40B4-BE49-F238E27FC236}">
                <a16:creationId xmlns:a16="http://schemas.microsoft.com/office/drawing/2014/main" id="{4F469B4E-3F9E-6F42-BB11-C45D55C9EDF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7298"/>
            <a:ext cx="8637104" cy="5758070"/>
          </a:xfrm>
          <a:prstGeom prst="rect">
            <a:avLst/>
          </a:prstGeom>
        </p:spPr>
      </p:pic>
      <p:sp>
        <p:nvSpPr>
          <p:cNvPr id="2" name="Title 1">
            <a:extLst>
              <a:ext uri="{FF2B5EF4-FFF2-40B4-BE49-F238E27FC236}">
                <a16:creationId xmlns:a16="http://schemas.microsoft.com/office/drawing/2014/main" id="{C0604040-C914-0B49-A5CE-730A5BBDC250}"/>
              </a:ext>
            </a:extLst>
          </p:cNvPr>
          <p:cNvSpPr>
            <a:spLocks noGrp="1"/>
          </p:cNvSpPr>
          <p:nvPr>
            <p:ph type="title"/>
          </p:nvPr>
        </p:nvSpPr>
        <p:spPr>
          <a:xfrm>
            <a:off x="2888975" y="396797"/>
            <a:ext cx="5595730" cy="1016414"/>
          </a:xfrm>
        </p:spPr>
        <p:txBody>
          <a:bodyPr>
            <a:normAutofit fontScale="90000"/>
          </a:bodyPr>
          <a:lstStyle/>
          <a:p>
            <a:pPr algn="r"/>
            <a:r>
              <a:rPr lang="en-US" dirty="0">
                <a:latin typeface="Corbel" panose="020B0503020204020204" pitchFamily="34" charset="0"/>
              </a:rPr>
              <a:t>Abrupt Climate Change in the North Atlantic:</a:t>
            </a:r>
            <a:br>
              <a:rPr lang="en-US" dirty="0">
                <a:latin typeface="Corbel" panose="020B0503020204020204" pitchFamily="34" charset="0"/>
              </a:rPr>
            </a:br>
            <a:r>
              <a:rPr lang="en-US" i="1" dirty="0">
                <a:latin typeface="Corbel" panose="020B0503020204020204" pitchFamily="34" charset="0"/>
              </a:rPr>
              <a:t>a glacial vantage</a:t>
            </a:r>
          </a:p>
        </p:txBody>
      </p:sp>
      <p:sp>
        <p:nvSpPr>
          <p:cNvPr id="5" name="TextBox 4">
            <a:extLst>
              <a:ext uri="{FF2B5EF4-FFF2-40B4-BE49-F238E27FC236}">
                <a16:creationId xmlns:a16="http://schemas.microsoft.com/office/drawing/2014/main" id="{D4D90428-4311-7F47-9A36-DCAEA0B56EC7}"/>
              </a:ext>
            </a:extLst>
          </p:cNvPr>
          <p:cNvSpPr txBox="1"/>
          <p:nvPr/>
        </p:nvSpPr>
        <p:spPr>
          <a:xfrm>
            <a:off x="8855102" y="162634"/>
            <a:ext cx="3306417" cy="646331"/>
          </a:xfrm>
          <a:prstGeom prst="rect">
            <a:avLst/>
          </a:prstGeom>
          <a:noFill/>
        </p:spPr>
        <p:txBody>
          <a:bodyPr wrap="square" rtlCol="0">
            <a:spAutoFit/>
          </a:bodyPr>
          <a:lstStyle/>
          <a:p>
            <a:pPr algn="ctr"/>
            <a:r>
              <a:rPr lang="en-US" dirty="0">
                <a:latin typeface="Corbel" panose="020B0503020204020204" pitchFamily="34" charset="0"/>
              </a:rPr>
              <a:t>Adrienne Foreman</a:t>
            </a:r>
            <a:r>
              <a:rPr lang="en-US" baseline="30000" dirty="0">
                <a:latin typeface="Corbel" panose="020B0503020204020204" pitchFamily="34" charset="0"/>
              </a:rPr>
              <a:t>1</a:t>
            </a:r>
            <a:r>
              <a:rPr lang="en-US" dirty="0">
                <a:latin typeface="Corbel" panose="020B0503020204020204" pitchFamily="34" charset="0"/>
              </a:rPr>
              <a:t>, </a:t>
            </a:r>
          </a:p>
          <a:p>
            <a:pPr algn="ctr"/>
            <a:r>
              <a:rPr lang="en-US" dirty="0">
                <a:latin typeface="Corbel" panose="020B0503020204020204" pitchFamily="34" charset="0"/>
              </a:rPr>
              <a:t>Gordon Bromley</a:t>
            </a:r>
            <a:r>
              <a:rPr lang="en-US" baseline="30000" dirty="0">
                <a:latin typeface="Corbel" panose="020B0503020204020204" pitchFamily="34" charset="0"/>
              </a:rPr>
              <a:t>1,2</a:t>
            </a:r>
            <a:r>
              <a:rPr lang="en-US" dirty="0">
                <a:latin typeface="Corbel" panose="020B0503020204020204" pitchFamily="34" charset="0"/>
              </a:rPr>
              <a:t>, Brenda Hall</a:t>
            </a:r>
            <a:r>
              <a:rPr lang="en-US" baseline="30000" dirty="0">
                <a:latin typeface="Corbel" panose="020B0503020204020204" pitchFamily="34" charset="0"/>
              </a:rPr>
              <a:t>2</a:t>
            </a:r>
          </a:p>
        </p:txBody>
      </p:sp>
      <p:pic>
        <p:nvPicPr>
          <p:cNvPr id="7" name="Picture 6">
            <a:extLst>
              <a:ext uri="{FF2B5EF4-FFF2-40B4-BE49-F238E27FC236}">
                <a16:creationId xmlns:a16="http://schemas.microsoft.com/office/drawing/2014/main" id="{61990621-7054-F64D-82BA-8CD3D4DE3796}"/>
              </a:ext>
            </a:extLst>
          </p:cNvPr>
          <p:cNvPicPr>
            <a:picLocks noChangeAspect="1"/>
          </p:cNvPicPr>
          <p:nvPr/>
        </p:nvPicPr>
        <p:blipFill>
          <a:blip r:embed="rId4"/>
          <a:stretch>
            <a:fillRect/>
          </a:stretch>
        </p:blipFill>
        <p:spPr>
          <a:xfrm>
            <a:off x="6775448" y="5924285"/>
            <a:ext cx="1474965" cy="825981"/>
          </a:xfrm>
          <a:prstGeom prst="rect">
            <a:avLst/>
          </a:prstGeom>
        </p:spPr>
      </p:pic>
      <p:pic>
        <p:nvPicPr>
          <p:cNvPr id="9" name="Picture 8">
            <a:extLst>
              <a:ext uri="{FF2B5EF4-FFF2-40B4-BE49-F238E27FC236}">
                <a16:creationId xmlns:a16="http://schemas.microsoft.com/office/drawing/2014/main" id="{84C43812-9FEF-AE48-9437-7C0E495F063E}"/>
              </a:ext>
            </a:extLst>
          </p:cNvPr>
          <p:cNvPicPr>
            <a:picLocks noChangeAspect="1"/>
          </p:cNvPicPr>
          <p:nvPr/>
        </p:nvPicPr>
        <p:blipFill>
          <a:blip r:embed="rId5"/>
          <a:stretch>
            <a:fillRect/>
          </a:stretch>
        </p:blipFill>
        <p:spPr>
          <a:xfrm>
            <a:off x="115571" y="6015384"/>
            <a:ext cx="2160270" cy="661416"/>
          </a:xfrm>
          <a:prstGeom prst="rect">
            <a:avLst/>
          </a:prstGeom>
        </p:spPr>
      </p:pic>
      <p:sp>
        <p:nvSpPr>
          <p:cNvPr id="13" name="TextBox 12">
            <a:extLst>
              <a:ext uri="{FF2B5EF4-FFF2-40B4-BE49-F238E27FC236}">
                <a16:creationId xmlns:a16="http://schemas.microsoft.com/office/drawing/2014/main" id="{646C2FE7-1621-D34F-967B-B99708F18D77}"/>
              </a:ext>
            </a:extLst>
          </p:cNvPr>
          <p:cNvSpPr txBox="1"/>
          <p:nvPr/>
        </p:nvSpPr>
        <p:spPr>
          <a:xfrm>
            <a:off x="8675990" y="1374074"/>
            <a:ext cx="3485585" cy="5216813"/>
          </a:xfrm>
          <a:prstGeom prst="rect">
            <a:avLst/>
          </a:prstGeom>
          <a:noFill/>
        </p:spPr>
        <p:txBody>
          <a:bodyPr wrap="square" rtlCol="0">
            <a:spAutoFit/>
          </a:bodyPr>
          <a:lstStyle/>
          <a:p>
            <a:r>
              <a:rPr lang="en-IE" sz="1100" b="1" dirty="0">
                <a:latin typeface="Corbel" panose="020B0503020204020204" pitchFamily="34" charset="0"/>
              </a:rPr>
              <a:t>Abrupt climate change is a prominent feature of the North Atlantic region and, more broadly, the Northern Hemisphere. Establishing the causes and mechanisms of abrupt change is central not only to understanding past events, such as Heinrich Stadial 1 (HS1)  and the Younger Dryas (YD), but also to accurately project future shifts in mean climate state that might result from anthropogenic global warming. </a:t>
            </a:r>
          </a:p>
          <a:p>
            <a:endParaRPr lang="en-IE" sz="500" b="1" dirty="0">
              <a:latin typeface="Corbel" panose="020B0503020204020204" pitchFamily="34" charset="0"/>
            </a:endParaRPr>
          </a:p>
          <a:p>
            <a:r>
              <a:rPr lang="en-IE" sz="1000" dirty="0">
                <a:latin typeface="Corbel" panose="020B0503020204020204" pitchFamily="34" charset="0"/>
              </a:rPr>
              <a:t>The traditional view of HS1 and the YD holds both as periods of severe year-round cooling that interrupted the last glacial termination, with each accompanied by cryospheric expansion. Yet, key proxies used to establish this paradigm are potentially weighted toward winter temperatures (i.e., ice core </a:t>
            </a:r>
            <a:r>
              <a:rPr lang="el-GR" sz="1000" dirty="0">
                <a:latin typeface="Corbel" panose="020B0503020204020204" pitchFamily="34" charset="0"/>
              </a:rPr>
              <a:t>δ</a:t>
            </a:r>
            <a:r>
              <a:rPr lang="el-GR" sz="1000" baseline="30000" dirty="0">
                <a:latin typeface="Corbel" panose="020B0503020204020204" pitchFamily="34" charset="0"/>
              </a:rPr>
              <a:t>18</a:t>
            </a:r>
            <a:r>
              <a:rPr lang="en-IE" sz="1000" dirty="0">
                <a:latin typeface="Corbel" panose="020B0503020204020204" pitchFamily="34" charset="0"/>
              </a:rPr>
              <a:t>O [1]) or confined to marine environments (i.e., foraminifera abundance). In contrast, several terrestrial proxies have been used recently to infer circum North Atlantic warming during HS1 and the YD, including the behaviour of mountain glaciers [2], terrestrial meltwater fluxes [3], and plant macrofossil data [4]. This raises the question of whether anomalous cold is the sole expression of abrupt climate change or if this phenomenon is instead characterized in the circum North Atlantic by extreme seasonality (cold winters but warm summers). As terrestrial indicators of summer temperature [5], glaciers provide a unique vantage into the seasonality of past abrupt climate shifts via the geologic record of glaciation. We employ cosmogenic </a:t>
            </a:r>
            <a:r>
              <a:rPr lang="en-IE" sz="1000" baseline="30000" dirty="0">
                <a:latin typeface="Corbel" panose="020B0503020204020204" pitchFamily="34" charset="0"/>
              </a:rPr>
              <a:t>10</a:t>
            </a:r>
            <a:r>
              <a:rPr lang="en-IE" sz="1000" dirty="0">
                <a:latin typeface="Corbel" panose="020B0503020204020204" pitchFamily="34" charset="0"/>
              </a:rPr>
              <a:t>Be surface-exposure dating of relict glacial deposits in Connemara, Western Ireland, where climate is dominated by the North Atlantic, making this a unique location for assessing potential differences between terrestrial and marine climate responses. Our overarching goal is to construct a high-resolution record of cryospheric change during HS1 and the YD as a proxy for summer temperature. </a:t>
            </a:r>
            <a:endParaRPr lang="en-US" sz="1000" dirty="0"/>
          </a:p>
        </p:txBody>
      </p:sp>
      <p:sp>
        <p:nvSpPr>
          <p:cNvPr id="14" name="TextBox 13">
            <a:extLst>
              <a:ext uri="{FF2B5EF4-FFF2-40B4-BE49-F238E27FC236}">
                <a16:creationId xmlns:a16="http://schemas.microsoft.com/office/drawing/2014/main" id="{91FB377A-0D9F-F346-9CD4-0D6BE5C1F1C2}"/>
              </a:ext>
            </a:extLst>
          </p:cNvPr>
          <p:cNvSpPr txBox="1"/>
          <p:nvPr/>
        </p:nvSpPr>
        <p:spPr>
          <a:xfrm>
            <a:off x="8885583" y="821776"/>
            <a:ext cx="3206327" cy="430887"/>
          </a:xfrm>
          <a:prstGeom prst="rect">
            <a:avLst/>
          </a:prstGeom>
          <a:noFill/>
        </p:spPr>
        <p:txBody>
          <a:bodyPr wrap="none" rtlCol="0">
            <a:spAutoFit/>
          </a:bodyPr>
          <a:lstStyle/>
          <a:p>
            <a:r>
              <a:rPr lang="en-US" sz="1100" i="1" baseline="30000" dirty="0">
                <a:latin typeface="Corbel" panose="020B0503020204020204" pitchFamily="34" charset="0"/>
              </a:rPr>
              <a:t>1</a:t>
            </a:r>
            <a:r>
              <a:rPr lang="en-US" sz="1100" i="1" dirty="0">
                <a:latin typeface="Corbel" panose="020B0503020204020204" pitchFamily="34" charset="0"/>
              </a:rPr>
              <a:t>Geography, NUI Galway, Ireland</a:t>
            </a:r>
          </a:p>
          <a:p>
            <a:r>
              <a:rPr lang="en-US" sz="1100" i="1" baseline="30000" dirty="0">
                <a:latin typeface="Corbel" panose="020B0503020204020204" pitchFamily="34" charset="0"/>
              </a:rPr>
              <a:t>2</a:t>
            </a:r>
            <a:r>
              <a:rPr lang="en-US" sz="1100" i="1" dirty="0">
                <a:latin typeface="Corbel" panose="020B0503020204020204" pitchFamily="34" charset="0"/>
              </a:rPr>
              <a:t>Climate Change Institute, University of Maine, USA</a:t>
            </a:r>
          </a:p>
        </p:txBody>
      </p:sp>
      <p:pic>
        <p:nvPicPr>
          <p:cNvPr id="6" name="Picture 5" descr="A picture containing light&#10;&#10;Description automatically generated">
            <a:extLst>
              <a:ext uri="{FF2B5EF4-FFF2-40B4-BE49-F238E27FC236}">
                <a16:creationId xmlns:a16="http://schemas.microsoft.com/office/drawing/2014/main" id="{0805FE1E-C71B-46A5-A12D-F200C07B7E1E}"/>
              </a:ext>
            </a:extLst>
          </p:cNvPr>
          <p:cNvPicPr>
            <a:picLocks noChangeAspect="1"/>
          </p:cNvPicPr>
          <p:nvPr/>
        </p:nvPicPr>
        <p:blipFill rotWithShape="1">
          <a:blip r:embed="rId6"/>
          <a:srcRect t="3675" b="14085"/>
          <a:stretch/>
        </p:blipFill>
        <p:spPr>
          <a:xfrm>
            <a:off x="5351933" y="5841586"/>
            <a:ext cx="1008098" cy="1016414"/>
          </a:xfrm>
          <a:prstGeom prst="rect">
            <a:avLst/>
          </a:prstGeom>
        </p:spPr>
      </p:pic>
      <p:pic>
        <p:nvPicPr>
          <p:cNvPr id="8" name="Picture 7" descr="A drawing of a face&#10;&#10;Description automatically generated">
            <a:extLst>
              <a:ext uri="{FF2B5EF4-FFF2-40B4-BE49-F238E27FC236}">
                <a16:creationId xmlns:a16="http://schemas.microsoft.com/office/drawing/2014/main" id="{F979C830-054C-B545-BCD7-66D765E742DF}"/>
              </a:ext>
            </a:extLst>
          </p:cNvPr>
          <p:cNvPicPr>
            <a:picLocks noChangeAspect="1"/>
          </p:cNvPicPr>
          <p:nvPr/>
        </p:nvPicPr>
        <p:blipFill>
          <a:blip r:embed="rId7"/>
          <a:stretch>
            <a:fillRect/>
          </a:stretch>
        </p:blipFill>
        <p:spPr>
          <a:xfrm>
            <a:off x="60298" y="56760"/>
            <a:ext cx="1219200" cy="419100"/>
          </a:xfrm>
          <a:prstGeom prst="rect">
            <a:avLst/>
          </a:prstGeom>
        </p:spPr>
      </p:pic>
    </p:spTree>
    <p:extLst>
      <p:ext uri="{BB962C8B-B14F-4D97-AF65-F5344CB8AC3E}">
        <p14:creationId xmlns:p14="http://schemas.microsoft.com/office/powerpoint/2010/main" val="3678494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 y="-9939"/>
            <a:ext cx="3527807" cy="4365104"/>
          </a:xfrm>
          <a:prstGeom prst="rect">
            <a:avLst/>
          </a:prstGeom>
        </p:spPr>
      </p:pic>
      <p:sp>
        <p:nvSpPr>
          <p:cNvPr id="6" name="4-Point Star 5"/>
          <p:cNvSpPr/>
          <p:nvPr/>
        </p:nvSpPr>
        <p:spPr>
          <a:xfrm>
            <a:off x="2360302" y="1916832"/>
            <a:ext cx="288032" cy="288032"/>
          </a:xfrm>
          <a:prstGeom prst="star4">
            <a:avLst/>
          </a:prstGeom>
          <a:solidFill>
            <a:srgbClr val="CF3DC8"/>
          </a:solidFill>
          <a:ln>
            <a:solidFill>
              <a:srgbClr val="DE2E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4-Point Star 6"/>
          <p:cNvSpPr/>
          <p:nvPr/>
        </p:nvSpPr>
        <p:spPr>
          <a:xfrm>
            <a:off x="2111681" y="3068960"/>
            <a:ext cx="293492" cy="288032"/>
          </a:xfrm>
          <a:prstGeom prst="star4">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95499D7E-9355-2C4C-8D88-D1C4AC553C65}"/>
              </a:ext>
            </a:extLst>
          </p:cNvPr>
          <p:cNvSpPr/>
          <p:nvPr/>
        </p:nvSpPr>
        <p:spPr>
          <a:xfrm>
            <a:off x="1072542" y="1773402"/>
            <a:ext cx="2455267" cy="165559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0359FC1-6397-CE47-913D-BB612554BD21}"/>
              </a:ext>
            </a:extLst>
          </p:cNvPr>
          <p:cNvCxnSpPr>
            <a:cxnSpLocks/>
          </p:cNvCxnSpPr>
          <p:nvPr/>
        </p:nvCxnSpPr>
        <p:spPr>
          <a:xfrm flipV="1">
            <a:off x="1072542" y="1537178"/>
            <a:ext cx="3563548" cy="23622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2E8D78-9585-6342-88B2-78FF36E930F3}"/>
              </a:ext>
            </a:extLst>
          </p:cNvPr>
          <p:cNvCxnSpPr>
            <a:cxnSpLocks/>
          </p:cNvCxnSpPr>
          <p:nvPr/>
        </p:nvCxnSpPr>
        <p:spPr>
          <a:xfrm>
            <a:off x="1072542" y="3429000"/>
            <a:ext cx="3563548" cy="343822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A7EAD37-82A3-A84A-8874-983A1459A54D}"/>
              </a:ext>
            </a:extLst>
          </p:cNvPr>
          <p:cNvSpPr txBox="1"/>
          <p:nvPr/>
        </p:nvSpPr>
        <p:spPr>
          <a:xfrm>
            <a:off x="89506" y="4502355"/>
            <a:ext cx="4148061" cy="2285241"/>
          </a:xfrm>
          <a:prstGeom prst="rect">
            <a:avLst/>
          </a:prstGeom>
          <a:solidFill>
            <a:schemeClr val="bg1"/>
          </a:solidFill>
        </p:spPr>
        <p:txBody>
          <a:bodyPr wrap="square" rtlCol="0">
            <a:spAutoFit/>
          </a:bodyPr>
          <a:lstStyle/>
          <a:p>
            <a:r>
              <a:rPr lang="en-US" sz="950" dirty="0">
                <a:latin typeface="Corbel" panose="020B0503020204020204" pitchFamily="34" charset="0"/>
              </a:rPr>
              <a:t>Two sites were initially selected at opposite ends of a ~40 km transect. The first, the Aran Islands, are a Carboniferous Limestone formation at the entrance to Galway Bay. Previously undated granitic erratics perched on bedrock </a:t>
            </a:r>
            <a:r>
              <a:rPr lang="en-US" sz="950" b="1" dirty="0">
                <a:latin typeface="Corbel" panose="020B0503020204020204" pitchFamily="34" charset="0"/>
              </a:rPr>
              <a:t>on </a:t>
            </a:r>
            <a:r>
              <a:rPr lang="en-US" sz="950" b="1" dirty="0" err="1">
                <a:latin typeface="Corbel" panose="020B0503020204020204" pitchFamily="34" charset="0"/>
              </a:rPr>
              <a:t>Inis</a:t>
            </a:r>
            <a:r>
              <a:rPr lang="en-US" sz="950" b="1" dirty="0">
                <a:latin typeface="Corbel" panose="020B0503020204020204" pitchFamily="34" charset="0"/>
              </a:rPr>
              <a:t> </a:t>
            </a:r>
            <a:r>
              <a:rPr lang="en-US" sz="950" b="1" dirty="0" err="1">
                <a:latin typeface="Corbel" panose="020B0503020204020204" pitchFamily="34" charset="0"/>
              </a:rPr>
              <a:t>Mór</a:t>
            </a:r>
            <a:r>
              <a:rPr lang="en-US" sz="950" dirty="0">
                <a:latin typeface="Corbel" panose="020B0503020204020204" pitchFamily="34" charset="0"/>
              </a:rPr>
              <a:t> lie along a former flowline of the Connemara ice dome (flowlines denoted by red arrows, above [6]) and form the southern, seaward end of our deglacial transect. Our second site, </a:t>
            </a:r>
            <a:r>
              <a:rPr lang="en-US" sz="950" b="1" dirty="0" err="1">
                <a:latin typeface="Corbel" panose="020B0503020204020204" pitchFamily="34" charset="0"/>
              </a:rPr>
              <a:t>Maam</a:t>
            </a:r>
            <a:r>
              <a:rPr lang="en-US" sz="950" b="1" dirty="0">
                <a:latin typeface="Corbel" panose="020B0503020204020204" pitchFamily="34" charset="0"/>
              </a:rPr>
              <a:t> Cross</a:t>
            </a:r>
            <a:r>
              <a:rPr lang="en-US" sz="950" dirty="0">
                <a:latin typeface="Corbel" panose="020B0503020204020204" pitchFamily="34" charset="0"/>
              </a:rPr>
              <a:t>, lies at the northern end of the transect at the former </a:t>
            </a:r>
            <a:r>
              <a:rPr lang="en-US" sz="950" dirty="0" err="1">
                <a:latin typeface="Corbel" panose="020B0503020204020204" pitchFamily="34" charset="0"/>
              </a:rPr>
              <a:t>centre</a:t>
            </a:r>
            <a:r>
              <a:rPr lang="en-US" sz="950" dirty="0">
                <a:latin typeface="Corbel" panose="020B0503020204020204" pitchFamily="34" charset="0"/>
              </a:rPr>
              <a:t> of the Connemara ice dome. At this site, granitic erratics are perched on metamorphic bedrock of the Dalradian Supergroup. Cosmogenic </a:t>
            </a:r>
            <a:r>
              <a:rPr lang="en-US" sz="950" baseline="30000" dirty="0">
                <a:latin typeface="Corbel" panose="020B0503020204020204" pitchFamily="34" charset="0"/>
              </a:rPr>
              <a:t>10</a:t>
            </a:r>
            <a:r>
              <a:rPr lang="en-US" sz="950" dirty="0">
                <a:latin typeface="Corbel" panose="020B0503020204020204" pitchFamily="34" charset="0"/>
              </a:rPr>
              <a:t>Be surface-exposure ages from both sites give tight, internally consistent distributions: the </a:t>
            </a:r>
            <a:r>
              <a:rPr lang="en-US" sz="950" dirty="0" err="1">
                <a:latin typeface="Corbel" panose="020B0503020204020204" pitchFamily="34" charset="0"/>
              </a:rPr>
              <a:t>Maam</a:t>
            </a:r>
            <a:r>
              <a:rPr lang="en-US" sz="950" dirty="0">
                <a:latin typeface="Corbel" panose="020B0503020204020204" pitchFamily="34" charset="0"/>
              </a:rPr>
              <a:t> Cross population gives a mean age of 17.3 ± 0.6 ka (1</a:t>
            </a:r>
            <a:r>
              <a:rPr lang="el-GR" sz="950" dirty="0">
                <a:latin typeface="Corbel" panose="020B0503020204020204" pitchFamily="34" charset="0"/>
              </a:rPr>
              <a:t>σ</a:t>
            </a:r>
            <a:r>
              <a:rPr lang="en-GB" sz="950" dirty="0">
                <a:latin typeface="Corbel" panose="020B0503020204020204" pitchFamily="34" charset="0"/>
              </a:rPr>
              <a:t>), while</a:t>
            </a:r>
            <a:r>
              <a:rPr lang="en-US" sz="950" dirty="0">
                <a:latin typeface="Corbel" panose="020B0503020204020204" pitchFamily="34" charset="0"/>
              </a:rPr>
              <a:t> the </a:t>
            </a:r>
            <a:r>
              <a:rPr lang="en-US" sz="950" dirty="0" err="1">
                <a:latin typeface="Corbel" panose="020B0503020204020204" pitchFamily="34" charset="0"/>
              </a:rPr>
              <a:t>Inis</a:t>
            </a:r>
            <a:r>
              <a:rPr lang="en-US" sz="950" dirty="0">
                <a:latin typeface="Corbel" panose="020B0503020204020204" pitchFamily="34" charset="0"/>
              </a:rPr>
              <a:t> </a:t>
            </a:r>
            <a:r>
              <a:rPr lang="en-US" sz="950" dirty="0" err="1">
                <a:latin typeface="Corbel" panose="020B0503020204020204" pitchFamily="34" charset="0"/>
              </a:rPr>
              <a:t>Mór</a:t>
            </a:r>
            <a:r>
              <a:rPr lang="en-US" sz="950" dirty="0">
                <a:latin typeface="Corbel" panose="020B0503020204020204" pitchFamily="34" charset="0"/>
              </a:rPr>
              <a:t> samples give a mean age of 17.4 ± 0.3 ka. The two populations are statistically indistinguishable, indicating rapid deglaciation early during HS1. As glacier mass balance is dominated by summer air temperature, </a:t>
            </a:r>
            <a:r>
              <a:rPr lang="en-US" sz="950" b="1" dirty="0">
                <a:latin typeface="Corbel" panose="020B0503020204020204" pitchFamily="34" charset="0"/>
              </a:rPr>
              <a:t>we interpret this pattern as reflecting strong summertime warming in Western Ireland during HS1. </a:t>
            </a:r>
          </a:p>
        </p:txBody>
      </p:sp>
      <p:sp>
        <p:nvSpPr>
          <p:cNvPr id="40" name="Title 1">
            <a:extLst>
              <a:ext uri="{FF2B5EF4-FFF2-40B4-BE49-F238E27FC236}">
                <a16:creationId xmlns:a16="http://schemas.microsoft.com/office/drawing/2014/main" id="{C4D3DB8A-C663-0C41-A75C-CF9133336B05}"/>
              </a:ext>
            </a:extLst>
          </p:cNvPr>
          <p:cNvSpPr>
            <a:spLocks noGrp="1"/>
          </p:cNvSpPr>
          <p:nvPr>
            <p:ph type="title"/>
          </p:nvPr>
        </p:nvSpPr>
        <p:spPr>
          <a:xfrm>
            <a:off x="3723264" y="281129"/>
            <a:ext cx="6645285" cy="632887"/>
          </a:xfrm>
        </p:spPr>
        <p:txBody>
          <a:bodyPr>
            <a:noAutofit/>
          </a:bodyPr>
          <a:lstStyle/>
          <a:p>
            <a:r>
              <a:rPr lang="en-US" sz="2800" dirty="0"/>
              <a:t>Reconstructing the Connemara dome</a:t>
            </a:r>
            <a:br>
              <a:rPr lang="en-US" sz="2800" dirty="0"/>
            </a:br>
            <a:r>
              <a:rPr lang="en-US" sz="2800" dirty="0"/>
              <a:t>of the Irish Ice Sheet: </a:t>
            </a:r>
            <a:r>
              <a:rPr lang="en-US" sz="2800" b="1" i="1" dirty="0"/>
              <a:t>Results to Date</a:t>
            </a:r>
          </a:p>
        </p:txBody>
      </p:sp>
      <p:pic>
        <p:nvPicPr>
          <p:cNvPr id="9" name="Content Placeholder 8">
            <a:extLst>
              <a:ext uri="{FF2B5EF4-FFF2-40B4-BE49-F238E27FC236}">
                <a16:creationId xmlns:a16="http://schemas.microsoft.com/office/drawing/2014/main" id="{316CFAFB-E9EF-8245-A5CB-E0618E4ACCB4}"/>
              </a:ext>
            </a:extLst>
          </p:cNvPr>
          <p:cNvPicPr>
            <a:picLocks noGrp="1" noChangeAspect="1"/>
          </p:cNvPicPr>
          <p:nvPr>
            <p:ph sz="half" idx="1"/>
          </p:nvPr>
        </p:nvPicPr>
        <p:blipFill>
          <a:blip r:embed="rId4"/>
          <a:stretch>
            <a:fillRect/>
          </a:stretch>
        </p:blipFill>
        <p:spPr>
          <a:xfrm>
            <a:off x="4636090" y="1524819"/>
            <a:ext cx="7578206" cy="5361512"/>
          </a:xfrm>
        </p:spPr>
      </p:pic>
      <p:cxnSp>
        <p:nvCxnSpPr>
          <p:cNvPr id="15" name="Straight Connector 14">
            <a:extLst>
              <a:ext uri="{FF2B5EF4-FFF2-40B4-BE49-F238E27FC236}">
                <a16:creationId xmlns:a16="http://schemas.microsoft.com/office/drawing/2014/main" id="{25F130D2-5E92-DA4A-808A-4C2327B4B832}"/>
              </a:ext>
            </a:extLst>
          </p:cNvPr>
          <p:cNvCxnSpPr>
            <a:cxnSpLocks/>
            <a:endCxn id="28" idx="1"/>
          </p:cNvCxnSpPr>
          <p:nvPr/>
        </p:nvCxnSpPr>
        <p:spPr>
          <a:xfrm flipV="1">
            <a:off x="7916091" y="1037034"/>
            <a:ext cx="1541985" cy="635012"/>
          </a:xfrm>
          <a:prstGeom prst="line">
            <a:avLst/>
          </a:prstGeom>
          <a:ln w="28575">
            <a:solidFill>
              <a:srgbClr val="FF68D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3700E52-EF40-EF46-8ADE-BDBE6B7F2434}"/>
              </a:ext>
            </a:extLst>
          </p:cNvPr>
          <p:cNvCxnSpPr>
            <a:cxnSpLocks/>
          </p:cNvCxnSpPr>
          <p:nvPr/>
        </p:nvCxnSpPr>
        <p:spPr>
          <a:xfrm>
            <a:off x="5963478" y="5213637"/>
            <a:ext cx="192156" cy="1250029"/>
          </a:xfrm>
          <a:prstGeom prst="line">
            <a:avLst/>
          </a:prstGeom>
          <a:ln w="28575">
            <a:solidFill>
              <a:srgbClr val="74FE69"/>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1D3E069B-7E2D-5447-B14C-D8404BB63B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8076" y="54458"/>
            <a:ext cx="2620203" cy="1965152"/>
          </a:xfrm>
          <a:prstGeom prst="rect">
            <a:avLst/>
          </a:prstGeom>
        </p:spPr>
      </p:pic>
      <p:pic>
        <p:nvPicPr>
          <p:cNvPr id="27" name="Picture 26" descr="A close up of a hillside next to a rock wall&#10;&#10;Description automatically generated">
            <a:extLst>
              <a:ext uri="{FF2B5EF4-FFF2-40B4-BE49-F238E27FC236}">
                <a16:creationId xmlns:a16="http://schemas.microsoft.com/office/drawing/2014/main" id="{D344761A-1799-7647-AFA9-BEEAC6E6AF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5344" y="4002879"/>
            <a:ext cx="2160871" cy="1620653"/>
          </a:xfrm>
          <a:prstGeom prst="rect">
            <a:avLst/>
          </a:prstGeom>
        </p:spPr>
      </p:pic>
      <p:sp>
        <p:nvSpPr>
          <p:cNvPr id="35" name="Rectangle 34">
            <a:extLst>
              <a:ext uri="{FF2B5EF4-FFF2-40B4-BE49-F238E27FC236}">
                <a16:creationId xmlns:a16="http://schemas.microsoft.com/office/drawing/2014/main" id="{55DB2F3B-EB82-DA40-9011-B1BF81415C7C}"/>
              </a:ext>
            </a:extLst>
          </p:cNvPr>
          <p:cNvSpPr/>
          <p:nvPr/>
        </p:nvSpPr>
        <p:spPr>
          <a:xfrm>
            <a:off x="9455722" y="54458"/>
            <a:ext cx="2620203" cy="1965152"/>
          </a:xfrm>
          <a:prstGeom prst="rect">
            <a:avLst/>
          </a:prstGeom>
          <a:noFill/>
          <a:ln>
            <a:solidFill>
              <a:srgbClr val="FF68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952558A-3A35-C843-B7E1-75BF28B88A25}"/>
              </a:ext>
            </a:extLst>
          </p:cNvPr>
          <p:cNvSpPr/>
          <p:nvPr/>
        </p:nvSpPr>
        <p:spPr>
          <a:xfrm>
            <a:off x="4235343" y="4002879"/>
            <a:ext cx="2160871" cy="1620653"/>
          </a:xfrm>
          <a:prstGeom prst="rect">
            <a:avLst/>
          </a:prstGeom>
          <a:noFill/>
          <a:ln>
            <a:solidFill>
              <a:srgbClr val="74FE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drawing of a face&#10;&#10;Description automatically generated">
            <a:extLst>
              <a:ext uri="{FF2B5EF4-FFF2-40B4-BE49-F238E27FC236}">
                <a16:creationId xmlns:a16="http://schemas.microsoft.com/office/drawing/2014/main" id="{CF6725E1-75A3-8F49-A85C-56FDE2475898}"/>
              </a:ext>
            </a:extLst>
          </p:cNvPr>
          <p:cNvPicPr>
            <a:picLocks noChangeAspect="1"/>
          </p:cNvPicPr>
          <p:nvPr/>
        </p:nvPicPr>
        <p:blipFill>
          <a:blip r:embed="rId7"/>
          <a:stretch>
            <a:fillRect/>
          </a:stretch>
        </p:blipFill>
        <p:spPr>
          <a:xfrm>
            <a:off x="60298" y="56760"/>
            <a:ext cx="1219200" cy="419100"/>
          </a:xfrm>
          <a:prstGeom prst="rect">
            <a:avLst/>
          </a:prstGeom>
        </p:spPr>
      </p:pic>
    </p:spTree>
    <p:extLst>
      <p:ext uri="{BB962C8B-B14F-4D97-AF65-F5344CB8AC3E}">
        <p14:creationId xmlns:p14="http://schemas.microsoft.com/office/powerpoint/2010/main" val="856004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 y="-9939"/>
            <a:ext cx="3527807" cy="4365104"/>
          </a:xfrm>
          <a:prstGeom prst="rect">
            <a:avLst/>
          </a:prstGeom>
        </p:spPr>
      </p:pic>
      <p:sp>
        <p:nvSpPr>
          <p:cNvPr id="6" name="4-Point Star 5"/>
          <p:cNvSpPr/>
          <p:nvPr/>
        </p:nvSpPr>
        <p:spPr>
          <a:xfrm>
            <a:off x="2360302" y="1916832"/>
            <a:ext cx="288032" cy="288032"/>
          </a:xfrm>
          <a:prstGeom prst="star4">
            <a:avLst/>
          </a:prstGeom>
          <a:solidFill>
            <a:srgbClr val="CF3DC8"/>
          </a:solidFill>
          <a:ln>
            <a:solidFill>
              <a:srgbClr val="DE2E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4-Point Star 6"/>
          <p:cNvSpPr/>
          <p:nvPr/>
        </p:nvSpPr>
        <p:spPr>
          <a:xfrm>
            <a:off x="2111681" y="3068960"/>
            <a:ext cx="293492" cy="288032"/>
          </a:xfrm>
          <a:prstGeom prst="star4">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95499D7E-9355-2C4C-8D88-D1C4AC553C65}"/>
              </a:ext>
            </a:extLst>
          </p:cNvPr>
          <p:cNvSpPr/>
          <p:nvPr/>
        </p:nvSpPr>
        <p:spPr>
          <a:xfrm>
            <a:off x="1072542" y="687697"/>
            <a:ext cx="2455267" cy="274130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0359FC1-6397-CE47-913D-BB612554BD21}"/>
              </a:ext>
            </a:extLst>
          </p:cNvPr>
          <p:cNvCxnSpPr>
            <a:cxnSpLocks/>
          </p:cNvCxnSpPr>
          <p:nvPr/>
        </p:nvCxnSpPr>
        <p:spPr>
          <a:xfrm>
            <a:off x="3481132" y="675913"/>
            <a:ext cx="8710868" cy="39912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2E8D78-9585-6342-88B2-78FF36E930F3}"/>
              </a:ext>
            </a:extLst>
          </p:cNvPr>
          <p:cNvCxnSpPr>
            <a:cxnSpLocks/>
          </p:cNvCxnSpPr>
          <p:nvPr/>
        </p:nvCxnSpPr>
        <p:spPr>
          <a:xfrm>
            <a:off x="1070409" y="3440784"/>
            <a:ext cx="2949144" cy="343157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4-Point Star 5">
            <a:extLst>
              <a:ext uri="{FF2B5EF4-FFF2-40B4-BE49-F238E27FC236}">
                <a16:creationId xmlns:a16="http://schemas.microsoft.com/office/drawing/2014/main" id="{389A3108-397C-EB44-8550-FB562B671EEC}"/>
              </a:ext>
            </a:extLst>
          </p:cNvPr>
          <p:cNvSpPr/>
          <p:nvPr/>
        </p:nvSpPr>
        <p:spPr>
          <a:xfrm>
            <a:off x="2512702" y="2069232"/>
            <a:ext cx="288032" cy="288032"/>
          </a:xfrm>
          <a:prstGeom prst="star4">
            <a:avLst/>
          </a:prstGeom>
          <a:solidFill>
            <a:srgbClr val="3CD4E6"/>
          </a:solidFill>
          <a:ln>
            <a:solidFill>
              <a:srgbClr val="3CD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4-Point Star 5">
            <a:extLst>
              <a:ext uri="{FF2B5EF4-FFF2-40B4-BE49-F238E27FC236}">
                <a16:creationId xmlns:a16="http://schemas.microsoft.com/office/drawing/2014/main" id="{3B5FC44B-89AA-D941-9933-A567D54445F9}"/>
              </a:ext>
            </a:extLst>
          </p:cNvPr>
          <p:cNvSpPr/>
          <p:nvPr/>
        </p:nvSpPr>
        <p:spPr>
          <a:xfrm>
            <a:off x="2431171" y="2100826"/>
            <a:ext cx="288032" cy="288032"/>
          </a:xfrm>
          <a:prstGeom prst="star4">
            <a:avLst/>
          </a:prstGeom>
          <a:solidFill>
            <a:srgbClr val="3CD4E6"/>
          </a:solidFill>
          <a:ln>
            <a:solidFill>
              <a:srgbClr val="3CD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4-Point Star 5">
            <a:extLst>
              <a:ext uri="{FF2B5EF4-FFF2-40B4-BE49-F238E27FC236}">
                <a16:creationId xmlns:a16="http://schemas.microsoft.com/office/drawing/2014/main" id="{2AEAAE0A-8371-004C-AE7A-7FCE59DE19A2}"/>
              </a:ext>
            </a:extLst>
          </p:cNvPr>
          <p:cNvSpPr/>
          <p:nvPr/>
        </p:nvSpPr>
        <p:spPr>
          <a:xfrm>
            <a:off x="2979490" y="2198170"/>
            <a:ext cx="288032" cy="288032"/>
          </a:xfrm>
          <a:prstGeom prst="star4">
            <a:avLst/>
          </a:prstGeom>
          <a:solidFill>
            <a:srgbClr val="3CD4E6"/>
          </a:solidFill>
          <a:ln>
            <a:solidFill>
              <a:srgbClr val="3CD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4-Point Star 5">
            <a:extLst>
              <a:ext uri="{FF2B5EF4-FFF2-40B4-BE49-F238E27FC236}">
                <a16:creationId xmlns:a16="http://schemas.microsoft.com/office/drawing/2014/main" id="{D6F848A0-9CEB-6F43-B238-6AA6CC312568}"/>
              </a:ext>
            </a:extLst>
          </p:cNvPr>
          <p:cNvSpPr/>
          <p:nvPr/>
        </p:nvSpPr>
        <p:spPr>
          <a:xfrm>
            <a:off x="1453082" y="1878328"/>
            <a:ext cx="288032" cy="288032"/>
          </a:xfrm>
          <a:prstGeom prst="star4">
            <a:avLst/>
          </a:prstGeom>
          <a:solidFill>
            <a:srgbClr val="3CD4E6"/>
          </a:solidFill>
          <a:ln>
            <a:solidFill>
              <a:srgbClr val="3CD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4-Point Star 5">
            <a:extLst>
              <a:ext uri="{FF2B5EF4-FFF2-40B4-BE49-F238E27FC236}">
                <a16:creationId xmlns:a16="http://schemas.microsoft.com/office/drawing/2014/main" id="{8AFD1708-7619-7E46-91AE-4F81D08BDD00}"/>
              </a:ext>
            </a:extLst>
          </p:cNvPr>
          <p:cNvSpPr/>
          <p:nvPr/>
        </p:nvSpPr>
        <p:spPr>
          <a:xfrm>
            <a:off x="1070409" y="1590297"/>
            <a:ext cx="288032" cy="288032"/>
          </a:xfrm>
          <a:prstGeom prst="star4">
            <a:avLst/>
          </a:prstGeom>
          <a:solidFill>
            <a:srgbClr val="3CD4E6"/>
          </a:solidFill>
          <a:ln>
            <a:solidFill>
              <a:srgbClr val="3CD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TextBox 40">
            <a:extLst>
              <a:ext uri="{FF2B5EF4-FFF2-40B4-BE49-F238E27FC236}">
                <a16:creationId xmlns:a16="http://schemas.microsoft.com/office/drawing/2014/main" id="{031A9435-A0B6-ED4F-B8D8-C62F4300A2A7}"/>
              </a:ext>
            </a:extLst>
          </p:cNvPr>
          <p:cNvSpPr txBox="1"/>
          <p:nvPr/>
        </p:nvSpPr>
        <p:spPr>
          <a:xfrm>
            <a:off x="98809" y="4460045"/>
            <a:ext cx="3920744" cy="1977464"/>
          </a:xfrm>
          <a:prstGeom prst="rect">
            <a:avLst/>
          </a:prstGeom>
          <a:solidFill>
            <a:schemeClr val="bg1"/>
          </a:solidFill>
        </p:spPr>
        <p:txBody>
          <a:bodyPr wrap="square" rtlCol="0">
            <a:spAutoFit/>
          </a:bodyPr>
          <a:lstStyle/>
          <a:p>
            <a:r>
              <a:rPr lang="en-IE" sz="950" dirty="0">
                <a:latin typeface="Corbel" panose="020B0503020204020204" pitchFamily="34" charset="0"/>
              </a:rPr>
              <a:t>Together, our initial evidence for rapid deglaciation during HS1 and the abundance of landforms shaped by meltwater suggest that deglaciation was driven by melting. At face value, this scenario conflicts with the paradigm of HS1 as a period of anomalous cold in the North Atlantic. To explore this pattern further, we are continuing to develop the Connemara deglacial record, which will comprise three separate flowlines of the former ice dome (red arrows in above panel) and constraint of ice sheet thickness via vertical transects. Sites of ongoing sample collection and geomorphic mapping are shown in blue. Ultimately, we will compare the terrestrial record of summertime temperature from Connemara with existing marine and ice core data to assess the role of seasonality in stadial climate.</a:t>
            </a:r>
          </a:p>
          <a:p>
            <a:endParaRPr lang="en-US" dirty="0"/>
          </a:p>
        </p:txBody>
      </p:sp>
      <p:pic>
        <p:nvPicPr>
          <p:cNvPr id="31" name="Content Placeholder 30">
            <a:extLst>
              <a:ext uri="{FF2B5EF4-FFF2-40B4-BE49-F238E27FC236}">
                <a16:creationId xmlns:a16="http://schemas.microsoft.com/office/drawing/2014/main" id="{F8B572FD-9310-7540-B9F4-2EC83512FBCE}"/>
              </a:ext>
            </a:extLst>
          </p:cNvPr>
          <p:cNvPicPr>
            <a:picLocks noGrp="1" noChangeAspect="1"/>
          </p:cNvPicPr>
          <p:nvPr>
            <p:ph sz="half" idx="1"/>
          </p:nvPr>
        </p:nvPicPr>
        <p:blipFill>
          <a:blip r:embed="rId4"/>
          <a:stretch>
            <a:fillRect/>
          </a:stretch>
        </p:blipFill>
        <p:spPr>
          <a:xfrm>
            <a:off x="4027359" y="1075038"/>
            <a:ext cx="8186937" cy="5792184"/>
          </a:xfrm>
        </p:spPr>
      </p:pic>
      <p:sp>
        <p:nvSpPr>
          <p:cNvPr id="18" name="Title 1">
            <a:extLst>
              <a:ext uri="{FF2B5EF4-FFF2-40B4-BE49-F238E27FC236}">
                <a16:creationId xmlns:a16="http://schemas.microsoft.com/office/drawing/2014/main" id="{095518F1-4753-4ED9-A776-4E4338397C19}"/>
              </a:ext>
            </a:extLst>
          </p:cNvPr>
          <p:cNvSpPr txBox="1">
            <a:spLocks/>
          </p:cNvSpPr>
          <p:nvPr/>
        </p:nvSpPr>
        <p:spPr>
          <a:xfrm>
            <a:off x="6590360" y="159907"/>
            <a:ext cx="5623936" cy="632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Reconstructing the Connemara dome</a:t>
            </a:r>
            <a:br>
              <a:rPr lang="en-US" sz="2800" dirty="0"/>
            </a:br>
            <a:r>
              <a:rPr lang="en-US" sz="2800" dirty="0"/>
              <a:t>of the Irish Ice Sheet: </a:t>
            </a:r>
            <a:r>
              <a:rPr lang="en-US" sz="2800" b="1" i="1" dirty="0"/>
              <a:t>Going forward</a:t>
            </a:r>
          </a:p>
        </p:txBody>
      </p:sp>
      <p:sp>
        <p:nvSpPr>
          <p:cNvPr id="20" name="TextBox 19">
            <a:extLst>
              <a:ext uri="{FF2B5EF4-FFF2-40B4-BE49-F238E27FC236}">
                <a16:creationId xmlns:a16="http://schemas.microsoft.com/office/drawing/2014/main" id="{04EB2316-544B-45F5-A44C-ACB402A0ED59}"/>
              </a:ext>
            </a:extLst>
          </p:cNvPr>
          <p:cNvSpPr txBox="1"/>
          <p:nvPr/>
        </p:nvSpPr>
        <p:spPr>
          <a:xfrm>
            <a:off x="376155" y="6140798"/>
            <a:ext cx="2238113" cy="928459"/>
          </a:xfrm>
          <a:prstGeom prst="rect">
            <a:avLst/>
          </a:prstGeom>
          <a:noFill/>
        </p:spPr>
        <p:txBody>
          <a:bodyPr wrap="none" rtlCol="0">
            <a:spAutoFit/>
          </a:bodyPr>
          <a:lstStyle/>
          <a:p>
            <a:r>
              <a:rPr lang="en-US" sz="1000" i="1" baseline="30000" dirty="0">
                <a:latin typeface="Corbel" panose="020B0503020204020204" pitchFamily="34" charset="0"/>
              </a:rPr>
              <a:t>[1] Buizert et al., 2014. Science 345, 1177-1180.</a:t>
            </a:r>
            <a:r>
              <a:rPr lang="en-GB" sz="1000" dirty="0">
                <a:solidFill>
                  <a:srgbClr val="000000"/>
                </a:solidFill>
                <a:latin typeface="Times New Roman" panose="02020603050405020304" pitchFamily="18" charset="0"/>
              </a:rPr>
              <a:t> </a:t>
            </a:r>
            <a:endParaRPr lang="en-US" sz="1000" i="1" baseline="30000" dirty="0">
              <a:latin typeface="Corbel" panose="020B0503020204020204" pitchFamily="34" charset="0"/>
            </a:endParaRPr>
          </a:p>
          <a:p>
            <a:r>
              <a:rPr lang="en-US" sz="1000" i="1" baseline="30000" dirty="0">
                <a:latin typeface="Corbel" panose="020B0503020204020204" pitchFamily="34" charset="0"/>
              </a:rPr>
              <a:t>[2] Bromley et al., 2014. PNAS 111, 6215-6219.</a:t>
            </a:r>
          </a:p>
          <a:p>
            <a:r>
              <a:rPr lang="en-US" sz="1000" i="1" baseline="30000" dirty="0">
                <a:latin typeface="Corbel" panose="020B0503020204020204" pitchFamily="34" charset="0"/>
              </a:rPr>
              <a:t>[3] Toucanne et al., 2015. 113-133.</a:t>
            </a:r>
          </a:p>
          <a:p>
            <a:r>
              <a:rPr lang="en-US" sz="1000" i="1" baseline="30000" dirty="0">
                <a:latin typeface="Corbel" panose="020B0503020204020204" pitchFamily="34" charset="0"/>
              </a:rPr>
              <a:t>[4] Schenk et al., 2020. </a:t>
            </a:r>
            <a:r>
              <a:rPr lang="en-US" sz="1000" i="1" baseline="30000" dirty="0" err="1">
                <a:latin typeface="Corbel" panose="020B0503020204020204" pitchFamily="34" charset="0"/>
              </a:rPr>
              <a:t>Quat</a:t>
            </a:r>
            <a:r>
              <a:rPr lang="en-US" sz="1000" i="1" baseline="30000" dirty="0">
                <a:latin typeface="Corbel" panose="020B0503020204020204" pitchFamily="34" charset="0"/>
              </a:rPr>
              <a:t>. Sci. Rev. 233, 106243.</a:t>
            </a:r>
          </a:p>
          <a:p>
            <a:r>
              <a:rPr lang="en-US" sz="1000" i="1" baseline="30000" dirty="0">
                <a:latin typeface="Corbel" panose="020B0503020204020204" pitchFamily="34" charset="0"/>
              </a:rPr>
              <a:t>[5] Oerlemans, 2005. Science 308, 675-677.</a:t>
            </a:r>
          </a:p>
          <a:p>
            <a:r>
              <a:rPr lang="en-US" sz="1000" i="1" baseline="30000" dirty="0">
                <a:latin typeface="Corbel" panose="020B0503020204020204" pitchFamily="34" charset="0"/>
              </a:rPr>
              <a:t>[6] Charlesworth, 1929. Proc. Royal Irish Acad. B, 39, 95-106</a:t>
            </a:r>
          </a:p>
          <a:p>
            <a:endParaRPr lang="en-US" sz="1100" i="1" dirty="0">
              <a:latin typeface="Corbel" panose="020B0503020204020204" pitchFamily="34" charset="0"/>
            </a:endParaRPr>
          </a:p>
        </p:txBody>
      </p:sp>
      <p:pic>
        <p:nvPicPr>
          <p:cNvPr id="19" name="Picture 18" descr="A drawing of a face&#10;&#10;Description automatically generated">
            <a:extLst>
              <a:ext uri="{FF2B5EF4-FFF2-40B4-BE49-F238E27FC236}">
                <a16:creationId xmlns:a16="http://schemas.microsoft.com/office/drawing/2014/main" id="{9CF1550E-9A90-784A-A8F8-1BED8411D78E}"/>
              </a:ext>
            </a:extLst>
          </p:cNvPr>
          <p:cNvPicPr>
            <a:picLocks noChangeAspect="1"/>
          </p:cNvPicPr>
          <p:nvPr/>
        </p:nvPicPr>
        <p:blipFill>
          <a:blip r:embed="rId5"/>
          <a:stretch>
            <a:fillRect/>
          </a:stretch>
        </p:blipFill>
        <p:spPr>
          <a:xfrm>
            <a:off x="60298" y="56760"/>
            <a:ext cx="1219200" cy="419100"/>
          </a:xfrm>
          <a:prstGeom prst="rect">
            <a:avLst/>
          </a:prstGeom>
        </p:spPr>
      </p:pic>
    </p:spTree>
    <p:extLst>
      <p:ext uri="{BB962C8B-B14F-4D97-AF65-F5344CB8AC3E}">
        <p14:creationId xmlns:p14="http://schemas.microsoft.com/office/powerpoint/2010/main" val="38923512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TotalTime>
  <Words>846</Words>
  <Application>Microsoft Macintosh PowerPoint</Application>
  <PresentationFormat>Widescreen</PresentationFormat>
  <Paragraphs>22</Paragraphs>
  <Slides>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Calibri Light</vt:lpstr>
      <vt:lpstr>Corbel</vt:lpstr>
      <vt:lpstr>Times New Roman</vt:lpstr>
      <vt:lpstr>Office Theme</vt:lpstr>
      <vt:lpstr>Abrupt Climate Change in the North Atlantic: a glacial vantage</vt:lpstr>
      <vt:lpstr>Reconstructing the Connemara dome of the Irish Ice Sheet: Results to Date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Abrupt Climate Change in the North Atlantic</dc:title>
  <dc:creator>FOREMAN, ADRIENNE</dc:creator>
  <cp:lastModifiedBy>FOREMAN, ADRIENNE</cp:lastModifiedBy>
  <cp:revision>35</cp:revision>
  <dcterms:created xsi:type="dcterms:W3CDTF">2020-04-20T08:22:56Z</dcterms:created>
  <dcterms:modified xsi:type="dcterms:W3CDTF">2020-04-23T10:49:00Z</dcterms:modified>
</cp:coreProperties>
</file>