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1" r:id="rId6"/>
    <p:sldId id="281" r:id="rId7"/>
    <p:sldId id="266" r:id="rId8"/>
    <p:sldId id="280" r:id="rId9"/>
    <p:sldId id="271" r:id="rId10"/>
    <p:sldId id="277" r:id="rId11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33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-480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04/05/20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037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84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x-none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x-none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89119" y="489942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38" name="Picture 37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66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02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05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x-none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x-none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x-none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x-none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x-none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.png"/><Relationship Id="rId21" Type="http://schemas.openxmlformats.org/officeDocument/2006/relationships/image" Target="../media/image8.png"/><Relationship Id="rId22" Type="http://schemas.openxmlformats.org/officeDocument/2006/relationships/image" Target="../media/image9.png"/><Relationship Id="rId23" Type="http://schemas.openxmlformats.org/officeDocument/2006/relationships/image" Target="../media/image10.png"/><Relationship Id="rId24" Type="http://schemas.openxmlformats.org/officeDocument/2006/relationships/image" Target="../media/image11.png"/><Relationship Id="rId25" Type="http://schemas.openxmlformats.org/officeDocument/2006/relationships/image" Target="../media/image12.png"/><Relationship Id="rId26" Type="http://schemas.openxmlformats.org/officeDocument/2006/relationships/image" Target="../media/image13.png"/><Relationship Id="rId27" Type="http://schemas.openxmlformats.org/officeDocument/2006/relationships/image" Target="../media/image14.png"/><Relationship Id="rId28" Type="http://schemas.openxmlformats.org/officeDocument/2006/relationships/image" Target="../media/image15.png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image" Target="../media/image17.png"/><Relationship Id="rId31" Type="http://schemas.openxmlformats.org/officeDocument/2006/relationships/image" Target="../media/image18.png"/><Relationship Id="rId32" Type="http://schemas.openxmlformats.org/officeDocument/2006/relationships/image" Target="../media/image19.png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20.png"/><Relationship Id="rId34" Type="http://schemas.openxmlformats.org/officeDocument/2006/relationships/image" Target="../media/image21.png"/><Relationship Id="rId35" Type="http://schemas.openxmlformats.org/officeDocument/2006/relationships/image" Target="../media/image22.png"/><Relationship Id="rId36" Type="http://schemas.openxmlformats.org/officeDocument/2006/relationships/image" Target="../media/image2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jpe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8" Type="http://schemas.openxmlformats.org/officeDocument/2006/relationships/image" Target="../media/image5.png"/><Relationship Id="rId19" Type="http://schemas.openxmlformats.org/officeDocument/2006/relationships/image" Target="../media/image6.png"/><Relationship Id="rId37" Type="http://schemas.openxmlformats.org/officeDocument/2006/relationships/image" Target="../media/image24.png"/><Relationship Id="rId38" Type="http://schemas.openxmlformats.org/officeDocument/2006/relationships/image" Target="../media/image25.png"/><Relationship Id="rId39" Type="http://schemas.openxmlformats.org/officeDocument/2006/relationships/image" Target="../media/image2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x-none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0" y="4580702"/>
            <a:ext cx="201593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6853931" y="4580702"/>
            <a:ext cx="214688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Olivier Carraz | 07/05/2020 | Slide  </a:t>
            </a:r>
            <a:fld id="{321E2D57-F989-BA44-A94A-C85B9A8F8411}" type="slidenum">
              <a:rPr lang="en-GB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41" name="Picture 40" descr="at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b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ca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ch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cz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de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dk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ee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es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fi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fr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gr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h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ie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it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lu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nl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n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pl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pt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ro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se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 descr="uk.png"/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si.png"/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  <p:sldLayoutId id="2147483940" r:id="rId10"/>
    <p:sldLayoutId id="2147483942" r:id="rId11"/>
    <p:sldLayoutId id="2147483947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eg"/><Relationship Id="rId5" Type="http://schemas.openxmlformats.org/officeDocument/2006/relationships/image" Target="../media/image34.emf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png"/><Relationship Id="rId12" Type="http://schemas.openxmlformats.org/officeDocument/2006/relationships/image" Target="../media/image51.jpeg"/><Relationship Id="rId13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jpeg"/><Relationship Id="rId5" Type="http://schemas.openxmlformats.org/officeDocument/2006/relationships/image" Target="../media/image44.png"/><Relationship Id="rId6" Type="http://schemas.openxmlformats.org/officeDocument/2006/relationships/image" Target="../media/image45.jpeg"/><Relationship Id="rId7" Type="http://schemas.openxmlformats.org/officeDocument/2006/relationships/image" Target="../media/image46.emf"/><Relationship Id="rId8" Type="http://schemas.openxmlformats.org/officeDocument/2006/relationships/image" Target="../media/image47.emf"/><Relationship Id="rId9" Type="http://schemas.openxmlformats.org/officeDocument/2006/relationships/image" Target="../media/image48.png"/><Relationship Id="rId10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285794"/>
            <a:ext cx="79724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Cold Atom Interferometer activities for measuring the Earth’s gravity field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15599" y="2793600"/>
            <a:ext cx="1762847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Olivier Carraz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15600" y="3261600"/>
            <a:ext cx="156830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mtClean="0">
                <a:solidFill>
                  <a:schemeClr val="bg1"/>
                </a:solidFill>
              </a:rPr>
              <a:t>07/05/2020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714" y="4775200"/>
            <a:ext cx="1052286" cy="36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6F4DC0A-C105-C441-BF46-EF12B5605D53}"/>
              </a:ext>
            </a:extLst>
          </p:cNvPr>
          <p:cNvGrpSpPr>
            <a:grpSpLocks/>
          </p:cNvGrpSpPr>
          <p:nvPr/>
        </p:nvGrpSpPr>
        <p:grpSpPr bwMode="auto">
          <a:xfrm>
            <a:off x="4283075" y="2994025"/>
            <a:ext cx="4038600" cy="1687513"/>
            <a:chOff x="4283494" y="3084053"/>
            <a:chExt cx="4038683" cy="1688481"/>
          </a:xfrm>
        </p:grpSpPr>
        <p:pic>
          <p:nvPicPr>
            <p:cNvPr id="6" name="Picture 2" descr="CAI.jpg">
              <a:extLst>
                <a:ext uri="{FF2B5EF4-FFF2-40B4-BE49-F238E27FC236}">
                  <a16:creationId xmlns="" xmlns:a16="http://schemas.microsoft.com/office/drawing/2014/main" id="{7419DA22-FB76-F347-B8BC-925ECE679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494" y="3084053"/>
              <a:ext cx="4038683" cy="1470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">
              <a:extLst>
                <a:ext uri="{FF2B5EF4-FFF2-40B4-BE49-F238E27FC236}">
                  <a16:creationId xmlns="" xmlns:a16="http://schemas.microsoft.com/office/drawing/2014/main" id="{7A537B8E-ACF9-DB48-A855-95BC4752CA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0973" y="4496309"/>
              <a:ext cx="18637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200"/>
                <a:t>CAI</a:t>
              </a:r>
            </a:p>
          </p:txBody>
        </p:sp>
      </p:grp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BE904E7D-E985-8441-8305-F8729FFA1672}"/>
              </a:ext>
            </a:extLst>
          </p:cNvPr>
          <p:cNvSpPr txBox="1">
            <a:spLocks/>
          </p:cNvSpPr>
          <p:nvPr/>
        </p:nvSpPr>
        <p:spPr>
          <a:xfrm>
            <a:off x="267385" y="169632"/>
            <a:ext cx="7490976" cy="4308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altLang="en-US" b="1" dirty="0" smtClean="0">
                <a:solidFill>
                  <a:srgbClr val="0072A4"/>
                </a:solidFill>
                <a:latin typeface="NotesStyle-BoldTf"/>
                <a:cs typeface="NotesStyle-BoldTf"/>
              </a:rPr>
              <a:t>Earth Observation Future needs</a:t>
            </a:r>
            <a:endParaRPr lang="en-GB" altLang="en-US" b="1" dirty="0">
              <a:solidFill>
                <a:srgbClr val="0072A4"/>
              </a:solidFill>
              <a:latin typeface="NotesStyle-BoldTf"/>
              <a:cs typeface="NotesStyle-BoldTf"/>
            </a:endParaRPr>
          </a:p>
        </p:txBody>
      </p:sp>
      <p:grpSp>
        <p:nvGrpSpPr>
          <p:cNvPr id="9" name="Group 11">
            <a:extLst>
              <a:ext uri="{FF2B5EF4-FFF2-40B4-BE49-F238E27FC236}">
                <a16:creationId xmlns="" xmlns:a16="http://schemas.microsoft.com/office/drawing/2014/main" id="{797CA3A9-F841-9445-8EDE-4C29DFE5748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607951"/>
            <a:ext cx="3987800" cy="4059238"/>
            <a:chOff x="177800" y="660401"/>
            <a:chExt cx="3987802" cy="4059237"/>
          </a:xfrm>
        </p:grpSpPr>
        <p:pic>
          <p:nvPicPr>
            <p:cNvPr id="10" name="Picture 6" descr="fig4_2">
              <a:extLst>
                <a:ext uri="{FF2B5EF4-FFF2-40B4-BE49-F238E27FC236}">
                  <a16:creationId xmlns="" xmlns:a16="http://schemas.microsoft.com/office/drawing/2014/main" id="{9E018C48-0991-E944-9BF7-309025734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61"/>
            <a:stretch>
              <a:fillRect/>
            </a:stretch>
          </p:blipFill>
          <p:spPr bwMode="auto">
            <a:xfrm>
              <a:off x="177800" y="721379"/>
              <a:ext cx="3737188" cy="3998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7">
              <a:extLst>
                <a:ext uri="{FF2B5EF4-FFF2-40B4-BE49-F238E27FC236}">
                  <a16:creationId xmlns="" xmlns:a16="http://schemas.microsoft.com/office/drawing/2014/main" id="{27716DAE-DD46-144F-B1A3-1DA121759E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252" y="660401"/>
              <a:ext cx="3474350" cy="3244252"/>
              <a:chOff x="3198" y="799"/>
              <a:chExt cx="2540" cy="2576"/>
            </a:xfrm>
          </p:grpSpPr>
          <p:sp>
            <p:nvSpPr>
              <p:cNvPr id="12" name="Freeform 8">
                <a:extLst>
                  <a:ext uri="{FF2B5EF4-FFF2-40B4-BE49-F238E27FC236}">
                    <a16:creationId xmlns="" xmlns:a16="http://schemas.microsoft.com/office/drawing/2014/main" id="{E0771645-8CFF-2C4D-8A08-5C5691879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" y="799"/>
                <a:ext cx="1814" cy="2576"/>
              </a:xfrm>
              <a:custGeom>
                <a:avLst/>
                <a:gdLst>
                  <a:gd name="T0" fmla="*/ 0 w 1814"/>
                  <a:gd name="T1" fmla="*/ 2268 h 2419"/>
                  <a:gd name="T2" fmla="*/ 1496 w 1814"/>
                  <a:gd name="T3" fmla="*/ 2041 h 2419"/>
                  <a:gd name="T4" fmla="*/ 1814 w 1814"/>
                  <a:gd name="T5" fmla="*/ 0 h 2419"/>
                  <a:gd name="T6" fmla="*/ 0 60000 65536"/>
                  <a:gd name="T7" fmla="*/ 0 60000 65536"/>
                  <a:gd name="T8" fmla="*/ 0 60000 65536"/>
                  <a:gd name="T9" fmla="*/ 0 w 1814"/>
                  <a:gd name="T10" fmla="*/ 0 h 2419"/>
                  <a:gd name="T11" fmla="*/ 1814 w 1814"/>
                  <a:gd name="T12" fmla="*/ 2419 h 24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14" h="2419">
                    <a:moveTo>
                      <a:pt x="0" y="2268"/>
                    </a:moveTo>
                    <a:cubicBezTo>
                      <a:pt x="597" y="2343"/>
                      <a:pt x="1194" y="2419"/>
                      <a:pt x="1496" y="2041"/>
                    </a:cubicBezTo>
                    <a:cubicBezTo>
                      <a:pt x="1798" y="1663"/>
                      <a:pt x="1769" y="325"/>
                      <a:pt x="1814" y="0"/>
                    </a:cubicBezTo>
                  </a:path>
                </a:pathLst>
              </a:cu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Text Box 9">
                <a:extLst>
                  <a:ext uri="{FF2B5EF4-FFF2-40B4-BE49-F238E27FC236}">
                    <a16:creationId xmlns="" xmlns:a16="http://schemas.microsoft.com/office/drawing/2014/main" id="{37C54C7D-EB5B-564E-B28D-55E6417214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5" y="2568"/>
                <a:ext cx="953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GB" altLang="en-US" sz="1400" b="1" dirty="0">
                    <a:solidFill>
                      <a:srgbClr val="FF0000"/>
                    </a:solidFill>
                  </a:rPr>
                  <a:t>Future Concepts?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70E3D61-83D9-2E4C-935B-6EB6FB7E0F44}"/>
              </a:ext>
            </a:extLst>
          </p:cNvPr>
          <p:cNvGrpSpPr>
            <a:grpSpLocks/>
          </p:cNvGrpSpPr>
          <p:nvPr/>
        </p:nvGrpSpPr>
        <p:grpSpPr bwMode="auto">
          <a:xfrm>
            <a:off x="4491038" y="627063"/>
            <a:ext cx="2201862" cy="2025650"/>
            <a:chOff x="4903788" y="325438"/>
            <a:chExt cx="2201862" cy="2025117"/>
          </a:xfrm>
        </p:grpSpPr>
        <p:pic>
          <p:nvPicPr>
            <p:cNvPr id="15" name="Picture 5" descr="gravity2,property=default.jpeg">
              <a:extLst>
                <a:ext uri="{FF2B5EF4-FFF2-40B4-BE49-F238E27FC236}">
                  <a16:creationId xmlns="" xmlns:a16="http://schemas.microsoft.com/office/drawing/2014/main" id="{0F88D43A-64B0-2546-9840-5C4260C96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788" y="325438"/>
              <a:ext cx="2201862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">
              <a:extLst>
                <a:ext uri="{FF2B5EF4-FFF2-40B4-BE49-F238E27FC236}">
                  <a16:creationId xmlns="" xmlns:a16="http://schemas.microsoft.com/office/drawing/2014/main" id="{2D57B728-6CF3-6F4C-B170-EF63435F31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2857" y="2074330"/>
              <a:ext cx="18637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200"/>
                <a:t>GRACE FO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9E198A90-4CF0-4E49-8538-FF8537AE300C}"/>
              </a:ext>
            </a:extLst>
          </p:cNvPr>
          <p:cNvGrpSpPr>
            <a:grpSpLocks/>
          </p:cNvGrpSpPr>
          <p:nvPr/>
        </p:nvGrpSpPr>
        <p:grpSpPr bwMode="auto">
          <a:xfrm>
            <a:off x="7189788" y="898525"/>
            <a:ext cx="1863725" cy="2351088"/>
            <a:chOff x="7280275" y="1341438"/>
            <a:chExt cx="1863725" cy="2351289"/>
          </a:xfrm>
        </p:grpSpPr>
        <p:pic>
          <p:nvPicPr>
            <p:cNvPr id="18" name="Picture 6">
              <a:extLst>
                <a:ext uri="{FF2B5EF4-FFF2-40B4-BE49-F238E27FC236}">
                  <a16:creationId xmlns="" xmlns:a16="http://schemas.microsoft.com/office/drawing/2014/main" id="{9A79F9C6-1D43-EC4C-A1DE-5B15D5868F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9012" y="1341438"/>
              <a:ext cx="1746250" cy="203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">
              <a:extLst>
                <a:ext uri="{FF2B5EF4-FFF2-40B4-BE49-F238E27FC236}">
                  <a16:creationId xmlns="" xmlns:a16="http://schemas.microsoft.com/office/drawing/2014/main" id="{0CA979E6-2F30-6741-9AD3-262BD4114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0275" y="3416502"/>
              <a:ext cx="18637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200"/>
                <a:t>NGGM</a:t>
              </a:r>
            </a:p>
          </p:txBody>
        </p:sp>
      </p:grpSp>
      <p:cxnSp>
        <p:nvCxnSpPr>
          <p:cNvPr id="3" name="Straight Arrow Connector 2"/>
          <p:cNvCxnSpPr>
            <a:stCxn id="15" idx="3"/>
            <a:endCxn id="18" idx="1"/>
          </p:cNvCxnSpPr>
          <p:nvPr/>
        </p:nvCxnSpPr>
        <p:spPr>
          <a:xfrm>
            <a:off x="6692900" y="1508358"/>
            <a:ext cx="555625" cy="4100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2"/>
          </p:cNvCxnSpPr>
          <p:nvPr/>
        </p:nvCxnSpPr>
        <p:spPr>
          <a:xfrm flipH="1">
            <a:off x="6506342" y="2938288"/>
            <a:ext cx="1615308" cy="3961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1714" y="4775200"/>
            <a:ext cx="1052286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28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714" y="4775200"/>
            <a:ext cx="1052286" cy="368300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391" y="3682059"/>
            <a:ext cx="3729861" cy="146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282" y="3348287"/>
            <a:ext cx="3471718" cy="33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92" y="61170"/>
            <a:ext cx="7474585" cy="769441"/>
          </a:xfrm>
        </p:spPr>
        <p:txBody>
          <a:bodyPr/>
          <a:lstStyle/>
          <a:p>
            <a:r>
              <a:rPr lang="en-US" dirty="0">
                <a:solidFill>
                  <a:srgbClr val="0098DB"/>
                </a:solidFill>
                <a:latin typeface="NotesStyle-BoldTf"/>
                <a:cs typeface="NotesStyle-BoldTf"/>
              </a:rPr>
              <a:t>Potential of a future mass transport space constellation with the Next Generation Gravity Mission (NGGM) Concept</a:t>
            </a:r>
            <a:endParaRPr lang="en-GB" dirty="0">
              <a:solidFill>
                <a:srgbClr val="0098DB"/>
              </a:solidFill>
              <a:latin typeface="NotesStyle-BoldTf"/>
              <a:cs typeface="NotesStyle-BoldTf"/>
            </a:endParaRPr>
          </a:p>
        </p:txBody>
      </p:sp>
      <p:pic>
        <p:nvPicPr>
          <p:cNvPr id="4" name="Grafik 3"/>
          <p:cNvPicPr/>
          <p:nvPr/>
        </p:nvPicPr>
        <p:blipFill>
          <a:blip r:embed="rId6"/>
          <a:stretch>
            <a:fillRect/>
          </a:stretch>
        </p:blipFill>
        <p:spPr>
          <a:xfrm>
            <a:off x="171103" y="1474103"/>
            <a:ext cx="4077625" cy="307223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024" y="886825"/>
            <a:ext cx="4080220" cy="14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774" y="919834"/>
            <a:ext cx="3940380" cy="646331"/>
          </a:xfrm>
          <a:prstGeom prst="rect">
            <a:avLst/>
          </a:prstGeom>
          <a:solidFill>
            <a:srgbClr val="F9F2C7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Enhanced and new observations at short and long time scales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71103" y="4495448"/>
            <a:ext cx="4179938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Enhanced and new applications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6314781" y="1479578"/>
            <a:ext cx="2189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w</a:t>
            </a:r>
            <a:r>
              <a:rPr lang="en-US" sz="1400" dirty="0" smtClean="0">
                <a:solidFill>
                  <a:srgbClr val="C00000"/>
                </a:solidFill>
              </a:rPr>
              <a:t>ater cycle: river basins &amp; groundwater</a:t>
            </a:r>
            <a:endParaRPr lang="en-GB" sz="1400" dirty="0">
              <a:solidFill>
                <a:srgbClr val="C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90" y="2304937"/>
            <a:ext cx="4466110" cy="108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104711" y="3101157"/>
            <a:ext cx="3655643" cy="307777"/>
          </a:xfrm>
          <a:prstGeom prst="rect">
            <a:avLst/>
          </a:prstGeom>
          <a:solidFill>
            <a:srgbClr val="FFFFFF">
              <a:alpha val="36078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i</a:t>
            </a:r>
            <a:r>
              <a:rPr lang="en-US" sz="1400" dirty="0" smtClean="0">
                <a:solidFill>
                  <a:srgbClr val="C00000"/>
                </a:solidFill>
              </a:rPr>
              <a:t>ce sheets: mass change and sea level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95637" y="4026151"/>
            <a:ext cx="2085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Solid Earth dynamics</a:t>
            </a:r>
            <a:endParaRPr lang="en-GB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16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1680" y="230446"/>
            <a:ext cx="8727093" cy="4308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fr-FR" dirty="0" err="1" smtClean="0">
                <a:solidFill>
                  <a:srgbClr val="0072A4"/>
                </a:solidFill>
                <a:latin typeface="NotesStyle-BoldTf"/>
                <a:cs typeface="NotesStyle-BoldTf"/>
              </a:rPr>
              <a:t>Principle</a:t>
            </a:r>
            <a:r>
              <a:rPr lang="fr-FR" dirty="0" smtClean="0">
                <a:solidFill>
                  <a:srgbClr val="0072A4"/>
                </a:solidFill>
                <a:latin typeface="NotesStyle-BoldTf"/>
                <a:cs typeface="NotesStyle-BoldTf"/>
              </a:rPr>
              <a:t> of a Cold </a:t>
            </a:r>
            <a:r>
              <a:rPr lang="fr-FR" dirty="0" err="1" smtClean="0">
                <a:solidFill>
                  <a:srgbClr val="0072A4"/>
                </a:solidFill>
                <a:latin typeface="NotesStyle-BoldTf"/>
                <a:cs typeface="NotesStyle-BoldTf"/>
              </a:rPr>
              <a:t>Atom</a:t>
            </a:r>
            <a:r>
              <a:rPr lang="fr-FR" dirty="0" smtClean="0">
                <a:solidFill>
                  <a:srgbClr val="0072A4"/>
                </a:solidFill>
                <a:latin typeface="NotesStyle-BoldTf"/>
                <a:cs typeface="NotesStyle-BoldTf"/>
              </a:rPr>
              <a:t> </a:t>
            </a:r>
            <a:r>
              <a:rPr lang="fr-FR" dirty="0" err="1" smtClean="0">
                <a:solidFill>
                  <a:srgbClr val="0072A4"/>
                </a:solidFill>
                <a:latin typeface="NotesStyle-BoldTf"/>
                <a:cs typeface="NotesStyle-BoldTf"/>
              </a:rPr>
              <a:t>Interferometer</a:t>
            </a:r>
            <a:r>
              <a:rPr lang="fr-FR" dirty="0" smtClean="0">
                <a:solidFill>
                  <a:srgbClr val="0072A4"/>
                </a:solidFill>
                <a:latin typeface="NotesStyle-BoldTf"/>
                <a:cs typeface="NotesStyle-BoldTf"/>
              </a:rPr>
              <a:t> (CAI) </a:t>
            </a:r>
            <a:r>
              <a:rPr lang="fr-FR" dirty="0" err="1">
                <a:solidFill>
                  <a:srgbClr val="0072A4"/>
                </a:solidFill>
                <a:latin typeface="NotesStyle-BoldTf"/>
                <a:cs typeface="NotesStyle-BoldTf"/>
              </a:rPr>
              <a:t>G</a:t>
            </a:r>
            <a:r>
              <a:rPr lang="fr-FR" dirty="0" err="1" smtClean="0">
                <a:solidFill>
                  <a:srgbClr val="0072A4"/>
                </a:solidFill>
                <a:latin typeface="NotesStyle-BoldTf"/>
                <a:cs typeface="NotesStyle-BoldTf"/>
              </a:rPr>
              <a:t>ravimeter</a:t>
            </a:r>
            <a:endParaRPr lang="fr-FR" dirty="0">
              <a:solidFill>
                <a:srgbClr val="0072A4"/>
              </a:solidFill>
              <a:latin typeface="NotesStyle-BoldTf"/>
              <a:cs typeface="NotesStyle-BoldTf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-73025" y="-150018"/>
            <a:ext cx="9294813" cy="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391" tIns="46195" rIns="92391" bIns="46195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792664" y="1488281"/>
            <a:ext cx="4662487" cy="325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936" tIns="47287" rIns="90936" bIns="47287"/>
          <a:lstStyle/>
          <a:p>
            <a:pPr marL="178046" indent="-178046">
              <a:spcBef>
                <a:spcPts val="429"/>
              </a:spcBef>
              <a:buClr>
                <a:srgbClr val="660066"/>
              </a:buClr>
              <a:buSzPct val="75000"/>
              <a:tabLst>
                <a:tab pos="178046" algn="l"/>
                <a:tab pos="630376" algn="l"/>
                <a:tab pos="1084311" algn="l"/>
                <a:tab pos="1538246" algn="l"/>
                <a:tab pos="1992180" algn="l"/>
                <a:tab pos="2446116" algn="l"/>
                <a:tab pos="2900050" algn="l"/>
                <a:tab pos="3353985" algn="l"/>
                <a:tab pos="3807920" algn="l"/>
                <a:tab pos="4261855" algn="l"/>
                <a:tab pos="4715789" algn="l"/>
                <a:tab pos="5169725" algn="l"/>
                <a:tab pos="5623659" algn="l"/>
                <a:tab pos="6077594" algn="l"/>
                <a:tab pos="6531529" algn="l"/>
                <a:tab pos="6985464" algn="l"/>
                <a:tab pos="7439398" algn="l"/>
                <a:tab pos="7893334" algn="l"/>
                <a:tab pos="8347268" algn="l"/>
                <a:tab pos="8801203" algn="l"/>
                <a:tab pos="9255138" algn="l"/>
              </a:tabLst>
              <a:defRPr/>
            </a:pPr>
            <a:endParaRPr lang="en-GB" sz="1700" dirty="0">
              <a:solidFill>
                <a:srgbClr val="000042"/>
              </a:solidFill>
              <a:latin typeface="Arial" charset="0"/>
              <a:cs typeface="Arial" charset="0"/>
            </a:endParaRPr>
          </a:p>
          <a:p>
            <a:pPr marL="178046" indent="-178046">
              <a:spcBef>
                <a:spcPts val="429"/>
              </a:spcBef>
              <a:buClr>
                <a:srgbClr val="660066"/>
              </a:buClr>
              <a:buSzPct val="75000"/>
              <a:tabLst>
                <a:tab pos="178046" algn="l"/>
                <a:tab pos="630376" algn="l"/>
                <a:tab pos="1084311" algn="l"/>
                <a:tab pos="1538246" algn="l"/>
                <a:tab pos="1992180" algn="l"/>
                <a:tab pos="2446116" algn="l"/>
                <a:tab pos="2900050" algn="l"/>
                <a:tab pos="3353985" algn="l"/>
                <a:tab pos="3807920" algn="l"/>
                <a:tab pos="4261855" algn="l"/>
                <a:tab pos="4715789" algn="l"/>
                <a:tab pos="5169725" algn="l"/>
                <a:tab pos="5623659" algn="l"/>
                <a:tab pos="6077594" algn="l"/>
                <a:tab pos="6531529" algn="l"/>
                <a:tab pos="6985464" algn="l"/>
                <a:tab pos="7439398" algn="l"/>
                <a:tab pos="7893334" algn="l"/>
                <a:tab pos="8347268" algn="l"/>
                <a:tab pos="8801203" algn="l"/>
                <a:tab pos="9255138" algn="l"/>
              </a:tabLst>
              <a:defRPr/>
            </a:pPr>
            <a:endParaRPr lang="en-GB" sz="1700" dirty="0">
              <a:solidFill>
                <a:srgbClr val="000042"/>
              </a:solidFill>
              <a:latin typeface="Arial" charset="0"/>
              <a:cs typeface="Arial" charset="0"/>
            </a:endParaRPr>
          </a:p>
          <a:p>
            <a:pPr marL="178046" indent="-178046">
              <a:spcBef>
                <a:spcPts val="429"/>
              </a:spcBef>
              <a:buClr>
                <a:srgbClr val="660066"/>
              </a:buClr>
              <a:buSzPct val="75000"/>
              <a:tabLst>
                <a:tab pos="178046" algn="l"/>
                <a:tab pos="630376" algn="l"/>
                <a:tab pos="1084311" algn="l"/>
                <a:tab pos="1538246" algn="l"/>
                <a:tab pos="1992180" algn="l"/>
                <a:tab pos="2446116" algn="l"/>
                <a:tab pos="2900050" algn="l"/>
                <a:tab pos="3353985" algn="l"/>
                <a:tab pos="3807920" algn="l"/>
                <a:tab pos="4261855" algn="l"/>
                <a:tab pos="4715789" algn="l"/>
                <a:tab pos="5169725" algn="l"/>
                <a:tab pos="5623659" algn="l"/>
                <a:tab pos="6077594" algn="l"/>
                <a:tab pos="6531529" algn="l"/>
                <a:tab pos="6985464" algn="l"/>
                <a:tab pos="7439398" algn="l"/>
                <a:tab pos="7893334" algn="l"/>
                <a:tab pos="8347268" algn="l"/>
                <a:tab pos="8801203" algn="l"/>
                <a:tab pos="9255138" algn="l"/>
              </a:tabLst>
              <a:defRPr/>
            </a:pPr>
            <a:endParaRPr lang="en-GB" sz="1700" dirty="0">
              <a:solidFill>
                <a:srgbClr val="000042"/>
              </a:solidFill>
              <a:latin typeface="Arial" charset="0"/>
              <a:cs typeface="Arial" charset="0"/>
            </a:endParaRPr>
          </a:p>
          <a:p>
            <a:pPr marL="178046" indent="-178046">
              <a:spcBef>
                <a:spcPts val="429"/>
              </a:spcBef>
              <a:buClr>
                <a:srgbClr val="660066"/>
              </a:buClr>
              <a:buSzPct val="75000"/>
              <a:tabLst>
                <a:tab pos="178046" algn="l"/>
                <a:tab pos="630376" algn="l"/>
                <a:tab pos="1084311" algn="l"/>
                <a:tab pos="1538246" algn="l"/>
                <a:tab pos="1992180" algn="l"/>
                <a:tab pos="2446116" algn="l"/>
                <a:tab pos="2900050" algn="l"/>
                <a:tab pos="3353985" algn="l"/>
                <a:tab pos="3807920" algn="l"/>
                <a:tab pos="4261855" algn="l"/>
                <a:tab pos="4715789" algn="l"/>
                <a:tab pos="5169725" algn="l"/>
                <a:tab pos="5623659" algn="l"/>
                <a:tab pos="6077594" algn="l"/>
                <a:tab pos="6531529" algn="l"/>
                <a:tab pos="6985464" algn="l"/>
                <a:tab pos="7439398" algn="l"/>
                <a:tab pos="7893334" algn="l"/>
                <a:tab pos="8347268" algn="l"/>
                <a:tab pos="8801203" algn="l"/>
                <a:tab pos="9255138" algn="l"/>
              </a:tabLst>
              <a:defRPr/>
            </a:pPr>
            <a:endParaRPr lang="en-GB" sz="1700" dirty="0">
              <a:solidFill>
                <a:srgbClr val="000042"/>
              </a:solidFill>
              <a:latin typeface="Arial" charset="0"/>
              <a:cs typeface="Arial" charset="0"/>
            </a:endParaRPr>
          </a:p>
          <a:p>
            <a:pPr marL="178046" indent="-178046">
              <a:spcBef>
                <a:spcPts val="429"/>
              </a:spcBef>
              <a:buClr>
                <a:srgbClr val="660066"/>
              </a:buClr>
              <a:buSzPct val="75000"/>
              <a:tabLst>
                <a:tab pos="178046" algn="l"/>
                <a:tab pos="630376" algn="l"/>
                <a:tab pos="1084311" algn="l"/>
                <a:tab pos="1538246" algn="l"/>
                <a:tab pos="1992180" algn="l"/>
                <a:tab pos="2446116" algn="l"/>
                <a:tab pos="2900050" algn="l"/>
                <a:tab pos="3353985" algn="l"/>
                <a:tab pos="3807920" algn="l"/>
                <a:tab pos="4261855" algn="l"/>
                <a:tab pos="4715789" algn="l"/>
                <a:tab pos="5169725" algn="l"/>
                <a:tab pos="5623659" algn="l"/>
                <a:tab pos="6077594" algn="l"/>
                <a:tab pos="6531529" algn="l"/>
                <a:tab pos="6985464" algn="l"/>
                <a:tab pos="7439398" algn="l"/>
                <a:tab pos="7893334" algn="l"/>
                <a:tab pos="8347268" algn="l"/>
                <a:tab pos="8801203" algn="l"/>
                <a:tab pos="9255138" algn="l"/>
              </a:tabLst>
              <a:defRPr/>
            </a:pPr>
            <a:endParaRPr lang="en-GB" sz="1700" dirty="0">
              <a:solidFill>
                <a:srgbClr val="000042"/>
              </a:solidFill>
              <a:latin typeface="Arial" charset="0"/>
              <a:cs typeface="Arial" charset="0"/>
            </a:endParaRPr>
          </a:p>
          <a:p>
            <a:pPr marL="178046" indent="-178046">
              <a:spcBef>
                <a:spcPts val="429"/>
              </a:spcBef>
              <a:buClr>
                <a:srgbClr val="660066"/>
              </a:buClr>
              <a:buSzPct val="75000"/>
              <a:tabLst>
                <a:tab pos="178046" algn="l"/>
                <a:tab pos="630376" algn="l"/>
                <a:tab pos="1084311" algn="l"/>
                <a:tab pos="1538246" algn="l"/>
                <a:tab pos="1992180" algn="l"/>
                <a:tab pos="2446116" algn="l"/>
                <a:tab pos="2900050" algn="l"/>
                <a:tab pos="3353985" algn="l"/>
                <a:tab pos="3807920" algn="l"/>
                <a:tab pos="4261855" algn="l"/>
                <a:tab pos="4715789" algn="l"/>
                <a:tab pos="5169725" algn="l"/>
                <a:tab pos="5623659" algn="l"/>
                <a:tab pos="6077594" algn="l"/>
                <a:tab pos="6531529" algn="l"/>
                <a:tab pos="6985464" algn="l"/>
                <a:tab pos="7439398" algn="l"/>
                <a:tab pos="7893334" algn="l"/>
                <a:tab pos="8347268" algn="l"/>
                <a:tab pos="8801203" algn="l"/>
                <a:tab pos="9255138" algn="l"/>
              </a:tabLst>
              <a:defRPr/>
            </a:pPr>
            <a:endParaRPr lang="en-GB" sz="1700" dirty="0">
              <a:solidFill>
                <a:srgbClr val="000042"/>
              </a:solidFill>
              <a:latin typeface="Arial" charset="0"/>
              <a:cs typeface="Arial" charset="0"/>
            </a:endParaRPr>
          </a:p>
          <a:p>
            <a:pPr marL="178046" indent="-178046">
              <a:spcBef>
                <a:spcPts val="429"/>
              </a:spcBef>
              <a:buClr>
                <a:srgbClr val="660066"/>
              </a:buClr>
              <a:buSzPct val="75000"/>
              <a:tabLst>
                <a:tab pos="178046" algn="l"/>
                <a:tab pos="630376" algn="l"/>
                <a:tab pos="1084311" algn="l"/>
                <a:tab pos="1538246" algn="l"/>
                <a:tab pos="1992180" algn="l"/>
                <a:tab pos="2446116" algn="l"/>
                <a:tab pos="2900050" algn="l"/>
                <a:tab pos="3353985" algn="l"/>
                <a:tab pos="3807920" algn="l"/>
                <a:tab pos="4261855" algn="l"/>
                <a:tab pos="4715789" algn="l"/>
                <a:tab pos="5169725" algn="l"/>
                <a:tab pos="5623659" algn="l"/>
                <a:tab pos="6077594" algn="l"/>
                <a:tab pos="6531529" algn="l"/>
                <a:tab pos="6985464" algn="l"/>
                <a:tab pos="7439398" algn="l"/>
                <a:tab pos="7893334" algn="l"/>
                <a:tab pos="8347268" algn="l"/>
                <a:tab pos="8801203" algn="l"/>
                <a:tab pos="9255138" algn="l"/>
              </a:tabLst>
              <a:defRPr/>
            </a:pPr>
            <a:endParaRPr lang="en-GB" sz="1700" dirty="0">
              <a:solidFill>
                <a:srgbClr val="000042"/>
              </a:solidFill>
              <a:latin typeface="Arial" charset="0"/>
              <a:cs typeface="Arial" charset="0"/>
            </a:endParaRPr>
          </a:p>
          <a:p>
            <a:pPr marL="178046" indent="-178046">
              <a:spcBef>
                <a:spcPts val="429"/>
              </a:spcBef>
              <a:buClr>
                <a:srgbClr val="660066"/>
              </a:buClr>
              <a:buSzPct val="75000"/>
              <a:tabLst>
                <a:tab pos="178046" algn="l"/>
                <a:tab pos="630376" algn="l"/>
                <a:tab pos="1084311" algn="l"/>
                <a:tab pos="1538246" algn="l"/>
                <a:tab pos="1992180" algn="l"/>
                <a:tab pos="2446116" algn="l"/>
                <a:tab pos="2900050" algn="l"/>
                <a:tab pos="3353985" algn="l"/>
                <a:tab pos="3807920" algn="l"/>
                <a:tab pos="4261855" algn="l"/>
                <a:tab pos="4715789" algn="l"/>
                <a:tab pos="5169725" algn="l"/>
                <a:tab pos="5623659" algn="l"/>
                <a:tab pos="6077594" algn="l"/>
                <a:tab pos="6531529" algn="l"/>
                <a:tab pos="6985464" algn="l"/>
                <a:tab pos="7439398" algn="l"/>
                <a:tab pos="7893334" algn="l"/>
                <a:tab pos="8347268" algn="l"/>
                <a:tab pos="8801203" algn="l"/>
                <a:tab pos="9255138" algn="l"/>
              </a:tabLst>
              <a:defRPr/>
            </a:pPr>
            <a:endParaRPr lang="en-GB" sz="1700" dirty="0">
              <a:solidFill>
                <a:srgbClr val="000042"/>
              </a:solidFill>
              <a:latin typeface="Arial" charset="0"/>
              <a:cs typeface="Arial" charset="0"/>
            </a:endParaRPr>
          </a:p>
          <a:p>
            <a:pPr marL="178046" indent="-178046">
              <a:spcBef>
                <a:spcPts val="429"/>
              </a:spcBef>
              <a:buClr>
                <a:srgbClr val="660066"/>
              </a:buClr>
              <a:buSzPct val="75000"/>
              <a:tabLst>
                <a:tab pos="178046" algn="l"/>
                <a:tab pos="630376" algn="l"/>
                <a:tab pos="1084311" algn="l"/>
                <a:tab pos="1538246" algn="l"/>
                <a:tab pos="1992180" algn="l"/>
                <a:tab pos="2446116" algn="l"/>
                <a:tab pos="2900050" algn="l"/>
                <a:tab pos="3353985" algn="l"/>
                <a:tab pos="3807920" algn="l"/>
                <a:tab pos="4261855" algn="l"/>
                <a:tab pos="4715789" algn="l"/>
                <a:tab pos="5169725" algn="l"/>
                <a:tab pos="5623659" algn="l"/>
                <a:tab pos="6077594" algn="l"/>
                <a:tab pos="6531529" algn="l"/>
                <a:tab pos="6985464" algn="l"/>
                <a:tab pos="7439398" algn="l"/>
                <a:tab pos="7893334" algn="l"/>
                <a:tab pos="8347268" algn="l"/>
                <a:tab pos="8801203" algn="l"/>
                <a:tab pos="9255138" algn="l"/>
              </a:tabLst>
              <a:defRPr/>
            </a:pPr>
            <a:endParaRPr lang="en-GB" sz="1700" dirty="0">
              <a:solidFill>
                <a:srgbClr val="000042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4487" y="4495319"/>
            <a:ext cx="1163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Credit: LP2N</a:t>
            </a:r>
            <a:endParaRPr lang="en-US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047"/>
            <a:ext cx="914400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714" y="4775200"/>
            <a:ext cx="1052286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48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Matter-Wave Interferometer (MWI) for EOP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82" y="1294317"/>
            <a:ext cx="2115048" cy="1757776"/>
          </a:xfrm>
          <a:prstGeom prst="rect">
            <a:avLst/>
          </a:prstGeom>
        </p:spPr>
      </p:pic>
      <p:pic>
        <p:nvPicPr>
          <p:cNvPr id="5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1085"/>
            <a:ext cx="2594246" cy="125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Espace réservé du contenu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2" t="3814" r="15097" b="15044"/>
          <a:stretch/>
        </p:blipFill>
        <p:spPr bwMode="auto">
          <a:xfrm>
            <a:off x="3431353" y="3614610"/>
            <a:ext cx="1628323" cy="113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318" y="607479"/>
            <a:ext cx="3201989" cy="307975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0" algn="ctr">
              <a:buClr>
                <a:schemeClr val="bg1"/>
              </a:buClr>
              <a:defRPr/>
            </a:pPr>
            <a:r>
              <a:rPr lang="en-US" sz="1400" b="1" dirty="0" smtClean="0">
                <a:solidFill>
                  <a:srgbClr val="0098DB"/>
                </a:solidFill>
                <a:ea typeface="ＭＳ Ｐゴシック" charset="0"/>
                <a:cs typeface="+mn-cs"/>
              </a:rPr>
              <a:t>Concepts for Earth Geodesy</a:t>
            </a:r>
            <a:endParaRPr lang="en-US" sz="1000" dirty="0">
              <a:solidFill>
                <a:srgbClr val="0098DB"/>
              </a:solidFill>
              <a:ea typeface="ＭＳ Ｐゴシック" charset="0"/>
              <a:cs typeface="+mn-cs"/>
            </a:endParaRPr>
          </a:p>
          <a:p>
            <a:pPr indent="0">
              <a:buClr>
                <a:schemeClr val="bg1"/>
              </a:buClr>
              <a:defRPr/>
            </a:pPr>
            <a:r>
              <a:rPr lang="en-US" sz="1000" dirty="0" smtClean="0">
                <a:solidFill>
                  <a:srgbClr val="0098DB"/>
                </a:solidFill>
                <a:ea typeface="ＭＳ Ｐゴシック" charset="0"/>
                <a:cs typeface="+mn-cs"/>
              </a:rPr>
              <a:t>1. MWI interleaved gravity gradiometer</a:t>
            </a:r>
          </a:p>
          <a:p>
            <a:pPr marL="808038" lvl="1">
              <a:buFontTx/>
              <a:buNone/>
              <a:defRPr/>
            </a:pPr>
            <a:endParaRPr lang="en-US" sz="1000" dirty="0" smtClean="0">
              <a:solidFill>
                <a:srgbClr val="0098DB"/>
              </a:solidFill>
              <a:ea typeface="ＭＳ Ｐゴシック" charset="0"/>
              <a:cs typeface="+mn-cs"/>
            </a:endParaRPr>
          </a:p>
          <a:p>
            <a:pPr marL="808038" lvl="1">
              <a:buFontTx/>
              <a:buNone/>
              <a:defRPr/>
            </a:pPr>
            <a:endParaRPr lang="en-US" sz="1000" dirty="0">
              <a:solidFill>
                <a:srgbClr val="0098DB"/>
              </a:solidFill>
              <a:ea typeface="ＭＳ Ｐゴシック" charset="0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179" y="3124028"/>
            <a:ext cx="3260609" cy="307975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0">
              <a:buClr>
                <a:schemeClr val="bg1"/>
              </a:buClr>
              <a:defRPr/>
            </a:pPr>
            <a:r>
              <a:rPr lang="en-US" sz="1000" dirty="0">
                <a:solidFill>
                  <a:srgbClr val="0098DB"/>
                </a:solidFill>
                <a:ea typeface="ＭＳ Ｐゴシック" charset="0"/>
                <a:cs typeface="+mn-cs"/>
              </a:rPr>
              <a:t>2. Hybridization classical accelerometers</a:t>
            </a:r>
            <a:r>
              <a:rPr lang="en-US" sz="1000" dirty="0" smtClean="0">
                <a:solidFill>
                  <a:srgbClr val="0098DB"/>
                </a:solidFill>
                <a:ea typeface="ＭＳ Ｐゴシック" charset="0"/>
                <a:cs typeface="+mn-cs"/>
              </a:rPr>
              <a:t>/MWI</a:t>
            </a:r>
            <a:endParaRPr lang="en-US" sz="1000" dirty="0">
              <a:solidFill>
                <a:srgbClr val="0098DB"/>
              </a:solidFill>
              <a:ea typeface="ＭＳ Ｐゴシック" charset="0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02715" y="613340"/>
            <a:ext cx="2971440" cy="307975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0" algn="ctr">
              <a:buClr>
                <a:schemeClr val="bg1"/>
              </a:buClr>
              <a:defRPr/>
            </a:pPr>
            <a:r>
              <a:rPr lang="en-US" sz="1400" b="1" dirty="0" smtClean="0">
                <a:solidFill>
                  <a:srgbClr val="0098DB"/>
                </a:solidFill>
                <a:ea typeface="ＭＳ Ｐゴシック" charset="0"/>
                <a:cs typeface="+mn-cs"/>
              </a:rPr>
              <a:t>Hardware development</a:t>
            </a:r>
            <a:endParaRPr lang="en-US" sz="1000" dirty="0">
              <a:solidFill>
                <a:srgbClr val="0098DB"/>
              </a:solidFill>
              <a:ea typeface="ＭＳ Ｐゴシック" charset="0"/>
              <a:cs typeface="+mn-cs"/>
            </a:endParaRPr>
          </a:p>
          <a:p>
            <a:pPr indent="0">
              <a:buClr>
                <a:schemeClr val="bg1"/>
              </a:buClr>
              <a:defRPr/>
            </a:pPr>
            <a:r>
              <a:rPr lang="en-US" sz="1000" dirty="0" smtClean="0">
                <a:solidFill>
                  <a:srgbClr val="0098DB"/>
                </a:solidFill>
                <a:ea typeface="ＭＳ Ｐゴシック" charset="0"/>
                <a:cs typeface="+mn-cs"/>
              </a:rPr>
              <a:t>1. Grating Magneto Optical Trap (MOT)</a:t>
            </a:r>
          </a:p>
          <a:p>
            <a:pPr marL="808038" lvl="1">
              <a:buFontTx/>
              <a:buNone/>
              <a:defRPr/>
            </a:pPr>
            <a:endParaRPr lang="en-US" sz="1000" dirty="0" smtClean="0">
              <a:solidFill>
                <a:srgbClr val="0098DB"/>
              </a:solidFill>
              <a:ea typeface="ＭＳ Ｐゴシック" charset="0"/>
              <a:cs typeface="+mn-cs"/>
            </a:endParaRPr>
          </a:p>
          <a:p>
            <a:pPr marL="808038" lvl="1">
              <a:buFontTx/>
              <a:buNone/>
              <a:defRPr/>
            </a:pPr>
            <a:endParaRPr lang="en-US" sz="1000" dirty="0">
              <a:solidFill>
                <a:srgbClr val="0098DB"/>
              </a:solidFill>
              <a:ea typeface="ＭＳ Ｐゴシック" charset="0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218347" y="3325269"/>
            <a:ext cx="3260609" cy="307975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0">
              <a:buClr>
                <a:schemeClr val="bg1"/>
              </a:buClr>
              <a:defRPr/>
            </a:pPr>
            <a:r>
              <a:rPr lang="en-US" sz="1000" dirty="0">
                <a:solidFill>
                  <a:srgbClr val="0098DB"/>
                </a:solidFill>
                <a:ea typeface="ＭＳ Ｐゴシック" charset="0"/>
                <a:cs typeface="+mn-cs"/>
              </a:rPr>
              <a:t>3</a:t>
            </a:r>
            <a:r>
              <a:rPr lang="en-US" sz="1000" dirty="0" smtClean="0">
                <a:solidFill>
                  <a:srgbClr val="0098DB"/>
                </a:solidFill>
                <a:ea typeface="ＭＳ Ｐゴシック" charset="0"/>
                <a:cs typeface="+mn-cs"/>
              </a:rPr>
              <a:t>. Agile and compact laser system for MWI</a:t>
            </a:r>
            <a:endParaRPr lang="en-US" sz="1000" dirty="0">
              <a:solidFill>
                <a:srgbClr val="0098DB"/>
              </a:solidFill>
              <a:ea typeface="ＭＳ Ｐゴシック" charset="0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928454" y="610743"/>
            <a:ext cx="2960077" cy="307975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0" algn="ctr">
              <a:buClr>
                <a:schemeClr val="bg1"/>
              </a:buClr>
              <a:defRPr/>
            </a:pPr>
            <a:r>
              <a:rPr lang="en-US" sz="1400" b="1" dirty="0" smtClean="0">
                <a:solidFill>
                  <a:srgbClr val="0098DB"/>
                </a:solidFill>
                <a:ea typeface="ＭＳ Ｐゴシック" charset="0"/>
                <a:cs typeface="+mn-cs"/>
              </a:rPr>
              <a:t>Results</a:t>
            </a:r>
          </a:p>
          <a:p>
            <a:pPr indent="0">
              <a:buClr>
                <a:schemeClr val="bg1"/>
              </a:buClr>
              <a:defRPr/>
            </a:pPr>
            <a:endParaRPr lang="en-US" sz="1400" b="1" dirty="0">
              <a:solidFill>
                <a:srgbClr val="0098DB"/>
              </a:solidFill>
              <a:ea typeface="ＭＳ Ｐゴシック" charset="0"/>
              <a:cs typeface="+mn-cs"/>
            </a:endParaRPr>
          </a:p>
          <a:p>
            <a:pPr indent="0">
              <a:buClr>
                <a:schemeClr val="bg1"/>
              </a:buClr>
              <a:defRPr/>
            </a:pPr>
            <a:endParaRPr lang="en-US" sz="1000" dirty="0">
              <a:solidFill>
                <a:srgbClr val="0098DB"/>
              </a:solidFill>
              <a:ea typeface="ＭＳ Ｐゴシック" charset="0"/>
              <a:cs typeface="+mn-cs"/>
            </a:endParaRPr>
          </a:p>
          <a:p>
            <a:pPr indent="0">
              <a:buClr>
                <a:schemeClr val="bg1"/>
              </a:buClr>
              <a:defRPr/>
            </a:pPr>
            <a:endParaRPr lang="en-US" sz="1000" dirty="0" smtClean="0">
              <a:solidFill>
                <a:srgbClr val="0098DB"/>
              </a:solidFill>
              <a:ea typeface="ＭＳ Ｐゴシック" charset="0"/>
              <a:cs typeface="+mn-cs"/>
            </a:endParaRPr>
          </a:p>
          <a:p>
            <a:pPr marL="808038" lvl="1">
              <a:buFontTx/>
              <a:buNone/>
              <a:defRPr/>
            </a:pPr>
            <a:endParaRPr lang="en-US" sz="1000" dirty="0">
              <a:solidFill>
                <a:srgbClr val="0098DB"/>
              </a:solidFill>
              <a:ea typeface="ＭＳ Ｐゴシック" charset="0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204306" y="693615"/>
            <a:ext cx="39077" cy="40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60475" y="679938"/>
            <a:ext cx="39077" cy="40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202715" y="2139114"/>
            <a:ext cx="26365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FFFFFF"/>
              </a:buClr>
              <a:defRPr/>
            </a:pPr>
            <a:r>
              <a:rPr lang="en-US" sz="1000" dirty="0" smtClean="0">
                <a:solidFill>
                  <a:srgbClr val="0098DB"/>
                </a:solidFill>
                <a:ea typeface="ＭＳ Ｐゴシック" charset="0"/>
              </a:rPr>
              <a:t>2. Compact Vacuum Chamber for BEC</a:t>
            </a:r>
            <a:endParaRPr lang="en-US" sz="1000" dirty="0">
              <a:solidFill>
                <a:srgbClr val="0098DB"/>
              </a:solidFill>
              <a:ea typeface="ＭＳ Ｐゴシック" charset="0"/>
            </a:endParaRPr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606" y="1113693"/>
            <a:ext cx="1880316" cy="97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IMG_20170707_17303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10" y="2403230"/>
            <a:ext cx="738439" cy="956112"/>
          </a:xfrm>
          <a:prstGeom prst="rect">
            <a:avLst/>
          </a:prstGeom>
        </p:spPr>
      </p:pic>
      <p:pic>
        <p:nvPicPr>
          <p:cNvPr id="19" name="Content Placeholder 3" descr="PSD.ep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41" r="-19041"/>
          <a:stretch>
            <a:fillRect/>
          </a:stretch>
        </p:blipFill>
        <p:spPr bwMode="auto">
          <a:xfrm>
            <a:off x="6232612" y="1190232"/>
            <a:ext cx="1775324" cy="87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4228" y="2270251"/>
            <a:ext cx="1578721" cy="10065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2230" y="1094153"/>
            <a:ext cx="679702" cy="1201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5108" y="2326218"/>
            <a:ext cx="793423" cy="99552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127415" y="945856"/>
            <a:ext cx="3100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FFFFFF"/>
              </a:buClr>
              <a:defRPr/>
            </a:pPr>
            <a:r>
              <a:rPr lang="en-US" sz="1000" dirty="0" smtClean="0">
                <a:solidFill>
                  <a:srgbClr val="0098DB"/>
                </a:solidFill>
                <a:ea typeface="ＭＳ Ｐゴシック" charset="0"/>
              </a:rPr>
              <a:t>1. Mission and instrument concepts validated</a:t>
            </a:r>
            <a:endParaRPr lang="en-US" sz="1000" dirty="0">
              <a:solidFill>
                <a:srgbClr val="0098DB"/>
              </a:solidFill>
              <a:ea typeface="ＭＳ Ｐゴシック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>
            <a:fillRect/>
          </a:stretch>
        </p:blipFill>
        <p:spPr bwMode="auto">
          <a:xfrm>
            <a:off x="6316336" y="3701130"/>
            <a:ext cx="1361362" cy="94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51" y="3699981"/>
            <a:ext cx="1426015" cy="1063092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174517" y="3321739"/>
            <a:ext cx="17204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FFFFFF"/>
              </a:buClr>
              <a:defRPr/>
            </a:pPr>
            <a:r>
              <a:rPr lang="en-US" sz="1000" dirty="0">
                <a:solidFill>
                  <a:srgbClr val="0098DB"/>
                </a:solidFill>
                <a:ea typeface="ＭＳ Ｐゴシック" charset="0"/>
              </a:rPr>
              <a:t>2</a:t>
            </a:r>
            <a:r>
              <a:rPr lang="en-US" sz="1000" dirty="0" smtClean="0">
                <a:solidFill>
                  <a:srgbClr val="0098DB"/>
                </a:solidFill>
                <a:ea typeface="ＭＳ Ｐゴシック" charset="0"/>
              </a:rPr>
              <a:t>. On-ground validation</a:t>
            </a:r>
            <a:endParaRPr lang="en-US" sz="1000" dirty="0">
              <a:solidFill>
                <a:srgbClr val="0098DB"/>
              </a:solidFill>
              <a:ea typeface="ＭＳ Ｐゴシック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32387" y="3518082"/>
            <a:ext cx="4157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FFFFFF"/>
              </a:buClr>
              <a:defRPr/>
            </a:pPr>
            <a:r>
              <a:rPr lang="en-US" sz="800" dirty="0" smtClean="0">
                <a:solidFill>
                  <a:srgbClr val="0098DB"/>
                </a:solidFill>
                <a:ea typeface="ＭＳ Ｐゴシック" charset="0"/>
              </a:rPr>
              <a:t>MWI</a:t>
            </a:r>
            <a:endParaRPr lang="en-US" sz="800" dirty="0">
              <a:solidFill>
                <a:srgbClr val="0098DB"/>
              </a:solidFill>
              <a:ea typeface="ＭＳ Ｐゴシック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11060" y="3521077"/>
            <a:ext cx="6243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FFFFFF"/>
              </a:buClr>
              <a:defRPr/>
            </a:pPr>
            <a:r>
              <a:rPr lang="en-US" sz="800" dirty="0" smtClean="0">
                <a:solidFill>
                  <a:srgbClr val="0098DB"/>
                </a:solidFill>
                <a:ea typeface="ＭＳ Ｐゴシック" charset="0"/>
              </a:rPr>
              <a:t>Classical</a:t>
            </a:r>
            <a:endParaRPr lang="en-US" sz="800" dirty="0">
              <a:solidFill>
                <a:srgbClr val="0098DB"/>
              </a:solidFill>
              <a:ea typeface="ＭＳ Ｐゴシック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92501" y="4644558"/>
            <a:ext cx="1263913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buClr>
                <a:srgbClr val="FFFFFF"/>
              </a:buClr>
              <a:defRPr/>
            </a:pPr>
            <a:r>
              <a:rPr lang="en-US" sz="800" dirty="0" smtClean="0">
                <a:solidFill>
                  <a:srgbClr val="0098DB"/>
                </a:solidFill>
                <a:ea typeface="ＭＳ Ｐゴシック" charset="0"/>
              </a:rPr>
              <a:t>Airborne campaign</a:t>
            </a:r>
            <a:endParaRPr lang="en-US" sz="800" dirty="0">
              <a:solidFill>
                <a:srgbClr val="0098DB"/>
              </a:solidFill>
              <a:ea typeface="ＭＳ Ｐゴシック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95108" y="3515287"/>
            <a:ext cx="88192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FFFFFF"/>
              </a:buClr>
              <a:defRPr/>
            </a:pPr>
            <a:r>
              <a:rPr lang="en-US" sz="800" dirty="0" smtClean="0">
                <a:solidFill>
                  <a:srgbClr val="0098DB"/>
                </a:solidFill>
                <a:ea typeface="ＭＳ Ｐゴシック" charset="0"/>
              </a:rPr>
              <a:t>Laser System</a:t>
            </a:r>
            <a:endParaRPr lang="en-US" sz="800" dirty="0">
              <a:solidFill>
                <a:srgbClr val="0098DB"/>
              </a:solidFill>
              <a:ea typeface="ＭＳ Ｐゴシック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63054" y="4640355"/>
            <a:ext cx="760260" cy="1274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60774" y="1826536"/>
            <a:ext cx="1261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Strathclyde</a:t>
            </a:r>
            <a:r>
              <a:rPr lang="en-US" sz="1000" dirty="0" smtClean="0"/>
              <a:t> (UK)</a:t>
            </a:r>
            <a:endParaRPr lang="en-US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4409343" y="2582555"/>
            <a:ext cx="12119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RAL-Space (UK)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63190" y="4064510"/>
            <a:ext cx="1111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Muquans</a:t>
            </a:r>
            <a:r>
              <a:rPr lang="en-US" sz="1000" dirty="0" smtClean="0"/>
              <a:t> (</a:t>
            </a:r>
            <a:r>
              <a:rPr lang="en-US" sz="1000" dirty="0" err="1" smtClean="0"/>
              <a:t>Fr</a:t>
            </a:r>
            <a:r>
              <a:rPr lang="en-US" sz="1000" dirty="0" smtClean="0"/>
              <a:t>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77137" y="3347584"/>
            <a:ext cx="1111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ONERA (</a:t>
            </a:r>
            <a:r>
              <a:rPr lang="en-US" sz="1000" dirty="0" err="1" smtClean="0"/>
              <a:t>Fr</a:t>
            </a:r>
            <a:r>
              <a:rPr lang="en-US" sz="1000" dirty="0" smtClean="0"/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73819" y="1940316"/>
            <a:ext cx="1111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SYRTE (</a:t>
            </a:r>
            <a:r>
              <a:rPr lang="en-US" sz="1000" dirty="0" err="1" smtClean="0"/>
              <a:t>Fr</a:t>
            </a:r>
            <a:r>
              <a:rPr lang="en-US" sz="1000" dirty="0" smtClean="0"/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51361" y="1462031"/>
            <a:ext cx="1111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TAS (It)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11856" y="3159073"/>
            <a:ext cx="1111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ONERA (</a:t>
            </a:r>
            <a:r>
              <a:rPr lang="en-US" sz="1000" dirty="0" err="1" smtClean="0"/>
              <a:t>Fr</a:t>
            </a:r>
            <a:r>
              <a:rPr lang="en-US" sz="1000" dirty="0" smtClean="0"/>
              <a:t>)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91714" y="4775200"/>
            <a:ext cx="1052286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11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6"/>
          <p:cNvSpPr>
            <a:spLocks noGrp="1"/>
          </p:cNvSpPr>
          <p:nvPr>
            <p:ph type="title"/>
          </p:nvPr>
        </p:nvSpPr>
        <p:spPr>
          <a:xfrm>
            <a:off x="200539" y="166163"/>
            <a:ext cx="7565513" cy="430887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98DB"/>
                </a:solidFill>
                <a:latin typeface="NotesStyle-BoldTf" charset="0"/>
                <a:ea typeface="MS PGothic" charset="0"/>
              </a:rPr>
              <a:t>Technology Roadmap: Need for a Space Demonstrator</a:t>
            </a:r>
            <a:endParaRPr lang="en-GB" dirty="0">
              <a:solidFill>
                <a:srgbClr val="0098DB"/>
              </a:solidFill>
              <a:latin typeface="NotesStyle-BoldTf" charset="0"/>
              <a:ea typeface="MS PGothic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615950" y="565090"/>
            <a:ext cx="8098204" cy="4191327"/>
          </a:xfrm>
        </p:spPr>
        <p:txBody>
          <a:bodyPr>
            <a:normAutofit fontScale="47500" lnSpcReduction="20000"/>
          </a:bodyPr>
          <a:lstStyle/>
          <a:p>
            <a:pPr marL="0" indent="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GB" sz="2600" b="1" dirty="0" smtClean="0">
                <a:solidFill>
                  <a:srgbClr val="1F497D"/>
                </a:solidFill>
                <a:latin typeface="NotesStyle-BoldTf"/>
                <a:ea typeface="ＭＳ Ｐゴシック" charset="0"/>
                <a:cs typeface="NotesStyle-BoldTf"/>
              </a:rPr>
              <a:t>QT SPACE (EU)</a:t>
            </a:r>
            <a:endParaRPr lang="en-GB" sz="2600" b="1" dirty="0">
              <a:solidFill>
                <a:srgbClr val="1F497D"/>
              </a:solidFill>
              <a:latin typeface="NotesStyle-BoldTf"/>
              <a:ea typeface="ＭＳ Ｐゴシック" charset="0"/>
              <a:cs typeface="NotesStyle-BoldTf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n-GB" sz="1900" dirty="0">
                <a:solidFill>
                  <a:srgbClr val="1F497D"/>
                </a:solidFill>
                <a:ea typeface="ＭＳ Ｐゴシック" charset="0"/>
                <a:cs typeface="+mn-cs"/>
              </a:rPr>
              <a:t>Short-term goals (5 years) </a:t>
            </a:r>
          </a:p>
          <a:p>
            <a:pPr lvl="1">
              <a:lnSpc>
                <a:spcPct val="150000"/>
              </a:lnSpc>
              <a:buFontTx/>
              <a:buChar char="-"/>
              <a:defRPr/>
            </a:pPr>
            <a:r>
              <a:rPr lang="en-GB" sz="1900" dirty="0">
                <a:solidFill>
                  <a:srgbClr val="1F497D"/>
                </a:solidFill>
                <a:ea typeface="ＭＳ Ｐゴシック" charset="0"/>
                <a:cs typeface="+mn-cs"/>
              </a:rPr>
              <a:t>Push TRL level of all subcomponents to &gt;6 and test performance of interferometry in relevant environment (ground-based μg facilities)</a:t>
            </a:r>
            <a:r>
              <a:rPr lang="en-GB" sz="1900" dirty="0" smtClean="0">
                <a:solidFill>
                  <a:srgbClr val="1F497D"/>
                </a:solidFill>
                <a:ea typeface="ＭＳ Ｐゴシック" charset="0"/>
                <a:cs typeface="+mn-cs"/>
              </a:rPr>
              <a:t>.</a:t>
            </a:r>
          </a:p>
          <a:p>
            <a:pPr lvl="1">
              <a:lnSpc>
                <a:spcPct val="150000"/>
              </a:lnSpc>
              <a:buFontTx/>
              <a:buChar char="-"/>
              <a:defRPr/>
            </a:pPr>
            <a:r>
              <a:rPr lang="en-GB" sz="1900" dirty="0" smtClean="0">
                <a:solidFill>
                  <a:srgbClr val="1F497D"/>
                </a:solidFill>
                <a:ea typeface="ＭＳ Ｐゴシック" charset="0"/>
                <a:cs typeface="+mn-cs"/>
              </a:rPr>
              <a:t>Study </a:t>
            </a:r>
            <a:r>
              <a:rPr lang="en-GB" sz="1900" dirty="0">
                <a:solidFill>
                  <a:srgbClr val="1F497D"/>
                </a:solidFill>
                <a:ea typeface="ＭＳ Ｐゴシック" charset="0"/>
                <a:cs typeface="+mn-cs"/>
              </a:rPr>
              <a:t>and choose to most efficient mission concept. 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n-GB" sz="1900" dirty="0">
                <a:solidFill>
                  <a:srgbClr val="1F497D"/>
                </a:solidFill>
                <a:ea typeface="ＭＳ Ｐゴシック" charset="0"/>
                <a:cs typeface="+mn-cs"/>
              </a:rPr>
              <a:t>Medium-term goals (10 years) </a:t>
            </a:r>
          </a:p>
          <a:p>
            <a:pPr lvl="1">
              <a:lnSpc>
                <a:spcPct val="150000"/>
              </a:lnSpc>
              <a:buFontTx/>
              <a:buChar char="-"/>
              <a:defRPr/>
            </a:pPr>
            <a:r>
              <a:rPr lang="en-GB" sz="1900" dirty="0" smtClean="0">
                <a:solidFill>
                  <a:srgbClr val="1F497D"/>
                </a:solidFill>
                <a:ea typeface="ＭＳ Ｐゴシック" charset="0"/>
                <a:cs typeface="+mn-cs"/>
              </a:rPr>
              <a:t>Develop </a:t>
            </a:r>
            <a:r>
              <a:rPr lang="en-GB" sz="1900" dirty="0">
                <a:solidFill>
                  <a:srgbClr val="1F497D"/>
                </a:solidFill>
                <a:ea typeface="ＭＳ Ｐゴシック" charset="0"/>
                <a:cs typeface="+mn-cs"/>
              </a:rPr>
              <a:t>a payload QGG EM and plan a mission of type Earth venture. </a:t>
            </a:r>
            <a:r>
              <a:rPr lang="en-GB" sz="1900" dirty="0" smtClean="0">
                <a:solidFill>
                  <a:srgbClr val="1F497D"/>
                </a:solidFill>
                <a:ea typeface="ＭＳ Ｐゴシック" charset="0"/>
                <a:cs typeface="+mn-cs"/>
              </a:rPr>
              <a:t>C-COOL Consortium</a:t>
            </a:r>
            <a:endParaRPr lang="en-GB" sz="1900" dirty="0">
              <a:solidFill>
                <a:srgbClr val="1F497D"/>
              </a:solidFill>
              <a:ea typeface="ＭＳ Ｐゴシック" charset="0"/>
              <a:cs typeface="+mn-cs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n-GB" sz="1900" dirty="0">
                <a:solidFill>
                  <a:srgbClr val="1F497D"/>
                </a:solidFill>
                <a:ea typeface="ＭＳ Ｐゴシック" charset="0"/>
                <a:cs typeface="+mn-cs"/>
              </a:rPr>
              <a:t>Long-term goals (&gt; 10 years) </a:t>
            </a:r>
          </a:p>
          <a:p>
            <a:pPr lvl="1">
              <a:lnSpc>
                <a:spcPct val="150000"/>
              </a:lnSpc>
              <a:buFontTx/>
              <a:buChar char="-"/>
              <a:defRPr/>
            </a:pPr>
            <a:r>
              <a:rPr lang="en-GB" sz="1900" dirty="0" smtClean="0">
                <a:solidFill>
                  <a:srgbClr val="1F497D"/>
                </a:solidFill>
                <a:ea typeface="ＭＳ Ｐゴシック" charset="0"/>
                <a:cs typeface="+mn-cs"/>
              </a:rPr>
              <a:t>Have </a:t>
            </a:r>
            <a:r>
              <a:rPr lang="en-GB" sz="1900" dirty="0">
                <a:solidFill>
                  <a:srgbClr val="1F497D"/>
                </a:solidFill>
                <a:ea typeface="ＭＳ Ｐゴシック" charset="0"/>
                <a:cs typeface="+mn-cs"/>
              </a:rPr>
              <a:t>a geodesy mission using one or multiple satellites quantum sensors. </a:t>
            </a:r>
            <a:endParaRPr lang="en-GB" sz="1900" dirty="0" smtClean="0">
              <a:solidFill>
                <a:srgbClr val="1F497D"/>
              </a:solidFill>
              <a:ea typeface="ＭＳ Ｐゴシック" charset="0"/>
              <a:cs typeface="+mn-cs"/>
            </a:endParaRPr>
          </a:p>
          <a:p>
            <a:pPr lvl="1">
              <a:lnSpc>
                <a:spcPct val="150000"/>
              </a:lnSpc>
              <a:buFontTx/>
              <a:buChar char="-"/>
              <a:defRPr/>
            </a:pPr>
            <a:endParaRPr lang="en-GB" dirty="0" smtClean="0">
              <a:solidFill>
                <a:srgbClr val="1F497D"/>
              </a:solidFill>
              <a:ea typeface="ＭＳ Ｐゴシック" charset="0"/>
              <a:cs typeface="+mn-cs"/>
            </a:endParaRP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GB" sz="2600" b="1" dirty="0" smtClean="0">
                <a:solidFill>
                  <a:srgbClr val="1F497D"/>
                </a:solidFill>
                <a:latin typeface="NotesStyle-BoldTf"/>
                <a:ea typeface="ＭＳ Ｐゴシック" charset="0"/>
                <a:cs typeface="NotesStyle-BoldTf"/>
              </a:rPr>
              <a:t>National Agency</a:t>
            </a:r>
            <a:endParaRPr lang="en-GB" sz="2600" dirty="0" smtClean="0">
              <a:solidFill>
                <a:srgbClr val="1F497D"/>
              </a:solidFill>
              <a:latin typeface="NotesStyle-BoldTf"/>
              <a:ea typeface="ＭＳ Ｐゴシック" charset="0"/>
              <a:cs typeface="NotesStyle-BoldTf"/>
            </a:endParaRPr>
          </a:p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r>
              <a:rPr lang="en-GB" sz="1900" dirty="0" smtClean="0">
                <a:solidFill>
                  <a:srgbClr val="1F497D"/>
                </a:solidFill>
                <a:ea typeface="ＭＳ Ｐゴシック" charset="0"/>
                <a:cs typeface="+mn-cs"/>
              </a:rPr>
              <a:t>CNES: Phase 0 study: GRICE (2016-2018) ; Techno demonstrator: CARIOQA (2019-2020) for a launch opportunity by 2025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n-GB" sz="1900" dirty="0" smtClean="0">
                <a:solidFill>
                  <a:srgbClr val="1F497D"/>
                </a:solidFill>
                <a:ea typeface="ＭＳ Ｐゴシック" charset="0"/>
                <a:cs typeface="+mn-cs"/>
              </a:rPr>
              <a:t>UK: Phase 0 study: CAGE (2018-2020) ; Techno demonstrator: CASPA, MCLAREN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n-GB" sz="1900" dirty="0" smtClean="0">
                <a:solidFill>
                  <a:srgbClr val="1F497D"/>
                </a:solidFill>
                <a:ea typeface="ＭＳ Ｐゴシック" charset="0"/>
                <a:cs typeface="+mn-cs"/>
              </a:rPr>
              <a:t>ASI: Phase 0 study: MOCASS (2016-2018), MOCAST+ (2020-)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endParaRPr lang="en-GB" dirty="0" smtClean="0">
              <a:solidFill>
                <a:srgbClr val="1F497D"/>
              </a:solidFill>
              <a:ea typeface="ＭＳ Ｐゴシック" charset="0"/>
              <a:cs typeface="+mn-cs"/>
            </a:endParaRPr>
          </a:p>
          <a:p>
            <a:pPr indent="0">
              <a:lnSpc>
                <a:spcPct val="150000"/>
              </a:lnSpc>
              <a:defRPr/>
            </a:pPr>
            <a:r>
              <a:rPr lang="en-GB" sz="2600" b="1" dirty="0" smtClean="0">
                <a:solidFill>
                  <a:srgbClr val="1F497D"/>
                </a:solidFill>
                <a:latin typeface="NotesStyle-BoldTf"/>
                <a:ea typeface="ＭＳ Ｐゴシック" charset="0"/>
                <a:cs typeface="NotesStyle-BoldTf"/>
              </a:rPr>
              <a:t>ESA</a:t>
            </a:r>
            <a:endParaRPr lang="en-GB" sz="2600" b="1" dirty="0">
              <a:solidFill>
                <a:srgbClr val="1F497D"/>
              </a:solidFill>
              <a:latin typeface="NotesStyle-BoldTf"/>
              <a:ea typeface="ＭＳ Ｐゴシック" charset="0"/>
              <a:cs typeface="NotesStyle-BoldTf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n-GB" sz="1900" dirty="0" smtClean="0">
                <a:solidFill>
                  <a:srgbClr val="1F497D"/>
                </a:solidFill>
                <a:ea typeface="ＭＳ Ｐゴシック" charset="0"/>
              </a:rPr>
              <a:t>Techno development at subsystem components (2012-2022)</a:t>
            </a:r>
            <a:endParaRPr lang="en-GB" sz="1900" dirty="0">
              <a:solidFill>
                <a:srgbClr val="1F497D"/>
              </a:solidFill>
              <a:ea typeface="ＭＳ Ｐゴシック" charset="0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n-GB" sz="1900" dirty="0" smtClean="0">
                <a:solidFill>
                  <a:srgbClr val="1F497D"/>
                </a:solidFill>
                <a:ea typeface="ＭＳ Ｐゴシック" charset="0"/>
              </a:rPr>
              <a:t>Phase 0 study for instrument concept, mission concept and techno demonstrator concept (2015-2020)</a:t>
            </a:r>
            <a:endParaRPr lang="en-GB" sz="1900" b="1" dirty="0" smtClean="0">
              <a:solidFill>
                <a:srgbClr val="1F497D"/>
              </a:solidFill>
              <a:ea typeface="ＭＳ Ｐゴシック" charset="0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n-GB" sz="1900" dirty="0" smtClean="0">
                <a:solidFill>
                  <a:srgbClr val="1F497D"/>
                </a:solidFill>
                <a:ea typeface="ＭＳ Ｐゴシック" charset="0"/>
              </a:rPr>
              <a:t>QT inertial sensor demonstrator launch opportunity: 2023+ </a:t>
            </a:r>
            <a:endParaRPr lang="en-GB" sz="1900" dirty="0">
              <a:solidFill>
                <a:srgbClr val="1F497D"/>
              </a:solidFill>
              <a:ea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714" y="4775200"/>
            <a:ext cx="1052286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7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9322" y="104534"/>
            <a:ext cx="5044095" cy="4308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0072A4"/>
                </a:solidFill>
                <a:latin typeface="NotesStyle-BoldTf"/>
                <a:cs typeface="NotesStyle-BoldTf"/>
              </a:rPr>
              <a:t>Beyond GOCE, GRACE-FO and NGGM</a:t>
            </a:r>
            <a:endParaRPr lang="en-US" dirty="0">
              <a:solidFill>
                <a:srgbClr val="0072A4"/>
              </a:solidFill>
              <a:latin typeface="NotesStyle-BoldTf"/>
              <a:cs typeface="NotesStyle-BoldTf"/>
            </a:endParaRPr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76200" y="493366"/>
            <a:ext cx="9067800" cy="424574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0"/>
            <a:endParaRPr lang="en-GB" sz="800" dirty="0" smtClean="0">
              <a:solidFill>
                <a:srgbClr val="C00000"/>
              </a:solidFill>
              <a:latin typeface="Calibri" charset="0"/>
            </a:endParaRPr>
          </a:p>
          <a:p>
            <a:pPr marL="285750" indent="-285750">
              <a:buFont typeface="Wingdings" charset="0"/>
              <a:buChar char="q"/>
            </a:pPr>
            <a:r>
              <a:rPr lang="en-GB" dirty="0" smtClean="0">
                <a:solidFill>
                  <a:srgbClr val="0098DB"/>
                </a:solidFill>
              </a:rPr>
              <a:t>Beyond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smtClean="0"/>
              <a:t>GRACE and GOCE and NGGM</a:t>
            </a:r>
            <a:r>
              <a:rPr lang="mr-IN" dirty="0" smtClean="0"/>
              <a:t>… NGGM evolution:</a:t>
            </a:r>
            <a:endParaRPr lang="en-GB" dirty="0" smtClean="0">
              <a:solidFill>
                <a:srgbClr val="C00000"/>
              </a:solidFill>
            </a:endParaRPr>
          </a:p>
          <a:p>
            <a:pPr marL="1169988" lvl="1" indent="-285750">
              <a:buFont typeface="Wingdings" charset="0"/>
              <a:buChar char="q"/>
            </a:pPr>
            <a:r>
              <a:rPr lang="en-GB" dirty="0">
                <a:solidFill>
                  <a:srgbClr val="0098DB"/>
                </a:solidFill>
              </a:rPr>
              <a:t>CAI/EA </a:t>
            </a:r>
            <a:r>
              <a:rPr lang="en-GB" dirty="0" smtClean="0">
                <a:solidFill>
                  <a:srgbClr val="0098DB"/>
                </a:solidFill>
              </a:rPr>
              <a:t>hybridization</a:t>
            </a:r>
          </a:p>
          <a:p>
            <a:pPr marL="1169988" lvl="1" indent="-285750">
              <a:buFont typeface="Wingdings" charset="0"/>
              <a:buChar char="q"/>
            </a:pPr>
            <a:r>
              <a:rPr lang="en-GB" dirty="0" smtClean="0">
                <a:solidFill>
                  <a:srgbClr val="0098DB"/>
                </a:solidFill>
              </a:rPr>
              <a:t>CAI </a:t>
            </a:r>
            <a:r>
              <a:rPr lang="en-GB" dirty="0" err="1" smtClean="0">
                <a:solidFill>
                  <a:srgbClr val="0098DB"/>
                </a:solidFill>
              </a:rPr>
              <a:t>Gradiometry</a:t>
            </a:r>
            <a:endParaRPr lang="en-GB" sz="800" dirty="0" smtClean="0">
              <a:solidFill>
                <a:srgbClr val="0098DB"/>
              </a:solidFill>
            </a:endParaRPr>
          </a:p>
          <a:p>
            <a:pPr marL="285750" indent="-285750">
              <a:buFont typeface="Wingdings" charset="0"/>
              <a:buChar char="q"/>
            </a:pPr>
            <a:endParaRPr lang="en-GB" dirty="0" smtClean="0"/>
          </a:p>
          <a:p>
            <a:pPr marL="285750" indent="-285750">
              <a:buFont typeface="Wingdings" charset="0"/>
              <a:buChar char="q"/>
            </a:pPr>
            <a:r>
              <a:rPr lang="en-GB" dirty="0" smtClean="0"/>
              <a:t>CAI </a:t>
            </a:r>
            <a:r>
              <a:rPr lang="en-GB" dirty="0" err="1" smtClean="0"/>
              <a:t>gradiometry</a:t>
            </a:r>
            <a:r>
              <a:rPr lang="en-GB" dirty="0" smtClean="0"/>
              <a:t> needs at least </a:t>
            </a:r>
            <a:r>
              <a:rPr lang="en-GB" dirty="0" smtClean="0">
                <a:solidFill>
                  <a:srgbClr val="0098DB"/>
                </a:solidFill>
              </a:rPr>
              <a:t>one order magnitude </a:t>
            </a:r>
            <a:r>
              <a:rPr lang="en-GB" dirty="0" smtClean="0"/>
              <a:t>improvement (C-COOL Consortium)</a:t>
            </a:r>
          </a:p>
          <a:p>
            <a:pPr marL="1095750" lvl="1" indent="-285750">
              <a:buFont typeface="Wingdings" charset="0"/>
              <a:buChar char="q"/>
            </a:pPr>
            <a:r>
              <a:rPr lang="en-GB" dirty="0" smtClean="0">
                <a:solidFill>
                  <a:srgbClr val="0098DB"/>
                </a:solidFill>
              </a:rPr>
              <a:t>Relaxing drag control needs </a:t>
            </a:r>
            <a:r>
              <a:rPr lang="en-GB" dirty="0" smtClean="0"/>
              <a:t>by improving phase reading scheme</a:t>
            </a:r>
          </a:p>
          <a:p>
            <a:pPr marL="1095750" lvl="1" indent="-285750">
              <a:buFont typeface="Wingdings" charset="0"/>
              <a:buChar char="q"/>
            </a:pPr>
            <a:r>
              <a:rPr lang="en-GB" dirty="0" smtClean="0">
                <a:solidFill>
                  <a:srgbClr val="0098DB"/>
                </a:solidFill>
              </a:rPr>
              <a:t>Improving sensitivity </a:t>
            </a:r>
            <a:r>
              <a:rPr lang="en-GB" dirty="0" smtClean="0"/>
              <a:t>of the instrument by using quantum correlation techniques</a:t>
            </a:r>
          </a:p>
          <a:p>
            <a:pPr indent="0"/>
            <a:endParaRPr lang="en-GB" dirty="0" smtClean="0"/>
          </a:p>
          <a:p>
            <a:pPr marL="285750" indent="-285750">
              <a:buFont typeface="Wingdings" charset="0"/>
              <a:buChar char="q"/>
            </a:pPr>
            <a:r>
              <a:rPr lang="en-GB" dirty="0" smtClean="0"/>
              <a:t>Technology development for quantum sensors for space applications starts </a:t>
            </a:r>
            <a:r>
              <a:rPr lang="en-GB" dirty="0" smtClean="0">
                <a:solidFill>
                  <a:srgbClr val="0098DB"/>
                </a:solidFill>
              </a:rPr>
              <a:t>now</a:t>
            </a:r>
            <a:r>
              <a:rPr lang="en-GB" dirty="0" smtClean="0"/>
              <a:t>. Market in expansion to </a:t>
            </a:r>
            <a:r>
              <a:rPr lang="en-GB" dirty="0" smtClean="0">
                <a:solidFill>
                  <a:srgbClr val="0098DB"/>
                </a:solidFill>
              </a:rPr>
              <a:t>anticipate any Space Missions after 2030</a:t>
            </a:r>
            <a:r>
              <a:rPr lang="en-GB" dirty="0" smtClean="0"/>
              <a:t>.</a:t>
            </a:r>
            <a:endParaRPr lang="en-GB" sz="800" dirty="0" smtClean="0"/>
          </a:p>
          <a:p>
            <a:pPr marL="285750" indent="-285750">
              <a:buFont typeface="Wingdings" charset="0"/>
              <a:buChar char="q"/>
            </a:pPr>
            <a:endParaRPr lang="en-GB" dirty="0" smtClean="0">
              <a:solidFill>
                <a:srgbClr val="D0103A"/>
              </a:solidFill>
            </a:endParaRPr>
          </a:p>
          <a:p>
            <a:pPr marL="285750" indent="-285750">
              <a:buFont typeface="Wingdings" charset="0"/>
              <a:buChar char="q"/>
            </a:pPr>
            <a:r>
              <a:rPr lang="en-GB" dirty="0" smtClean="0">
                <a:solidFill>
                  <a:srgbClr val="0098DB"/>
                </a:solidFill>
              </a:rPr>
              <a:t>Demonstrator </a:t>
            </a:r>
            <a:r>
              <a:rPr lang="en-GB" dirty="0" smtClean="0"/>
              <a:t>with a </a:t>
            </a:r>
            <a:r>
              <a:rPr lang="en-GB" dirty="0" smtClean="0">
                <a:solidFill>
                  <a:srgbClr val="0098DB"/>
                </a:solidFill>
              </a:rPr>
              <a:t>Science Case </a:t>
            </a:r>
            <a:r>
              <a:rPr lang="en-GB" dirty="0" smtClean="0"/>
              <a:t>should be envisaged to enable a long-term mission</a:t>
            </a:r>
            <a:r>
              <a:rPr lang="en-GB" dirty="0" smtClean="0">
                <a:latin typeface="Calibri" charset="0"/>
              </a:rPr>
              <a:t>.</a:t>
            </a:r>
            <a:endParaRPr lang="en-GB" dirty="0"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714" y="4775200"/>
            <a:ext cx="1052286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70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f2760952-b3bb-408f-ace6-eb1e07642b8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 16-9.potx</Template>
  <TotalTime>64</TotalTime>
  <Words>500</Words>
  <Application>Microsoft Macintosh PowerPoint</Application>
  <PresentationFormat>On-screen Show (16:9)</PresentationFormat>
  <Paragraphs>81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ESA Presentation 16-9</vt:lpstr>
      <vt:lpstr>PowerPoint Presentation</vt:lpstr>
      <vt:lpstr>PowerPoint Presentation</vt:lpstr>
      <vt:lpstr>Potential of a future mass transport space constellation with the Next Generation Gravity Mission (NGGM) Concept</vt:lpstr>
      <vt:lpstr>PowerPoint Presentation</vt:lpstr>
      <vt:lpstr>Matter-Wave Interferometer (MWI) for EOP</vt:lpstr>
      <vt:lpstr>Technology Roadmap: Need for a Space Demonstrator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Atom Interferometer activities for measuring the Earth’s gravity field</dc:title>
  <dc:subject>Cold Atom Interferometer activities for measuring the Earth’s gravity field</dc:subject>
  <dc:creator>Olivier Carraz</dc:creator>
  <cp:keywords/>
  <dc:description/>
  <cp:lastModifiedBy>Olivier Carraz</cp:lastModifiedBy>
  <cp:revision>445</cp:revision>
  <cp:lastPrinted>2008-08-26T16:26:23Z</cp:lastPrinted>
  <dcterms:created xsi:type="dcterms:W3CDTF">2009-03-03T09:28:14Z</dcterms:created>
  <dcterms:modified xsi:type="dcterms:W3CDTF">2020-05-04T08:11:54Z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Olivier Carraz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2020-05-06T22:00:00Z</vt:filetime>
  </property>
  <property fmtid="{D5CDD505-2E9C-101B-9397-08002B2CF9AE}" pid="30" name="Organisational_x0020_entity">
    <vt:lpwstr/>
  </property>
</Properties>
</file>