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2"/>
  </p:notesMasterIdLst>
  <p:sldIdLst>
    <p:sldId id="256" r:id="rId2"/>
    <p:sldId id="258" r:id="rId3"/>
    <p:sldId id="259" r:id="rId4"/>
    <p:sldId id="274" r:id="rId5"/>
    <p:sldId id="260" r:id="rId6"/>
    <p:sldId id="278" r:id="rId7"/>
    <p:sldId id="275" r:id="rId8"/>
    <p:sldId id="277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21B93"/>
    <a:srgbClr val="E9F2D6"/>
    <a:srgbClr val="FF8AD8"/>
    <a:srgbClr val="0096FF"/>
    <a:srgbClr val="9437FF"/>
    <a:srgbClr val="FF9300"/>
    <a:srgbClr val="76D6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87750"/>
  </p:normalViewPr>
  <p:slideViewPr>
    <p:cSldViewPr>
      <p:cViewPr varScale="1">
        <p:scale>
          <a:sx n="101" d="100"/>
          <a:sy n="101" d="100"/>
        </p:scale>
        <p:origin x="24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737DE-795C-3B4B-A17F-35B6F170097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A277C-FEF5-4F4D-9281-FCC139A9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6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A277C-FEF5-4F4D-9281-FCC139A9BA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2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A277C-FEF5-4F4D-9281-FCC139A9BA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7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A277C-FEF5-4F4D-9281-FCC139A9BA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7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031A6B6A-8169-7E4D-A654-BAEBEEC259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2467" name="Group 3">
              <a:extLst>
                <a:ext uri="{FF2B5EF4-FFF2-40B4-BE49-F238E27FC236}">
                  <a16:creationId xmlns:a16="http://schemas.microsoft.com/office/drawing/2014/main" id="{D59D22FE-742D-704B-AEEF-807960946BC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2468" name="Freeform 4">
                <a:extLst>
                  <a:ext uri="{FF2B5EF4-FFF2-40B4-BE49-F238E27FC236}">
                    <a16:creationId xmlns:a16="http://schemas.microsoft.com/office/drawing/2014/main" id="{7FC19DF8-5476-3546-9C52-821A2875E4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69" name="Freeform 5">
                <a:extLst>
                  <a:ext uri="{FF2B5EF4-FFF2-40B4-BE49-F238E27FC236}">
                    <a16:creationId xmlns:a16="http://schemas.microsoft.com/office/drawing/2014/main" id="{8E38256E-EEA3-2B46-9FB6-AC365A6D20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0" name="Freeform 6">
                <a:extLst>
                  <a:ext uri="{FF2B5EF4-FFF2-40B4-BE49-F238E27FC236}">
                    <a16:creationId xmlns:a16="http://schemas.microsoft.com/office/drawing/2014/main" id="{D1716D6E-984A-9647-9C1A-F9C7A6AE85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1" name="Freeform 7">
                <a:extLst>
                  <a:ext uri="{FF2B5EF4-FFF2-40B4-BE49-F238E27FC236}">
                    <a16:creationId xmlns:a16="http://schemas.microsoft.com/office/drawing/2014/main" id="{CB92DFD5-52B0-8443-A4FE-FBC205ED0F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2" name="Freeform 8">
                <a:extLst>
                  <a:ext uri="{FF2B5EF4-FFF2-40B4-BE49-F238E27FC236}">
                    <a16:creationId xmlns:a16="http://schemas.microsoft.com/office/drawing/2014/main" id="{1A9E8630-C5A2-9F47-B224-8A418FAB36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73" name="Freeform 9">
              <a:extLst>
                <a:ext uri="{FF2B5EF4-FFF2-40B4-BE49-F238E27FC236}">
                  <a16:creationId xmlns:a16="http://schemas.microsoft.com/office/drawing/2014/main" id="{C4F43164-EFDC-0647-97B2-82581E3EF0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4" name="Freeform 10">
              <a:extLst>
                <a:ext uri="{FF2B5EF4-FFF2-40B4-BE49-F238E27FC236}">
                  <a16:creationId xmlns:a16="http://schemas.microsoft.com/office/drawing/2014/main" id="{0345BE87-0209-7A46-92B1-38891D4CE4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75" name="Rectangle 11">
            <a:extLst>
              <a:ext uri="{FF2B5EF4-FFF2-40B4-BE49-F238E27FC236}">
                <a16:creationId xmlns:a16="http://schemas.microsoft.com/office/drawing/2014/main" id="{CB6F6005-79CC-4146-BA7B-ED886AA52D3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2476" name="Rectangle 12">
            <a:extLst>
              <a:ext uri="{FF2B5EF4-FFF2-40B4-BE49-F238E27FC236}">
                <a16:creationId xmlns:a16="http://schemas.microsoft.com/office/drawing/2014/main" id="{2788AF3A-C0C6-7149-B9C2-CC66495FF00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2477" name="Rectangle 13">
            <a:extLst>
              <a:ext uri="{FF2B5EF4-FFF2-40B4-BE49-F238E27FC236}">
                <a16:creationId xmlns:a16="http://schemas.microsoft.com/office/drawing/2014/main" id="{B2CE5ACE-D7EB-F54F-AF36-2E963CC24EA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687643-70E9-5344-B439-5DE1F5A00090}" type="datetime1">
              <a:rPr lang="en-US" smtClean="0"/>
              <a:t>4/28/2020</a:t>
            </a:fld>
            <a:endParaRPr lang="en-US"/>
          </a:p>
        </p:txBody>
      </p:sp>
      <p:sp>
        <p:nvSpPr>
          <p:cNvPr id="62478" name="Rectangle 14">
            <a:extLst>
              <a:ext uri="{FF2B5EF4-FFF2-40B4-BE49-F238E27FC236}">
                <a16:creationId xmlns:a16="http://schemas.microsoft.com/office/drawing/2014/main" id="{5768C532-8DEA-1F46-8288-EB449542C0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79" name="Rectangle 15">
            <a:extLst>
              <a:ext uri="{FF2B5EF4-FFF2-40B4-BE49-F238E27FC236}">
                <a16:creationId xmlns:a16="http://schemas.microsoft.com/office/drawing/2014/main" id="{49320257-1D63-C24B-8A6A-0841620DE4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C1CF74-B9B4-4D1E-8EB8-CCD1B810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8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8B69A-2523-3945-996D-E82564D8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CE635-0635-4041-AF6B-4BCA189AA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2E18F-0DFD-474E-A2AA-0F46ED007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DC64D-79EB-A049-ACCF-124B5281D1AB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3C690-9CDD-0D43-BC7A-EA4EFCB362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C1CF74-B9B4-4D1E-8EB8-CCD1B8106B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B475C-7F3B-4648-8AD8-8B3CF03A54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0717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EBDD1-E425-DE43-887C-AA2D0D1C3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45500-A7E5-3247-AAE4-45BA3A164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F9E25-A69B-334D-9C41-5A139A428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DC64D-79EB-A049-ACCF-124B5281D1AB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0A1BA-A213-3941-803E-BACEB6FFE6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C1CF74-B9B4-4D1E-8EB8-CCD1B8106B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57C8E-FDEC-044A-B6C6-FDCB943B91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5200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C7E5-9E29-B048-A9E6-8BACECBE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7FD28-BFA0-734F-8587-AB46156E90B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0ED1D-B811-0348-8914-4AB3E536C13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A79478-E429-784E-BB4C-99ACAE421E2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4A41C3-F823-3B45-B17A-6B21A9C0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8DC64D-79EB-A049-ACCF-124B5281D1AB}" type="datetime1">
              <a:rPr lang="en-US" smtClean="0"/>
              <a:t>4/28/2020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DAE7E-06B3-4F47-B8FC-2BCFC75B4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C1CF74-B9B4-4D1E-8EB8-CCD1B8106B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7D110E-04CD-0346-A3F1-4B4D9BB20F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905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141B-A478-1F4F-984E-FD71FEAEE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32890-3446-B94B-9E5B-A74AB2E4D0A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FD806-F114-224F-BE96-2F986D4DD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C83AD-3508-4143-83F5-F59D2BAA8F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8DC64D-79EB-A049-ACCF-124B5281D1AB}" type="datetime1">
              <a:rPr lang="en-US" smtClean="0"/>
              <a:t>4/28/2020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65361-D426-2D49-AC7C-D6563A0A2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C1CF74-B9B4-4D1E-8EB8-CCD1B8106B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838DB5-1CD5-D74B-B4C2-A8BADF513A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6883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BD73-10B2-B64B-92CE-88ADC33F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38242605-101D-C14F-9B01-60A8EC5DB7AB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585D-48D0-3140-A39F-10A64FA4F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8DC64D-79EB-A049-ACCF-124B5281D1AB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83B08-801C-8C4F-983B-3776C5C31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C1CF74-B9B4-4D1E-8EB8-CCD1B8106B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BE733-2ACB-BD48-A656-6BCB4CC69D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663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82C2-7A3D-8544-AD29-75D01179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4F9D-F4BB-E642-AF85-F38F78628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2718F-9C86-EF4E-93D0-178A8612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DC64D-79EB-A049-ACCF-124B5281D1AB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74271-4C99-EF49-8187-44DE4C60E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C1CF74-B9B4-4D1E-8EB8-CCD1B8106B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7B53A-CDB3-B04B-9E68-65B502E09E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4786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2BD7-CB52-2B41-AFEB-DBC5DF71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649AE-A72A-C041-8F6B-E39762A44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25119-F042-A341-9476-90294328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BAD805-B83A-6444-A5B2-C0049561B209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DE121-31F3-604F-A1F5-2FC20A2EF6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C1CF74-B9B4-4D1E-8EB8-CCD1B8106B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19EDF-C777-534A-A262-66F0F0DCF1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7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5131-CF55-684A-A879-5ABD26EE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9B1E8-F63A-A849-9F1B-82C2C70E0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948A5-E309-1D44-9238-E4483F2D4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70486-876C-1641-8A3D-CDD4A9E04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DC64D-79EB-A049-ACCF-124B5281D1AB}" type="datetime1">
              <a:rPr lang="en-US" smtClean="0"/>
              <a:t>4/28/2020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2843B-F558-2B42-9676-309C0A6F7F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C1CF74-B9B4-4D1E-8EB8-CCD1B8106B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06023-CFD1-6C4F-8C90-6A4F58A199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520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AE2B-B1DC-DD4D-802F-00E1A52C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601C9-2DA6-4344-B205-EAF06CE6B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A7199-70E1-CA4F-9FA5-CB09B8CE3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5079B-9624-E34D-A48F-3751BE6E4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437AF-547D-974D-8E80-721A0F015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D5983-A777-3C46-B59F-F92F8396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DC64D-79EB-A049-ACCF-124B5281D1AB}" type="datetime1">
              <a:rPr lang="en-US" smtClean="0"/>
              <a:t>4/28/2020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DE3564-94BE-A64E-B7AE-1DB2B2A435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C1CF74-B9B4-4D1E-8EB8-CCD1B8106B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B7A1187-1BD9-B440-B7DD-4BD924555B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8417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B769-DAF6-A840-9DCA-D8416939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85F415-874F-5043-9895-58DD15F4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AA098-9151-284A-A0C3-929B5B4900EA}" type="datetime1">
              <a:rPr lang="en-US" smtClean="0"/>
              <a:t>4/28/2020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1CCCE-8A6D-1941-BE35-1D64B084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C1CF74-B9B4-4D1E-8EB8-CCD1B8106BE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EE128-6878-E641-8C11-3AE3D07772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1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5A31A-2CAC-C74B-A2F8-8633C0F80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E904B-97FB-6B40-A6A2-C372B1B99B13}" type="datetime1">
              <a:rPr lang="en-US" smtClean="0"/>
              <a:t>4/28/2020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5AEE3F-D1A9-8F45-A263-56BAE2ABCD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C1CF74-B9B4-4D1E-8EB8-CCD1B8106BE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275B6-A6F8-9A4E-8305-9B6827312A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0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3545-3E11-824E-8732-833F315C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6D5FA-9272-3245-93DD-0808E80C6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A52BA-7CE7-9349-A31E-A95E6624A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93FF8-9FBB-2F4F-91BD-370DC866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DC64D-79EB-A049-ACCF-124B5281D1AB}" type="datetime1">
              <a:rPr lang="en-US" smtClean="0"/>
              <a:t>4/28/2020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21808-D834-B541-B982-516359C274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C1CF74-B9B4-4D1E-8EB8-CCD1B8106B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B1500D-2CDD-4847-B5C7-BA8380F55D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8214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623DE-B0BF-2F46-88DE-02540013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6ADED-AE59-5B42-A0E5-79BAD85BC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B7CDC-274D-134F-821B-72A5EF49B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CBE9E-E4C4-5B41-9CA1-87FF96F8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D77521-71D2-5B42-A9D1-855F8E14385B}" type="datetime1">
              <a:rPr lang="en-US" smtClean="0"/>
              <a:t>4/28/2020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36896-C3CF-7F46-923B-91E410EBC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C1CF74-B9B4-4D1E-8EB8-CCD1B8106B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1BAE23-C0B8-6D45-80D8-DA9F361D3D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2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CEF53C5-AEBF-044D-96AF-8E5D68E1AB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/>
                <a:latin typeface="Arial" panose="020B0604020202020204" pitchFamily="34" charset="0"/>
              </a:defRPr>
            </a:lvl1pPr>
          </a:lstStyle>
          <a:p>
            <a:fld id="{4F8DC64D-79EB-A049-ACCF-124B5281D1AB}" type="datetime1">
              <a:rPr lang="en-US" smtClean="0"/>
              <a:t>4/28/2020</a:t>
            </a:fld>
            <a:endParaRPr 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FEE78D4-002F-864E-85F2-8B744099AA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Arial" panose="020B0604020202020204" pitchFamily="34" charset="0"/>
              </a:defRPr>
            </a:lvl1pPr>
          </a:lstStyle>
          <a:p>
            <a:fld id="{91C1CF74-B9B4-4D1E-8EB8-CCD1B8106BEC}" type="slidenum">
              <a:rPr lang="en-US" smtClean="0"/>
              <a:t>‹#›</a:t>
            </a:fld>
            <a:endParaRPr lang="en-US"/>
          </a:p>
        </p:txBody>
      </p:sp>
      <p:grpSp>
        <p:nvGrpSpPr>
          <p:cNvPr id="61444" name="Group 4">
            <a:extLst>
              <a:ext uri="{FF2B5EF4-FFF2-40B4-BE49-F238E27FC236}">
                <a16:creationId xmlns:a16="http://schemas.microsoft.com/office/drawing/2014/main" id="{FC010F28-A946-2842-A9DC-7BF6A9D0F83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1445" name="Group 5">
              <a:extLst>
                <a:ext uri="{FF2B5EF4-FFF2-40B4-BE49-F238E27FC236}">
                  <a16:creationId xmlns:a16="http://schemas.microsoft.com/office/drawing/2014/main" id="{D13191B2-44D7-0446-89B3-8EBC908ABE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446" name="Freeform 6">
                <a:extLst>
                  <a:ext uri="{FF2B5EF4-FFF2-40B4-BE49-F238E27FC236}">
                    <a16:creationId xmlns:a16="http://schemas.microsoft.com/office/drawing/2014/main" id="{CF0D0D54-BD8C-AF4B-82B5-ACA28B259A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7" name="Freeform 7">
                <a:extLst>
                  <a:ext uri="{FF2B5EF4-FFF2-40B4-BE49-F238E27FC236}">
                    <a16:creationId xmlns:a16="http://schemas.microsoft.com/office/drawing/2014/main" id="{DF12930D-1977-4D4F-B513-26DC9D610C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8" name="Freeform 8">
                <a:extLst>
                  <a:ext uri="{FF2B5EF4-FFF2-40B4-BE49-F238E27FC236}">
                    <a16:creationId xmlns:a16="http://schemas.microsoft.com/office/drawing/2014/main" id="{72F63BEB-F3D8-8E4A-987D-6AC88D4BC6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9" name="Freeform 9">
                <a:extLst>
                  <a:ext uri="{FF2B5EF4-FFF2-40B4-BE49-F238E27FC236}">
                    <a16:creationId xmlns:a16="http://schemas.microsoft.com/office/drawing/2014/main" id="{E489394D-0D07-3040-A4C2-16DE153457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0" name="Freeform 10">
                <a:extLst>
                  <a:ext uri="{FF2B5EF4-FFF2-40B4-BE49-F238E27FC236}">
                    <a16:creationId xmlns:a16="http://schemas.microsoft.com/office/drawing/2014/main" id="{BE42DB2E-CD71-1446-86CD-A8FB5592CC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51" name="Freeform 11">
              <a:extLst>
                <a:ext uri="{FF2B5EF4-FFF2-40B4-BE49-F238E27FC236}">
                  <a16:creationId xmlns:a16="http://schemas.microsoft.com/office/drawing/2014/main" id="{1425D59D-87C0-FC40-AA39-FC1E4BE612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2" name="Freeform 12">
              <a:extLst>
                <a:ext uri="{FF2B5EF4-FFF2-40B4-BE49-F238E27FC236}">
                  <a16:creationId xmlns:a16="http://schemas.microsoft.com/office/drawing/2014/main" id="{CA238FAF-F920-6249-8DFB-CF7D052DD7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53" name="Rectangle 13">
            <a:extLst>
              <a:ext uri="{FF2B5EF4-FFF2-40B4-BE49-F238E27FC236}">
                <a16:creationId xmlns:a16="http://schemas.microsoft.com/office/drawing/2014/main" id="{763DE524-4436-0B4E-B0EC-4648E17EC97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54" name="Rectangle 14">
            <a:extLst>
              <a:ext uri="{FF2B5EF4-FFF2-40B4-BE49-F238E27FC236}">
                <a16:creationId xmlns:a16="http://schemas.microsoft.com/office/drawing/2014/main" id="{500BE868-95BC-5541-A45F-A6A0C94D3F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/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1455" name="Rectangle 15">
            <a:extLst>
              <a:ext uri="{FF2B5EF4-FFF2-40B4-BE49-F238E27FC236}">
                <a16:creationId xmlns:a16="http://schemas.microsoft.com/office/drawing/2014/main" id="{1324E384-BB85-0241-B41D-2A23243A1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54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A27386-13A1-F343-85A5-19C8F25969F4}"/>
              </a:ext>
            </a:extLst>
          </p:cNvPr>
          <p:cNvSpPr/>
          <p:nvPr/>
        </p:nvSpPr>
        <p:spPr>
          <a:xfrm>
            <a:off x="719758" y="2593598"/>
            <a:ext cx="806489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Andrea Farsang*</a:t>
            </a:r>
            <a:r>
              <a:rPr lang="en-US" b="1" baseline="30000" dirty="0">
                <a:solidFill>
                  <a:srgbClr val="002060"/>
                </a:solidFill>
              </a:rPr>
              <a:t>1,3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Katalin</a:t>
            </a:r>
            <a:r>
              <a:rPr lang="en-US" b="1" dirty="0">
                <a:solidFill>
                  <a:srgbClr val="002060"/>
                </a:solidFill>
              </a:rPr>
              <a:t> Perei</a:t>
            </a:r>
            <a:r>
              <a:rPr lang="en-US" b="1" baseline="30000" dirty="0">
                <a:solidFill>
                  <a:srgbClr val="002060"/>
                </a:solidFill>
              </a:rPr>
              <a:t>2,3</a:t>
            </a:r>
            <a:r>
              <a:rPr lang="en-US" b="1" dirty="0">
                <a:solidFill>
                  <a:srgbClr val="002060"/>
                </a:solidFill>
              </a:rPr>
              <a:t>, Attila </a:t>
            </a:r>
            <a:r>
              <a:rPr lang="en-US" b="1" dirty="0" smtClean="0">
                <a:solidFill>
                  <a:srgbClr val="002060"/>
                </a:solidFill>
              </a:rPr>
              <a:t>Bodor</a:t>
            </a:r>
            <a:r>
              <a:rPr lang="en-US" b="1" baseline="30000" dirty="0" smtClean="0">
                <a:solidFill>
                  <a:srgbClr val="002060"/>
                </a:solidFill>
              </a:rPr>
              <a:t>2</a:t>
            </a:r>
            <a:r>
              <a:rPr lang="hu-HU" b="1" baseline="30000" dirty="0" smtClean="0">
                <a:solidFill>
                  <a:srgbClr val="002060"/>
                </a:solidFill>
              </a:rPr>
              <a:t>,3</a:t>
            </a:r>
            <a:r>
              <a:rPr lang="en-US" b="1" dirty="0" smtClean="0">
                <a:solidFill>
                  <a:srgbClr val="002060"/>
                </a:solidFill>
              </a:rPr>
              <a:t>,</a:t>
            </a:r>
            <a:r>
              <a:rPr lang="en-US" b="1" baseline="30000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Zsuzsanna</a:t>
            </a:r>
            <a:r>
              <a:rPr lang="en-US" b="1" dirty="0">
                <a:solidFill>
                  <a:srgbClr val="002060"/>
                </a:solidFill>
              </a:rPr>
              <a:t> Ladányi</a:t>
            </a:r>
            <a:r>
              <a:rPr lang="en-US" b="1" baseline="30000" dirty="0">
                <a:solidFill>
                  <a:srgbClr val="002060"/>
                </a:solidFill>
              </a:rPr>
              <a:t>1, 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Katalin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Tímea</a:t>
            </a:r>
            <a:r>
              <a:rPr lang="en-US" b="1" dirty="0">
                <a:solidFill>
                  <a:srgbClr val="002060"/>
                </a:solidFill>
              </a:rPr>
              <a:t> Csányi</a:t>
            </a:r>
            <a:r>
              <a:rPr lang="en-US" b="1" baseline="30000" dirty="0">
                <a:solidFill>
                  <a:srgbClr val="002060"/>
                </a:solidFill>
              </a:rPr>
              <a:t>1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Katalin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Gombos</a:t>
            </a:r>
            <a:r>
              <a:rPr lang="en-US" b="1" baseline="30000" dirty="0" smtClean="0">
                <a:solidFill>
                  <a:srgbClr val="002060"/>
                </a:solidFill>
              </a:rPr>
              <a:t>1</a:t>
            </a:r>
            <a:r>
              <a:rPr lang="hu-HU" b="1" baseline="30000" smtClean="0">
                <a:solidFill>
                  <a:srgbClr val="002060"/>
                </a:solidFill>
              </a:rPr>
              <a:t>,3</a:t>
            </a:r>
            <a:r>
              <a:rPr lang="en-US" b="1" smtClean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Izabella Babcsányi</a:t>
            </a:r>
            <a:r>
              <a:rPr lang="en-US" b="1" baseline="30000" dirty="0">
                <a:solidFill>
                  <a:srgbClr val="002060"/>
                </a:solidFill>
              </a:rPr>
              <a:t>1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Károly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Barta</a:t>
            </a:r>
            <a:r>
              <a:rPr lang="en-US" b="1" baseline="30000" dirty="0" smtClean="0">
                <a:solidFill>
                  <a:srgbClr val="002060"/>
                </a:solidFill>
              </a:rPr>
              <a:t>1</a:t>
            </a:r>
            <a:endParaRPr lang="hu-HU" b="1" baseline="30000" dirty="0" smtClean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en-US" sz="1400" baseline="30000" dirty="0">
                <a:solidFill>
                  <a:srgbClr val="002060"/>
                </a:solidFill>
              </a:rPr>
              <a:t>1 </a:t>
            </a:r>
            <a:r>
              <a:rPr lang="en-US" sz="1400" dirty="0">
                <a:solidFill>
                  <a:srgbClr val="002060"/>
                </a:solidFill>
              </a:rPr>
              <a:t>Department of Physical Geography and </a:t>
            </a:r>
            <a:r>
              <a:rPr lang="en-US" sz="1400" dirty="0" err="1">
                <a:solidFill>
                  <a:srgbClr val="002060"/>
                </a:solidFill>
              </a:rPr>
              <a:t>Geoinformatics</a:t>
            </a:r>
            <a:r>
              <a:rPr lang="en-US" sz="1400" dirty="0">
                <a:solidFill>
                  <a:srgbClr val="002060"/>
                </a:solidFill>
              </a:rPr>
              <a:t>, University of Szeged, H-6722 Szeged, </a:t>
            </a:r>
            <a:r>
              <a:rPr lang="en-US" sz="1400" dirty="0" err="1">
                <a:solidFill>
                  <a:srgbClr val="002060"/>
                </a:solidFill>
              </a:rPr>
              <a:t>Egyetem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utca</a:t>
            </a:r>
            <a:r>
              <a:rPr lang="en-US" sz="1400" dirty="0">
                <a:solidFill>
                  <a:srgbClr val="002060"/>
                </a:solidFill>
              </a:rPr>
              <a:t> 2-6, Hungary</a:t>
            </a:r>
            <a:endParaRPr lang="hu-HU" sz="1400" dirty="0">
              <a:solidFill>
                <a:srgbClr val="002060"/>
              </a:solidFill>
            </a:endParaRPr>
          </a:p>
          <a:p>
            <a:r>
              <a:rPr lang="en-US" sz="1400" baseline="30000" dirty="0">
                <a:solidFill>
                  <a:srgbClr val="002060"/>
                </a:solidFill>
              </a:rPr>
              <a:t>2 </a:t>
            </a:r>
            <a:r>
              <a:rPr lang="en-US" sz="1400" dirty="0">
                <a:solidFill>
                  <a:srgbClr val="002060"/>
                </a:solidFill>
              </a:rPr>
              <a:t>Department of Biotechnology, University of Szeged, H-6726 Szeged, </a:t>
            </a:r>
            <a:r>
              <a:rPr lang="en-US" sz="1400" dirty="0" err="1">
                <a:solidFill>
                  <a:srgbClr val="002060"/>
                </a:solidFill>
              </a:rPr>
              <a:t>Közép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fasor</a:t>
            </a:r>
            <a:r>
              <a:rPr lang="en-US" sz="1400" dirty="0">
                <a:solidFill>
                  <a:srgbClr val="002060"/>
                </a:solidFill>
              </a:rPr>
              <a:t>, Hungary</a:t>
            </a:r>
            <a:endParaRPr lang="hu-HU" sz="1400" dirty="0">
              <a:solidFill>
                <a:srgbClr val="002060"/>
              </a:solidFill>
            </a:endParaRPr>
          </a:p>
          <a:p>
            <a:r>
              <a:rPr lang="en-US" sz="1400" baseline="30000" dirty="0">
                <a:solidFill>
                  <a:srgbClr val="002060"/>
                </a:solidFill>
              </a:rPr>
              <a:t>3 </a:t>
            </a:r>
            <a:r>
              <a:rPr lang="en-US" sz="1400" dirty="0">
                <a:solidFill>
                  <a:srgbClr val="002060"/>
                </a:solidFill>
              </a:rPr>
              <a:t>Institute of Environmental Science and Technology, University of Szeged, H-6720 Szeged, Tisza L. </a:t>
            </a:r>
            <a:r>
              <a:rPr lang="en-US" sz="1400" dirty="0" err="1">
                <a:solidFill>
                  <a:srgbClr val="002060"/>
                </a:solidFill>
              </a:rPr>
              <a:t>krt</a:t>
            </a:r>
            <a:r>
              <a:rPr lang="en-US" sz="1400" dirty="0">
                <a:solidFill>
                  <a:srgbClr val="002060"/>
                </a:solidFill>
              </a:rPr>
              <a:t> 132, Hungary</a:t>
            </a:r>
            <a:endParaRPr lang="hu-HU" sz="1400" dirty="0">
              <a:solidFill>
                <a:srgbClr val="002060"/>
              </a:solidFill>
            </a:endParaRPr>
          </a:p>
          <a:p>
            <a:r>
              <a:rPr lang="vi-VN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vi-VN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Correspongding author: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address</a:t>
            </a:r>
            <a:r>
              <a:rPr lang="vi-VN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farsang@geo.u-szeged.hu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E0EF674-AB6A-454C-8FA3-FE59538DF5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801621"/>
              </p:ext>
            </p:extLst>
          </p:nvPr>
        </p:nvGraphicFramePr>
        <p:xfrm>
          <a:off x="6876256" y="156815"/>
          <a:ext cx="2046461" cy="205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" r:id="rId3" imgW="6501587" imgH="6488889" progId="">
                  <p:embed/>
                </p:oleObj>
              </mc:Choice>
              <mc:Fallback>
                <p:oleObj r:id="rId3" imgW="6501587" imgH="6488889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156815"/>
                        <a:ext cx="2046461" cy="2050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246F697-7DFE-214E-ACBB-E2459FCEC3B1}"/>
              </a:ext>
            </a:extLst>
          </p:cNvPr>
          <p:cNvSpPr/>
          <p:nvPr/>
        </p:nvSpPr>
        <p:spPr>
          <a:xfrm>
            <a:off x="755576" y="260648"/>
            <a:ext cx="5650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</a:rPr>
              <a:t>Changes in soil nutrient content, biological activity and CO</a:t>
            </a:r>
            <a:r>
              <a:rPr lang="en-US" sz="2400" b="1" baseline="-25000" dirty="0">
                <a:solidFill>
                  <a:srgbClr val="002060"/>
                </a:solidFill>
              </a:rPr>
              <a:t>2</a:t>
            </a:r>
            <a:r>
              <a:rPr lang="en-US" sz="2400" b="1" dirty="0">
                <a:solidFill>
                  <a:srgbClr val="002060"/>
                </a:solidFill>
              </a:rPr>
              <a:t> emission rate as a result of low-dose municipal sewage sludge compost application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44FDF9-FC39-5742-90F5-70A17B893E08}"/>
              </a:ext>
            </a:extLst>
          </p:cNvPr>
          <p:cNvSpPr/>
          <p:nvPr/>
        </p:nvSpPr>
        <p:spPr>
          <a:xfrm>
            <a:off x="2555776" y="6215072"/>
            <a:ext cx="4084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Farsang </a:t>
            </a:r>
            <a:r>
              <a:rPr lang="en-US" dirty="0" smtClean="0">
                <a:solidFill>
                  <a:srgbClr val="002060"/>
                </a:solidFill>
              </a:rPr>
              <a:t>et </a:t>
            </a:r>
            <a:r>
              <a:rPr lang="en-US" dirty="0">
                <a:solidFill>
                  <a:srgbClr val="002060"/>
                </a:solidFill>
              </a:rPr>
              <a:t>al./ EGU 2020, Vienna, Austria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568" y="643676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61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CEBD0A7-3373-1243-B08F-B3F48969A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225998"/>
              </p:ext>
            </p:extLst>
          </p:nvPr>
        </p:nvGraphicFramePr>
        <p:xfrm>
          <a:off x="7452320" y="228823"/>
          <a:ext cx="1398389" cy="1401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" r:id="rId3" imgW="6501587" imgH="6488889" progId="">
                  <p:embed/>
                </p:oleObj>
              </mc:Choice>
              <mc:Fallback>
                <p:oleObj r:id="rId3" imgW="6501587" imgH="6488889" progId="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E0EF674-AB6A-454C-8FA3-FE59538DF5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228823"/>
                        <a:ext cx="1398389" cy="14010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405F49E-D6A4-664A-ADA2-4505D928118B}"/>
              </a:ext>
            </a:extLst>
          </p:cNvPr>
          <p:cNvSpPr/>
          <p:nvPr/>
        </p:nvSpPr>
        <p:spPr>
          <a:xfrm>
            <a:off x="2267744" y="6148388"/>
            <a:ext cx="4084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Farsang </a:t>
            </a:r>
            <a:r>
              <a:rPr lang="en-US" dirty="0" smtClean="0">
                <a:solidFill>
                  <a:srgbClr val="002060"/>
                </a:solidFill>
              </a:rPr>
              <a:t>et </a:t>
            </a:r>
            <a:r>
              <a:rPr lang="en-US" dirty="0">
                <a:solidFill>
                  <a:srgbClr val="002060"/>
                </a:solidFill>
              </a:rPr>
              <a:t>al./ EGU 2020, Vienna, Austria</a:t>
            </a:r>
          </a:p>
        </p:txBody>
      </p:sp>
      <p:sp>
        <p:nvSpPr>
          <p:cNvPr id="2" name="Téglalap 1"/>
          <p:cNvSpPr/>
          <p:nvPr/>
        </p:nvSpPr>
        <p:spPr>
          <a:xfrm>
            <a:off x="1259632" y="2790107"/>
            <a:ext cx="698477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research was funded by the ‘Thematic Network for the Sustainable Use of Re-sources – RING2017’ project (program code: EFOP-3.6.2-16-201700010).</a:t>
            </a:r>
            <a:endParaRPr lang="hu-HU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514" y="6370082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7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0C177A-6429-C648-8529-C11E23490A8E}"/>
              </a:ext>
            </a:extLst>
          </p:cNvPr>
          <p:cNvSpPr/>
          <p:nvPr/>
        </p:nvSpPr>
        <p:spPr>
          <a:xfrm>
            <a:off x="565553" y="1601643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Land application of sewage sludge is an increasingly popular means of the reuse of sewage sludge as it allows for recycling of valuable components, such as organic matter, N, P and other nutrients. </a:t>
            </a:r>
            <a:endParaRPr lang="hu-HU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Indeed</a:t>
            </a:r>
            <a:r>
              <a:rPr lang="en-US" dirty="0">
                <a:solidFill>
                  <a:srgbClr val="002060"/>
                </a:solidFill>
              </a:rPr>
              <a:t>, sewage sludge amendment to the soil modifies the soil’s </a:t>
            </a:r>
            <a:r>
              <a:rPr lang="en-US" dirty="0" err="1">
                <a:solidFill>
                  <a:srgbClr val="002060"/>
                </a:solidFill>
              </a:rPr>
              <a:t>physico</a:t>
            </a:r>
            <a:r>
              <a:rPr lang="en-US" dirty="0">
                <a:solidFill>
                  <a:srgbClr val="002060"/>
                </a:solidFill>
              </a:rPr>
              <a:t>-chemical properties, such as plant-available macro/micro nutrient contents, organic matter content. Additionally, sewage sludge applications can significantly increase the amount of microbial biomass in the soil and can also increase the soil enzyme activities. </a:t>
            </a:r>
            <a:endParaRPr lang="hu-HU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 aim of the present study is to investigate the impact of low-dose municipal sewage sludge compost amendment on the nutrient status and the biological activity in </a:t>
            </a:r>
            <a:r>
              <a:rPr lang="en-US" dirty="0" err="1">
                <a:solidFill>
                  <a:srgbClr val="002060"/>
                </a:solidFill>
              </a:rPr>
              <a:t>Chernozem</a:t>
            </a:r>
            <a:r>
              <a:rPr lang="en-US" dirty="0">
                <a:solidFill>
                  <a:srgbClr val="002060"/>
                </a:solidFill>
              </a:rPr>
              <a:t> soils.  </a:t>
            </a:r>
            <a:endParaRPr lang="hu-HU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A38EE3-ABED-2240-AC7F-B6A5BD191548}"/>
              </a:ext>
            </a:extLst>
          </p:cNvPr>
          <p:cNvSpPr/>
          <p:nvPr/>
        </p:nvSpPr>
        <p:spPr>
          <a:xfrm>
            <a:off x="3059832" y="260648"/>
            <a:ext cx="315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1. </a:t>
            </a:r>
            <a:r>
              <a:rPr lang="cs-CZ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Introduction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AF7FB0-EDBE-6C49-94C7-150E3EA94A2C}"/>
              </a:ext>
            </a:extLst>
          </p:cNvPr>
          <p:cNvSpPr/>
          <p:nvPr/>
        </p:nvSpPr>
        <p:spPr>
          <a:xfrm>
            <a:off x="2555776" y="6215072"/>
            <a:ext cx="4084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Farsang </a:t>
            </a:r>
            <a:r>
              <a:rPr lang="en-US" dirty="0" smtClean="0">
                <a:solidFill>
                  <a:srgbClr val="002060"/>
                </a:solidFill>
              </a:rPr>
              <a:t>et </a:t>
            </a:r>
            <a:r>
              <a:rPr lang="en-US" dirty="0">
                <a:solidFill>
                  <a:srgbClr val="002060"/>
                </a:solidFill>
              </a:rPr>
              <a:t>al./ EGU 2020, Vienna, Austria</a:t>
            </a:r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3F5D9F99-2E69-D84F-B873-5DFF3928B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145719"/>
              </p:ext>
            </p:extLst>
          </p:nvPr>
        </p:nvGraphicFramePr>
        <p:xfrm>
          <a:off x="7812360" y="54863"/>
          <a:ext cx="1254373" cy="1256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r:id="rId4" imgW="6501587" imgH="6488889" progId="">
                  <p:embed/>
                </p:oleObj>
              </mc:Choice>
              <mc:Fallback>
                <p:oleObj r:id="rId4" imgW="6501587" imgH="6488889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F5D9F99-2E69-D84F-B873-5DFF3928B5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54863"/>
                        <a:ext cx="1254373" cy="12567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0392" y="6399738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1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88F84A-1C24-6D4E-BB32-41FA030B7BEB}"/>
              </a:ext>
            </a:extLst>
          </p:cNvPr>
          <p:cNvSpPr/>
          <p:nvPr/>
        </p:nvSpPr>
        <p:spPr>
          <a:xfrm>
            <a:off x="3203848" y="210706"/>
            <a:ext cx="2779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Study area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3C8766-19ED-3B4E-BB14-538C6EEF3CF4}"/>
              </a:ext>
            </a:extLst>
          </p:cNvPr>
          <p:cNvSpPr/>
          <p:nvPr/>
        </p:nvSpPr>
        <p:spPr>
          <a:xfrm>
            <a:off x="2555776" y="6165304"/>
            <a:ext cx="4084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Farsang </a:t>
            </a:r>
            <a:r>
              <a:rPr lang="en-US" dirty="0" smtClean="0">
                <a:solidFill>
                  <a:srgbClr val="002060"/>
                </a:solidFill>
              </a:rPr>
              <a:t>et </a:t>
            </a:r>
            <a:r>
              <a:rPr lang="en-US" dirty="0">
                <a:solidFill>
                  <a:srgbClr val="002060"/>
                </a:solidFill>
              </a:rPr>
              <a:t>al./ EGU 2020, Vienna, Austria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6" y="2251979"/>
            <a:ext cx="4524708" cy="3157241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79512" y="1017705"/>
            <a:ext cx="8084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study area, located near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Újkígyós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(SE Hungary), is a 5.6 ha arable land, where 2.5 m</a:t>
            </a:r>
            <a:r>
              <a:rPr lang="en-US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/ha/year municipal sewage compost has been regularly disposed since 2013. </a:t>
            </a:r>
            <a:endParaRPr lang="hu-HU" dirty="0">
              <a:solidFill>
                <a:srgbClr val="002060"/>
              </a:solidFill>
            </a:endParaRPr>
          </a:p>
        </p:txBody>
      </p:sp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3F5D9F99-2E69-D84F-B873-5DFF3928B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145719"/>
              </p:ext>
            </p:extLst>
          </p:nvPr>
        </p:nvGraphicFramePr>
        <p:xfrm>
          <a:off x="7812360" y="54863"/>
          <a:ext cx="1254373" cy="1256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r:id="rId5" imgW="6501587" imgH="6488889" progId="">
                  <p:embed/>
                </p:oleObj>
              </mc:Choice>
              <mc:Fallback>
                <p:oleObj r:id="rId5" imgW="6501587" imgH="6488889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F5D9F99-2E69-D84F-B873-5DFF3928B5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54863"/>
                        <a:ext cx="1254373" cy="12567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088" y="1908208"/>
            <a:ext cx="2629980" cy="200440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4088" y="4038656"/>
            <a:ext cx="2629980" cy="197088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0392" y="6386998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9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88F84A-1C24-6D4E-BB32-41FA030B7BEB}"/>
              </a:ext>
            </a:extLst>
          </p:cNvPr>
          <p:cNvSpPr/>
          <p:nvPr/>
        </p:nvSpPr>
        <p:spPr>
          <a:xfrm>
            <a:off x="3131840" y="25460"/>
            <a:ext cx="2592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3. Methods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3C8766-19ED-3B4E-BB14-538C6EEF3CF4}"/>
              </a:ext>
            </a:extLst>
          </p:cNvPr>
          <p:cNvSpPr/>
          <p:nvPr/>
        </p:nvSpPr>
        <p:spPr>
          <a:xfrm>
            <a:off x="2555776" y="6372036"/>
            <a:ext cx="4084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Farsang </a:t>
            </a:r>
            <a:r>
              <a:rPr lang="en-US" dirty="0" smtClean="0">
                <a:solidFill>
                  <a:srgbClr val="002060"/>
                </a:solidFill>
              </a:rPr>
              <a:t>et </a:t>
            </a:r>
            <a:r>
              <a:rPr lang="en-US" dirty="0">
                <a:solidFill>
                  <a:srgbClr val="002060"/>
                </a:solidFill>
              </a:rPr>
              <a:t>al./ EGU 2020, Vienna, Austria</a:t>
            </a:r>
          </a:p>
        </p:txBody>
      </p:sp>
      <p:sp>
        <p:nvSpPr>
          <p:cNvPr id="3" name="Téglalap 2"/>
          <p:cNvSpPr/>
          <p:nvPr/>
        </p:nvSpPr>
        <p:spPr>
          <a:xfrm>
            <a:off x="736722" y="693579"/>
            <a:ext cx="73825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pH (in H</a:t>
            </a:r>
            <a:r>
              <a:rPr lang="en-US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O) and humus content of soils were measured according to standard procedures. The macronutrients P</a:t>
            </a:r>
            <a:r>
              <a:rPr lang="en-US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and K</a:t>
            </a:r>
            <a:r>
              <a:rPr lang="en-US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 were extracted using ammonium-lactate, while the nitrogen forms (NO</a:t>
            </a:r>
            <a:r>
              <a:rPr lang="en-US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NO</a:t>
            </a:r>
            <a:r>
              <a:rPr lang="en-US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-N) were extracted with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KCl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-solution. The nutrient content was then determined by a flow injection analysis photometer. </a:t>
            </a:r>
            <a:endParaRPr lang="hu-H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hu-HU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</a:rPr>
              <a:t>In order </a:t>
            </a:r>
            <a:r>
              <a:rPr lang="en-GB" dirty="0">
                <a:solidFill>
                  <a:srgbClr val="002060"/>
                </a:solidFill>
              </a:rPr>
              <a:t>to determine the bacterial composition and enzyme activity of the soil samples, the number of living cells (CFUs), the catalase enzyme activity (CAT) and the dehydrogenase activity (DHA) were determined. The</a:t>
            </a:r>
            <a:r>
              <a:rPr lang="en-US" dirty="0">
                <a:solidFill>
                  <a:srgbClr val="002060"/>
                </a:solidFill>
              </a:rPr>
              <a:t> CO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 emission was measured by an EGM-5 Portable High Precision CO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 Meter in the field. </a:t>
            </a:r>
            <a:endParaRPr lang="hu-HU" dirty="0">
              <a:solidFill>
                <a:srgbClr val="002060"/>
              </a:solidFill>
            </a:endParaRPr>
          </a:p>
        </p:txBody>
      </p:sp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3F5D9F99-2E69-D84F-B873-5DFF3928B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145719"/>
              </p:ext>
            </p:extLst>
          </p:nvPr>
        </p:nvGraphicFramePr>
        <p:xfrm>
          <a:off x="7812360" y="54863"/>
          <a:ext cx="1254373" cy="1256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r:id="rId4" imgW="6501587" imgH="6488889" progId="">
                  <p:embed/>
                </p:oleObj>
              </mc:Choice>
              <mc:Fallback>
                <p:oleObj r:id="rId4" imgW="6501587" imgH="6488889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F5D9F99-2E69-D84F-B873-5DFF3928B5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54863"/>
                        <a:ext cx="1254373" cy="12567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193" y="3831501"/>
            <a:ext cx="5743575" cy="1981200"/>
          </a:xfrm>
          <a:prstGeom prst="rect">
            <a:avLst/>
          </a:prstGeom>
        </p:spPr>
      </p:pic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04033"/>
              </p:ext>
            </p:extLst>
          </p:nvPr>
        </p:nvGraphicFramePr>
        <p:xfrm>
          <a:off x="539552" y="5777052"/>
          <a:ext cx="822960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931544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Application of the EGM-5 under </a:t>
                      </a:r>
                      <a:r>
                        <a:rPr lang="en-GB" sz="1400">
                          <a:solidFill>
                            <a:srgbClr val="002060"/>
                          </a:solidFill>
                          <a:effectLst/>
                        </a:rPr>
                        <a:t>winter </a:t>
                      </a:r>
                      <a:r>
                        <a:rPr lang="en-GB" sz="1400" smtClean="0">
                          <a:solidFill>
                            <a:srgbClr val="002060"/>
                          </a:solidFill>
                          <a:effectLst/>
                        </a:rPr>
                        <a:t>wheat</a:t>
                      </a:r>
                      <a:endParaRPr lang="hu-HU" sz="14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45" marR="118745" marT="91440" marB="91440"/>
                </a:tc>
                <a:extLst>
                  <a:ext uri="{0D108BD9-81ED-4DB2-BD59-A6C34878D82A}">
                    <a16:rowId xmlns:a16="http://schemas.microsoft.com/office/drawing/2014/main" val="385712294"/>
                  </a:ext>
                </a:extLst>
              </a:tr>
            </a:tbl>
          </a:graphicData>
        </a:graphic>
      </p:graphicFrame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9241" y="6446093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0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FC72AD-D1CA-574F-B04D-4F5BA6D5C6C5}"/>
              </a:ext>
            </a:extLst>
          </p:cNvPr>
          <p:cNvSpPr/>
          <p:nvPr/>
        </p:nvSpPr>
        <p:spPr>
          <a:xfrm>
            <a:off x="2483768" y="188640"/>
            <a:ext cx="4878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4. </a:t>
            </a:r>
            <a:r>
              <a:rPr lang="cs-CZ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Result</a:t>
            </a:r>
            <a:r>
              <a:rPr lang="cs-CZ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and </a:t>
            </a:r>
            <a:r>
              <a:rPr lang="cs-CZ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discussion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7DCDC8-8AE2-6142-9CA5-CE12E0F19EA8}"/>
              </a:ext>
            </a:extLst>
          </p:cNvPr>
          <p:cNvSpPr/>
          <p:nvPr/>
        </p:nvSpPr>
        <p:spPr>
          <a:xfrm>
            <a:off x="2427355" y="6228020"/>
            <a:ext cx="4084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Farsang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et al./ EGU 2020, Vienna, Austria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124744"/>
            <a:ext cx="5511262" cy="3237257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827584" y="450912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Basic soil parameters between 2013 and 2018 (before the compost treatments and afterwards) in the </a:t>
            </a:r>
            <a:r>
              <a:rPr lang="en-GB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topsoils</a:t>
            </a:r>
            <a:r>
              <a:rPr lang="en-GB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the study area near </a:t>
            </a:r>
            <a:r>
              <a:rPr lang="en-GB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Újkígyós</a:t>
            </a:r>
            <a:r>
              <a:rPr lang="en-GB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(Hungary) </a:t>
            </a:r>
            <a:endParaRPr lang="hu-HU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Object 7">
            <a:extLst>
              <a:ext uri="{FF2B5EF4-FFF2-40B4-BE49-F238E27FC236}">
                <a16:creationId xmlns:a16="http://schemas.microsoft.com/office/drawing/2014/main" id="{3F5D9F99-2E69-D84F-B873-5DFF3928B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145719"/>
              </p:ext>
            </p:extLst>
          </p:nvPr>
        </p:nvGraphicFramePr>
        <p:xfrm>
          <a:off x="7812360" y="54863"/>
          <a:ext cx="1254373" cy="1256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r:id="rId4" imgW="6501587" imgH="6488889" progId="">
                  <p:embed/>
                </p:oleObj>
              </mc:Choice>
              <mc:Fallback>
                <p:oleObj r:id="rId4" imgW="6501587" imgH="6488889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F5D9F99-2E69-D84F-B873-5DFF3928B5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54863"/>
                        <a:ext cx="1254373" cy="12567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484" y="6449714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6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FC72AD-D1CA-574F-B04D-4F5BA6D5C6C5}"/>
              </a:ext>
            </a:extLst>
          </p:cNvPr>
          <p:cNvSpPr/>
          <p:nvPr/>
        </p:nvSpPr>
        <p:spPr>
          <a:xfrm>
            <a:off x="2483768" y="188640"/>
            <a:ext cx="4878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4. </a:t>
            </a:r>
            <a:r>
              <a:rPr lang="cs-CZ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Result</a:t>
            </a:r>
            <a:r>
              <a:rPr lang="cs-CZ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and </a:t>
            </a:r>
            <a:r>
              <a:rPr lang="cs-CZ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discussion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7DCDC8-8AE2-6142-9CA5-CE12E0F19EA8}"/>
              </a:ext>
            </a:extLst>
          </p:cNvPr>
          <p:cNvSpPr/>
          <p:nvPr/>
        </p:nvSpPr>
        <p:spPr>
          <a:xfrm>
            <a:off x="2427355" y="6228020"/>
            <a:ext cx="4084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Farsang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et al./ EGU 2020, Vienna, Austria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12776"/>
            <a:ext cx="7629525" cy="197167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403648" y="3493333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The Pb, </a:t>
            </a:r>
            <a:r>
              <a:rPr lang="hu-HU" b="1" dirty="0" err="1">
                <a:solidFill>
                  <a:srgbClr val="002060"/>
                </a:solidFill>
              </a:rPr>
              <a:t>Cr</a:t>
            </a:r>
            <a:r>
              <a:rPr lang="hu-HU" b="1" dirty="0">
                <a:solidFill>
                  <a:srgbClr val="002060"/>
                </a:solidFill>
              </a:rPr>
              <a:t> and Ni </a:t>
            </a:r>
            <a:r>
              <a:rPr lang="en-US" b="1" dirty="0">
                <a:solidFill>
                  <a:srgbClr val="002060"/>
                </a:solidFill>
              </a:rPr>
              <a:t>concentration</a:t>
            </a:r>
            <a:r>
              <a:rPr lang="hu-HU" b="1" dirty="0">
                <a:solidFill>
                  <a:srgbClr val="002060"/>
                </a:solidFill>
              </a:rPr>
              <a:t>s in </a:t>
            </a:r>
            <a:r>
              <a:rPr lang="hu-HU" b="1" dirty="0" err="1">
                <a:solidFill>
                  <a:srgbClr val="002060"/>
                </a:solidFill>
              </a:rPr>
              <a:t>the</a:t>
            </a:r>
            <a:r>
              <a:rPr lang="hu-HU" b="1" dirty="0">
                <a:solidFill>
                  <a:srgbClr val="002060"/>
                </a:solidFill>
              </a:rPr>
              <a:t> </a:t>
            </a:r>
            <a:r>
              <a:rPr lang="hu-HU" b="1" dirty="0" err="1">
                <a:solidFill>
                  <a:srgbClr val="002060"/>
                </a:solidFill>
              </a:rPr>
              <a:t>sewage</a:t>
            </a:r>
            <a:r>
              <a:rPr lang="hu-HU" b="1" dirty="0">
                <a:solidFill>
                  <a:srgbClr val="002060"/>
                </a:solidFill>
              </a:rPr>
              <a:t> </a:t>
            </a:r>
            <a:r>
              <a:rPr lang="hu-HU" b="1" dirty="0" err="1">
                <a:solidFill>
                  <a:srgbClr val="002060"/>
                </a:solidFill>
              </a:rPr>
              <a:t>compost</a:t>
            </a:r>
            <a:r>
              <a:rPr lang="hu-HU" b="1" dirty="0">
                <a:solidFill>
                  <a:srgbClr val="002060"/>
                </a:solidFill>
              </a:rPr>
              <a:t> </a:t>
            </a:r>
            <a:r>
              <a:rPr lang="hu-HU" b="1" dirty="0" err="1">
                <a:solidFill>
                  <a:srgbClr val="002060"/>
                </a:solidFill>
              </a:rPr>
              <a:t>treated</a:t>
            </a:r>
            <a:r>
              <a:rPr lang="hu-HU" b="1" dirty="0">
                <a:solidFill>
                  <a:srgbClr val="002060"/>
                </a:solidFill>
              </a:rPr>
              <a:t> </a:t>
            </a:r>
            <a:r>
              <a:rPr lang="hu-HU" b="1" dirty="0" err="1">
                <a:solidFill>
                  <a:srgbClr val="002060"/>
                </a:solidFill>
              </a:rPr>
              <a:t>soils</a:t>
            </a:r>
            <a:r>
              <a:rPr lang="hu-HU" b="1" dirty="0">
                <a:solidFill>
                  <a:srgbClr val="002060"/>
                </a:solidFill>
              </a:rPr>
              <a:t> and </a:t>
            </a:r>
            <a:r>
              <a:rPr lang="hu-HU" b="1" dirty="0" err="1">
                <a:solidFill>
                  <a:srgbClr val="002060"/>
                </a:solidFill>
              </a:rPr>
              <a:t>soils</a:t>
            </a:r>
            <a:r>
              <a:rPr lang="hu-HU" b="1" dirty="0">
                <a:solidFill>
                  <a:srgbClr val="002060"/>
                </a:solidFill>
              </a:rPr>
              <a:t> </a:t>
            </a:r>
            <a:r>
              <a:rPr lang="hu-HU" b="1" dirty="0" err="1">
                <a:solidFill>
                  <a:srgbClr val="002060"/>
                </a:solidFill>
              </a:rPr>
              <a:t>before</a:t>
            </a:r>
            <a:r>
              <a:rPr lang="hu-HU" b="1" dirty="0">
                <a:solidFill>
                  <a:srgbClr val="002060"/>
                </a:solidFill>
              </a:rPr>
              <a:t> </a:t>
            </a:r>
            <a:r>
              <a:rPr lang="hu-HU" b="1" dirty="0" err="1">
                <a:solidFill>
                  <a:srgbClr val="002060"/>
                </a:solidFill>
              </a:rPr>
              <a:t>treatment</a:t>
            </a:r>
            <a:endParaRPr lang="hu-HU" dirty="0">
              <a:solidFill>
                <a:srgbClr val="002060"/>
              </a:solidFill>
            </a:endParaRPr>
          </a:p>
        </p:txBody>
      </p:sp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3F5D9F99-2E69-D84F-B873-5DFF3928B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145719"/>
              </p:ext>
            </p:extLst>
          </p:nvPr>
        </p:nvGraphicFramePr>
        <p:xfrm>
          <a:off x="7812360" y="54863"/>
          <a:ext cx="1254373" cy="1256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r:id="rId4" imgW="6501587" imgH="6488889" progId="">
                  <p:embed/>
                </p:oleObj>
              </mc:Choice>
              <mc:Fallback>
                <p:oleObj r:id="rId4" imgW="6501587" imgH="6488889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F5D9F99-2E69-D84F-B873-5DFF3928B5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54863"/>
                        <a:ext cx="1254373" cy="12567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025" y="641268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FC72AD-D1CA-574F-B04D-4F5BA6D5C6C5}"/>
              </a:ext>
            </a:extLst>
          </p:cNvPr>
          <p:cNvSpPr/>
          <p:nvPr/>
        </p:nvSpPr>
        <p:spPr>
          <a:xfrm>
            <a:off x="2427355" y="74211"/>
            <a:ext cx="4878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4. </a:t>
            </a:r>
            <a:r>
              <a:rPr lang="cs-CZ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Result</a:t>
            </a:r>
            <a:r>
              <a:rPr lang="cs-CZ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and </a:t>
            </a:r>
            <a:r>
              <a:rPr lang="cs-CZ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discussion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7DCDC8-8AE2-6142-9CA5-CE12E0F19EA8}"/>
              </a:ext>
            </a:extLst>
          </p:cNvPr>
          <p:cNvSpPr/>
          <p:nvPr/>
        </p:nvSpPr>
        <p:spPr>
          <a:xfrm>
            <a:off x="2427355" y="6300028"/>
            <a:ext cx="4084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Farsang </a:t>
            </a:r>
            <a:r>
              <a:rPr lang="en-US" dirty="0" smtClean="0">
                <a:solidFill>
                  <a:srgbClr val="002060"/>
                </a:solidFill>
              </a:rPr>
              <a:t>et </a:t>
            </a:r>
            <a:r>
              <a:rPr lang="en-US" dirty="0">
                <a:solidFill>
                  <a:srgbClr val="002060"/>
                </a:solidFill>
              </a:rPr>
              <a:t>al./ EGU 2020, Vienna, Austria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5" y="1052736"/>
            <a:ext cx="6572250" cy="37719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11238" y="4924752"/>
            <a:ext cx="6814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The extractable nutrient (K</a:t>
            </a:r>
            <a:r>
              <a:rPr lang="en-US" b="1" baseline="-25000" dirty="0">
                <a:solidFill>
                  <a:srgbClr val="002060"/>
                </a:solidFill>
              </a:rPr>
              <a:t>2</a:t>
            </a:r>
            <a:r>
              <a:rPr lang="en-US" b="1" dirty="0">
                <a:solidFill>
                  <a:srgbClr val="002060"/>
                </a:solidFill>
              </a:rPr>
              <a:t>O, NO</a:t>
            </a:r>
            <a:r>
              <a:rPr lang="en-US" b="1" baseline="-25000" dirty="0">
                <a:solidFill>
                  <a:srgbClr val="002060"/>
                </a:solidFill>
              </a:rPr>
              <a:t>2</a:t>
            </a:r>
            <a:r>
              <a:rPr lang="en-US" b="1" dirty="0">
                <a:solidFill>
                  <a:srgbClr val="002060"/>
                </a:solidFill>
              </a:rPr>
              <a:t> + NO</a:t>
            </a:r>
            <a:r>
              <a:rPr lang="en-US" b="1" baseline="-25000" dirty="0">
                <a:solidFill>
                  <a:srgbClr val="002060"/>
                </a:solidFill>
              </a:rPr>
              <a:t>3</a:t>
            </a:r>
            <a:r>
              <a:rPr lang="en-US" b="1" dirty="0">
                <a:solidFill>
                  <a:srgbClr val="002060"/>
                </a:solidFill>
              </a:rPr>
              <a:t>--N, P</a:t>
            </a:r>
            <a:r>
              <a:rPr lang="en-US" b="1" baseline="-25000" dirty="0">
                <a:solidFill>
                  <a:srgbClr val="002060"/>
                </a:solidFill>
              </a:rPr>
              <a:t>2</a:t>
            </a:r>
            <a:r>
              <a:rPr lang="en-US" b="1" dirty="0">
                <a:solidFill>
                  <a:srgbClr val="002060"/>
                </a:solidFill>
              </a:rPr>
              <a:t>O</a:t>
            </a:r>
            <a:r>
              <a:rPr lang="en-US" b="1" baseline="-25000" dirty="0">
                <a:solidFill>
                  <a:srgbClr val="002060"/>
                </a:solidFill>
              </a:rPr>
              <a:t>5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hu-HU" b="1" dirty="0">
                <a:solidFill>
                  <a:srgbClr val="002060"/>
                </a:solidFill>
              </a:rPr>
              <a:t>)</a:t>
            </a:r>
            <a:r>
              <a:rPr lang="en-US" b="1" dirty="0">
                <a:solidFill>
                  <a:srgbClr val="002060"/>
                </a:solidFill>
              </a:rPr>
              <a:t> and humus </a:t>
            </a:r>
            <a:r>
              <a:rPr lang="hu-HU" b="1" dirty="0">
                <a:solidFill>
                  <a:srgbClr val="002060"/>
                </a:solidFill>
              </a:rPr>
              <a:t>c</a:t>
            </a:r>
            <a:r>
              <a:rPr lang="en-US" b="1" dirty="0" err="1">
                <a:solidFill>
                  <a:srgbClr val="002060"/>
                </a:solidFill>
              </a:rPr>
              <a:t>ontents</a:t>
            </a:r>
            <a:r>
              <a:rPr lang="en-US" b="1" dirty="0">
                <a:solidFill>
                  <a:srgbClr val="002060"/>
                </a:solidFill>
              </a:rPr>
              <a:t> in the sewage-treated and the control soils</a:t>
            </a:r>
            <a:endParaRPr lang="hu-HU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3F5D9F99-2E69-D84F-B873-5DFF3928B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145719"/>
              </p:ext>
            </p:extLst>
          </p:nvPr>
        </p:nvGraphicFramePr>
        <p:xfrm>
          <a:off x="7812360" y="54863"/>
          <a:ext cx="1254373" cy="1256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8" r:id="rId4" imgW="6501587" imgH="6488889" progId="">
                  <p:embed/>
                </p:oleObj>
              </mc:Choice>
              <mc:Fallback>
                <p:oleObj r:id="rId4" imgW="6501587" imgH="6488889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F5D9F99-2E69-D84F-B873-5DFF3928B5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54863"/>
                        <a:ext cx="1254373" cy="12567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0392" y="6374085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2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FC72AD-D1CA-574F-B04D-4F5BA6D5C6C5}"/>
              </a:ext>
            </a:extLst>
          </p:cNvPr>
          <p:cNvSpPr/>
          <p:nvPr/>
        </p:nvSpPr>
        <p:spPr>
          <a:xfrm>
            <a:off x="2427355" y="74211"/>
            <a:ext cx="4878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4. </a:t>
            </a:r>
            <a:r>
              <a:rPr lang="cs-CZ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Result</a:t>
            </a:r>
            <a:r>
              <a:rPr lang="cs-CZ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and </a:t>
            </a:r>
            <a:r>
              <a:rPr lang="cs-CZ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discussion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7DCDC8-8AE2-6142-9CA5-CE12E0F19EA8}"/>
              </a:ext>
            </a:extLst>
          </p:cNvPr>
          <p:cNvSpPr/>
          <p:nvPr/>
        </p:nvSpPr>
        <p:spPr>
          <a:xfrm>
            <a:off x="2427355" y="6300028"/>
            <a:ext cx="4084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Farsang </a:t>
            </a:r>
            <a:r>
              <a:rPr lang="en-US" dirty="0" smtClean="0">
                <a:solidFill>
                  <a:srgbClr val="002060"/>
                </a:solidFill>
              </a:rPr>
              <a:t>et </a:t>
            </a:r>
            <a:r>
              <a:rPr lang="en-US" dirty="0">
                <a:solidFill>
                  <a:srgbClr val="002060"/>
                </a:solidFill>
              </a:rPr>
              <a:t>al./ EGU 2020, Vienna, Austria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840" y="827137"/>
            <a:ext cx="4414966" cy="5105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979157" y="5885640"/>
            <a:ext cx="37746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 err="1">
                <a:solidFill>
                  <a:srgbClr val="002060"/>
                </a:solidFill>
              </a:rPr>
              <a:t>Results</a:t>
            </a:r>
            <a:r>
              <a:rPr lang="hu-HU" sz="1400" b="1" dirty="0">
                <a:solidFill>
                  <a:srgbClr val="002060"/>
                </a:solidFill>
              </a:rPr>
              <a:t> of </a:t>
            </a:r>
            <a:r>
              <a:rPr lang="hu-HU" sz="1400" b="1" dirty="0" err="1">
                <a:solidFill>
                  <a:srgbClr val="002060"/>
                </a:solidFill>
              </a:rPr>
              <a:t>the</a:t>
            </a:r>
            <a:r>
              <a:rPr lang="hu-HU" sz="1400" b="1" dirty="0">
                <a:solidFill>
                  <a:srgbClr val="002060"/>
                </a:solidFill>
              </a:rPr>
              <a:t> </a:t>
            </a:r>
            <a:r>
              <a:rPr lang="hu-HU" sz="1400" b="1" dirty="0" err="1">
                <a:solidFill>
                  <a:srgbClr val="002060"/>
                </a:solidFill>
              </a:rPr>
              <a:t>bacteriological</a:t>
            </a:r>
            <a:r>
              <a:rPr lang="hu-HU" sz="1400" b="1" dirty="0">
                <a:solidFill>
                  <a:srgbClr val="002060"/>
                </a:solidFill>
              </a:rPr>
              <a:t> </a:t>
            </a:r>
            <a:r>
              <a:rPr lang="hu-HU" sz="1400" b="1" dirty="0" err="1">
                <a:solidFill>
                  <a:srgbClr val="002060"/>
                </a:solidFill>
              </a:rPr>
              <a:t>tests</a:t>
            </a:r>
            <a:endParaRPr lang="hu-HU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3F5D9F99-2E69-D84F-B873-5DFF3928B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145719"/>
              </p:ext>
            </p:extLst>
          </p:nvPr>
        </p:nvGraphicFramePr>
        <p:xfrm>
          <a:off x="7812360" y="54863"/>
          <a:ext cx="1254373" cy="1256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r:id="rId4" imgW="6501587" imgH="6488889" progId="">
                  <p:embed/>
                </p:oleObj>
              </mc:Choice>
              <mc:Fallback>
                <p:oleObj r:id="rId4" imgW="6501587" imgH="6488889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F5D9F99-2E69-D84F-B873-5DFF3928B5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54863"/>
                        <a:ext cx="1254373" cy="12567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0446" y="633705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7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A46E-50F2-6B42-B169-41925F822487}"/>
              </a:ext>
            </a:extLst>
          </p:cNvPr>
          <p:cNvSpPr/>
          <p:nvPr/>
        </p:nvSpPr>
        <p:spPr>
          <a:xfrm>
            <a:off x="3029668" y="332656"/>
            <a:ext cx="2852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5. </a:t>
            </a:r>
            <a:r>
              <a:rPr lang="cs-CZ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Conclusion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F5D9F99-2E69-D84F-B873-5DFF3928B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946421"/>
              </p:ext>
            </p:extLst>
          </p:nvPr>
        </p:nvGraphicFramePr>
        <p:xfrm>
          <a:off x="7812360" y="54863"/>
          <a:ext cx="1254373" cy="1256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" r:id="rId3" imgW="6501587" imgH="6488889" progId="">
                  <p:embed/>
                </p:oleObj>
              </mc:Choice>
              <mc:Fallback>
                <p:oleObj r:id="rId3" imgW="6501587" imgH="6488889" progId="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E0EF674-AB6A-454C-8FA3-FE59538DF5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54863"/>
                        <a:ext cx="1254373" cy="12567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07B2E66-5BA0-934A-96D7-AC0D115CA919}"/>
              </a:ext>
            </a:extLst>
          </p:cNvPr>
          <p:cNvSpPr/>
          <p:nvPr/>
        </p:nvSpPr>
        <p:spPr>
          <a:xfrm>
            <a:off x="2427355" y="6237312"/>
            <a:ext cx="4084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Farsang </a:t>
            </a:r>
            <a:r>
              <a:rPr lang="en-US" dirty="0" smtClean="0">
                <a:solidFill>
                  <a:srgbClr val="002060"/>
                </a:solidFill>
              </a:rPr>
              <a:t>et </a:t>
            </a:r>
            <a:r>
              <a:rPr lang="en-US" dirty="0">
                <a:solidFill>
                  <a:srgbClr val="002060"/>
                </a:solidFill>
              </a:rPr>
              <a:t>al./ EGU 2020, Vienna, Austria</a:t>
            </a:r>
          </a:p>
        </p:txBody>
      </p:sp>
      <p:sp>
        <p:nvSpPr>
          <p:cNvPr id="3" name="Téglalap 2"/>
          <p:cNvSpPr/>
          <p:nvPr/>
        </p:nvSpPr>
        <p:spPr>
          <a:xfrm>
            <a:off x="0" y="1289718"/>
            <a:ext cx="8136904" cy="4933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sewage sludge compost applied to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Chernozem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soils improved soil properties by adding slowly decomposing organic matter, abundant in plant macronutrients (N, K, P). </a:t>
            </a:r>
            <a:endParaRPr lang="hu-H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altLang="fr-FR" b="1" dirty="0">
                <a:solidFill>
                  <a:srgbClr val="002060"/>
                </a:solidFill>
                <a:cs typeface="Times New Roman" panose="02020603050405020304" pitchFamily="18" charset="0"/>
              </a:rPr>
              <a:t>M</a:t>
            </a:r>
            <a:r>
              <a:rPr lang="en-US" altLang="fr-FR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oreover</a:t>
            </a:r>
            <a:r>
              <a:rPr lang="en-US" altLang="fr-FR" b="1" dirty="0">
                <a:solidFill>
                  <a:srgbClr val="002060"/>
                </a:solidFill>
                <a:cs typeface="Times New Roman" panose="02020603050405020304" pitchFamily="18" charset="0"/>
              </a:rPr>
              <a:t>, the sewage sludge </a:t>
            </a:r>
            <a:r>
              <a:rPr lang="hu-HU" altLang="fr-FR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compost</a:t>
            </a:r>
            <a:r>
              <a:rPr lang="hu-HU" altLang="fr-FR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hu-HU" altLang="fr-FR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spreading</a:t>
            </a:r>
            <a:r>
              <a:rPr lang="hu-HU" altLang="fr-FR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hu-HU" altLang="fr-FR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on</a:t>
            </a:r>
            <a:r>
              <a:rPr lang="hu-HU" altLang="fr-FR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hu-HU" altLang="fr-FR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field</a:t>
            </a:r>
            <a:r>
              <a:rPr lang="hu-HU" altLang="fr-FR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hu-HU" altLang="fr-FR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seemingly</a:t>
            </a:r>
            <a:r>
              <a:rPr lang="hu-HU" altLang="fr-FR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fr-FR" b="1" dirty="0">
                <a:solidFill>
                  <a:srgbClr val="002060"/>
                </a:solidFill>
                <a:cs typeface="Times New Roman" panose="02020603050405020304" pitchFamily="18" charset="0"/>
              </a:rPr>
              <a:t>cause</a:t>
            </a:r>
            <a:r>
              <a:rPr lang="hu-HU" altLang="fr-FR" b="1" dirty="0">
                <a:solidFill>
                  <a:srgbClr val="002060"/>
                </a:solidFill>
                <a:cs typeface="Times New Roman" panose="02020603050405020304" pitchFamily="18" charset="0"/>
              </a:rPr>
              <a:t>s </a:t>
            </a:r>
            <a:r>
              <a:rPr lang="hu-HU" altLang="fr-FR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some</a:t>
            </a:r>
            <a:r>
              <a:rPr lang="en-US" altLang="fr-FR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hu-HU" altLang="fr-FR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heavy</a:t>
            </a:r>
            <a:r>
              <a:rPr lang="hu-HU" altLang="fr-FR" b="1" dirty="0">
                <a:solidFill>
                  <a:srgbClr val="002060"/>
                </a:solidFill>
                <a:cs typeface="Times New Roman" panose="02020603050405020304" pitchFamily="18" charset="0"/>
              </a:rPr>
              <a:t> metal </a:t>
            </a:r>
            <a:r>
              <a:rPr lang="hu-HU" altLang="fr-FR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enrichment</a:t>
            </a:r>
            <a:r>
              <a:rPr lang="hu-HU" altLang="fr-FR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anaerobic microorganisms and the DHA enzyme activity in the anaerobic soil layers did not increase in the compost-amended soils. </a:t>
            </a:r>
            <a:endParaRPr lang="hu-H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aerobic microorganisms (CFUs) and CAT activity tended to be higher in treated soils compared to the non-amended (control) site, however not significantly. These results suggest that the soil biological activity is only moderately affected by the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low-dose municipal sewage sludge compost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applications. </a:t>
            </a:r>
            <a:endParaRPr lang="hu-H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our field CO</a:t>
            </a:r>
            <a:r>
              <a:rPr lang="en-US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emission measurements, the yearly application of the sewage sludge compost in a low-dose seemingly did not affect the soil respiration rates, compared to a local control site.</a:t>
            </a:r>
            <a:endParaRPr lang="hu-HU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4137" y="6421978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21086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Custom 7">
      <a:dk1>
        <a:srgbClr val="5E4444"/>
      </a:dk1>
      <a:lt1>
        <a:srgbClr val="F7F3F3"/>
      </a:lt1>
      <a:dk2>
        <a:srgbClr val="FEFFFF"/>
      </a:dk2>
      <a:lt2>
        <a:srgbClr val="FEFFFF"/>
      </a:lt2>
      <a:accent1>
        <a:srgbClr val="FFD478"/>
      </a:accent1>
      <a:accent2>
        <a:srgbClr val="C16059"/>
      </a:accent2>
      <a:accent3>
        <a:srgbClr val="C4B7B7"/>
      </a:accent3>
      <a:accent4>
        <a:srgbClr val="D3D0D0"/>
      </a:accent4>
      <a:accent5>
        <a:srgbClr val="E2B8AA"/>
      </a:accent5>
      <a:accent6>
        <a:srgbClr val="AF5650"/>
      </a:accent6>
      <a:hlink>
        <a:srgbClr val="FFCC00"/>
      </a:hlink>
      <a:folHlink>
        <a:srgbClr val="CBB557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0">
        <a:dk1>
          <a:srgbClr val="5C1F00"/>
        </a:dk1>
        <a:lt1>
          <a:srgbClr val="FFFFFF"/>
        </a:lt1>
        <a:dk2>
          <a:srgbClr val="FF2D2D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FFADAD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11">
        <a:dk1>
          <a:srgbClr val="5C1F00"/>
        </a:dk1>
        <a:lt1>
          <a:srgbClr val="FFFFFF"/>
        </a:lt1>
        <a:dk2>
          <a:srgbClr val="FF2D2D"/>
        </a:dk2>
        <a:lt2>
          <a:srgbClr val="DFD293"/>
        </a:lt2>
        <a:accent1>
          <a:srgbClr val="FF6845"/>
        </a:accent1>
        <a:accent2>
          <a:srgbClr val="E9D1C9"/>
        </a:accent2>
        <a:accent3>
          <a:srgbClr val="FFADAD"/>
        </a:accent3>
        <a:accent4>
          <a:srgbClr val="DADADA"/>
        </a:accent4>
        <a:accent5>
          <a:srgbClr val="FFB9B0"/>
        </a:accent5>
        <a:accent6>
          <a:srgbClr val="D3BDB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12">
        <a:dk1>
          <a:srgbClr val="000000"/>
        </a:dk1>
        <a:lt1>
          <a:srgbClr val="FFFFFF"/>
        </a:lt1>
        <a:dk2>
          <a:srgbClr val="000000"/>
        </a:dk2>
        <a:lt2>
          <a:srgbClr val="FF330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3">
        <a:dk1>
          <a:srgbClr val="000000"/>
        </a:dk1>
        <a:lt1>
          <a:srgbClr val="FFFFFF"/>
        </a:lt1>
        <a:dk2>
          <a:srgbClr val="000000"/>
        </a:dk2>
        <a:lt2>
          <a:srgbClr val="FF3300"/>
        </a:lt2>
        <a:accent1>
          <a:srgbClr val="FFFFC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4">
        <a:dk1>
          <a:srgbClr val="000000"/>
        </a:dk1>
        <a:lt1>
          <a:srgbClr val="FFFFCC"/>
        </a:lt1>
        <a:dk2>
          <a:srgbClr val="000000"/>
        </a:dk2>
        <a:lt2>
          <a:srgbClr val="FF3300"/>
        </a:lt2>
        <a:accent1>
          <a:srgbClr val="FFFFCC"/>
        </a:accent1>
        <a:accent2>
          <a:srgbClr val="333399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Bai giang VL Dat - Chuong 1 - Nhung</Template>
  <TotalTime>1821</TotalTime>
  <Words>774</Words>
  <Application>Microsoft Office PowerPoint</Application>
  <PresentationFormat>Diavetítés a képernyőre (4:3 oldalarány)</PresentationFormat>
  <Paragraphs>49</Paragraphs>
  <Slides>10</Slides>
  <Notes>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0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Wingdings</vt:lpstr>
      <vt:lpstr>Stream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Gabor</dc:creator>
  <cp:lastModifiedBy>Andrea Farsang</cp:lastModifiedBy>
  <cp:revision>136</cp:revision>
  <dcterms:created xsi:type="dcterms:W3CDTF">2017-10-04T14:50:46Z</dcterms:created>
  <dcterms:modified xsi:type="dcterms:W3CDTF">2020-04-28T10:09:46Z</dcterms:modified>
</cp:coreProperties>
</file>