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0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F49B-BB34-7F4E-8CE5-3EB8C5E39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501A9-21B0-1543-BD71-8DF9DF7F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0C9AC-618F-014B-8221-1F9CED46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CD2A-FBCF-7B42-AE67-70953432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ED81F-D516-A544-BDC9-9B5ADB26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7552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B88E-B12C-184E-8CDE-69915897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C05BD-9071-A846-BDE0-AA16614F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71DB-5FCE-EC4D-B388-54049892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D76F-FF3D-044A-91B4-916277F8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47E8-6DF2-754C-9547-5B1FD036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503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8ADA8-8C15-4D4F-A9DE-B1EACD3C9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C4476-4F95-AC4D-B70A-B80F81B91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6C2C2-243A-0843-8982-3E4B8A3C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165D-3AC5-5C42-AAFB-A4C38C95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0C0E-A90F-1D41-AB59-581F4B85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976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E8B9-DB72-7E48-9A33-598CE513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95AA-228D-014D-A960-FA4AF748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AEFFA-0A57-4C46-B9C9-2EA192B0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E25B-16D2-D54C-B282-AA05C564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A18C-6E41-B54E-BB5C-0EAE9448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5125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EF00-E76A-004C-BD22-31E384DE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CC086-068D-C94A-8086-E3D8FFA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598FB-25AE-CC45-835D-A03F342D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737F6-4AAD-EE41-BA94-AD3BF94C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F0CF-AE0D-A544-ABD1-E5AD2B63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000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C36E-EA20-8E4D-B2C6-01951F07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5C31-6973-3540-A72E-9F61A48EB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0A1BB-AFEA-7D43-B1CD-D618C235A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E2B4A-48C8-0145-94FF-4359D12B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7A821-13BC-9D43-B5A2-B4617B55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1196F-8B66-774D-AD38-4BB4205E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7083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D935-2E67-364B-AA8C-4448DCD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85A9E-5042-A143-8D76-34EE965F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125E-C657-4341-B2A5-0A4AB2FA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C8375-AF95-334D-810F-47260CB8A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6C1C8-3060-8241-A9C5-6BA88AC60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E36E1-E250-624C-95E7-20A39F88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990B2-5B27-4445-A79E-9DCB299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CA4F9-3AB4-6343-9200-77824E59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212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875D-CE06-7F45-9F4E-7484F7DC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1964-A572-7441-BCCF-C2702C17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00D76-6B43-734B-9947-C3DA4435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8CA58-C712-1C49-8FDD-2E703C22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2222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B44A5-2834-1F44-AD0F-E09C116D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E2B09-36D9-5445-9E43-2856789B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0B20-29AC-454F-A26A-83A6D605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181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5DC1-4E10-5E4B-9EC7-1E311D9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FFEF-11FC-694E-B3C7-ED9E9CE2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BAE92-4841-F34D-A00C-AAE6D07E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C5759-2978-AE45-A2DC-3686CB85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47B1E-A1C6-1B42-87D3-A75BF16C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EFBC6-DF5C-CE4D-979C-374951E1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6401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ECE5-4D1B-FE4E-9E86-3AEEA4BD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3D9ED-2BCA-D04C-94C0-8CCE1807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02559-BC5C-744A-8D4A-85DD79BA8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CFD56-9DA9-B945-8AFE-DC0339A3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A0EC8-A325-B44C-96A8-D9D4F6B7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3824C-1339-8F46-A9DC-C8E53FCD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0133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AFDA6-32CA-F945-A2F6-36118763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29CC2-4A3F-404A-9021-BCE8A7EB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ABD09-9E07-6C41-8FCA-6208D939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225D-489A-2646-AF0A-D71A56593F10}" type="datetimeFigureOut">
              <a:rPr lang="en-NO" smtClean="0"/>
              <a:t>04/05/2020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3904-85BB-4C4C-BCC4-277CF5127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989B-9345-664A-894D-F7216536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6B74-C7FE-9E42-9BB8-64869C133C8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805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:\pc\Pictures\Figures\Logos\ERC.jpg">
            <a:extLst>
              <a:ext uri="{FF2B5EF4-FFF2-40B4-BE49-F238E27FC236}">
                <a16:creationId xmlns:a16="http://schemas.microsoft.com/office/drawing/2014/main" id="{BA9658BF-F3D4-8448-80E5-017FD79E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102" y="1544488"/>
            <a:ext cx="819414" cy="5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pc\Pictures\Figures\Logos\NJORD_bluered.JPG">
            <a:extLst>
              <a:ext uri="{FF2B5EF4-FFF2-40B4-BE49-F238E27FC236}">
                <a16:creationId xmlns:a16="http://schemas.microsoft.com/office/drawing/2014/main" id="{0D0149ED-F928-0C44-BBA9-EBBC9EDD8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1648" y="1240599"/>
            <a:ext cx="1728192" cy="9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:\pc\Pictures\Figures\Logos\pgp_logo_18cm.jpg">
            <a:extLst>
              <a:ext uri="{FF2B5EF4-FFF2-40B4-BE49-F238E27FC236}">
                <a16:creationId xmlns:a16="http://schemas.microsoft.com/office/drawing/2014/main" id="{06CD4E1F-448D-014F-9E98-1660DDB1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9600" y="2486697"/>
            <a:ext cx="2160240" cy="6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M:\pc\Pictures\Figures\Logos\ccg_0la7_400x400.png">
            <a:extLst>
              <a:ext uri="{FF2B5EF4-FFF2-40B4-BE49-F238E27FC236}">
                <a16:creationId xmlns:a16="http://schemas.microsoft.com/office/drawing/2014/main" id="{EC284096-F45E-2448-A0DF-1B0DF9C5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17" y="1008085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:\pc\Pictures\Figures\Logos\NSERC.jpg">
            <a:extLst>
              <a:ext uri="{FF2B5EF4-FFF2-40B4-BE49-F238E27FC236}">
                <a16:creationId xmlns:a16="http://schemas.microsoft.com/office/drawing/2014/main" id="{848DF3A7-BCDE-2749-A1F6-D0B2042E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17" y="2191137"/>
            <a:ext cx="1455409" cy="5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59EB0-00CC-6D4D-A80E-EB5969BE195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A8F42-61E4-664E-8D29-B387B33B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34" y="155519"/>
            <a:ext cx="10344131" cy="613302"/>
          </a:xfrm>
          <a:solidFill>
            <a:srgbClr val="F2F2F2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en-NO" sz="2800" dirty="0"/>
              <a:t>Direct observations of a dynamic earthquake rupture in the lower crust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A3B33AA-0856-0741-9A03-289117CA5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207" y="1041895"/>
            <a:ext cx="9695513" cy="2394240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Arianne Petley-Ragan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1,*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Ben-Zion, Y.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Austrheim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H.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Ildefonse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Renard, F.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Jamtveit, B.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Physics of Geological Processes,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Njord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Centre, University of Oslo, Oslo, Norway</a:t>
            </a: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Department of Earth Sciences, University of Southern California, California, USA</a:t>
            </a: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Geosciences Montpellier, CNRS, University of Montpellier,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des Antilles, Montpellier, France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University Grenoble Alpes,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ISTerre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Grenoble, France</a:t>
            </a: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Science Advances (2019) 5: eaaw0913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DE7A6C-9BBC-6145-BD6D-4B5ED774AA0C}"/>
              </a:ext>
            </a:extLst>
          </p:cNvPr>
          <p:cNvCxnSpPr/>
          <p:nvPr/>
        </p:nvCxnSpPr>
        <p:spPr>
          <a:xfrm>
            <a:off x="0" y="87732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5D71DF-EFED-1E4C-9113-8BE3798FE9A9}"/>
              </a:ext>
            </a:extLst>
          </p:cNvPr>
          <p:cNvSpPr txBox="1"/>
          <p:nvPr/>
        </p:nvSpPr>
        <p:spPr>
          <a:xfrm>
            <a:off x="317131" y="3436135"/>
            <a:ext cx="417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u="sng" dirty="0">
                <a:latin typeface="Arial" panose="020B0604020202020204" pitchFamily="34" charset="0"/>
                <a:cs typeface="Arial" panose="020B0604020202020204" pitchFamily="34" charset="0"/>
              </a:rPr>
              <a:t>Display Contents:</a:t>
            </a:r>
          </a:p>
          <a:p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pg. 2. Geological Setting and Field Map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g. 3. Fault Description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g. 4. Fault Microstructures: Damage Zone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pg. 5. Fault Microstructures: </a:t>
            </a:r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Cataclasites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g. 6. Dynamic Rupture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EC64A-606B-5B46-B55F-70CABAD21603}"/>
              </a:ext>
            </a:extLst>
          </p:cNvPr>
          <p:cNvSpPr txBox="1"/>
          <p:nvPr/>
        </p:nvSpPr>
        <p:spPr>
          <a:xfrm>
            <a:off x="4606876" y="3469208"/>
            <a:ext cx="7197304" cy="255454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NO" sz="1600" dirty="0">
                <a:latin typeface="Arial" panose="020B0604020202020204" pitchFamily="34" charset="0"/>
                <a:cs typeface="Arial" panose="020B0604020202020204" pitchFamily="34" charset="0"/>
              </a:rPr>
              <a:t>Through rapid brittle deformation, fluid infiltration and metamorphism, lower crustal earthquakes have a profound effect on dry portions of the lower continental crust. However, their triggering mechanism and sequence of events are still debated. This display presents observations from Petley-Ragan et al. (2019) that piece together the temporal evolution of a lower crustal earthquake fault from the Bergen Arcs, Western Norway. Our results provide evidence for purely brittle deformation processes acting prior to frictional melting and subsequent fluid-driven metamorphism caused by the earthquake, and fits a scenario in which a dynamic rupture has propagated within the lower crust.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C16F4-20E7-EE4C-ABDA-08B7DFAD6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0640" y="6350690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9348D91-6CD6-9440-B4DA-E83FAACA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824A5-E0F9-6746-8620-38B222D7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72" y="3707727"/>
            <a:ext cx="11612253" cy="2933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2EE63-078E-274A-812F-84E9F740D660}"/>
              </a:ext>
            </a:extLst>
          </p:cNvPr>
          <p:cNvSpPr txBox="1"/>
          <p:nvPr/>
        </p:nvSpPr>
        <p:spPr>
          <a:xfrm>
            <a:off x="41935" y="67444"/>
            <a:ext cx="4945699" cy="4001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Page 2. Geological Setting and Field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DC470-CED3-CB41-9EE4-29AA58FF93A5}"/>
              </a:ext>
            </a:extLst>
          </p:cNvPr>
          <p:cNvSpPr txBox="1"/>
          <p:nvPr/>
        </p:nvSpPr>
        <p:spPr>
          <a:xfrm>
            <a:off x="6711125" y="721182"/>
            <a:ext cx="493891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A pseudotachylyte-bearing fault cuts through granulite facies anorthosite (930 Ma) and is spatially associated with fluid-driven amphibolite facies metamorphism (420-430 Ma).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Conditions of metamorphism are </a:t>
            </a:r>
            <a:r>
              <a:rPr lang="en-NO" sz="1400" b="1" dirty="0">
                <a:latin typeface="Arial" panose="020B0604020202020204" pitchFamily="34" charset="0"/>
                <a:cs typeface="Arial" panose="020B0604020202020204" pitchFamily="34" charset="0"/>
              </a:rPr>
              <a:t>0.9-1.0 G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O" sz="1400" b="1" dirty="0">
                <a:latin typeface="Arial" panose="020B0604020202020204" pitchFamily="34" charset="0"/>
                <a:cs typeface="Arial" panose="020B0604020202020204" pitchFamily="34" charset="0"/>
              </a:rPr>
              <a:t>a and 550-625℃ </a:t>
            </a:r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based on local equilibrium in the pseudotachylyte.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NO" sz="1400" b="1" dirty="0">
                <a:latin typeface="Arial" panose="020B0604020202020204" pitchFamily="34" charset="0"/>
                <a:cs typeface="Arial" panose="020B0604020202020204" pitchFamily="34" charset="0"/>
              </a:rPr>
              <a:t>apparent displacement of 1.7 m </a:t>
            </a:r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was measured from an offset garnet-pyroxene seam in the wall rock.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Wall rock damage and injection veins are locally evident on only the northern side of the fault (</a:t>
            </a:r>
            <a:r>
              <a:rPr lang="en-NO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 3</a:t>
            </a:r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A0FAF-C255-C04A-8FD5-94C590BCEA86}"/>
              </a:ext>
            </a:extLst>
          </p:cNvPr>
          <p:cNvSpPr/>
          <p:nvPr/>
        </p:nvSpPr>
        <p:spPr>
          <a:xfrm>
            <a:off x="1937084" y="5654842"/>
            <a:ext cx="433137" cy="31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80E62-28D3-7E4B-B96A-8E1B0C80E554}"/>
              </a:ext>
            </a:extLst>
          </p:cNvPr>
          <p:cNvSpPr txBox="1"/>
          <p:nvPr/>
        </p:nvSpPr>
        <p:spPr>
          <a:xfrm>
            <a:off x="1961152" y="5110340"/>
            <a:ext cx="74595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pg.3(b)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B8F57-63FC-A04E-96DB-ADAC74A5F3D2}"/>
              </a:ext>
            </a:extLst>
          </p:cNvPr>
          <p:cNvSpPr txBox="1"/>
          <p:nvPr/>
        </p:nvSpPr>
        <p:spPr>
          <a:xfrm>
            <a:off x="2729816" y="5070371"/>
            <a:ext cx="7459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</a:t>
            </a:r>
            <a:r>
              <a:rPr lang="en-NO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46513-47E8-0649-A421-E3518B8E43AC}"/>
              </a:ext>
            </a:extLst>
          </p:cNvPr>
          <p:cNvSpPr txBox="1"/>
          <p:nvPr/>
        </p:nvSpPr>
        <p:spPr>
          <a:xfrm>
            <a:off x="3510504" y="5070371"/>
            <a:ext cx="7459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O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3(c)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13D9B-3ADA-D548-917E-C6C6CFA8F0BE}"/>
              </a:ext>
            </a:extLst>
          </p:cNvPr>
          <p:cNvSpPr/>
          <p:nvPr/>
        </p:nvSpPr>
        <p:spPr>
          <a:xfrm>
            <a:off x="4363452" y="5654842"/>
            <a:ext cx="433137" cy="397041"/>
          </a:xfrm>
          <a:prstGeom prst="rect">
            <a:avLst/>
          </a:prstGeom>
          <a:solidFill>
            <a:srgbClr val="D0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55F5FA-2E16-7E45-952F-26537954CEFE}"/>
              </a:ext>
            </a:extLst>
          </p:cNvPr>
          <p:cNvSpPr/>
          <p:nvPr/>
        </p:nvSpPr>
        <p:spPr>
          <a:xfrm>
            <a:off x="541959" y="710522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BD793-A5FA-614E-A51F-DC2E083C8A80}"/>
              </a:ext>
            </a:extLst>
          </p:cNvPr>
          <p:cNvSpPr txBox="1"/>
          <p:nvPr/>
        </p:nvSpPr>
        <p:spPr>
          <a:xfrm>
            <a:off x="530529" y="6562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EE4794-BA7C-3243-AC98-CE3F9FF209F2}"/>
              </a:ext>
            </a:extLst>
          </p:cNvPr>
          <p:cNvSpPr/>
          <p:nvPr/>
        </p:nvSpPr>
        <p:spPr>
          <a:xfrm>
            <a:off x="387094" y="3773402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9550-1A80-4C46-B4CC-B87B2788EE3B}"/>
              </a:ext>
            </a:extLst>
          </p:cNvPr>
          <p:cNvSpPr txBox="1"/>
          <p:nvPr/>
        </p:nvSpPr>
        <p:spPr>
          <a:xfrm>
            <a:off x="375664" y="37305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C6D3E-4D43-C44E-8F0A-945714807E77}"/>
              </a:ext>
            </a:extLst>
          </p:cNvPr>
          <p:cNvSpPr/>
          <p:nvPr/>
        </p:nvSpPr>
        <p:spPr>
          <a:xfrm>
            <a:off x="6286500" y="680710"/>
            <a:ext cx="281776" cy="276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2401-289A-0449-A2B1-10231D70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4" y="680709"/>
            <a:ext cx="6149746" cy="27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E84A8C9-6CF2-CA45-8782-9C817888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FCEF72-E63F-D74C-A1EF-49E5B149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78" y="524416"/>
            <a:ext cx="8084003" cy="6043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CFEFC-9E62-644A-A243-2CBF396390DF}"/>
              </a:ext>
            </a:extLst>
          </p:cNvPr>
          <p:cNvSpPr txBox="1"/>
          <p:nvPr/>
        </p:nvSpPr>
        <p:spPr>
          <a:xfrm>
            <a:off x="41935" y="67444"/>
            <a:ext cx="3061481" cy="4001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Page 3. Fault Description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042E6-1AEB-C44E-9DDB-3BA37765ACAD}"/>
              </a:ext>
            </a:extLst>
          </p:cNvPr>
          <p:cNvSpPr txBox="1"/>
          <p:nvPr/>
        </p:nvSpPr>
        <p:spPr>
          <a:xfrm>
            <a:off x="10299355" y="571152"/>
            <a:ext cx="168052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A light-colored damage zone is present in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only the northern wall rock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adjacent to the fault.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366D6-6B7F-D542-B206-97101FC51CA7}"/>
              </a:ext>
            </a:extLst>
          </p:cNvPr>
          <p:cNvSpPr txBox="1"/>
          <p:nvPr/>
        </p:nvSpPr>
        <p:spPr>
          <a:xfrm>
            <a:off x="10268462" y="2822741"/>
            <a:ext cx="168052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Garnet, plagioclase and diopside are fragmented 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he damage zone (</a:t>
            </a:r>
            <a:r>
              <a:rPr lang="en-NO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 4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21183-0406-714D-AA6B-A0DC20645772}"/>
              </a:ext>
            </a:extLst>
          </p:cNvPr>
          <p:cNvSpPr txBox="1"/>
          <p:nvPr/>
        </p:nvSpPr>
        <p:spPr>
          <a:xfrm>
            <a:off x="98817" y="3527603"/>
            <a:ext cx="185351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A zoned pseudotachylyte with floating plagioclase clasts makes up the core of the fault.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7B9DC-CA59-E440-9FF3-0D9DB10C33AE}"/>
              </a:ext>
            </a:extLst>
          </p:cNvPr>
          <p:cNvSpPr txBox="1"/>
          <p:nvPr/>
        </p:nvSpPr>
        <p:spPr>
          <a:xfrm>
            <a:off x="10227275" y="5116852"/>
            <a:ext cx="172170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veins inject into the damaged wall rock, suggesting that </a:t>
            </a:r>
            <a:r>
              <a:rPr lang="en-C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wall rock deformation predates melting.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76B64-E30B-204C-BEC4-44678B48471E}"/>
              </a:ext>
            </a:extLst>
          </p:cNvPr>
          <p:cNvSpPr/>
          <p:nvPr/>
        </p:nvSpPr>
        <p:spPr>
          <a:xfrm>
            <a:off x="7399421" y="3140242"/>
            <a:ext cx="312821" cy="2767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DF5DF-E65C-F045-B1B4-C40E728FFB8D}"/>
              </a:ext>
            </a:extLst>
          </p:cNvPr>
          <p:cNvSpPr/>
          <p:nvPr/>
        </p:nvSpPr>
        <p:spPr>
          <a:xfrm>
            <a:off x="6288506" y="2418346"/>
            <a:ext cx="256674" cy="2476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536FA9-6034-7340-977C-E538EC1F40D0}"/>
              </a:ext>
            </a:extLst>
          </p:cNvPr>
          <p:cNvCxnSpPr>
            <a:cxnSpLocks/>
          </p:cNvCxnSpPr>
          <p:nvPr/>
        </p:nvCxnSpPr>
        <p:spPr>
          <a:xfrm flipH="1" flipV="1">
            <a:off x="8639908" y="5094578"/>
            <a:ext cx="1628554" cy="10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87AAD4-A717-7446-ACB3-684E41A12C74}"/>
              </a:ext>
            </a:extLst>
          </p:cNvPr>
          <p:cNvSpPr txBox="1"/>
          <p:nvPr/>
        </p:nvSpPr>
        <p:spPr>
          <a:xfrm>
            <a:off x="6201383" y="265501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pg.4(a)</a:t>
            </a:r>
            <a:endParaRPr lang="en-NO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EB83C-FA47-7246-813B-55E763D554B1}"/>
              </a:ext>
            </a:extLst>
          </p:cNvPr>
          <p:cNvSpPr txBox="1"/>
          <p:nvPr/>
        </p:nvSpPr>
        <p:spPr>
          <a:xfrm>
            <a:off x="7162921" y="2883080"/>
            <a:ext cx="6703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pg.4(b)</a:t>
            </a:r>
            <a:endParaRPr lang="en-NO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7B177-EC11-6040-957D-25A9B1EF492A}"/>
              </a:ext>
            </a:extLst>
          </p:cNvPr>
          <p:cNvCxnSpPr>
            <a:cxnSpLocks/>
          </p:cNvCxnSpPr>
          <p:nvPr/>
        </p:nvCxnSpPr>
        <p:spPr>
          <a:xfrm flipH="1">
            <a:off x="8242434" y="2822741"/>
            <a:ext cx="202602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E45162-C1F3-634D-A152-9ADA4067EE3F}"/>
              </a:ext>
            </a:extLst>
          </p:cNvPr>
          <p:cNvCxnSpPr>
            <a:cxnSpLocks/>
          </p:cNvCxnSpPr>
          <p:nvPr/>
        </p:nvCxnSpPr>
        <p:spPr>
          <a:xfrm flipH="1">
            <a:off x="10138002" y="927086"/>
            <a:ext cx="161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97728F-0431-1F49-9407-88F2CBFD147F}"/>
              </a:ext>
            </a:extLst>
          </p:cNvPr>
          <p:cNvCxnSpPr>
            <a:cxnSpLocks/>
          </p:cNvCxnSpPr>
          <p:nvPr/>
        </p:nvCxnSpPr>
        <p:spPr>
          <a:xfrm>
            <a:off x="1952331" y="3789635"/>
            <a:ext cx="2818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925CC38-2C5E-BB47-A642-0651B15A998E}"/>
              </a:ext>
            </a:extLst>
          </p:cNvPr>
          <p:cNvSpPr txBox="1"/>
          <p:nvPr/>
        </p:nvSpPr>
        <p:spPr>
          <a:xfrm>
            <a:off x="98817" y="6107052"/>
            <a:ext cx="18535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The southern wall rock remains intact.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8C154A-8CF3-D240-83B6-59AEEA7668C6}"/>
              </a:ext>
            </a:extLst>
          </p:cNvPr>
          <p:cNvCxnSpPr>
            <a:cxnSpLocks/>
          </p:cNvCxnSpPr>
          <p:nvPr/>
        </p:nvCxnSpPr>
        <p:spPr>
          <a:xfrm>
            <a:off x="1964054" y="6108215"/>
            <a:ext cx="2818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90C97-814C-8842-B51D-4B377C398E64}"/>
              </a:ext>
            </a:extLst>
          </p:cNvPr>
          <p:cNvSpPr/>
          <p:nvPr/>
        </p:nvSpPr>
        <p:spPr>
          <a:xfrm>
            <a:off x="5653983" y="5094578"/>
            <a:ext cx="425688" cy="391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D8B299-FE1F-1D42-A2F4-779545B1A2F1}"/>
              </a:ext>
            </a:extLst>
          </p:cNvPr>
          <p:cNvSpPr/>
          <p:nvPr/>
        </p:nvSpPr>
        <p:spPr>
          <a:xfrm>
            <a:off x="5253199" y="2718797"/>
            <a:ext cx="425688" cy="391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F9EB5-02F5-CA42-B8E7-02EAF01E040B}"/>
              </a:ext>
            </a:extLst>
          </p:cNvPr>
          <p:cNvSpPr txBox="1"/>
          <p:nvPr/>
        </p:nvSpPr>
        <p:spPr>
          <a:xfrm>
            <a:off x="5162161" y="309669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pg.5(a)</a:t>
            </a:r>
            <a:endParaRPr lang="en-NO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42FE66-5DD3-5143-BF96-E802F8095883}"/>
              </a:ext>
            </a:extLst>
          </p:cNvPr>
          <p:cNvSpPr txBox="1"/>
          <p:nvPr/>
        </p:nvSpPr>
        <p:spPr>
          <a:xfrm>
            <a:off x="5499105" y="4833311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pg.5(b)</a:t>
            </a:r>
            <a:endParaRPr lang="en-NO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4CF78-E96F-0946-A635-468C625C20E9}"/>
              </a:ext>
            </a:extLst>
          </p:cNvPr>
          <p:cNvSpPr txBox="1"/>
          <p:nvPr/>
        </p:nvSpPr>
        <p:spPr>
          <a:xfrm>
            <a:off x="98817" y="580653"/>
            <a:ext cx="185351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The fault is defined by a zoned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pseudotachylyte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), injection veins, an asymmetrical damage zone (</a:t>
            </a:r>
            <a:r>
              <a:rPr lang="en-CA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 4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) and symmetric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cataclasites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 5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A76C38-DD7F-1440-ACD6-1DE184DDFDE8}"/>
              </a:ext>
            </a:extLst>
          </p:cNvPr>
          <p:cNvSpPr txBox="1"/>
          <p:nvPr/>
        </p:nvSpPr>
        <p:spPr>
          <a:xfrm>
            <a:off x="98817" y="4688038"/>
            <a:ext cx="185351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Clasts of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cataclasite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are present in the outer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suggesting that </a:t>
            </a:r>
            <a:r>
              <a:rPr lang="en-CA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cataclasis</a:t>
            </a:r>
            <a:r>
              <a:rPr lang="en-C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predates melting.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8BBC6C-148E-854A-AF95-5913DAC17915}"/>
              </a:ext>
            </a:extLst>
          </p:cNvPr>
          <p:cNvCxnSpPr>
            <a:cxnSpLocks/>
          </p:cNvCxnSpPr>
          <p:nvPr/>
        </p:nvCxnSpPr>
        <p:spPr>
          <a:xfrm>
            <a:off x="1964054" y="5386431"/>
            <a:ext cx="5329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D0DC5E-B508-4244-ADAB-11E2EAC3F6C6}"/>
              </a:ext>
            </a:extLst>
          </p:cNvPr>
          <p:cNvCxnSpPr>
            <a:cxnSpLocks/>
          </p:cNvCxnSpPr>
          <p:nvPr/>
        </p:nvCxnSpPr>
        <p:spPr>
          <a:xfrm flipH="1" flipV="1">
            <a:off x="6646847" y="2560181"/>
            <a:ext cx="1595587" cy="262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9D6765-BA32-7343-B914-452086550716}"/>
              </a:ext>
            </a:extLst>
          </p:cNvPr>
          <p:cNvCxnSpPr>
            <a:cxnSpLocks/>
          </p:cNvCxnSpPr>
          <p:nvPr/>
        </p:nvCxnSpPr>
        <p:spPr>
          <a:xfrm flipH="1">
            <a:off x="7788434" y="2822741"/>
            <a:ext cx="454000" cy="273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16EE90-7455-F840-BCCC-8329CBD878EA}"/>
              </a:ext>
            </a:extLst>
          </p:cNvPr>
          <p:cNvSpPr txBox="1"/>
          <p:nvPr/>
        </p:nvSpPr>
        <p:spPr>
          <a:xfrm>
            <a:off x="98817" y="2500978"/>
            <a:ext cx="185351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Cataclasites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pg. 5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) symmetrically bound either side of the fault.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E84108-BB11-4943-B75E-069B9A3016CF}"/>
              </a:ext>
            </a:extLst>
          </p:cNvPr>
          <p:cNvCxnSpPr>
            <a:cxnSpLocks/>
          </p:cNvCxnSpPr>
          <p:nvPr/>
        </p:nvCxnSpPr>
        <p:spPr>
          <a:xfrm>
            <a:off x="1964054" y="3144259"/>
            <a:ext cx="2818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4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D0A4A7EB-76FE-004C-99AF-0F0A9BBA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358C28A-2D99-024C-8F8F-D0788AF64811}"/>
              </a:ext>
            </a:extLst>
          </p:cNvPr>
          <p:cNvSpPr/>
          <p:nvPr/>
        </p:nvSpPr>
        <p:spPr>
          <a:xfrm>
            <a:off x="931014" y="419634"/>
            <a:ext cx="10099795" cy="5332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9A460-4696-1A4C-B20A-3EE5B663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01" y="1079994"/>
            <a:ext cx="3077274" cy="4646480"/>
          </a:xfrm>
          <a:prstGeom prst="rect">
            <a:avLst/>
          </a:prstGeom>
        </p:spPr>
      </p:pic>
      <p:pic>
        <p:nvPicPr>
          <p:cNvPr id="3" name="Picture 4" descr="M:\pc\Pictures\Paper2_short\A17-037_No0023.tif">
            <a:extLst>
              <a:ext uri="{FF2B5EF4-FFF2-40B4-BE49-F238E27FC236}">
                <a16:creationId xmlns:a16="http://schemas.microsoft.com/office/drawing/2014/main" id="{6472EBF4-453B-D14D-8AC8-D7AC53853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4763" y="1075568"/>
            <a:ext cx="3460483" cy="22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M:\pc\Pictures\Paper2_short\A17-037_No0027.tif">
            <a:extLst>
              <a:ext uri="{FF2B5EF4-FFF2-40B4-BE49-F238E27FC236}">
                <a16:creationId xmlns:a16="http://schemas.microsoft.com/office/drawing/2014/main" id="{619D3D54-50B0-7D46-A2DF-7581E3DFD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2036" y="3346014"/>
            <a:ext cx="3460483" cy="22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E0AE3-A259-EE4D-93BC-4FF5DD8B8B8A}"/>
              </a:ext>
            </a:extLst>
          </p:cNvPr>
          <p:cNvSpPr txBox="1"/>
          <p:nvPr/>
        </p:nvSpPr>
        <p:spPr>
          <a:xfrm>
            <a:off x="2529775" y="1840711"/>
            <a:ext cx="79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Garnet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1A5BA-4E1A-8A44-9F1C-C126F49D262F}"/>
              </a:ext>
            </a:extLst>
          </p:cNvPr>
          <p:cNvSpPr txBox="1"/>
          <p:nvPr/>
        </p:nvSpPr>
        <p:spPr>
          <a:xfrm>
            <a:off x="2755683" y="4298212"/>
            <a:ext cx="95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Diopside</a:t>
            </a:r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A4FC00-065A-884B-9659-EC5B826FF6E7}"/>
              </a:ext>
            </a:extLst>
          </p:cNvPr>
          <p:cNvCxnSpPr/>
          <p:nvPr/>
        </p:nvCxnSpPr>
        <p:spPr>
          <a:xfrm>
            <a:off x="3707529" y="5492031"/>
            <a:ext cx="108667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C424E9-32C9-EC4E-8BA1-5D3A555FD76A}"/>
              </a:ext>
            </a:extLst>
          </p:cNvPr>
          <p:cNvCxnSpPr>
            <a:cxnSpLocks/>
          </p:cNvCxnSpPr>
          <p:nvPr/>
        </p:nvCxnSpPr>
        <p:spPr>
          <a:xfrm>
            <a:off x="3761662" y="3253595"/>
            <a:ext cx="1032186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5F2228-D5EA-0D45-98AD-588C159E14C6}"/>
              </a:ext>
            </a:extLst>
          </p:cNvPr>
          <p:cNvSpPr txBox="1"/>
          <p:nvPr/>
        </p:nvSpPr>
        <p:spPr>
          <a:xfrm>
            <a:off x="3960963" y="5250475"/>
            <a:ext cx="815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500 µm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CE80D-6EDC-7B43-BE26-61CE04CB5417}"/>
              </a:ext>
            </a:extLst>
          </p:cNvPr>
          <p:cNvSpPr txBox="1"/>
          <p:nvPr/>
        </p:nvSpPr>
        <p:spPr>
          <a:xfrm>
            <a:off x="3991148" y="3018200"/>
            <a:ext cx="736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500 µm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32FD6-D589-544A-9810-07D973E1CE53}"/>
              </a:ext>
            </a:extLst>
          </p:cNvPr>
          <p:cNvSpPr txBox="1"/>
          <p:nvPr/>
        </p:nvSpPr>
        <p:spPr>
          <a:xfrm>
            <a:off x="4010513" y="4741678"/>
            <a:ext cx="959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Hbl+Ky+Kfs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40EE0C-F06A-414A-B634-51357C82C27D}"/>
              </a:ext>
            </a:extLst>
          </p:cNvPr>
          <p:cNvCxnSpPr>
            <a:cxnSpLocks/>
          </p:cNvCxnSpPr>
          <p:nvPr/>
        </p:nvCxnSpPr>
        <p:spPr>
          <a:xfrm flipH="1">
            <a:off x="3821723" y="4888527"/>
            <a:ext cx="2126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5C5B23-9505-9840-9EE9-7F644F527BD3}"/>
              </a:ext>
            </a:extLst>
          </p:cNvPr>
          <p:cNvSpPr txBox="1"/>
          <p:nvPr/>
        </p:nvSpPr>
        <p:spPr>
          <a:xfrm>
            <a:off x="1423466" y="1269877"/>
            <a:ext cx="97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Cpx+Ky+Kfs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F75699-D016-AF4F-BC99-E974C0E19640}"/>
              </a:ext>
            </a:extLst>
          </p:cNvPr>
          <p:cNvCxnSpPr/>
          <p:nvPr/>
        </p:nvCxnSpPr>
        <p:spPr>
          <a:xfrm>
            <a:off x="1950136" y="1564709"/>
            <a:ext cx="203912" cy="2059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M:\pc\Dokumenter\MATLAB\Grainsize Image Analysis\A17-037_gsd_site3_logfit_2.tif">
            <a:extLst>
              <a:ext uri="{FF2B5EF4-FFF2-40B4-BE49-F238E27FC236}">
                <a16:creationId xmlns:a16="http://schemas.microsoft.com/office/drawing/2014/main" id="{91D74853-6326-2249-9CA9-159ADC70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01" y="1053836"/>
            <a:ext cx="2770587" cy="22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:\pc\Dokumenter\MATLAB\Grainsize Image Analysis\A17-037_gsd_site4_logfit_removedpts.tif">
            <a:extLst>
              <a:ext uri="{FF2B5EF4-FFF2-40B4-BE49-F238E27FC236}">
                <a16:creationId xmlns:a16="http://schemas.microsoft.com/office/drawing/2014/main" id="{58C15500-4E72-A74F-B9C4-E2D62468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001" y="3321349"/>
            <a:ext cx="2828013" cy="23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5D28C1-7566-C940-8C94-ECF7651799C1}"/>
              </a:ext>
            </a:extLst>
          </p:cNvPr>
          <p:cNvSpPr txBox="1"/>
          <p:nvPr/>
        </p:nvSpPr>
        <p:spPr>
          <a:xfrm>
            <a:off x="8459882" y="583529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Grain Size Distributions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7F1348-81C4-7B40-8952-428829395F51}"/>
              </a:ext>
            </a:extLst>
          </p:cNvPr>
          <p:cNvSpPr txBox="1"/>
          <p:nvPr/>
        </p:nvSpPr>
        <p:spPr>
          <a:xfrm>
            <a:off x="44053" y="19523"/>
            <a:ext cx="5257606" cy="4001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Page 4. Fault Microstructures: Damage Zone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DD173-2077-B644-8FFE-CCCEAF433DA2}"/>
              </a:ext>
            </a:extLst>
          </p:cNvPr>
          <p:cNvSpPr txBox="1"/>
          <p:nvPr/>
        </p:nvSpPr>
        <p:spPr>
          <a:xfrm>
            <a:off x="4926604" y="454802"/>
            <a:ext cx="299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Crystallographic orientation and misorientation between grains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55BA6B-57E6-0242-BFF9-D0446B9600B2}"/>
              </a:ext>
            </a:extLst>
          </p:cNvPr>
          <p:cNvSpPr txBox="1"/>
          <p:nvPr/>
        </p:nvSpPr>
        <p:spPr>
          <a:xfrm>
            <a:off x="1369220" y="594678"/>
            <a:ext cx="35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Brittle deformation with lack of shear strain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81B359-1FEB-1547-A96A-6F53AA83D9B6}"/>
              </a:ext>
            </a:extLst>
          </p:cNvPr>
          <p:cNvSpPr/>
          <p:nvPr/>
        </p:nvSpPr>
        <p:spPr>
          <a:xfrm>
            <a:off x="9256948" y="3146495"/>
            <a:ext cx="680535" cy="248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FF1E1-7538-7141-B80C-76465696C55C}"/>
              </a:ext>
            </a:extLst>
          </p:cNvPr>
          <p:cNvSpPr txBox="1"/>
          <p:nvPr/>
        </p:nvSpPr>
        <p:spPr>
          <a:xfrm>
            <a:off x="9467926" y="3887427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</a:rPr>
              <a:t>-2.03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77292F-A23F-AC4D-B627-8F053E8B72FE}"/>
              </a:ext>
            </a:extLst>
          </p:cNvPr>
          <p:cNvSpPr txBox="1"/>
          <p:nvPr/>
        </p:nvSpPr>
        <p:spPr>
          <a:xfrm>
            <a:off x="8787391" y="1179957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</a:rPr>
              <a:t>-1.40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286C2A-6383-CC45-8D30-C5ABCFEE3B25}"/>
              </a:ext>
            </a:extLst>
          </p:cNvPr>
          <p:cNvSpPr txBox="1"/>
          <p:nvPr/>
        </p:nvSpPr>
        <p:spPr>
          <a:xfrm>
            <a:off x="9925126" y="1949324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rgbClr val="FF0000"/>
                </a:solidFill>
              </a:rPr>
              <a:t>-2.09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AB7257-9109-5446-A670-C6394E5BD688}"/>
              </a:ext>
            </a:extLst>
          </p:cNvPr>
          <p:cNvSpPr/>
          <p:nvPr/>
        </p:nvSpPr>
        <p:spPr>
          <a:xfrm>
            <a:off x="8892879" y="3662077"/>
            <a:ext cx="469557" cy="18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68D806-54B3-5744-837D-8809AE227324}"/>
              </a:ext>
            </a:extLst>
          </p:cNvPr>
          <p:cNvSpPr txBox="1"/>
          <p:nvPr/>
        </p:nvSpPr>
        <p:spPr>
          <a:xfrm>
            <a:off x="8980416" y="5517903"/>
            <a:ext cx="12275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O" sz="1200" dirty="0"/>
              <a:t>Area Normalized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03D9DF-085D-384C-8B35-47B8A2C5E867}"/>
              </a:ext>
            </a:extLst>
          </p:cNvPr>
          <p:cNvCxnSpPr>
            <a:cxnSpLocks/>
          </p:cNvCxnSpPr>
          <p:nvPr/>
        </p:nvCxnSpPr>
        <p:spPr>
          <a:xfrm>
            <a:off x="931014" y="992051"/>
            <a:ext cx="10099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4BD5DC8-E612-1E46-A7F0-ECC816ED4782}"/>
              </a:ext>
            </a:extLst>
          </p:cNvPr>
          <p:cNvSpPr/>
          <p:nvPr/>
        </p:nvSpPr>
        <p:spPr>
          <a:xfrm>
            <a:off x="1026307" y="1097699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EACC71-F6F3-BB44-A398-1894AE261CE8}"/>
              </a:ext>
            </a:extLst>
          </p:cNvPr>
          <p:cNvSpPr txBox="1"/>
          <p:nvPr/>
        </p:nvSpPr>
        <p:spPr>
          <a:xfrm>
            <a:off x="1014877" y="1043453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D4D799-1672-E643-B38A-993F408478FD}"/>
              </a:ext>
            </a:extLst>
          </p:cNvPr>
          <p:cNvSpPr/>
          <p:nvPr/>
        </p:nvSpPr>
        <p:spPr>
          <a:xfrm>
            <a:off x="1035010" y="3348527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A0F850-936C-EE4F-BBAD-579DA1E7CCE2}"/>
              </a:ext>
            </a:extLst>
          </p:cNvPr>
          <p:cNvSpPr txBox="1"/>
          <p:nvPr/>
        </p:nvSpPr>
        <p:spPr>
          <a:xfrm>
            <a:off x="1023580" y="330571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AE2EFF-6EF4-7F48-9CD3-14B9414332B5}"/>
              </a:ext>
            </a:extLst>
          </p:cNvPr>
          <p:cNvSpPr txBox="1"/>
          <p:nvPr/>
        </p:nvSpPr>
        <p:spPr>
          <a:xfrm>
            <a:off x="1770339" y="3536543"/>
            <a:ext cx="41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Plg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C25DEF-8604-6F48-B2EB-307733119B2C}"/>
              </a:ext>
            </a:extLst>
          </p:cNvPr>
          <p:cNvSpPr txBox="1"/>
          <p:nvPr/>
        </p:nvSpPr>
        <p:spPr>
          <a:xfrm>
            <a:off x="8980416" y="3150009"/>
            <a:ext cx="1227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/>
              <a:t>Area Normalized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E4B966-E5FD-744D-92AE-821DF0C0B625}"/>
              </a:ext>
            </a:extLst>
          </p:cNvPr>
          <p:cNvSpPr/>
          <p:nvPr/>
        </p:nvSpPr>
        <p:spPr>
          <a:xfrm>
            <a:off x="4944834" y="1110550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45A723-2856-BD4B-A16F-B93D3649A2A1}"/>
              </a:ext>
            </a:extLst>
          </p:cNvPr>
          <p:cNvSpPr txBox="1"/>
          <p:nvPr/>
        </p:nvSpPr>
        <p:spPr>
          <a:xfrm>
            <a:off x="4909829" y="1051529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FA03CBE-98A3-374B-B162-119CB0BD78B2}"/>
              </a:ext>
            </a:extLst>
          </p:cNvPr>
          <p:cNvSpPr/>
          <p:nvPr/>
        </p:nvSpPr>
        <p:spPr>
          <a:xfrm>
            <a:off x="4959638" y="3575963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804289-90FC-264C-9089-4E3DEF3C69F7}"/>
              </a:ext>
            </a:extLst>
          </p:cNvPr>
          <p:cNvSpPr txBox="1"/>
          <p:nvPr/>
        </p:nvSpPr>
        <p:spPr>
          <a:xfrm>
            <a:off x="4924633" y="3528665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7130D2-1D54-7147-84BC-32819D2F16B9}"/>
              </a:ext>
            </a:extLst>
          </p:cNvPr>
          <p:cNvSpPr/>
          <p:nvPr/>
        </p:nvSpPr>
        <p:spPr>
          <a:xfrm>
            <a:off x="8420484" y="3474306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6C65E-D4F0-4B4C-8FA7-E3528086FC4E}"/>
              </a:ext>
            </a:extLst>
          </p:cNvPr>
          <p:cNvSpPr txBox="1"/>
          <p:nvPr/>
        </p:nvSpPr>
        <p:spPr>
          <a:xfrm>
            <a:off x="8385479" y="3427008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8DF0609-782D-0448-BB50-DBCBD0E909F8}"/>
              </a:ext>
            </a:extLst>
          </p:cNvPr>
          <p:cNvSpPr/>
          <p:nvPr/>
        </p:nvSpPr>
        <p:spPr>
          <a:xfrm>
            <a:off x="8416454" y="1143684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7A9863-F263-0A49-9626-196B73FD9B36}"/>
              </a:ext>
            </a:extLst>
          </p:cNvPr>
          <p:cNvSpPr txBox="1"/>
          <p:nvPr/>
        </p:nvSpPr>
        <p:spPr>
          <a:xfrm>
            <a:off x="8381449" y="1084663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959DE8-5490-BF4E-A8E3-C5996D550F13}"/>
              </a:ext>
            </a:extLst>
          </p:cNvPr>
          <p:cNvSpPr txBox="1"/>
          <p:nvPr/>
        </p:nvSpPr>
        <p:spPr>
          <a:xfrm>
            <a:off x="931014" y="5864677"/>
            <a:ext cx="1009979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The asymmetrical damage zone displays wall rock deformation that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lacks a significant amount of shear strain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. Once-intact grains are now pulverized but preserve their original grain shape. The new grains have a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strong crystallographic preferred orientation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and abundant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low-angle misorientations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between grains. Grain size distributions have power law relations with exponents near -2 which has previously been attributed to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fragmentation involving rapid volumetric expansion and contraction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known as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pulverization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(Rockwell et al., 2009; Muto et al., 2015).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ECF9DF-4856-A842-A6A2-BF11AA8C7AF1}"/>
              </a:ext>
            </a:extLst>
          </p:cNvPr>
          <p:cNvSpPr/>
          <p:nvPr/>
        </p:nvSpPr>
        <p:spPr>
          <a:xfrm>
            <a:off x="931014" y="419634"/>
            <a:ext cx="10099795" cy="53325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977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B32985D5-D30D-C543-A148-09DB06AB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BCB2317-D4F5-D044-98CA-768DB8F9A5E1}"/>
              </a:ext>
            </a:extLst>
          </p:cNvPr>
          <p:cNvSpPr/>
          <p:nvPr/>
        </p:nvSpPr>
        <p:spPr>
          <a:xfrm>
            <a:off x="1015260" y="433882"/>
            <a:ext cx="10161480" cy="513059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5D6EA5-2D14-1F4D-95AA-B8C2D6CC5B4F}"/>
              </a:ext>
            </a:extLst>
          </p:cNvPr>
          <p:cNvCxnSpPr>
            <a:cxnSpLocks/>
          </p:cNvCxnSpPr>
          <p:nvPr/>
        </p:nvCxnSpPr>
        <p:spPr>
          <a:xfrm flipV="1">
            <a:off x="4936185" y="3458127"/>
            <a:ext cx="6239065" cy="1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M:\pc\Pictures\Figures\A1736_cataclasites.tif">
            <a:extLst>
              <a:ext uri="{FF2B5EF4-FFF2-40B4-BE49-F238E27FC236}">
                <a16:creationId xmlns:a16="http://schemas.microsoft.com/office/drawing/2014/main" id="{A0EA9D78-AEEC-0148-A821-2D298E488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643" y="770162"/>
            <a:ext cx="3501581" cy="47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C476B7-7BE6-0A48-8C09-9F26E85D65F1}"/>
              </a:ext>
            </a:extLst>
          </p:cNvPr>
          <p:cNvSpPr/>
          <p:nvPr/>
        </p:nvSpPr>
        <p:spPr>
          <a:xfrm>
            <a:off x="3179842" y="3285519"/>
            <a:ext cx="625511" cy="21756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07A84-C235-B54C-A3DE-6232C3DC663F}"/>
              </a:ext>
            </a:extLst>
          </p:cNvPr>
          <p:cNvSpPr txBox="1"/>
          <p:nvPr/>
        </p:nvSpPr>
        <p:spPr>
          <a:xfrm>
            <a:off x="3631206" y="211464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Grt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2" descr="M:\pc\Pictures\Paper2\A17_036_shearedGrt.tif">
            <a:extLst>
              <a:ext uri="{FF2B5EF4-FFF2-40B4-BE49-F238E27FC236}">
                <a16:creationId xmlns:a16="http://schemas.microsoft.com/office/drawing/2014/main" id="{5B679621-2CBC-F14C-8668-42D8F490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001" y="3851247"/>
            <a:ext cx="5925047" cy="16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FC6C9B-8EF4-D244-B6E4-1828B1AD0E21}"/>
              </a:ext>
            </a:extLst>
          </p:cNvPr>
          <p:cNvCxnSpPr/>
          <p:nvPr/>
        </p:nvCxnSpPr>
        <p:spPr>
          <a:xfrm flipH="1" flipV="1">
            <a:off x="3501388" y="2066578"/>
            <a:ext cx="216023" cy="1523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1EEBB6-03B5-F248-BB07-56F1028B4DEA}"/>
              </a:ext>
            </a:extLst>
          </p:cNvPr>
          <p:cNvSpPr txBox="1"/>
          <p:nvPr/>
        </p:nvSpPr>
        <p:spPr>
          <a:xfrm>
            <a:off x="3290433" y="406329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Grt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462D73-BA78-4D44-9DD5-75167B621D30}"/>
              </a:ext>
            </a:extLst>
          </p:cNvPr>
          <p:cNvCxnSpPr>
            <a:cxnSpLocks/>
          </p:cNvCxnSpPr>
          <p:nvPr/>
        </p:nvCxnSpPr>
        <p:spPr>
          <a:xfrm flipH="1" flipV="1">
            <a:off x="3106752" y="4033904"/>
            <a:ext cx="252052" cy="1311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M:\pc\Dokumenter\MATLAB\Grainsize Image Analysis\A17-036_gsd_SouthGrt_norm_logfit_2.tif">
            <a:extLst>
              <a:ext uri="{FF2B5EF4-FFF2-40B4-BE49-F238E27FC236}">
                <a16:creationId xmlns:a16="http://schemas.microsoft.com/office/drawing/2014/main" id="{BBC25FC8-1CC5-794B-9E81-5EE2E8A5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492" y="836614"/>
            <a:ext cx="2936112" cy="23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M:\pc\Dokumenter\MATLAB\Grainsize Image Analysis\A17-036_gsd_NorthGrt_norm_logfit_2.tif">
            <a:extLst>
              <a:ext uri="{FF2B5EF4-FFF2-40B4-BE49-F238E27FC236}">
                <a16:creationId xmlns:a16="http://schemas.microsoft.com/office/drawing/2014/main" id="{C86C9634-7AC0-3E46-91FA-CBEEB84D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820" y="837037"/>
            <a:ext cx="2935076" cy="23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53C838-E494-1440-B95F-81A7CE60607F}"/>
              </a:ext>
            </a:extLst>
          </p:cNvPr>
          <p:cNvSpPr txBox="1"/>
          <p:nvPr/>
        </p:nvSpPr>
        <p:spPr>
          <a:xfrm>
            <a:off x="4477505" y="1879725"/>
            <a:ext cx="48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Plg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7DB433-71B2-5345-845B-E7B44B597ECC}"/>
              </a:ext>
            </a:extLst>
          </p:cNvPr>
          <p:cNvSpPr txBox="1"/>
          <p:nvPr/>
        </p:nvSpPr>
        <p:spPr>
          <a:xfrm>
            <a:off x="4550342" y="2473320"/>
            <a:ext cx="48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E4140A-9FBE-1346-BA17-F2F8144A3C21}"/>
              </a:ext>
            </a:extLst>
          </p:cNvPr>
          <p:cNvSpPr txBox="1"/>
          <p:nvPr/>
        </p:nvSpPr>
        <p:spPr>
          <a:xfrm>
            <a:off x="1" y="33772"/>
            <a:ext cx="5041224" cy="4001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Page 5. Fault Microstructures: Cataclasites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646910-5303-BF46-87EC-EF512A9AE2D0}"/>
              </a:ext>
            </a:extLst>
          </p:cNvPr>
          <p:cNvSpPr/>
          <p:nvPr/>
        </p:nvSpPr>
        <p:spPr>
          <a:xfrm>
            <a:off x="1122903" y="827531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8317ED-4F17-1E43-8577-1D1D6ADCC199}"/>
              </a:ext>
            </a:extLst>
          </p:cNvPr>
          <p:cNvSpPr txBox="1"/>
          <p:nvPr/>
        </p:nvSpPr>
        <p:spPr>
          <a:xfrm>
            <a:off x="1111473" y="773285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1577C4-A09F-F048-A703-CB0057B94FCB}"/>
              </a:ext>
            </a:extLst>
          </p:cNvPr>
          <p:cNvSpPr/>
          <p:nvPr/>
        </p:nvSpPr>
        <p:spPr>
          <a:xfrm>
            <a:off x="1134333" y="3162529"/>
            <a:ext cx="297180" cy="2844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4E050A-31F4-AC4B-86D8-63C4628C7857}"/>
              </a:ext>
            </a:extLst>
          </p:cNvPr>
          <p:cNvSpPr txBox="1"/>
          <p:nvPr/>
        </p:nvSpPr>
        <p:spPr>
          <a:xfrm>
            <a:off x="1122903" y="3119713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CAC774-173C-284A-88CC-21C6614AEAC8}"/>
              </a:ext>
            </a:extLst>
          </p:cNvPr>
          <p:cNvSpPr txBox="1"/>
          <p:nvPr/>
        </p:nvSpPr>
        <p:spPr>
          <a:xfrm>
            <a:off x="7013409" y="447737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Grain Size Distributions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0216CC-F6A1-3049-A8F6-38EA399F6D19}"/>
              </a:ext>
            </a:extLst>
          </p:cNvPr>
          <p:cNvSpPr txBox="1"/>
          <p:nvPr/>
        </p:nvSpPr>
        <p:spPr>
          <a:xfrm>
            <a:off x="4936185" y="3516939"/>
            <a:ext cx="550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Crystallographic orientation and misorientation between grains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AEC60F-BE64-DE43-8F39-75688B9B9E2C}"/>
              </a:ext>
            </a:extLst>
          </p:cNvPr>
          <p:cNvSpPr txBox="1"/>
          <p:nvPr/>
        </p:nvSpPr>
        <p:spPr>
          <a:xfrm>
            <a:off x="1704003" y="447737"/>
            <a:ext cx="298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Brittle deformation with shear strain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9021A3B-D11E-3340-A04A-9F3286F38EDE}"/>
              </a:ext>
            </a:extLst>
          </p:cNvPr>
          <p:cNvSpPr/>
          <p:nvPr/>
        </p:nvSpPr>
        <p:spPr>
          <a:xfrm>
            <a:off x="5435105" y="990393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16A430-68F8-8545-B2C5-9828B026A21C}"/>
              </a:ext>
            </a:extLst>
          </p:cNvPr>
          <p:cNvSpPr txBox="1"/>
          <p:nvPr/>
        </p:nvSpPr>
        <p:spPr>
          <a:xfrm>
            <a:off x="5400100" y="931372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72DC0C-FB5F-C142-BA4B-845B7238C338}"/>
              </a:ext>
            </a:extLst>
          </p:cNvPr>
          <p:cNvSpPr/>
          <p:nvPr/>
        </p:nvSpPr>
        <p:spPr>
          <a:xfrm>
            <a:off x="8440312" y="984060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7D30F7-2BBA-2342-9A02-A5D801F8F9B3}"/>
              </a:ext>
            </a:extLst>
          </p:cNvPr>
          <p:cNvSpPr txBox="1"/>
          <p:nvPr/>
        </p:nvSpPr>
        <p:spPr>
          <a:xfrm>
            <a:off x="8405307" y="936762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BF18F1-0DBE-984D-9143-EE8BBE381B34}"/>
              </a:ext>
            </a:extLst>
          </p:cNvPr>
          <p:cNvSpPr txBox="1"/>
          <p:nvPr/>
        </p:nvSpPr>
        <p:spPr>
          <a:xfrm>
            <a:off x="8922111" y="1026355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</a:rPr>
              <a:t>-1.78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388654-4B1B-6048-900E-02E048F9D15B}"/>
              </a:ext>
            </a:extLst>
          </p:cNvPr>
          <p:cNvSpPr txBox="1"/>
          <p:nvPr/>
        </p:nvSpPr>
        <p:spPr>
          <a:xfrm>
            <a:off x="9976016" y="1849645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rgbClr val="FF0000"/>
                </a:solidFill>
              </a:rPr>
              <a:t>-2.21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850076-C8B4-504A-ACA0-2244D7BC7FC7}"/>
              </a:ext>
            </a:extLst>
          </p:cNvPr>
          <p:cNvSpPr txBox="1"/>
          <p:nvPr/>
        </p:nvSpPr>
        <p:spPr>
          <a:xfrm>
            <a:off x="5911210" y="1038264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</a:rPr>
              <a:t>-1.46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B4A2E3-63EE-FD46-B748-9EE4E77147FA}"/>
              </a:ext>
            </a:extLst>
          </p:cNvPr>
          <p:cNvSpPr txBox="1"/>
          <p:nvPr/>
        </p:nvSpPr>
        <p:spPr>
          <a:xfrm>
            <a:off x="7004566" y="1831412"/>
            <a:ext cx="680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solidFill>
                  <a:srgbClr val="FF0000"/>
                </a:solidFill>
              </a:rPr>
              <a:t>-2.62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9313D8-D66C-F241-8018-8BF3A282301F}"/>
              </a:ext>
            </a:extLst>
          </p:cNvPr>
          <p:cNvSpPr/>
          <p:nvPr/>
        </p:nvSpPr>
        <p:spPr>
          <a:xfrm>
            <a:off x="9342373" y="639753"/>
            <a:ext cx="680535" cy="248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F1B211-2208-AB4F-AF11-182879490E2B}"/>
              </a:ext>
            </a:extLst>
          </p:cNvPr>
          <p:cNvSpPr/>
          <p:nvPr/>
        </p:nvSpPr>
        <p:spPr>
          <a:xfrm>
            <a:off x="6436451" y="639753"/>
            <a:ext cx="680535" cy="248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FFEF79-31D9-544B-9009-B93A7D57D048}"/>
              </a:ext>
            </a:extLst>
          </p:cNvPr>
          <p:cNvSpPr txBox="1"/>
          <p:nvPr/>
        </p:nvSpPr>
        <p:spPr>
          <a:xfrm>
            <a:off x="9093091" y="3113974"/>
            <a:ext cx="12275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O" sz="1200" dirty="0"/>
              <a:t>Area Normalized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BD54CB-846C-0848-B10A-DE405883B77D}"/>
              </a:ext>
            </a:extLst>
          </p:cNvPr>
          <p:cNvSpPr txBox="1"/>
          <p:nvPr/>
        </p:nvSpPr>
        <p:spPr>
          <a:xfrm>
            <a:off x="6031198" y="3113974"/>
            <a:ext cx="12275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O" sz="1200" dirty="0"/>
              <a:t>Area Normalized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C9E8CB-A9F1-6643-94B3-0D0514DD53D3}"/>
              </a:ext>
            </a:extLst>
          </p:cNvPr>
          <p:cNvCxnSpPr>
            <a:cxnSpLocks/>
          </p:cNvCxnSpPr>
          <p:nvPr/>
        </p:nvCxnSpPr>
        <p:spPr>
          <a:xfrm>
            <a:off x="1020151" y="737471"/>
            <a:ext cx="10168312" cy="4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864F79-1848-9948-810F-EE06E9E6176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805353" y="3394302"/>
            <a:ext cx="1377067" cy="23350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147EDE1-F0E6-644D-ACE2-A9284AD457EA}"/>
              </a:ext>
            </a:extLst>
          </p:cNvPr>
          <p:cNvSpPr txBox="1"/>
          <p:nvPr/>
        </p:nvSpPr>
        <p:spPr>
          <a:xfrm>
            <a:off x="4516052" y="4795038"/>
            <a:ext cx="48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Plg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5698F8-4E22-CE42-9401-212E3B861D7F}"/>
              </a:ext>
            </a:extLst>
          </p:cNvPr>
          <p:cNvSpPr txBox="1"/>
          <p:nvPr/>
        </p:nvSpPr>
        <p:spPr>
          <a:xfrm>
            <a:off x="1700027" y="3172930"/>
            <a:ext cx="48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E54476-2C37-8D41-B0BD-2EF291E35B9A}"/>
              </a:ext>
            </a:extLst>
          </p:cNvPr>
          <p:cNvSpPr txBox="1"/>
          <p:nvPr/>
        </p:nvSpPr>
        <p:spPr>
          <a:xfrm>
            <a:off x="4317283" y="2830455"/>
            <a:ext cx="48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F3F7E-BBC9-CD4E-9643-E1F148D2C147}"/>
              </a:ext>
            </a:extLst>
          </p:cNvPr>
          <p:cNvSpPr txBox="1"/>
          <p:nvPr/>
        </p:nvSpPr>
        <p:spPr>
          <a:xfrm>
            <a:off x="1015260" y="5647423"/>
            <a:ext cx="1017320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The cataclasites are made up of garnet, plagioclase and diopside clasts in a fine-grained plagioclase-rich matrix. At the contact with the pseudotachylyte, elongated aggregates of garnet grains display the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high shear strain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 within this domain. The garnet grains have a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random crystallographic orientation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and abundant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high-angle misorientations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between grains. Grain size distributions have power law relations with exponents near -1.5 and -1.8, and cross-over to steeper slopes for the largest clasts. These grain size distributions are attributed to a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brittle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shear comminution process </a:t>
            </a:r>
            <a:r>
              <a:rPr lang="en-NO" sz="1200" dirty="0">
                <a:latin typeface="Arial" panose="020B0604020202020204" pitchFamily="34" charset="0"/>
                <a:cs typeface="Arial" panose="020B0604020202020204" pitchFamily="34" charset="0"/>
              </a:rPr>
              <a:t>(Monzawa and Otsuki, 2003; Sammis and King, 2007).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10345-7134-414B-AE71-1A470BD80508}"/>
              </a:ext>
            </a:extLst>
          </p:cNvPr>
          <p:cNvSpPr txBox="1"/>
          <p:nvPr/>
        </p:nvSpPr>
        <p:spPr>
          <a:xfrm rot="16200000">
            <a:off x="457021" y="1904693"/>
            <a:ext cx="1690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/>
              <a:t>Northern Cataclasite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65C208-5DC1-1540-A6CC-BD2E15949F1C}"/>
              </a:ext>
            </a:extLst>
          </p:cNvPr>
          <p:cNvSpPr txBox="1"/>
          <p:nvPr/>
        </p:nvSpPr>
        <p:spPr>
          <a:xfrm rot="16200000">
            <a:off x="427032" y="4282747"/>
            <a:ext cx="1688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/>
              <a:t>Southern Cataclasite</a:t>
            </a:r>
          </a:p>
        </p:txBody>
      </p:sp>
    </p:spTree>
    <p:extLst>
      <p:ext uri="{BB962C8B-B14F-4D97-AF65-F5344CB8AC3E}">
        <p14:creationId xmlns:p14="http://schemas.microsoft.com/office/powerpoint/2010/main" val="25516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60255B7-2172-3844-AD33-AF98EBD8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423" y="-1"/>
            <a:ext cx="12214111" cy="6897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61D31-6F83-2341-8AB3-CE8EF643E33A}"/>
              </a:ext>
            </a:extLst>
          </p:cNvPr>
          <p:cNvSpPr txBox="1"/>
          <p:nvPr/>
        </p:nvSpPr>
        <p:spPr>
          <a:xfrm>
            <a:off x="72852" y="574789"/>
            <a:ext cx="9321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our microstructural observations, we propose the following temporal evolution for the fault: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2A547-F89B-3F49-A048-1871AB9834DE}"/>
              </a:ext>
            </a:extLst>
          </p:cNvPr>
          <p:cNvSpPr txBox="1"/>
          <p:nvPr/>
        </p:nvSpPr>
        <p:spPr>
          <a:xfrm>
            <a:off x="27710" y="45495"/>
            <a:ext cx="3990109" cy="40011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Page 6. Dynamic Rupture Model</a:t>
            </a:r>
          </a:p>
        </p:txBody>
      </p:sp>
      <p:pic>
        <p:nvPicPr>
          <p:cNvPr id="10" name="Picture 2" descr="M:\pc\Pictures\Paper2_short\Figure4_4.tif">
            <a:extLst>
              <a:ext uri="{FF2B5EF4-FFF2-40B4-BE49-F238E27FC236}">
                <a16:creationId xmlns:a16="http://schemas.microsoft.com/office/drawing/2014/main" id="{75ADE236-8A7B-FC43-9959-DDA050D8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311" y="1045421"/>
            <a:ext cx="8253412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517999-BA0B-5548-ADBB-893A6D269B54}"/>
              </a:ext>
            </a:extLst>
          </p:cNvPr>
          <p:cNvSpPr/>
          <p:nvPr/>
        </p:nvSpPr>
        <p:spPr>
          <a:xfrm>
            <a:off x="3778560" y="5176084"/>
            <a:ext cx="50787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frictional heating increases in the slipping zone,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cataclasites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begin to melt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pseudotachylyte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produced.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B65E6-C2C3-BE40-83F8-55A1A439B441}"/>
              </a:ext>
            </a:extLst>
          </p:cNvPr>
          <p:cNvSpPr/>
          <p:nvPr/>
        </p:nvSpPr>
        <p:spPr>
          <a:xfrm>
            <a:off x="3779141" y="4288327"/>
            <a:ext cx="50787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Shear motion behind the process zone causes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cataclasis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comminution in what we refer to as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the slipping zone.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739AD-2EFD-ED47-896B-AC5A3403C701}"/>
              </a:ext>
            </a:extLst>
          </p:cNvPr>
          <p:cNvSpPr/>
          <p:nvPr/>
        </p:nvSpPr>
        <p:spPr>
          <a:xfrm>
            <a:off x="56343" y="4288327"/>
            <a:ext cx="302448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Opposing tensile and compressive stresses formed in the wall rock behind the process zone.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The damage zone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produced on the tensile side, since rocks are weaker under tension, cracking the wall rock with minimal shear strain.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4CF50-4536-104E-B761-269B86DC3DEC}"/>
              </a:ext>
            </a:extLst>
          </p:cNvPr>
          <p:cNvSpPr/>
          <p:nvPr/>
        </p:nvSpPr>
        <p:spPr>
          <a:xfrm>
            <a:off x="56343" y="1570100"/>
            <a:ext cx="210392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Propagation of a dynamic shear rupture with symmetric fracturing at the rupture tip created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 process zone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1A12C-DD32-9842-B049-2303D84D734A}"/>
              </a:ext>
            </a:extLst>
          </p:cNvPr>
          <p:cNvSpPr/>
          <p:nvPr/>
        </p:nvSpPr>
        <p:spPr>
          <a:xfrm>
            <a:off x="9501684" y="4288327"/>
            <a:ext cx="264158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Fluid is now able to infiltrate the damage wall rock adjacent to the fault, driving metamorphic reactions in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pseudotachylyte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cataclasites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damage zone.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DE43D-206A-AF4B-A1EE-C318C44E433C}"/>
              </a:ext>
            </a:extLst>
          </p:cNvPr>
          <p:cNvSpPr txBox="1"/>
          <p:nvPr/>
        </p:nvSpPr>
        <p:spPr>
          <a:xfrm>
            <a:off x="56343" y="1089485"/>
            <a:ext cx="37863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8F312-BF55-8442-903F-7B5777FE91C1}"/>
              </a:ext>
            </a:extLst>
          </p:cNvPr>
          <p:cNvSpPr txBox="1"/>
          <p:nvPr/>
        </p:nvSpPr>
        <p:spPr>
          <a:xfrm>
            <a:off x="72852" y="3827070"/>
            <a:ext cx="4315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(ii)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D491E-F4B7-7A48-9EF5-965839E625CC}"/>
              </a:ext>
            </a:extLst>
          </p:cNvPr>
          <p:cNvSpPr txBox="1"/>
          <p:nvPr/>
        </p:nvSpPr>
        <p:spPr>
          <a:xfrm>
            <a:off x="3187770" y="4288327"/>
            <a:ext cx="4844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(iii)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C9871-EA4F-2C47-8298-BD1E0D60F501}"/>
              </a:ext>
            </a:extLst>
          </p:cNvPr>
          <p:cNvSpPr txBox="1"/>
          <p:nvPr/>
        </p:nvSpPr>
        <p:spPr>
          <a:xfrm>
            <a:off x="3189374" y="5176084"/>
            <a:ext cx="48282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(iv)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ABC58-813A-EA4B-BE7F-A99E9C7916CB}"/>
              </a:ext>
            </a:extLst>
          </p:cNvPr>
          <p:cNvSpPr txBox="1"/>
          <p:nvPr/>
        </p:nvSpPr>
        <p:spPr>
          <a:xfrm>
            <a:off x="8964814" y="4288327"/>
            <a:ext cx="42992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(v)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C58E4-C593-A74C-BCFA-FA31FC669F62}"/>
              </a:ext>
            </a:extLst>
          </p:cNvPr>
          <p:cNvSpPr txBox="1"/>
          <p:nvPr/>
        </p:nvSpPr>
        <p:spPr>
          <a:xfrm>
            <a:off x="4880610" y="1559901"/>
            <a:ext cx="37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400" dirty="0"/>
              <a:t>(ii)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14B2D-E282-A240-BDE5-09BC9EFB101E}"/>
              </a:ext>
            </a:extLst>
          </p:cNvPr>
          <p:cNvSpPr txBox="1"/>
          <p:nvPr/>
        </p:nvSpPr>
        <p:spPr>
          <a:xfrm>
            <a:off x="4438650" y="2491977"/>
            <a:ext cx="4648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NO" sz="1400" dirty="0"/>
              <a:t>(iii)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D47E87-9AD4-634F-940A-60579297A5B7}"/>
              </a:ext>
            </a:extLst>
          </p:cNvPr>
          <p:cNvSpPr txBox="1"/>
          <p:nvPr/>
        </p:nvSpPr>
        <p:spPr>
          <a:xfrm>
            <a:off x="5515839" y="2491977"/>
            <a:ext cx="4648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NO" sz="1400" dirty="0"/>
              <a:t>(iv)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2B08E-B9F2-EE43-B122-56AF043977F6}"/>
              </a:ext>
            </a:extLst>
          </p:cNvPr>
          <p:cNvSpPr txBox="1"/>
          <p:nvPr/>
        </p:nvSpPr>
        <p:spPr>
          <a:xfrm>
            <a:off x="8533801" y="2491977"/>
            <a:ext cx="4648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NO" sz="1400" dirty="0"/>
              <a:t>(v)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F74AE-4CCC-8D4B-969F-3E1AC6032669}"/>
              </a:ext>
            </a:extLst>
          </p:cNvPr>
          <p:cNvSpPr txBox="1"/>
          <p:nvPr/>
        </p:nvSpPr>
        <p:spPr>
          <a:xfrm>
            <a:off x="3008" y="5978188"/>
            <a:ext cx="122004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/>
              <a:t>References:</a:t>
            </a:r>
          </a:p>
          <a:p>
            <a:r>
              <a:rPr lang="en-CA" sz="1050" dirty="0" err="1"/>
              <a:t>Monzawa</a:t>
            </a:r>
            <a:r>
              <a:rPr lang="en-CA" sz="1050" dirty="0"/>
              <a:t>, N. &amp; </a:t>
            </a:r>
            <a:r>
              <a:rPr lang="en-CA" sz="1050" dirty="0" err="1"/>
              <a:t>Otsuki</a:t>
            </a:r>
            <a:r>
              <a:rPr lang="en-CA" sz="1050" dirty="0"/>
              <a:t>, K. Comminution and fluidization of granular fault materials: Implications for fault slip behaviour. </a:t>
            </a:r>
            <a:r>
              <a:rPr lang="en-CA" sz="1050" i="1" dirty="0"/>
              <a:t>Tectonophysics </a:t>
            </a:r>
            <a:r>
              <a:rPr lang="en-CA" sz="1050" b="1" dirty="0"/>
              <a:t>367,</a:t>
            </a:r>
            <a:r>
              <a:rPr lang="en-CA" sz="1050" dirty="0"/>
              <a:t> 127-143. (2003).</a:t>
            </a:r>
          </a:p>
          <a:p>
            <a:r>
              <a:rPr lang="en-CA" sz="1050" dirty="0"/>
              <a:t>Muto, J., Nakatani, T., Nishikawa, O. &amp; </a:t>
            </a:r>
            <a:r>
              <a:rPr lang="en-CA" sz="1050" dirty="0" err="1"/>
              <a:t>Nagahama</a:t>
            </a:r>
            <a:r>
              <a:rPr lang="en-CA" sz="1050" dirty="0"/>
              <a:t>, H. Fractal particle size distribution of pulverized fault rocks as a function of distance from the fault core. </a:t>
            </a:r>
            <a:r>
              <a:rPr lang="en-CA" sz="1050" i="1" dirty="0" err="1"/>
              <a:t>Geophys</a:t>
            </a:r>
            <a:r>
              <a:rPr lang="en-CA" sz="1050" i="1" dirty="0"/>
              <a:t>. Res. Lett. </a:t>
            </a:r>
            <a:r>
              <a:rPr lang="en-CA" sz="1050" b="1" dirty="0"/>
              <a:t>42,</a:t>
            </a:r>
            <a:r>
              <a:rPr lang="en-CA" sz="1050" dirty="0"/>
              <a:t> 3811-3819. (2015).</a:t>
            </a:r>
          </a:p>
          <a:p>
            <a:r>
              <a:rPr lang="en-CA" sz="1050" dirty="0"/>
              <a:t>Rockwell, T. et al. Chemical and physical characteristics of pulverized Tejon Lookout granite adjacent to the San Andreas and Garlock faults: Implications for earthquake physics. </a:t>
            </a:r>
            <a:r>
              <a:rPr lang="en-CA" sz="1050" i="1" dirty="0"/>
              <a:t>Pure Appl. </a:t>
            </a:r>
            <a:r>
              <a:rPr lang="en-CA" sz="1050" i="1" dirty="0" err="1"/>
              <a:t>Geophys</a:t>
            </a:r>
            <a:r>
              <a:rPr lang="en-CA" sz="1050" i="1" dirty="0"/>
              <a:t>. </a:t>
            </a:r>
            <a:r>
              <a:rPr lang="en-CA" sz="1050" b="1" dirty="0"/>
              <a:t>166,</a:t>
            </a:r>
            <a:r>
              <a:rPr lang="en-CA" sz="1050" dirty="0"/>
              <a:t> 1725-1746. (2009).</a:t>
            </a:r>
          </a:p>
          <a:p>
            <a:r>
              <a:rPr lang="en-CA" sz="1050" dirty="0" err="1"/>
              <a:t>Sammis</a:t>
            </a:r>
            <a:r>
              <a:rPr lang="en-CA" sz="1050" dirty="0"/>
              <a:t>, C. G. &amp; King, G. C. P. Mechanical origin of power law scaling in fault zone rocks. </a:t>
            </a:r>
            <a:r>
              <a:rPr lang="en-CA" sz="1050" i="1" dirty="0" err="1"/>
              <a:t>Geophys</a:t>
            </a:r>
            <a:r>
              <a:rPr lang="en-CA" sz="1050" i="1" dirty="0"/>
              <a:t>. Res. Lett. </a:t>
            </a:r>
            <a:r>
              <a:rPr lang="en-CA" sz="1050" b="1" dirty="0"/>
              <a:t>34,</a:t>
            </a:r>
            <a:r>
              <a:rPr lang="en-CA" sz="1050" dirty="0"/>
              <a:t> 2-5. (2007).</a:t>
            </a:r>
            <a:endParaRPr lang="en-NO" sz="1050" dirty="0"/>
          </a:p>
          <a:p>
            <a:endParaRPr lang="en-NO" sz="1050" dirty="0"/>
          </a:p>
        </p:txBody>
      </p:sp>
    </p:spTree>
    <p:extLst>
      <p:ext uri="{BB962C8B-B14F-4D97-AF65-F5344CB8AC3E}">
        <p14:creationId xmlns:p14="http://schemas.microsoft.com/office/powerpoint/2010/main" val="19461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1180</Words>
  <Application>Microsoft Macintosh PowerPoint</Application>
  <PresentationFormat>Widescreen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Direct observations of a dynamic earthquake rupture in the lower crust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observations of a dynamic earthquake rupture in the lower crust</dc:title>
  <dc:creator>Microsoft Office User</dc:creator>
  <cp:lastModifiedBy>Microsoft Office User</cp:lastModifiedBy>
  <cp:revision>40</cp:revision>
  <dcterms:created xsi:type="dcterms:W3CDTF">2020-04-28T06:48:09Z</dcterms:created>
  <dcterms:modified xsi:type="dcterms:W3CDTF">2020-05-04T06:54:30Z</dcterms:modified>
</cp:coreProperties>
</file>