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7" r:id="rId2"/>
    <p:sldId id="260" r:id="rId3"/>
    <p:sldId id="300" r:id="rId4"/>
    <p:sldId id="262" r:id="rId5"/>
    <p:sldId id="273" r:id="rId6"/>
    <p:sldId id="289" r:id="rId7"/>
    <p:sldId id="302" r:id="rId8"/>
    <p:sldId id="295" r:id="rId9"/>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 Michel" initials="LM" lastIdx="1" clrIdx="0">
    <p:extLst>
      <p:ext uri="{19B8F6BF-5375-455C-9EA6-DF929625EA0E}">
        <p15:presenceInfo xmlns:p15="http://schemas.microsoft.com/office/powerpoint/2012/main" userId="S::lorenz.michel@uib.no::dea2f2c5-5952-4d51-b44c-99e0c60ba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3EA"/>
    <a:srgbClr val="9ACD32"/>
    <a:srgbClr val="FF4A44"/>
    <a:srgbClr val="FFFF00"/>
    <a:srgbClr val="01A795"/>
    <a:srgbClr val="34A795"/>
    <a:srgbClr val="F9F76D"/>
    <a:srgbClr val="FBC041"/>
    <a:srgbClr val="FB7C0C"/>
    <a:srgbClr val="8F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0"/>
    <p:restoredTop sz="94694"/>
  </p:normalViewPr>
  <p:slideViewPr>
    <p:cSldViewPr snapToGrid="0" snapToObjects="1">
      <p:cViewPr varScale="1">
        <p:scale>
          <a:sx n="151" d="100"/>
          <a:sy n="151" d="100"/>
        </p:scale>
        <p:origin x="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3F3FE-E125-0145-8BB3-546B848474F8}" type="datetimeFigureOut">
              <a:rPr lang="en-NO" smtClean="0"/>
              <a:t>05/05/2020</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AC0EA-B580-B242-AABC-E292B33B2420}" type="slidenum">
              <a:rPr lang="en-NO" smtClean="0"/>
              <a:t>‹#›</a:t>
            </a:fld>
            <a:endParaRPr lang="en-NO"/>
          </a:p>
        </p:txBody>
      </p:sp>
    </p:spTree>
    <p:extLst>
      <p:ext uri="{BB962C8B-B14F-4D97-AF65-F5344CB8AC3E}">
        <p14:creationId xmlns:p14="http://schemas.microsoft.com/office/powerpoint/2010/main" val="249520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7B3B-61F9-D34A-A9DA-7036918602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36A86545-983E-D149-8138-414A02B59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B8966AF9-DAAD-4047-8A83-2C46A6E1C639}"/>
              </a:ext>
            </a:extLst>
          </p:cNvPr>
          <p:cNvSpPr>
            <a:spLocks noGrp="1"/>
          </p:cNvSpPr>
          <p:nvPr>
            <p:ph type="dt" sz="half" idx="10"/>
          </p:nvPr>
        </p:nvSpPr>
        <p:spPr/>
        <p:txBody>
          <a:bodyPr/>
          <a:lstStyle/>
          <a:p>
            <a:fld id="{9F18D541-4E3E-1140-87E2-6627059B7078}" type="datetime1">
              <a:rPr lang="nb-NO" smtClean="0"/>
              <a:t>05.05.2020</a:t>
            </a:fld>
            <a:endParaRPr lang="en-NO"/>
          </a:p>
        </p:txBody>
      </p:sp>
      <p:sp>
        <p:nvSpPr>
          <p:cNvPr id="5" name="Footer Placeholder 4">
            <a:extLst>
              <a:ext uri="{FF2B5EF4-FFF2-40B4-BE49-F238E27FC236}">
                <a16:creationId xmlns:a16="http://schemas.microsoft.com/office/drawing/2014/main" id="{86CCE118-34A1-D140-934B-E42AB14D07AC}"/>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86DFCB2-5444-794D-8EC6-6F515647C343}"/>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329253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AB0E-2B10-DC4A-A53B-103F5467EEEF}"/>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3908C853-B7E6-BA4C-BC1A-011FDB6E28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CE593D42-F2A4-8840-B49E-D7CF1F118B62}"/>
              </a:ext>
            </a:extLst>
          </p:cNvPr>
          <p:cNvSpPr>
            <a:spLocks noGrp="1"/>
          </p:cNvSpPr>
          <p:nvPr>
            <p:ph type="dt" sz="half" idx="10"/>
          </p:nvPr>
        </p:nvSpPr>
        <p:spPr/>
        <p:txBody>
          <a:bodyPr/>
          <a:lstStyle/>
          <a:p>
            <a:fld id="{397596A0-D69E-944C-8E66-595B0E833A16}" type="datetime1">
              <a:rPr lang="nb-NO" smtClean="0"/>
              <a:t>05.05.2020</a:t>
            </a:fld>
            <a:endParaRPr lang="en-NO"/>
          </a:p>
        </p:txBody>
      </p:sp>
      <p:sp>
        <p:nvSpPr>
          <p:cNvPr id="5" name="Footer Placeholder 4">
            <a:extLst>
              <a:ext uri="{FF2B5EF4-FFF2-40B4-BE49-F238E27FC236}">
                <a16:creationId xmlns:a16="http://schemas.microsoft.com/office/drawing/2014/main" id="{D11C4A9E-5FE4-B34D-A0CC-04663518DB3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262FADA-116F-6B4C-9F93-BB2A9A2F159C}"/>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281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8CE2D-8845-0C49-B498-C4D32D7953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20B7B475-5AB6-E343-85A6-7C91D00780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FD1205B-8E6A-634A-85B5-D8F81590E6F6}"/>
              </a:ext>
            </a:extLst>
          </p:cNvPr>
          <p:cNvSpPr>
            <a:spLocks noGrp="1"/>
          </p:cNvSpPr>
          <p:nvPr>
            <p:ph type="dt" sz="half" idx="10"/>
          </p:nvPr>
        </p:nvSpPr>
        <p:spPr/>
        <p:txBody>
          <a:bodyPr/>
          <a:lstStyle/>
          <a:p>
            <a:fld id="{5BB8C92C-54A1-EE4C-B76F-42CC3A58F060}" type="datetime1">
              <a:rPr lang="nb-NO" smtClean="0"/>
              <a:t>05.05.2020</a:t>
            </a:fld>
            <a:endParaRPr lang="en-NO"/>
          </a:p>
        </p:txBody>
      </p:sp>
      <p:sp>
        <p:nvSpPr>
          <p:cNvPr id="5" name="Footer Placeholder 4">
            <a:extLst>
              <a:ext uri="{FF2B5EF4-FFF2-40B4-BE49-F238E27FC236}">
                <a16:creationId xmlns:a16="http://schemas.microsoft.com/office/drawing/2014/main" id="{3A90E5F2-7BA0-E847-BCF1-EC843F317DA5}"/>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52699343-3552-FF47-B000-788529384204}"/>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183513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846D-D2F3-3C49-BA3C-FD1171958920}"/>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F8C18691-5D47-DE45-950D-5DBF464877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8FB49BB-9A20-294A-8D15-90F7CBC81C55}"/>
              </a:ext>
            </a:extLst>
          </p:cNvPr>
          <p:cNvSpPr>
            <a:spLocks noGrp="1"/>
          </p:cNvSpPr>
          <p:nvPr>
            <p:ph type="dt" sz="half" idx="10"/>
          </p:nvPr>
        </p:nvSpPr>
        <p:spPr/>
        <p:txBody>
          <a:bodyPr/>
          <a:lstStyle/>
          <a:p>
            <a:fld id="{B0E894A2-E3CE-6946-9C34-BF8B3D3D2FB3}" type="datetime1">
              <a:rPr lang="nb-NO" smtClean="0"/>
              <a:t>05.05.2020</a:t>
            </a:fld>
            <a:endParaRPr lang="en-NO"/>
          </a:p>
        </p:txBody>
      </p:sp>
      <p:sp>
        <p:nvSpPr>
          <p:cNvPr id="5" name="Footer Placeholder 4">
            <a:extLst>
              <a:ext uri="{FF2B5EF4-FFF2-40B4-BE49-F238E27FC236}">
                <a16:creationId xmlns:a16="http://schemas.microsoft.com/office/drawing/2014/main" id="{3D6C13F8-3ACF-9E4F-8570-2394A7BFC1A8}"/>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ADE42818-9F3E-6644-88B0-62CB5C68E9B8}"/>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283752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677E-9F09-4546-B1B3-63339DB228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861A43D5-7B6B-D74C-BD9B-703F73331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73993E-AFFC-9742-B7B5-1CB44DB27EAD}"/>
              </a:ext>
            </a:extLst>
          </p:cNvPr>
          <p:cNvSpPr>
            <a:spLocks noGrp="1"/>
          </p:cNvSpPr>
          <p:nvPr>
            <p:ph type="dt" sz="half" idx="10"/>
          </p:nvPr>
        </p:nvSpPr>
        <p:spPr/>
        <p:txBody>
          <a:bodyPr/>
          <a:lstStyle/>
          <a:p>
            <a:fld id="{FF50F887-971D-9F4D-B397-8274B71E292E}" type="datetime1">
              <a:rPr lang="nb-NO" smtClean="0"/>
              <a:t>05.05.2020</a:t>
            </a:fld>
            <a:endParaRPr lang="en-NO"/>
          </a:p>
        </p:txBody>
      </p:sp>
      <p:sp>
        <p:nvSpPr>
          <p:cNvPr id="5" name="Footer Placeholder 4">
            <a:extLst>
              <a:ext uri="{FF2B5EF4-FFF2-40B4-BE49-F238E27FC236}">
                <a16:creationId xmlns:a16="http://schemas.microsoft.com/office/drawing/2014/main" id="{778CDB72-959C-0245-90E9-A5CF2704B4D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66866F83-240C-D541-8EB8-454646EAB675}"/>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25957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73CE-6995-674B-AA7B-4610E72B8230}"/>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6655AFC5-3F64-FA4D-87D1-396559B6D0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2334FDD2-515A-944F-A16F-049463510F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B1BE4A12-05B1-6343-88BC-41DBA756C8DC}"/>
              </a:ext>
            </a:extLst>
          </p:cNvPr>
          <p:cNvSpPr>
            <a:spLocks noGrp="1"/>
          </p:cNvSpPr>
          <p:nvPr>
            <p:ph type="dt" sz="half" idx="10"/>
          </p:nvPr>
        </p:nvSpPr>
        <p:spPr/>
        <p:txBody>
          <a:bodyPr/>
          <a:lstStyle/>
          <a:p>
            <a:fld id="{0109885E-3856-5543-9891-53ADB00CB672}" type="datetime1">
              <a:rPr lang="nb-NO" smtClean="0"/>
              <a:t>05.05.2020</a:t>
            </a:fld>
            <a:endParaRPr lang="en-NO"/>
          </a:p>
        </p:txBody>
      </p:sp>
      <p:sp>
        <p:nvSpPr>
          <p:cNvPr id="6" name="Footer Placeholder 5">
            <a:extLst>
              <a:ext uri="{FF2B5EF4-FFF2-40B4-BE49-F238E27FC236}">
                <a16:creationId xmlns:a16="http://schemas.microsoft.com/office/drawing/2014/main" id="{3E57134E-323F-3E4F-9884-AECE681D6F9C}"/>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78B484CB-5E3E-BD49-830D-6B80BD925054}"/>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189803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66E2-5AE4-3F4F-9F1E-E1DC758DF471}"/>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7D73207-D96C-9147-82DB-01CB0DDCC3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564425-FF88-C04E-BF3A-092D748F26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34FD676C-D0BA-4B46-8070-7A0C61CC6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A07B3D-0A4C-5F48-A2A5-CDA585BDF5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126AE979-32CF-5443-A0C0-5321852DB9F9}"/>
              </a:ext>
            </a:extLst>
          </p:cNvPr>
          <p:cNvSpPr>
            <a:spLocks noGrp="1"/>
          </p:cNvSpPr>
          <p:nvPr>
            <p:ph type="dt" sz="half" idx="10"/>
          </p:nvPr>
        </p:nvSpPr>
        <p:spPr/>
        <p:txBody>
          <a:bodyPr/>
          <a:lstStyle/>
          <a:p>
            <a:fld id="{1E918A84-F50D-0049-A7FA-5C174E1F6418}" type="datetime1">
              <a:rPr lang="nb-NO" smtClean="0"/>
              <a:t>05.05.2020</a:t>
            </a:fld>
            <a:endParaRPr lang="en-NO"/>
          </a:p>
        </p:txBody>
      </p:sp>
      <p:sp>
        <p:nvSpPr>
          <p:cNvPr id="8" name="Footer Placeholder 7">
            <a:extLst>
              <a:ext uri="{FF2B5EF4-FFF2-40B4-BE49-F238E27FC236}">
                <a16:creationId xmlns:a16="http://schemas.microsoft.com/office/drawing/2014/main" id="{44623260-3CD9-9A44-A55B-41BE357311F2}"/>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9C263D91-75DA-C540-8782-16B7303D55B4}"/>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14120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C9B9-73C1-B543-907C-5F6D8BFD6544}"/>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EBA9018B-67FC-F44D-8052-D70773E0C14F}"/>
              </a:ext>
            </a:extLst>
          </p:cNvPr>
          <p:cNvSpPr>
            <a:spLocks noGrp="1"/>
          </p:cNvSpPr>
          <p:nvPr>
            <p:ph type="dt" sz="half" idx="10"/>
          </p:nvPr>
        </p:nvSpPr>
        <p:spPr/>
        <p:txBody>
          <a:bodyPr/>
          <a:lstStyle/>
          <a:p>
            <a:fld id="{121D43A8-FAC8-E046-9B3E-F1E8BC60F4F8}" type="datetime1">
              <a:rPr lang="nb-NO" smtClean="0"/>
              <a:t>05.05.2020</a:t>
            </a:fld>
            <a:endParaRPr lang="en-NO"/>
          </a:p>
        </p:txBody>
      </p:sp>
      <p:sp>
        <p:nvSpPr>
          <p:cNvPr id="4" name="Footer Placeholder 3">
            <a:extLst>
              <a:ext uri="{FF2B5EF4-FFF2-40B4-BE49-F238E27FC236}">
                <a16:creationId xmlns:a16="http://schemas.microsoft.com/office/drawing/2014/main" id="{CA921CD0-7E26-F641-9316-170236B949D5}"/>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73C2EABA-80C5-294C-AA0A-11342B414F43}"/>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364194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E599A-38A8-2543-AC22-4DA438B77EFF}"/>
              </a:ext>
            </a:extLst>
          </p:cNvPr>
          <p:cNvSpPr>
            <a:spLocks noGrp="1"/>
          </p:cNvSpPr>
          <p:nvPr>
            <p:ph type="dt" sz="half" idx="10"/>
          </p:nvPr>
        </p:nvSpPr>
        <p:spPr/>
        <p:txBody>
          <a:bodyPr/>
          <a:lstStyle/>
          <a:p>
            <a:fld id="{271B2AB1-4E21-EB47-8C0D-320520D2130C}" type="datetime1">
              <a:rPr lang="nb-NO" smtClean="0"/>
              <a:t>05.05.2020</a:t>
            </a:fld>
            <a:endParaRPr lang="en-NO"/>
          </a:p>
        </p:txBody>
      </p:sp>
      <p:sp>
        <p:nvSpPr>
          <p:cNvPr id="3" name="Footer Placeholder 2">
            <a:extLst>
              <a:ext uri="{FF2B5EF4-FFF2-40B4-BE49-F238E27FC236}">
                <a16:creationId xmlns:a16="http://schemas.microsoft.com/office/drawing/2014/main" id="{03806F71-A478-4D43-A4C2-4D078C273E3F}"/>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2C09E99E-AB6C-0947-BB08-C35A934BF923}"/>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387239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E4DD-5F49-6744-900A-8C340B2BB3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8F168D2B-2873-0D46-8C27-11E607BFE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976C96F2-773E-6743-8B58-44A70FFA5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AE3C7F-61E9-964C-B651-C0FD87720984}"/>
              </a:ext>
            </a:extLst>
          </p:cNvPr>
          <p:cNvSpPr>
            <a:spLocks noGrp="1"/>
          </p:cNvSpPr>
          <p:nvPr>
            <p:ph type="dt" sz="half" idx="10"/>
          </p:nvPr>
        </p:nvSpPr>
        <p:spPr/>
        <p:txBody>
          <a:bodyPr/>
          <a:lstStyle/>
          <a:p>
            <a:fld id="{A59BDC3A-1355-BE46-A8FD-279476B16BEB}" type="datetime1">
              <a:rPr lang="nb-NO" smtClean="0"/>
              <a:t>05.05.2020</a:t>
            </a:fld>
            <a:endParaRPr lang="en-NO"/>
          </a:p>
        </p:txBody>
      </p:sp>
      <p:sp>
        <p:nvSpPr>
          <p:cNvPr id="6" name="Footer Placeholder 5">
            <a:extLst>
              <a:ext uri="{FF2B5EF4-FFF2-40B4-BE49-F238E27FC236}">
                <a16:creationId xmlns:a16="http://schemas.microsoft.com/office/drawing/2014/main" id="{6162FF02-C674-EB46-9134-3C9A9772C18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2F691078-7FC0-CC48-80F4-A93AF24BDFF7}"/>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118938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0E95-E083-C04C-9C92-CDB714F5E5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14CF5E85-1A00-C24B-8430-40E18DF4E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D462425C-7FF1-7044-BDA2-5FF214BE1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0DEC99-2495-354D-80EB-6D41A219B823}"/>
              </a:ext>
            </a:extLst>
          </p:cNvPr>
          <p:cNvSpPr>
            <a:spLocks noGrp="1"/>
          </p:cNvSpPr>
          <p:nvPr>
            <p:ph type="dt" sz="half" idx="10"/>
          </p:nvPr>
        </p:nvSpPr>
        <p:spPr/>
        <p:txBody>
          <a:bodyPr/>
          <a:lstStyle/>
          <a:p>
            <a:fld id="{121C6611-6404-CB45-8146-F0B25AE9A629}" type="datetime1">
              <a:rPr lang="nb-NO" smtClean="0"/>
              <a:t>05.05.2020</a:t>
            </a:fld>
            <a:endParaRPr lang="en-NO"/>
          </a:p>
        </p:txBody>
      </p:sp>
      <p:sp>
        <p:nvSpPr>
          <p:cNvPr id="6" name="Footer Placeholder 5">
            <a:extLst>
              <a:ext uri="{FF2B5EF4-FFF2-40B4-BE49-F238E27FC236}">
                <a16:creationId xmlns:a16="http://schemas.microsoft.com/office/drawing/2014/main" id="{06A72EC0-EBAB-D943-945E-E0004B259F1A}"/>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6406143B-BE5F-5947-97C5-454DA60FCBA1}"/>
              </a:ext>
            </a:extLst>
          </p:cNvPr>
          <p:cNvSpPr>
            <a:spLocks noGrp="1"/>
          </p:cNvSpPr>
          <p:nvPr>
            <p:ph type="sldNum" sz="quarter" idx="12"/>
          </p:nvPr>
        </p:nvSpPr>
        <p:spPr/>
        <p:txBody>
          <a:bodyPr/>
          <a:lstStyle/>
          <a:p>
            <a:fld id="{A4706E32-BADF-1349-B56F-583BA38D7962}" type="slidenum">
              <a:rPr lang="en-NO" smtClean="0"/>
              <a:t>‹#›</a:t>
            </a:fld>
            <a:endParaRPr lang="en-NO"/>
          </a:p>
        </p:txBody>
      </p:sp>
    </p:spTree>
    <p:extLst>
      <p:ext uri="{BB962C8B-B14F-4D97-AF65-F5344CB8AC3E}">
        <p14:creationId xmlns:p14="http://schemas.microsoft.com/office/powerpoint/2010/main" val="61594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2CB2E-A08D-1B40-BFFD-5C8385ECF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468D5B8D-6EB3-4A42-837E-81DC34519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D59DB0E-4BF9-DB48-B205-40E466186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516EE-A117-5440-89B7-783A29C0128E}" type="datetime1">
              <a:rPr lang="nb-NO" smtClean="0"/>
              <a:t>05.05.2020</a:t>
            </a:fld>
            <a:endParaRPr lang="en-NO"/>
          </a:p>
        </p:txBody>
      </p:sp>
      <p:sp>
        <p:nvSpPr>
          <p:cNvPr id="5" name="Footer Placeholder 4">
            <a:extLst>
              <a:ext uri="{FF2B5EF4-FFF2-40B4-BE49-F238E27FC236}">
                <a16:creationId xmlns:a16="http://schemas.microsoft.com/office/drawing/2014/main" id="{06029FA9-0FE0-6A4E-B485-2FBB47B7B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C66A29F4-39FE-4D4A-B805-020C5F972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06E32-BADF-1349-B56F-583BA38D7962}" type="slidenum">
              <a:rPr lang="en-NO" smtClean="0"/>
              <a:t>‹#›</a:t>
            </a:fld>
            <a:endParaRPr lang="en-NO"/>
          </a:p>
        </p:txBody>
      </p:sp>
    </p:spTree>
    <p:extLst>
      <p:ext uri="{BB962C8B-B14F-4D97-AF65-F5344CB8AC3E}">
        <p14:creationId xmlns:p14="http://schemas.microsoft.com/office/powerpoint/2010/main" val="419723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DC9-32C2-114B-93AF-E923D81EF12C}"/>
              </a:ext>
            </a:extLst>
          </p:cNvPr>
          <p:cNvSpPr>
            <a:spLocks noGrp="1"/>
          </p:cNvSpPr>
          <p:nvPr>
            <p:ph type="ctrTitle"/>
          </p:nvPr>
        </p:nvSpPr>
        <p:spPr>
          <a:xfrm>
            <a:off x="630380" y="375497"/>
            <a:ext cx="10931236" cy="2258549"/>
          </a:xfrm>
        </p:spPr>
        <p:txBody>
          <a:bodyPr>
            <a:normAutofit/>
          </a:bodyPr>
          <a:lstStyle/>
          <a:p>
            <a:r>
              <a:rPr lang="en-GB" sz="2800" b="1" dirty="0">
                <a:latin typeface="Myriad Pro" panose="020B0503030403020204" pitchFamily="34" charset="0"/>
              </a:rPr>
              <a:t>Evolution of topography, sediment yield and efficiency of erosion in</a:t>
            </a:r>
            <a:br>
              <a:rPr lang="en-GB" sz="2800" b="1" dirty="0">
                <a:latin typeface="Myriad Pro" panose="020B0503030403020204" pitchFamily="34" charset="0"/>
              </a:rPr>
            </a:br>
            <a:r>
              <a:rPr lang="en-GB" sz="2800" b="1" dirty="0">
                <a:latin typeface="Myriad Pro" panose="020B0503030403020204" pitchFamily="34" charset="0"/>
              </a:rPr>
              <a:t>intra-continental rift settings: </a:t>
            </a:r>
            <a:br>
              <a:rPr lang="en-GB" sz="2800" b="1" dirty="0">
                <a:latin typeface="Myriad Pro" panose="020B0503030403020204" pitchFamily="34" charset="0"/>
              </a:rPr>
            </a:br>
            <a:br>
              <a:rPr lang="en-GB" sz="2800" b="1" dirty="0">
                <a:latin typeface="Myriad Pro" panose="020B0503030403020204" pitchFamily="34" charset="0"/>
              </a:rPr>
            </a:br>
            <a:r>
              <a:rPr lang="en-GB" sz="2800" b="1" dirty="0">
                <a:latin typeface="Myriad Pro" panose="020B0503030403020204" pitchFamily="34" charset="0"/>
              </a:rPr>
              <a:t>A perspective from numerical</a:t>
            </a:r>
            <a:br>
              <a:rPr lang="en-GB" sz="2800" b="1" dirty="0">
                <a:latin typeface="Myriad Pro" panose="020B0503030403020204" pitchFamily="34" charset="0"/>
              </a:rPr>
            </a:br>
            <a:r>
              <a:rPr lang="en-GB" sz="2800" b="1" dirty="0">
                <a:latin typeface="Myriad Pro" panose="020B0503030403020204" pitchFamily="34" charset="0"/>
              </a:rPr>
              <a:t>modelling using coupled surface processes and tectonic models</a:t>
            </a:r>
            <a:endParaRPr lang="en-NO" sz="2800" b="1" dirty="0">
              <a:latin typeface="Myriad Pro" panose="020B0503030403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9D7B3D5-CADD-4647-8855-ECAC63520139}"/>
              </a:ext>
            </a:extLst>
          </p:cNvPr>
          <p:cNvSpPr>
            <a:spLocks noGrp="1"/>
          </p:cNvSpPr>
          <p:nvPr>
            <p:ph type="subTitle" idx="1"/>
          </p:nvPr>
        </p:nvSpPr>
        <p:spPr>
          <a:xfrm>
            <a:off x="1205201" y="3697285"/>
            <a:ext cx="9781595" cy="1311965"/>
          </a:xfrm>
        </p:spPr>
        <p:txBody>
          <a:bodyPr>
            <a:normAutofit/>
          </a:bodyPr>
          <a:lstStyle/>
          <a:p>
            <a:r>
              <a:rPr lang="en-NO" dirty="0">
                <a:latin typeface="Myriad Pro" panose="020B0503030403020204" pitchFamily="34" charset="0"/>
                <a:cs typeface="Arial" panose="020B0604020202020204" pitchFamily="34" charset="0"/>
              </a:rPr>
              <a:t>Lorenz Michel, Ritske Huismans, Sebastian Wolf</a:t>
            </a:r>
          </a:p>
          <a:p>
            <a:endParaRPr lang="en-NO" dirty="0">
              <a:latin typeface="Myriad Pro" panose="020B0503030403020204" pitchFamily="34" charset="0"/>
              <a:cs typeface="Arial" panose="020B0604020202020204" pitchFamily="34" charset="0"/>
            </a:endParaRPr>
          </a:p>
          <a:p>
            <a:r>
              <a:rPr lang="en-NO" sz="2000" dirty="0">
                <a:latin typeface="Myriad Pro" panose="020B0503030403020204" pitchFamily="34" charset="0"/>
                <a:cs typeface="Arial" panose="020B0604020202020204" pitchFamily="34" charset="0"/>
              </a:rPr>
              <a:t>Department of Earth Science, University of Bergen (Norway)</a:t>
            </a:r>
          </a:p>
        </p:txBody>
      </p:sp>
      <p:pic>
        <p:nvPicPr>
          <p:cNvPr id="5" name="Picture 4" descr="A close up of a logo&#10;&#10;Description automatically generated">
            <a:extLst>
              <a:ext uri="{FF2B5EF4-FFF2-40B4-BE49-F238E27FC236}">
                <a16:creationId xmlns:a16="http://schemas.microsoft.com/office/drawing/2014/main" id="{E747DCC4-E7B9-2340-825D-C077BDDE14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0145" y="5716456"/>
            <a:ext cx="4724400" cy="889000"/>
          </a:xfrm>
          <a:prstGeom prst="rect">
            <a:avLst/>
          </a:prstGeom>
        </p:spPr>
      </p:pic>
      <p:pic>
        <p:nvPicPr>
          <p:cNvPr id="4" name="Picture 3">
            <a:extLst>
              <a:ext uri="{FF2B5EF4-FFF2-40B4-BE49-F238E27FC236}">
                <a16:creationId xmlns:a16="http://schemas.microsoft.com/office/drawing/2014/main" id="{1E6632AA-AC88-904E-9D17-D2EF9D68F31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33543" y="6003860"/>
            <a:ext cx="3367871" cy="364991"/>
          </a:xfrm>
          <a:prstGeom prst="rect">
            <a:avLst/>
          </a:prstGeom>
        </p:spPr>
      </p:pic>
      <p:pic>
        <p:nvPicPr>
          <p:cNvPr id="6" name="Picture 5">
            <a:extLst>
              <a:ext uri="{FF2B5EF4-FFF2-40B4-BE49-F238E27FC236}">
                <a16:creationId xmlns:a16="http://schemas.microsoft.com/office/drawing/2014/main" id="{DE92BDBA-0CD4-CC45-AF65-75160C81C91F}"/>
              </a:ext>
            </a:extLst>
          </p:cNvPr>
          <p:cNvPicPr>
            <a:picLocks noChangeAspect="1"/>
          </p:cNvPicPr>
          <p:nvPr/>
        </p:nvPicPr>
        <p:blipFill>
          <a:blip r:embed="rId4"/>
          <a:stretch>
            <a:fillRect/>
          </a:stretch>
        </p:blipFill>
        <p:spPr>
          <a:xfrm>
            <a:off x="201705" y="5647163"/>
            <a:ext cx="846130" cy="1020333"/>
          </a:xfrm>
          <a:prstGeom prst="rect">
            <a:avLst/>
          </a:prstGeom>
        </p:spPr>
      </p:pic>
      <p:pic>
        <p:nvPicPr>
          <p:cNvPr id="8" name="Picture 7" descr="A drawing of a face&#10;&#10;Description automatically generated">
            <a:extLst>
              <a:ext uri="{FF2B5EF4-FFF2-40B4-BE49-F238E27FC236}">
                <a16:creationId xmlns:a16="http://schemas.microsoft.com/office/drawing/2014/main" id="{5F172443-6BDE-744C-AE32-9816EDFBF04C}"/>
              </a:ext>
            </a:extLst>
          </p:cNvPr>
          <p:cNvPicPr>
            <a:picLocks noChangeAspect="1"/>
          </p:cNvPicPr>
          <p:nvPr/>
        </p:nvPicPr>
        <p:blipFill>
          <a:blip r:embed="rId5"/>
          <a:stretch>
            <a:fillRect/>
          </a:stretch>
        </p:blipFill>
        <p:spPr>
          <a:xfrm>
            <a:off x="10658457" y="6186356"/>
            <a:ext cx="1219200" cy="419100"/>
          </a:xfrm>
          <a:prstGeom prst="rect">
            <a:avLst/>
          </a:prstGeom>
        </p:spPr>
      </p:pic>
    </p:spTree>
    <p:extLst>
      <p:ext uri="{BB962C8B-B14F-4D97-AF65-F5344CB8AC3E}">
        <p14:creationId xmlns:p14="http://schemas.microsoft.com/office/powerpoint/2010/main" val="128543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3443-2DD1-2C4B-8428-9AE062801331}"/>
              </a:ext>
            </a:extLst>
          </p:cNvPr>
          <p:cNvSpPr>
            <a:spLocks noGrp="1"/>
          </p:cNvSpPr>
          <p:nvPr>
            <p:ph type="title"/>
          </p:nvPr>
        </p:nvSpPr>
        <p:spPr>
          <a:xfrm>
            <a:off x="235743" y="177007"/>
            <a:ext cx="11722895" cy="504000"/>
          </a:xfrm>
          <a:solidFill>
            <a:srgbClr val="CF3C3A"/>
          </a:solidFill>
        </p:spPr>
        <p:txBody>
          <a:bodyPr>
            <a:normAutofit/>
          </a:bodyPr>
          <a:lstStyle/>
          <a:p>
            <a:pPr algn="ctr"/>
            <a:r>
              <a:rPr lang="en-NO" sz="2400" b="1" dirty="0">
                <a:solidFill>
                  <a:schemeClr val="bg1"/>
                </a:solidFill>
                <a:latin typeface="Myriad Pro" panose="020B0503030403020204" pitchFamily="34" charset="0"/>
                <a:cs typeface="Arial" panose="020B0604020202020204" pitchFamily="34" charset="0"/>
              </a:rPr>
              <a:t>Scientific questions</a:t>
            </a:r>
          </a:p>
        </p:txBody>
      </p:sp>
      <p:sp>
        <p:nvSpPr>
          <p:cNvPr id="6" name="Content Placeholder 2">
            <a:extLst>
              <a:ext uri="{FF2B5EF4-FFF2-40B4-BE49-F238E27FC236}">
                <a16:creationId xmlns:a16="http://schemas.microsoft.com/office/drawing/2014/main" id="{7A1282D6-FFF8-184B-995D-CE49FAD58DA9}"/>
              </a:ext>
            </a:extLst>
          </p:cNvPr>
          <p:cNvSpPr txBox="1">
            <a:spLocks/>
          </p:cNvSpPr>
          <p:nvPr/>
        </p:nvSpPr>
        <p:spPr>
          <a:xfrm>
            <a:off x="295457" y="1233182"/>
            <a:ext cx="11663181" cy="5305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O" sz="2000" b="1" dirty="0">
                <a:latin typeface="Myriad Pro" panose="020B0503030403020204" pitchFamily="34" charset="0"/>
                <a:cs typeface="Arial" panose="020B0604020202020204" pitchFamily="34" charset="0"/>
              </a:rPr>
              <a:t>Main aim: </a:t>
            </a:r>
          </a:p>
          <a:p>
            <a:pPr marL="0" indent="0">
              <a:buFont typeface="Arial" panose="020B0604020202020204" pitchFamily="34" charset="0"/>
              <a:buNone/>
            </a:pPr>
            <a:r>
              <a:rPr lang="en-NO" sz="2000" dirty="0">
                <a:latin typeface="Myriad Pro" panose="020B0503030403020204" pitchFamily="34" charset="0"/>
                <a:cs typeface="Arial" panose="020B0604020202020204" pitchFamily="34" charset="0"/>
              </a:rPr>
              <a:t>Investigate and explore a possible coupling and feedbacks between tectonic and earth surface processes during continental breakup and rifting. </a:t>
            </a:r>
          </a:p>
          <a:p>
            <a:pPr marL="0" indent="0">
              <a:buFont typeface="Arial" panose="020B0604020202020204" pitchFamily="34" charset="0"/>
              <a:buNone/>
            </a:pPr>
            <a:r>
              <a:rPr lang="en-NO" sz="2000" dirty="0">
                <a:latin typeface="Myriad Pro" panose="020B0503030403020204" pitchFamily="34" charset="0"/>
                <a:cs typeface="Arial" panose="020B0604020202020204" pitchFamily="34" charset="0"/>
              </a:rPr>
              <a:t>We especially want to address the following questions during different stages of rifting:</a:t>
            </a:r>
          </a:p>
          <a:p>
            <a:pPr lvl="1">
              <a:lnSpc>
                <a:spcPct val="150000"/>
              </a:lnSpc>
            </a:pPr>
            <a:r>
              <a:rPr lang="en-NO" sz="2000" dirty="0">
                <a:latin typeface="Myriad Pro" panose="020B0503030403020204" pitchFamily="34" charset="0"/>
                <a:cs typeface="Arial" panose="020B0604020202020204" pitchFamily="34" charset="0"/>
              </a:rPr>
              <a:t>Formation and evolution of structures and basins?</a:t>
            </a:r>
          </a:p>
          <a:p>
            <a:pPr lvl="1">
              <a:lnSpc>
                <a:spcPct val="150000"/>
              </a:lnSpc>
            </a:pPr>
            <a:r>
              <a:rPr lang="en-NO" sz="2000" dirty="0">
                <a:latin typeface="Myriad Pro" panose="020B0503030403020204" pitchFamily="34" charset="0"/>
                <a:cs typeface="Arial" panose="020B0604020202020204" pitchFamily="34" charset="0"/>
              </a:rPr>
              <a:t>Evolution of topography?</a:t>
            </a:r>
          </a:p>
          <a:p>
            <a:pPr lvl="1">
              <a:lnSpc>
                <a:spcPct val="150000"/>
              </a:lnSpc>
            </a:pPr>
            <a:r>
              <a:rPr lang="en-NO" sz="2000" dirty="0">
                <a:latin typeface="Myriad Pro" panose="020B0503030403020204" pitchFamily="34" charset="0"/>
                <a:cs typeface="Arial" panose="020B0604020202020204" pitchFamily="34" charset="0"/>
              </a:rPr>
              <a:t>Evolution of the sedimentary flux?</a:t>
            </a:r>
          </a:p>
          <a:p>
            <a:pPr marL="0" indent="0">
              <a:buNone/>
            </a:pPr>
            <a:endParaRPr lang="en-NO" sz="2000" dirty="0">
              <a:latin typeface="Myriad Pro" panose="020B0503030403020204" pitchFamily="34" charset="0"/>
              <a:cs typeface="Arial" panose="020B0604020202020204" pitchFamily="34" charset="0"/>
            </a:endParaRPr>
          </a:p>
          <a:p>
            <a:pPr marL="0" indent="0">
              <a:buNone/>
            </a:pPr>
            <a:r>
              <a:rPr lang="en-NO" sz="2000" b="1" dirty="0">
                <a:latin typeface="Myriad Pro" panose="020B0503030403020204" pitchFamily="34" charset="0"/>
                <a:cs typeface="Arial" panose="020B0604020202020204" pitchFamily="34" charset="0"/>
              </a:rPr>
              <a:t>Using: </a:t>
            </a:r>
          </a:p>
          <a:p>
            <a:pPr marL="0" indent="0">
              <a:buNone/>
            </a:pPr>
            <a:r>
              <a:rPr lang="en-NO" sz="2000" dirty="0">
                <a:latin typeface="Myriad Pro" panose="020B0503030403020204" pitchFamily="34" charset="0"/>
                <a:cs typeface="Arial" panose="020B0604020202020204" pitchFamily="34" charset="0"/>
              </a:rPr>
              <a:t>A thermo-mechanical model coupled with a landscape evolution model</a:t>
            </a:r>
          </a:p>
        </p:txBody>
      </p:sp>
      <p:sp>
        <p:nvSpPr>
          <p:cNvPr id="3" name="Slide Number Placeholder 2">
            <a:extLst>
              <a:ext uri="{FF2B5EF4-FFF2-40B4-BE49-F238E27FC236}">
                <a16:creationId xmlns:a16="http://schemas.microsoft.com/office/drawing/2014/main" id="{2D35A403-4E2C-344F-A999-CD384ECAF397}"/>
              </a:ext>
            </a:extLst>
          </p:cNvPr>
          <p:cNvSpPr>
            <a:spLocks noGrp="1"/>
          </p:cNvSpPr>
          <p:nvPr>
            <p:ph type="sldNum" sz="quarter" idx="12"/>
          </p:nvPr>
        </p:nvSpPr>
        <p:spPr/>
        <p:txBody>
          <a:bodyPr/>
          <a:lstStyle/>
          <a:p>
            <a:fld id="{A4706E32-BADF-1349-B56F-583BA38D7962}" type="slidenum">
              <a:rPr lang="en-NO" smtClean="0"/>
              <a:t>2</a:t>
            </a:fld>
            <a:endParaRPr lang="en-NO"/>
          </a:p>
        </p:txBody>
      </p:sp>
      <p:pic>
        <p:nvPicPr>
          <p:cNvPr id="5" name="Picture 4" descr="A drawing of a face&#10;&#10;Description automatically generated">
            <a:extLst>
              <a:ext uri="{FF2B5EF4-FFF2-40B4-BE49-F238E27FC236}">
                <a16:creationId xmlns:a16="http://schemas.microsoft.com/office/drawing/2014/main" id="{A488EA52-6E51-1647-A65C-D5849249294D}"/>
              </a:ext>
            </a:extLst>
          </p:cNvPr>
          <p:cNvPicPr>
            <a:picLocks noChangeAspect="1"/>
          </p:cNvPicPr>
          <p:nvPr/>
        </p:nvPicPr>
        <p:blipFill>
          <a:blip r:embed="rId2"/>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10635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3443-2DD1-2C4B-8428-9AE062801331}"/>
              </a:ext>
            </a:extLst>
          </p:cNvPr>
          <p:cNvSpPr>
            <a:spLocks noGrp="1"/>
          </p:cNvSpPr>
          <p:nvPr>
            <p:ph type="title"/>
          </p:nvPr>
        </p:nvSpPr>
        <p:spPr>
          <a:xfrm>
            <a:off x="235743" y="177006"/>
            <a:ext cx="11722895" cy="504000"/>
          </a:xfrm>
          <a:solidFill>
            <a:srgbClr val="CF3C3A"/>
          </a:solidFill>
        </p:spPr>
        <p:txBody>
          <a:bodyPr>
            <a:normAutofit/>
          </a:bodyPr>
          <a:lstStyle/>
          <a:p>
            <a:pPr algn="ctr"/>
            <a:r>
              <a:rPr lang="en-NO" sz="2400" b="1" dirty="0">
                <a:solidFill>
                  <a:schemeClr val="bg1"/>
                </a:solidFill>
                <a:latin typeface="Myriad Pro" panose="020B0503030403020204" pitchFamily="34" charset="0"/>
                <a:cs typeface="Arial" panose="020B0604020202020204" pitchFamily="34" charset="0"/>
              </a:rPr>
              <a:t>Outline of the contents in the presentation</a:t>
            </a:r>
          </a:p>
        </p:txBody>
      </p:sp>
      <p:sp>
        <p:nvSpPr>
          <p:cNvPr id="4" name="Slide Number Placeholder 3">
            <a:extLst>
              <a:ext uri="{FF2B5EF4-FFF2-40B4-BE49-F238E27FC236}">
                <a16:creationId xmlns:a16="http://schemas.microsoft.com/office/drawing/2014/main" id="{B475E8D7-6EEB-B544-8CA1-BD3229A33443}"/>
              </a:ext>
            </a:extLst>
          </p:cNvPr>
          <p:cNvSpPr>
            <a:spLocks noGrp="1"/>
          </p:cNvSpPr>
          <p:nvPr>
            <p:ph type="sldNum" sz="quarter" idx="12"/>
          </p:nvPr>
        </p:nvSpPr>
        <p:spPr/>
        <p:txBody>
          <a:bodyPr/>
          <a:lstStyle/>
          <a:p>
            <a:fld id="{A4706E32-BADF-1349-B56F-583BA38D7962}" type="slidenum">
              <a:rPr lang="en-NO" smtClean="0"/>
              <a:t>3</a:t>
            </a:fld>
            <a:endParaRPr lang="en-NO" dirty="0"/>
          </a:p>
        </p:txBody>
      </p:sp>
      <p:sp>
        <p:nvSpPr>
          <p:cNvPr id="5" name="TextBox 4">
            <a:extLst>
              <a:ext uri="{FF2B5EF4-FFF2-40B4-BE49-F238E27FC236}">
                <a16:creationId xmlns:a16="http://schemas.microsoft.com/office/drawing/2014/main" id="{B7D5B99B-1F9C-8449-B883-9A3A0F192494}"/>
              </a:ext>
            </a:extLst>
          </p:cNvPr>
          <p:cNvSpPr txBox="1"/>
          <p:nvPr/>
        </p:nvSpPr>
        <p:spPr>
          <a:xfrm>
            <a:off x="313765" y="1129553"/>
            <a:ext cx="11644873" cy="4093428"/>
          </a:xfrm>
          <a:prstGeom prst="rect">
            <a:avLst/>
          </a:prstGeom>
          <a:noFill/>
        </p:spPr>
        <p:txBody>
          <a:bodyPr wrap="square" rtlCol="0">
            <a:spAutoFit/>
          </a:bodyPr>
          <a:lstStyle/>
          <a:p>
            <a:r>
              <a:rPr lang="x-none" sz="2000">
                <a:latin typeface="Myriad Pro" panose="020B0503030403020204" pitchFamily="34" charset="0"/>
                <a:cs typeface="Arial" panose="020B0604020202020204" pitchFamily="34" charset="0"/>
              </a:rPr>
              <a:t>With this presentation we give a brief overview about our current model work. We focus on explaining our general modelling strategy and ideas, and show results for one model as an example. On the next slides we address the following points:</a:t>
            </a:r>
          </a:p>
          <a:p>
            <a:endParaRPr lang="x-none" sz="2000">
              <a:latin typeface="Myriad Pro" panose="020B0503030403020204" pitchFamily="34" charset="0"/>
              <a:cs typeface="Arial" panose="020B0604020202020204" pitchFamily="34" charset="0"/>
            </a:endParaRPr>
          </a:p>
          <a:p>
            <a:endParaRPr lang="x-none" sz="2000">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x-none" sz="2000" b="1">
                <a:latin typeface="Myriad Pro" panose="020B0503030403020204" pitchFamily="34" charset="0"/>
                <a:cs typeface="Arial" panose="020B0604020202020204" pitchFamily="34" charset="0"/>
              </a:rPr>
              <a:t>Model setup:   </a:t>
            </a:r>
            <a:r>
              <a:rPr lang="x-none" sz="2000">
                <a:latin typeface="Myriad Pro" panose="020B0503030403020204" pitchFamily="34" charset="0"/>
                <a:cs typeface="Arial" panose="020B0604020202020204" pitchFamily="34" charset="0"/>
              </a:rPr>
              <a:t>We describe the models used and the model dimensions. We also explain our 			   modeling strategy with a conceptual model.</a:t>
            </a:r>
          </a:p>
          <a:p>
            <a:pPr marL="342900" indent="-342900">
              <a:buFont typeface="Arial" panose="020B0604020202020204" pitchFamily="34" charset="0"/>
              <a:buChar char="•"/>
            </a:pPr>
            <a:endParaRPr lang="x-none" sz="2000">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x-none" sz="2000" b="1">
                <a:latin typeface="Myriad Pro" panose="020B0503030403020204" pitchFamily="34" charset="0"/>
                <a:cs typeface="Arial" panose="020B0604020202020204" pitchFamily="34" charset="0"/>
              </a:rPr>
              <a:t>Parameter space:</a:t>
            </a:r>
            <a:r>
              <a:rPr lang="x-none" sz="2000">
                <a:latin typeface="Myriad Pro" panose="020B0503030403020204" pitchFamily="34" charset="0"/>
                <a:cs typeface="Arial" panose="020B0604020202020204" pitchFamily="34" charset="0"/>
              </a:rPr>
              <a:t>    We briefly outline all the parameters that are varied between the different model 		             runs and </a:t>
            </a:r>
            <a:r>
              <a:rPr lang="en-US" sz="2000" dirty="0">
                <a:latin typeface="Myriad Pro" panose="020B0503030403020204" pitchFamily="34" charset="0"/>
                <a:cs typeface="Arial" panose="020B0604020202020204" pitchFamily="34" charset="0"/>
              </a:rPr>
              <a:t>the </a:t>
            </a:r>
            <a:r>
              <a:rPr lang="x-none" sz="2000">
                <a:latin typeface="Myriad Pro" panose="020B0503030403020204" pitchFamily="34" charset="0"/>
                <a:cs typeface="Arial" panose="020B0604020202020204" pitchFamily="34" charset="0"/>
              </a:rPr>
              <a:t>strategy behind </a:t>
            </a:r>
            <a:r>
              <a:rPr lang="en-US" sz="2000" dirty="0">
                <a:latin typeface="Myriad Pro" panose="020B0503030403020204" pitchFamily="34" charset="0"/>
                <a:cs typeface="Arial" panose="020B0604020202020204" pitchFamily="34" charset="0"/>
              </a:rPr>
              <a:t>this</a:t>
            </a:r>
            <a:r>
              <a:rPr lang="x-none" sz="2000">
                <a:latin typeface="Myriad Pro" panose="020B0503030403020204" pitchFamily="34" charset="0"/>
                <a:cs typeface="Arial" panose="020B0604020202020204" pitchFamily="34" charset="0"/>
              </a:rPr>
              <a:t>.</a:t>
            </a:r>
          </a:p>
          <a:p>
            <a:pPr marL="342900" indent="-342900">
              <a:buFont typeface="Arial" panose="020B0604020202020204" pitchFamily="34" charset="0"/>
              <a:buChar char="•"/>
            </a:pPr>
            <a:endParaRPr lang="x-none" sz="2000">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x-none" sz="2000" b="1">
                <a:latin typeface="Myriad Pro" panose="020B0503030403020204" pitchFamily="34" charset="0"/>
                <a:cs typeface="Arial" panose="020B0604020202020204" pitchFamily="34" charset="0"/>
              </a:rPr>
              <a:t>Example model M1:   	</a:t>
            </a:r>
            <a:r>
              <a:rPr lang="x-none" sz="2000">
                <a:latin typeface="Myriad Pro" panose="020B0503030403020204" pitchFamily="34" charset="0"/>
                <a:cs typeface="Arial" panose="020B0604020202020204" pitchFamily="34" charset="0"/>
              </a:rPr>
              <a:t>We show an example animation for one parameter combination and 				explain possible types of analyses and observations.</a:t>
            </a:r>
            <a:endParaRPr lang="x-none" sz="2000" dirty="0">
              <a:latin typeface="Myriad Pro" panose="020B0503030403020204" pitchFamily="34" charset="0"/>
              <a:cs typeface="Arial" panose="020B0604020202020204" pitchFamily="34" charset="0"/>
            </a:endParaRPr>
          </a:p>
        </p:txBody>
      </p:sp>
      <p:pic>
        <p:nvPicPr>
          <p:cNvPr id="7" name="Picture 6" descr="A drawing of a face&#10;&#10;Description automatically generated">
            <a:extLst>
              <a:ext uri="{FF2B5EF4-FFF2-40B4-BE49-F238E27FC236}">
                <a16:creationId xmlns:a16="http://schemas.microsoft.com/office/drawing/2014/main" id="{C18C7D39-775D-D740-9B0F-C79250A3FD12}"/>
              </a:ext>
            </a:extLst>
          </p:cNvPr>
          <p:cNvPicPr>
            <a:picLocks noChangeAspect="1"/>
          </p:cNvPicPr>
          <p:nvPr/>
        </p:nvPicPr>
        <p:blipFill>
          <a:blip r:embed="rId2"/>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334771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3443-2DD1-2C4B-8428-9AE062801331}"/>
              </a:ext>
            </a:extLst>
          </p:cNvPr>
          <p:cNvSpPr>
            <a:spLocks noGrp="1"/>
          </p:cNvSpPr>
          <p:nvPr>
            <p:ph type="title"/>
          </p:nvPr>
        </p:nvSpPr>
        <p:spPr>
          <a:xfrm>
            <a:off x="235743" y="177006"/>
            <a:ext cx="11722895" cy="504000"/>
          </a:xfrm>
          <a:solidFill>
            <a:srgbClr val="CF3C3A"/>
          </a:solidFill>
        </p:spPr>
        <p:txBody>
          <a:bodyPr>
            <a:normAutofit/>
          </a:bodyPr>
          <a:lstStyle/>
          <a:p>
            <a:pPr algn="ctr"/>
            <a:r>
              <a:rPr lang="en-NO" sz="2400" b="1" dirty="0">
                <a:solidFill>
                  <a:schemeClr val="bg1"/>
                </a:solidFill>
                <a:latin typeface="Myriad Pro" panose="020B0503030403020204" pitchFamily="34" charset="0"/>
                <a:cs typeface="Arial" panose="020B0604020202020204" pitchFamily="34" charset="0"/>
              </a:rPr>
              <a:t>Coupled model: General model setup</a:t>
            </a:r>
          </a:p>
        </p:txBody>
      </p:sp>
      <p:sp>
        <p:nvSpPr>
          <p:cNvPr id="27" name="Content Placeholder 2">
            <a:extLst>
              <a:ext uri="{FF2B5EF4-FFF2-40B4-BE49-F238E27FC236}">
                <a16:creationId xmlns:a16="http://schemas.microsoft.com/office/drawing/2014/main" id="{10E5AD57-F591-2B46-86FA-D8C1FFFBB3B7}"/>
              </a:ext>
            </a:extLst>
          </p:cNvPr>
          <p:cNvSpPr txBox="1">
            <a:spLocks/>
          </p:cNvSpPr>
          <p:nvPr/>
        </p:nvSpPr>
        <p:spPr>
          <a:xfrm>
            <a:off x="5728447" y="878062"/>
            <a:ext cx="6463552" cy="5639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yriad Pro" panose="020B0503030403020204" pitchFamily="34" charset="0"/>
                <a:cs typeface="Arial" panose="020B0604020202020204" pitchFamily="34" charset="0"/>
              </a:rPr>
              <a:t>Model components:</a:t>
            </a:r>
          </a:p>
          <a:p>
            <a:r>
              <a:rPr lang="en-US" sz="2000" dirty="0">
                <a:latin typeface="Myriad Pro" panose="020B0503030403020204" pitchFamily="34" charset="0"/>
                <a:cs typeface="Arial" panose="020B0604020202020204" pitchFamily="34" charset="0"/>
              </a:rPr>
              <a:t>We use a </a:t>
            </a:r>
            <a:r>
              <a:rPr lang="en-US" sz="2000" b="1" dirty="0">
                <a:latin typeface="Myriad Pro" panose="020B0503030403020204" pitchFamily="34" charset="0"/>
                <a:cs typeface="Arial" panose="020B0604020202020204" pitchFamily="34" charset="0"/>
              </a:rPr>
              <a:t>2D thermo-mechanical model</a:t>
            </a:r>
            <a:r>
              <a:rPr lang="en-US" sz="2000" dirty="0">
                <a:latin typeface="Myriad Pro" panose="020B0503030403020204" pitchFamily="34" charset="0"/>
                <a:cs typeface="Arial" panose="020B0604020202020204" pitchFamily="34" charset="0"/>
              </a:rPr>
              <a:t> (</a:t>
            </a:r>
            <a:r>
              <a:rPr lang="en-US" sz="2000" dirty="0" err="1">
                <a:latin typeface="Myriad Pro" panose="020B0503030403020204" pitchFamily="34" charset="0"/>
                <a:cs typeface="Arial" panose="020B0604020202020204" pitchFamily="34" charset="0"/>
              </a:rPr>
              <a:t>Fantom</a:t>
            </a:r>
            <a:r>
              <a:rPr lang="en-US" sz="2000" dirty="0">
                <a:latin typeface="Myriad Pro" panose="020B0503030403020204" pitchFamily="34" charset="0"/>
                <a:cs typeface="Arial" panose="020B0604020202020204" pitchFamily="34" charset="0"/>
              </a:rPr>
              <a:t>) coupled with a </a:t>
            </a:r>
            <a:r>
              <a:rPr lang="en-US" sz="2000" b="1" dirty="0">
                <a:latin typeface="Myriad Pro" panose="020B0503030403020204" pitchFamily="34" charset="0"/>
                <a:cs typeface="Arial" panose="020B0604020202020204" pitchFamily="34" charset="0"/>
              </a:rPr>
              <a:t>3D landscape evolution model </a:t>
            </a:r>
            <a:r>
              <a:rPr lang="en-US" sz="2000" dirty="0">
                <a:latin typeface="Myriad Pro" panose="020B0503030403020204" pitchFamily="34" charset="0"/>
                <a:cs typeface="Arial" panose="020B0604020202020204" pitchFamily="34" charset="0"/>
              </a:rPr>
              <a:t>(</a:t>
            </a:r>
            <a:r>
              <a:rPr lang="en-US" sz="2000" dirty="0" err="1">
                <a:latin typeface="Myriad Pro" panose="020B0503030403020204" pitchFamily="34" charset="0"/>
                <a:cs typeface="Arial" panose="020B0604020202020204" pitchFamily="34" charset="0"/>
              </a:rPr>
              <a:t>FastScape</a:t>
            </a:r>
            <a:r>
              <a:rPr lang="en-US" sz="2000" dirty="0">
                <a:latin typeface="Myriad Pro" panose="020B0503030403020204" pitchFamily="34" charset="0"/>
                <a:cs typeface="Arial" panose="020B0604020202020204" pitchFamily="34" charset="0"/>
              </a:rPr>
              <a:t>).</a:t>
            </a:r>
          </a:p>
          <a:p>
            <a:r>
              <a:rPr lang="en-US" sz="2000" dirty="0">
                <a:latin typeface="Myriad Pro" panose="020B0503030403020204" pitchFamily="34" charset="0"/>
                <a:cs typeface="Arial" panose="020B0604020202020204" pitchFamily="34" charset="0"/>
              </a:rPr>
              <a:t>The model domain is extended with a constant extension rate (1 cm/</a:t>
            </a:r>
            <a:r>
              <a:rPr lang="en-US" sz="2000" dirty="0" err="1">
                <a:latin typeface="Myriad Pro" panose="020B0503030403020204" pitchFamily="34" charset="0"/>
                <a:cs typeface="Arial" panose="020B0604020202020204" pitchFamily="34" charset="0"/>
              </a:rPr>
              <a:t>yr</a:t>
            </a:r>
            <a:r>
              <a:rPr lang="en-US" sz="2000" dirty="0">
                <a:latin typeface="Myriad Pro" panose="020B0503030403020204" pitchFamily="34" charset="0"/>
                <a:cs typeface="Arial" panose="020B0604020202020204" pitchFamily="34" charset="0"/>
              </a:rPr>
              <a:t>) and a rift develops subsequently. Erosion occurs onshore and sediment is deposited offshore below </a:t>
            </a:r>
            <a:r>
              <a:rPr lang="en-US" sz="2000" dirty="0" err="1">
                <a:latin typeface="Myriad Pro" panose="020B0503030403020204" pitchFamily="34" charset="0"/>
                <a:cs typeface="Arial" panose="020B0604020202020204" pitchFamily="34" charset="0"/>
              </a:rPr>
              <a:t>baselevel</a:t>
            </a:r>
            <a:r>
              <a:rPr lang="en-US" sz="2000" dirty="0">
                <a:latin typeface="Myriad Pro" panose="020B0503030403020204" pitchFamily="34" charset="0"/>
                <a:cs typeface="Arial" panose="020B0604020202020204" pitchFamily="34" charset="0"/>
              </a:rPr>
              <a:t>.</a:t>
            </a:r>
          </a:p>
          <a:p>
            <a:r>
              <a:rPr lang="en-US" sz="2000" dirty="0">
                <a:latin typeface="Myriad Pro" panose="020B0503030403020204" pitchFamily="34" charset="0"/>
                <a:cs typeface="Arial" panose="020B0604020202020204" pitchFamily="34" charset="0"/>
              </a:rPr>
              <a:t>The models have the following dimensions:</a:t>
            </a:r>
          </a:p>
          <a:p>
            <a:pPr lvl="1">
              <a:buFontTx/>
              <a:buChar char="-"/>
            </a:pPr>
            <a:r>
              <a:rPr lang="x-none" sz="2000">
                <a:latin typeface="Myriad Pro" panose="020B0503030403020204" pitchFamily="34" charset="0"/>
                <a:cs typeface="Arial" panose="020B0604020202020204" pitchFamily="34" charset="0"/>
              </a:rPr>
              <a:t>Fantom: z = 600 km, x = 1200 km</a:t>
            </a:r>
          </a:p>
          <a:p>
            <a:pPr lvl="1">
              <a:buFontTx/>
              <a:buChar char="-"/>
            </a:pPr>
            <a:r>
              <a:rPr lang="x-none" sz="2000">
                <a:latin typeface="Myriad Pro" panose="020B0503030403020204" pitchFamily="34" charset="0"/>
                <a:cs typeface="Arial" panose="020B0604020202020204" pitchFamily="34" charset="0"/>
              </a:rPr>
              <a:t>Fastscape: x = 1200 km, y = 400 km</a:t>
            </a:r>
          </a:p>
          <a:p>
            <a:pPr marL="0" indent="0">
              <a:buNone/>
            </a:pPr>
            <a:endParaRPr lang="x-none" sz="2000" b="1">
              <a:latin typeface="Myriad Pro" panose="020B0503030403020204" pitchFamily="34" charset="0"/>
              <a:cs typeface="Arial" panose="020B0604020202020204" pitchFamily="34" charset="0"/>
            </a:endParaRPr>
          </a:p>
          <a:p>
            <a:pPr marL="0" indent="0">
              <a:buNone/>
            </a:pPr>
            <a:r>
              <a:rPr lang="x-none" sz="2000">
                <a:latin typeface="Myriad Pro" panose="020B0503030403020204" pitchFamily="34" charset="0"/>
                <a:cs typeface="Arial" panose="020B0604020202020204" pitchFamily="34" charset="0"/>
              </a:rPr>
              <a:t>Main purpose: </a:t>
            </a:r>
          </a:p>
          <a:p>
            <a:pPr marL="0" indent="0">
              <a:buNone/>
            </a:pPr>
            <a:r>
              <a:rPr lang="x-none" sz="2000">
                <a:latin typeface="Myriad Pro" panose="020B0503030403020204" pitchFamily="34" charset="0"/>
                <a:cs typeface="Arial" panose="020B0604020202020204" pitchFamily="34" charset="0"/>
              </a:rPr>
              <a:t>Use the models in order to investigate possible feedbacks between tectonic and earth surface processes, by:</a:t>
            </a:r>
          </a:p>
          <a:p>
            <a:r>
              <a:rPr lang="x-none" sz="2000">
                <a:latin typeface="Myriad Pro" panose="020B0503030403020204" pitchFamily="34" charset="0"/>
                <a:cs typeface="Arial" panose="020B0604020202020204" pitchFamily="34" charset="0"/>
              </a:rPr>
              <a:t>Systematically varying parameters between models</a:t>
            </a:r>
          </a:p>
          <a:p>
            <a:r>
              <a:rPr lang="x-none" sz="2000">
                <a:latin typeface="Myriad Pro" panose="020B0503030403020204" pitchFamily="34" charset="0"/>
                <a:cs typeface="Arial" panose="020B0604020202020204" pitchFamily="34" charset="0"/>
              </a:rPr>
              <a:t>Evaluating rift structure + topography + sediment flux</a:t>
            </a:r>
            <a:endParaRPr lang="en-NO" sz="2000" dirty="0">
              <a:latin typeface="Myriad Pro" panose="020B0503030403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879BC0-7888-F148-ACA5-FC7CF6E8EACB}"/>
              </a:ext>
            </a:extLst>
          </p:cNvPr>
          <p:cNvSpPr>
            <a:spLocks noGrp="1"/>
          </p:cNvSpPr>
          <p:nvPr>
            <p:ph type="sldNum" sz="quarter" idx="12"/>
          </p:nvPr>
        </p:nvSpPr>
        <p:spPr/>
        <p:txBody>
          <a:bodyPr/>
          <a:lstStyle/>
          <a:p>
            <a:fld id="{A4706E32-BADF-1349-B56F-583BA38D7962}" type="slidenum">
              <a:rPr lang="en-NO" smtClean="0"/>
              <a:t>4</a:t>
            </a:fld>
            <a:endParaRPr lang="en-NO" dirty="0"/>
          </a:p>
        </p:txBody>
      </p:sp>
      <p:grpSp>
        <p:nvGrpSpPr>
          <p:cNvPr id="19" name="Group 18">
            <a:extLst>
              <a:ext uri="{FF2B5EF4-FFF2-40B4-BE49-F238E27FC236}">
                <a16:creationId xmlns:a16="http://schemas.microsoft.com/office/drawing/2014/main" id="{CDC9C06E-8954-CA47-8CB0-CF3F15846503}"/>
              </a:ext>
            </a:extLst>
          </p:cNvPr>
          <p:cNvGrpSpPr>
            <a:grpSpLocks noChangeAspect="1"/>
          </p:cNvGrpSpPr>
          <p:nvPr/>
        </p:nvGrpSpPr>
        <p:grpSpPr>
          <a:xfrm>
            <a:off x="164023" y="878063"/>
            <a:ext cx="5299042" cy="2698855"/>
            <a:chOff x="235743" y="959224"/>
            <a:chExt cx="5438916" cy="2770094"/>
          </a:xfrm>
        </p:grpSpPr>
        <p:pic>
          <p:nvPicPr>
            <p:cNvPr id="14" name="Picture 13" descr="A picture containing text, map&#10;&#10;Description automatically generated">
              <a:extLst>
                <a:ext uri="{FF2B5EF4-FFF2-40B4-BE49-F238E27FC236}">
                  <a16:creationId xmlns:a16="http://schemas.microsoft.com/office/drawing/2014/main" id="{7A80454C-24D3-DB4B-A01C-ABB595131F7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7490" y="1120716"/>
              <a:ext cx="5091380" cy="2447238"/>
            </a:xfrm>
            <a:prstGeom prst="rect">
              <a:avLst/>
            </a:prstGeom>
          </p:spPr>
        </p:pic>
        <p:sp>
          <p:nvSpPr>
            <p:cNvPr id="17" name="Rectangle 16">
              <a:extLst>
                <a:ext uri="{FF2B5EF4-FFF2-40B4-BE49-F238E27FC236}">
                  <a16:creationId xmlns:a16="http://schemas.microsoft.com/office/drawing/2014/main" id="{35683DC2-6A3D-9745-9311-66C8655C9975}"/>
                </a:ext>
              </a:extLst>
            </p:cNvPr>
            <p:cNvSpPr/>
            <p:nvPr/>
          </p:nvSpPr>
          <p:spPr>
            <a:xfrm>
              <a:off x="235743" y="959224"/>
              <a:ext cx="5438916" cy="2770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grpSp>
        <p:nvGrpSpPr>
          <p:cNvPr id="20" name="Group 19">
            <a:extLst>
              <a:ext uri="{FF2B5EF4-FFF2-40B4-BE49-F238E27FC236}">
                <a16:creationId xmlns:a16="http://schemas.microsoft.com/office/drawing/2014/main" id="{F8E6CAA9-01FC-E043-A248-6F42ED86A637}"/>
              </a:ext>
            </a:extLst>
          </p:cNvPr>
          <p:cNvGrpSpPr>
            <a:grpSpLocks noChangeAspect="1"/>
          </p:cNvGrpSpPr>
          <p:nvPr/>
        </p:nvGrpSpPr>
        <p:grpSpPr>
          <a:xfrm>
            <a:off x="164023" y="3910900"/>
            <a:ext cx="5322533" cy="2770094"/>
            <a:chOff x="235743" y="3890809"/>
            <a:chExt cx="5438916" cy="2830665"/>
          </a:xfrm>
        </p:grpSpPr>
        <p:pic>
          <p:nvPicPr>
            <p:cNvPr id="16" name="Picture 15" descr="A screenshot of a cell phone&#10;&#10;Description automatically generated">
              <a:extLst>
                <a:ext uri="{FF2B5EF4-FFF2-40B4-BE49-F238E27FC236}">
                  <a16:creationId xmlns:a16="http://schemas.microsoft.com/office/drawing/2014/main" id="{2973B9D8-797F-C14A-A41F-D6563A06F4F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7490" y="3996118"/>
              <a:ext cx="4756877" cy="2664786"/>
            </a:xfrm>
            <a:prstGeom prst="rect">
              <a:avLst/>
            </a:prstGeom>
          </p:spPr>
        </p:pic>
        <p:sp>
          <p:nvSpPr>
            <p:cNvPr id="22" name="Rectangle 21">
              <a:extLst>
                <a:ext uri="{FF2B5EF4-FFF2-40B4-BE49-F238E27FC236}">
                  <a16:creationId xmlns:a16="http://schemas.microsoft.com/office/drawing/2014/main" id="{EDA93FDB-EE07-D149-A5BA-BE187D5869F1}"/>
                </a:ext>
              </a:extLst>
            </p:cNvPr>
            <p:cNvSpPr/>
            <p:nvPr/>
          </p:nvSpPr>
          <p:spPr>
            <a:xfrm>
              <a:off x="235743" y="3890809"/>
              <a:ext cx="5438916" cy="2830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pic>
        <p:nvPicPr>
          <p:cNvPr id="12" name="Picture 11" descr="A drawing of a face&#10;&#10;Description automatically generated">
            <a:extLst>
              <a:ext uri="{FF2B5EF4-FFF2-40B4-BE49-F238E27FC236}">
                <a16:creationId xmlns:a16="http://schemas.microsoft.com/office/drawing/2014/main" id="{BE972AC2-7EED-534D-9592-F943DE40A120}"/>
              </a:ext>
            </a:extLst>
          </p:cNvPr>
          <p:cNvPicPr>
            <a:picLocks noChangeAspect="1"/>
          </p:cNvPicPr>
          <p:nvPr/>
        </p:nvPicPr>
        <p:blipFill>
          <a:blip r:embed="rId4"/>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287398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descr="A drawing of a face&#10;&#10;Description automatically generated">
            <a:extLst>
              <a:ext uri="{FF2B5EF4-FFF2-40B4-BE49-F238E27FC236}">
                <a16:creationId xmlns:a16="http://schemas.microsoft.com/office/drawing/2014/main" id="{C60C4420-DA17-6345-89FC-C1C25EC10120}"/>
              </a:ext>
            </a:extLst>
          </p:cNvPr>
          <p:cNvPicPr>
            <a:picLocks noChangeAspect="1"/>
          </p:cNvPicPr>
          <p:nvPr/>
        </p:nvPicPr>
        <p:blipFill>
          <a:blip r:embed="rId2"/>
          <a:stretch>
            <a:fillRect/>
          </a:stretch>
        </p:blipFill>
        <p:spPr>
          <a:xfrm>
            <a:off x="9733777" y="6346736"/>
            <a:ext cx="1219200" cy="419100"/>
          </a:xfrm>
          <a:prstGeom prst="rect">
            <a:avLst/>
          </a:prstGeom>
        </p:spPr>
      </p:pic>
      <p:grpSp>
        <p:nvGrpSpPr>
          <p:cNvPr id="27" name="Group 26">
            <a:extLst>
              <a:ext uri="{FF2B5EF4-FFF2-40B4-BE49-F238E27FC236}">
                <a16:creationId xmlns:a16="http://schemas.microsoft.com/office/drawing/2014/main" id="{EA23A33C-B0B3-2843-A426-D6E5A02D1BD0}"/>
              </a:ext>
            </a:extLst>
          </p:cNvPr>
          <p:cNvGrpSpPr>
            <a:grpSpLocks noChangeAspect="1"/>
          </p:cNvGrpSpPr>
          <p:nvPr/>
        </p:nvGrpSpPr>
        <p:grpSpPr>
          <a:xfrm>
            <a:off x="3657006" y="3399949"/>
            <a:ext cx="1311894" cy="472100"/>
            <a:chOff x="5165086" y="2692735"/>
            <a:chExt cx="1594777" cy="573899"/>
          </a:xfrm>
        </p:grpSpPr>
        <p:sp>
          <p:nvSpPr>
            <p:cNvPr id="25" name="Rectangle 24">
              <a:extLst>
                <a:ext uri="{FF2B5EF4-FFF2-40B4-BE49-F238E27FC236}">
                  <a16:creationId xmlns:a16="http://schemas.microsoft.com/office/drawing/2014/main" id="{DE321D62-042C-A84D-A2B8-F7965BDB7D3B}"/>
                </a:ext>
              </a:extLst>
            </p:cNvPr>
            <p:cNvSpPr/>
            <p:nvPr/>
          </p:nvSpPr>
          <p:spPr>
            <a:xfrm>
              <a:off x="5165086" y="2692735"/>
              <a:ext cx="1594777" cy="573899"/>
            </a:xfrm>
            <a:prstGeom prst="rect">
              <a:avLst/>
            </a:prstGeom>
            <a:solidFill>
              <a:srgbClr val="DB3F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4" name="TextBox 3">
              <a:extLst>
                <a:ext uri="{FF2B5EF4-FFF2-40B4-BE49-F238E27FC236}">
                  <a16:creationId xmlns:a16="http://schemas.microsoft.com/office/drawing/2014/main" id="{48F4FF87-50AC-7A42-BB2C-E83E92855433}"/>
                </a:ext>
              </a:extLst>
            </p:cNvPr>
            <p:cNvSpPr txBox="1"/>
            <p:nvPr/>
          </p:nvSpPr>
          <p:spPr>
            <a:xfrm>
              <a:off x="5165088" y="2783327"/>
              <a:ext cx="1594774" cy="411556"/>
            </a:xfrm>
            <a:prstGeom prst="rect">
              <a:avLst/>
            </a:prstGeom>
            <a:noFill/>
          </p:spPr>
          <p:txBody>
            <a:bodyPr wrap="square" rtlCol="0">
              <a:spAutoFit/>
            </a:bodyPr>
            <a:lstStyle/>
            <a:p>
              <a:pPr algn="ctr"/>
              <a:r>
                <a:rPr lang="en-NO" sz="1600" b="1" dirty="0">
                  <a:solidFill>
                    <a:schemeClr val="bg1"/>
                  </a:solidFill>
                  <a:latin typeface="Myriad Pro" panose="020B0503030403020204" pitchFamily="34" charset="0"/>
                  <a:cs typeface="Arial" panose="020B0604020202020204" pitchFamily="34" charset="0"/>
                </a:rPr>
                <a:t>Parameters</a:t>
              </a:r>
            </a:p>
          </p:txBody>
        </p:sp>
      </p:grpSp>
      <p:grpSp>
        <p:nvGrpSpPr>
          <p:cNvPr id="7" name="Group 6">
            <a:extLst>
              <a:ext uri="{FF2B5EF4-FFF2-40B4-BE49-F238E27FC236}">
                <a16:creationId xmlns:a16="http://schemas.microsoft.com/office/drawing/2014/main" id="{D5BC5806-CA1D-494E-844A-A2F5F046E71E}"/>
              </a:ext>
            </a:extLst>
          </p:cNvPr>
          <p:cNvGrpSpPr>
            <a:grpSpLocks noChangeAspect="1"/>
          </p:cNvGrpSpPr>
          <p:nvPr/>
        </p:nvGrpSpPr>
        <p:grpSpPr>
          <a:xfrm>
            <a:off x="1965209" y="3861873"/>
            <a:ext cx="1110397" cy="564152"/>
            <a:chOff x="7892140" y="1872344"/>
            <a:chExt cx="1349831" cy="685800"/>
          </a:xfrm>
        </p:grpSpPr>
        <p:sp>
          <p:nvSpPr>
            <p:cNvPr id="6" name="Oval 5">
              <a:extLst>
                <a:ext uri="{FF2B5EF4-FFF2-40B4-BE49-F238E27FC236}">
                  <a16:creationId xmlns:a16="http://schemas.microsoft.com/office/drawing/2014/main" id="{6420E373-0AE1-E746-89B1-6233E94A49A3}"/>
                </a:ext>
              </a:extLst>
            </p:cNvPr>
            <p:cNvSpPr/>
            <p:nvPr/>
          </p:nvSpPr>
          <p:spPr>
            <a:xfrm>
              <a:off x="7892140" y="1872344"/>
              <a:ext cx="1224371" cy="685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5" name="TextBox 4">
              <a:extLst>
                <a:ext uri="{FF2B5EF4-FFF2-40B4-BE49-F238E27FC236}">
                  <a16:creationId xmlns:a16="http://schemas.microsoft.com/office/drawing/2014/main" id="{C8EC801D-2C02-9445-8599-94A2FF797108}"/>
                </a:ext>
              </a:extLst>
            </p:cNvPr>
            <p:cNvSpPr txBox="1"/>
            <p:nvPr/>
          </p:nvSpPr>
          <p:spPr>
            <a:xfrm>
              <a:off x="7979230" y="2030578"/>
              <a:ext cx="1262741" cy="336728"/>
            </a:xfrm>
            <a:prstGeom prst="rect">
              <a:avLst/>
            </a:prstGeom>
            <a:noFill/>
          </p:spPr>
          <p:txBody>
            <a:bodyPr wrap="square" rtlCol="0">
              <a:spAutoFit/>
            </a:bodyPr>
            <a:lstStyle/>
            <a:p>
              <a:r>
                <a:rPr lang="en-NO" sz="1200" b="1" dirty="0">
                  <a:latin typeface="Myriad Pro" panose="020B0503030403020204" pitchFamily="34" charset="0"/>
                  <a:cs typeface="Arial" panose="020B0604020202020204" pitchFamily="34" charset="0"/>
                </a:rPr>
                <a:t>Rheology</a:t>
              </a:r>
            </a:p>
          </p:txBody>
        </p:sp>
      </p:grpSp>
      <p:grpSp>
        <p:nvGrpSpPr>
          <p:cNvPr id="11" name="Group 10">
            <a:extLst>
              <a:ext uri="{FF2B5EF4-FFF2-40B4-BE49-F238E27FC236}">
                <a16:creationId xmlns:a16="http://schemas.microsoft.com/office/drawing/2014/main" id="{88160ECA-8CD7-E54E-BC8F-64609CA75140}"/>
              </a:ext>
            </a:extLst>
          </p:cNvPr>
          <p:cNvGrpSpPr>
            <a:grpSpLocks noChangeAspect="1"/>
          </p:cNvGrpSpPr>
          <p:nvPr/>
        </p:nvGrpSpPr>
        <p:grpSpPr>
          <a:xfrm>
            <a:off x="4768938" y="4525837"/>
            <a:ext cx="1248396" cy="665082"/>
            <a:chOff x="7892143" y="1872344"/>
            <a:chExt cx="1349829" cy="685800"/>
          </a:xfrm>
        </p:grpSpPr>
        <p:sp>
          <p:nvSpPr>
            <p:cNvPr id="12" name="Oval 11">
              <a:extLst>
                <a:ext uri="{FF2B5EF4-FFF2-40B4-BE49-F238E27FC236}">
                  <a16:creationId xmlns:a16="http://schemas.microsoft.com/office/drawing/2014/main" id="{01DDC720-28CE-2C45-944E-FCF1F67244AC}"/>
                </a:ext>
              </a:extLst>
            </p:cNvPr>
            <p:cNvSpPr/>
            <p:nvPr/>
          </p:nvSpPr>
          <p:spPr>
            <a:xfrm>
              <a:off x="7892143" y="1872344"/>
              <a:ext cx="1349828" cy="685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13" name="TextBox 12">
              <a:extLst>
                <a:ext uri="{FF2B5EF4-FFF2-40B4-BE49-F238E27FC236}">
                  <a16:creationId xmlns:a16="http://schemas.microsoft.com/office/drawing/2014/main" id="{7BBC1BF5-F498-8842-989A-D5FEE46A0FDD}"/>
                </a:ext>
              </a:extLst>
            </p:cNvPr>
            <p:cNvSpPr txBox="1"/>
            <p:nvPr/>
          </p:nvSpPr>
          <p:spPr>
            <a:xfrm>
              <a:off x="7892145" y="2013387"/>
              <a:ext cx="1349827" cy="366404"/>
            </a:xfrm>
            <a:prstGeom prst="rect">
              <a:avLst/>
            </a:prstGeom>
            <a:noFill/>
          </p:spPr>
          <p:txBody>
            <a:bodyPr wrap="square" rtlCol="0">
              <a:spAutoFit/>
            </a:bodyPr>
            <a:lstStyle/>
            <a:p>
              <a:pPr algn="ctr"/>
              <a:r>
                <a:rPr lang="en-NO" sz="1200" b="1" dirty="0">
                  <a:latin typeface="Myriad Pro" panose="020B0503030403020204" pitchFamily="34" charset="0"/>
                  <a:cs typeface="Arial" panose="020B0604020202020204" pitchFamily="34" charset="0"/>
                </a:rPr>
                <a:t>Duration of extension</a:t>
              </a:r>
            </a:p>
          </p:txBody>
        </p:sp>
      </p:grpSp>
      <p:grpSp>
        <p:nvGrpSpPr>
          <p:cNvPr id="14" name="Group 13">
            <a:extLst>
              <a:ext uri="{FF2B5EF4-FFF2-40B4-BE49-F238E27FC236}">
                <a16:creationId xmlns:a16="http://schemas.microsoft.com/office/drawing/2014/main" id="{FA7A7EBC-3CE6-5C49-BAEF-B78A8A04E2B2}"/>
              </a:ext>
            </a:extLst>
          </p:cNvPr>
          <p:cNvGrpSpPr>
            <a:grpSpLocks noChangeAspect="1"/>
          </p:cNvGrpSpPr>
          <p:nvPr/>
        </p:nvGrpSpPr>
        <p:grpSpPr>
          <a:xfrm>
            <a:off x="1238049" y="2509279"/>
            <a:ext cx="1248396" cy="665082"/>
            <a:chOff x="7892144" y="1872345"/>
            <a:chExt cx="1349827" cy="601400"/>
          </a:xfrm>
        </p:grpSpPr>
        <p:sp>
          <p:nvSpPr>
            <p:cNvPr id="15" name="Oval 14">
              <a:extLst>
                <a:ext uri="{FF2B5EF4-FFF2-40B4-BE49-F238E27FC236}">
                  <a16:creationId xmlns:a16="http://schemas.microsoft.com/office/drawing/2014/main" id="{E7331B63-A2D9-9E46-A52A-624D5D5391EA}"/>
                </a:ext>
              </a:extLst>
            </p:cNvPr>
            <p:cNvSpPr/>
            <p:nvPr/>
          </p:nvSpPr>
          <p:spPr>
            <a:xfrm>
              <a:off x="7970895" y="1872345"/>
              <a:ext cx="1241629" cy="601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latin typeface="Myriad Pro" panose="020B0503030403020204" pitchFamily="34" charset="0"/>
              </a:endParaRPr>
            </a:p>
          </p:txBody>
        </p:sp>
        <p:sp>
          <p:nvSpPr>
            <p:cNvPr id="16" name="TextBox 15">
              <a:extLst>
                <a:ext uri="{FF2B5EF4-FFF2-40B4-BE49-F238E27FC236}">
                  <a16:creationId xmlns:a16="http://schemas.microsoft.com/office/drawing/2014/main" id="{3CFB0726-845C-8242-9700-304D5147D546}"/>
                </a:ext>
              </a:extLst>
            </p:cNvPr>
            <p:cNvSpPr txBox="1"/>
            <p:nvPr/>
          </p:nvSpPr>
          <p:spPr>
            <a:xfrm>
              <a:off x="7892144" y="1940360"/>
              <a:ext cx="1349827" cy="417460"/>
            </a:xfrm>
            <a:prstGeom prst="rect">
              <a:avLst/>
            </a:prstGeom>
            <a:noFill/>
          </p:spPr>
          <p:txBody>
            <a:bodyPr wrap="square" rtlCol="0">
              <a:spAutoFit/>
            </a:bodyPr>
            <a:lstStyle/>
            <a:p>
              <a:pPr algn="ctr"/>
              <a:r>
                <a:rPr lang="en-NO" sz="1200" b="1" dirty="0">
                  <a:latin typeface="Myriad Pro" panose="020B0503030403020204" pitchFamily="34" charset="0"/>
                  <a:cs typeface="Arial" panose="020B0604020202020204" pitchFamily="34" charset="0"/>
                </a:rPr>
                <a:t>Strain inheritance</a:t>
              </a:r>
            </a:p>
          </p:txBody>
        </p:sp>
      </p:grpSp>
      <p:grpSp>
        <p:nvGrpSpPr>
          <p:cNvPr id="19" name="Group 18">
            <a:extLst>
              <a:ext uri="{FF2B5EF4-FFF2-40B4-BE49-F238E27FC236}">
                <a16:creationId xmlns:a16="http://schemas.microsoft.com/office/drawing/2014/main" id="{4624A28B-0AC1-F54E-B490-F7024CC25F71}"/>
              </a:ext>
            </a:extLst>
          </p:cNvPr>
          <p:cNvGrpSpPr>
            <a:grpSpLocks noChangeAspect="1"/>
          </p:cNvGrpSpPr>
          <p:nvPr/>
        </p:nvGrpSpPr>
        <p:grpSpPr>
          <a:xfrm>
            <a:off x="1948130" y="1540905"/>
            <a:ext cx="1038756" cy="494998"/>
            <a:chOff x="7892142" y="1883287"/>
            <a:chExt cx="1262742" cy="601734"/>
          </a:xfrm>
        </p:grpSpPr>
        <p:sp>
          <p:nvSpPr>
            <p:cNvPr id="20" name="Oval 19">
              <a:extLst>
                <a:ext uri="{FF2B5EF4-FFF2-40B4-BE49-F238E27FC236}">
                  <a16:creationId xmlns:a16="http://schemas.microsoft.com/office/drawing/2014/main" id="{66473AB9-02D8-664F-953D-160A424E885E}"/>
                </a:ext>
              </a:extLst>
            </p:cNvPr>
            <p:cNvSpPr/>
            <p:nvPr/>
          </p:nvSpPr>
          <p:spPr>
            <a:xfrm>
              <a:off x="7892143" y="1883287"/>
              <a:ext cx="1262741" cy="6017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21" name="TextBox 20">
              <a:extLst>
                <a:ext uri="{FF2B5EF4-FFF2-40B4-BE49-F238E27FC236}">
                  <a16:creationId xmlns:a16="http://schemas.microsoft.com/office/drawing/2014/main" id="{3FE8DA1A-4D72-A145-B2C8-2D3B4608DC31}"/>
                </a:ext>
              </a:extLst>
            </p:cNvPr>
            <p:cNvSpPr txBox="1"/>
            <p:nvPr/>
          </p:nvSpPr>
          <p:spPr>
            <a:xfrm>
              <a:off x="7892142" y="2002961"/>
              <a:ext cx="1262741" cy="336728"/>
            </a:xfrm>
            <a:prstGeom prst="rect">
              <a:avLst/>
            </a:prstGeom>
            <a:noFill/>
          </p:spPr>
          <p:txBody>
            <a:bodyPr wrap="square" rtlCol="0">
              <a:spAutoFit/>
            </a:bodyPr>
            <a:lstStyle/>
            <a:p>
              <a:pPr algn="ctr"/>
              <a:r>
                <a:rPr lang="en-NO" sz="1200" b="1" dirty="0">
                  <a:latin typeface="Myriad Pro" panose="020B0503030403020204" pitchFamily="34" charset="0"/>
                  <a:cs typeface="Arial" panose="020B0604020202020204" pitchFamily="34" charset="0"/>
                </a:rPr>
                <a:t>Baselevel</a:t>
              </a:r>
            </a:p>
          </p:txBody>
        </p:sp>
      </p:grpSp>
      <p:grpSp>
        <p:nvGrpSpPr>
          <p:cNvPr id="22" name="Group 21">
            <a:extLst>
              <a:ext uri="{FF2B5EF4-FFF2-40B4-BE49-F238E27FC236}">
                <a16:creationId xmlns:a16="http://schemas.microsoft.com/office/drawing/2014/main" id="{649981C9-1334-C948-B803-059C2E893401}"/>
              </a:ext>
            </a:extLst>
          </p:cNvPr>
          <p:cNvGrpSpPr>
            <a:grpSpLocks noChangeAspect="1"/>
          </p:cNvGrpSpPr>
          <p:nvPr/>
        </p:nvGrpSpPr>
        <p:grpSpPr>
          <a:xfrm>
            <a:off x="4654078" y="1796307"/>
            <a:ext cx="1038755" cy="494998"/>
            <a:chOff x="7975215" y="1872344"/>
            <a:chExt cx="1262741" cy="601734"/>
          </a:xfrm>
        </p:grpSpPr>
        <p:sp>
          <p:nvSpPr>
            <p:cNvPr id="23" name="Oval 22">
              <a:extLst>
                <a:ext uri="{FF2B5EF4-FFF2-40B4-BE49-F238E27FC236}">
                  <a16:creationId xmlns:a16="http://schemas.microsoft.com/office/drawing/2014/main" id="{4FBAE46F-3A76-4849-B6A0-524C66279FB1}"/>
                </a:ext>
              </a:extLst>
            </p:cNvPr>
            <p:cNvSpPr/>
            <p:nvPr/>
          </p:nvSpPr>
          <p:spPr>
            <a:xfrm>
              <a:off x="8033288" y="1872344"/>
              <a:ext cx="1120198" cy="6017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24" name="TextBox 23">
              <a:extLst>
                <a:ext uri="{FF2B5EF4-FFF2-40B4-BE49-F238E27FC236}">
                  <a16:creationId xmlns:a16="http://schemas.microsoft.com/office/drawing/2014/main" id="{16DDFBB1-F0CB-BF48-AFC9-9B21941597E3}"/>
                </a:ext>
              </a:extLst>
            </p:cNvPr>
            <p:cNvSpPr txBox="1"/>
            <p:nvPr/>
          </p:nvSpPr>
          <p:spPr>
            <a:xfrm>
              <a:off x="7975215" y="2004846"/>
              <a:ext cx="1262741" cy="336728"/>
            </a:xfrm>
            <a:prstGeom prst="rect">
              <a:avLst/>
            </a:prstGeom>
            <a:noFill/>
          </p:spPr>
          <p:txBody>
            <a:bodyPr wrap="square" rtlCol="0">
              <a:spAutoFit/>
            </a:bodyPr>
            <a:lstStyle/>
            <a:p>
              <a:pPr algn="ctr"/>
              <a:r>
                <a:rPr lang="en-GB" sz="1200" b="1" dirty="0">
                  <a:latin typeface="Myriad Pro" panose="020B0503030403020204" pitchFamily="34" charset="0"/>
                  <a:cs typeface="Arial" panose="020B0604020202020204" pitchFamily="34" charset="0"/>
                </a:rPr>
                <a:t>K</a:t>
              </a:r>
              <a:r>
                <a:rPr lang="en-NO" sz="1200" b="1" dirty="0">
                  <a:latin typeface="Myriad Pro" panose="020B0503030403020204" pitchFamily="34" charset="0"/>
                  <a:cs typeface="Arial" panose="020B0604020202020204" pitchFamily="34" charset="0"/>
                </a:rPr>
                <a:t>f-values</a:t>
              </a:r>
            </a:p>
          </p:txBody>
        </p:sp>
      </p:grpSp>
      <p:sp>
        <p:nvSpPr>
          <p:cNvPr id="38" name="Connector: Curved 37">
            <a:extLst>
              <a:ext uri="{FF2B5EF4-FFF2-40B4-BE49-F238E27FC236}">
                <a16:creationId xmlns:a16="http://schemas.microsoft.com/office/drawing/2014/main" id="{9B8A83BD-4461-4215-8B52-EDF874B8F99A}"/>
              </a:ext>
            </a:extLst>
          </p:cNvPr>
          <p:cNvSpPr>
            <a:spLocks/>
          </p:cNvSpPr>
          <p:nvPr/>
        </p:nvSpPr>
        <p:spPr>
          <a:xfrm>
            <a:off x="2532043" y="2863657"/>
            <a:ext cx="1038755" cy="665081"/>
          </a:xfrm>
          <a:prstGeom prst="curvedConnector3">
            <a:avLst>
              <a:gd name="adj1" fmla="val 46069"/>
            </a:avLst>
          </a:prstGeom>
          <a:solidFill>
            <a:srgbClr val="000000">
              <a:alpha val="5000"/>
            </a:srgbClr>
          </a:solidFill>
          <a:ln w="1905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a-DK">
              <a:solidFill>
                <a:srgbClr val="000000"/>
              </a:solidFill>
              <a:latin typeface="Myriad Pro" panose="020B0503030403020204" pitchFamily="34" charset="0"/>
            </a:endParaRPr>
          </a:p>
        </p:txBody>
      </p:sp>
      <p:sp>
        <p:nvSpPr>
          <p:cNvPr id="34" name="Connector: Curved 33">
            <a:extLst>
              <a:ext uri="{FF2B5EF4-FFF2-40B4-BE49-F238E27FC236}">
                <a16:creationId xmlns:a16="http://schemas.microsoft.com/office/drawing/2014/main" id="{9F0CDECB-2A99-4C75-B505-1FCB264AB719}"/>
              </a:ext>
            </a:extLst>
          </p:cNvPr>
          <p:cNvSpPr>
            <a:spLocks/>
          </p:cNvSpPr>
          <p:nvPr/>
        </p:nvSpPr>
        <p:spPr>
          <a:xfrm flipV="1">
            <a:off x="4416870" y="2345165"/>
            <a:ext cx="569960" cy="918574"/>
          </a:xfrm>
          <a:prstGeom prst="curvedConnector3">
            <a:avLst>
              <a:gd name="adj1" fmla="val 42491"/>
            </a:avLst>
          </a:prstGeom>
          <a:solidFill>
            <a:srgbClr val="000000">
              <a:alpha val="5000"/>
            </a:srgbClr>
          </a:solidFill>
          <a:ln w="1905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latin typeface="Myriad Pro" panose="020B0503030403020204" pitchFamily="34" charset="0"/>
            </a:endParaRPr>
          </a:p>
        </p:txBody>
      </p:sp>
      <p:sp>
        <p:nvSpPr>
          <p:cNvPr id="39" name="Connector: Curved 33">
            <a:extLst>
              <a:ext uri="{FF2B5EF4-FFF2-40B4-BE49-F238E27FC236}">
                <a16:creationId xmlns:a16="http://schemas.microsoft.com/office/drawing/2014/main" id="{0CC37646-3C98-DE49-92F4-93590DDC51F6}"/>
              </a:ext>
            </a:extLst>
          </p:cNvPr>
          <p:cNvSpPr>
            <a:spLocks/>
          </p:cNvSpPr>
          <p:nvPr/>
        </p:nvSpPr>
        <p:spPr>
          <a:xfrm flipH="1" flipV="1">
            <a:off x="3234399" y="1771518"/>
            <a:ext cx="921497" cy="1437928"/>
          </a:xfrm>
          <a:prstGeom prst="curvedConnector3">
            <a:avLst>
              <a:gd name="adj1" fmla="val 49320"/>
            </a:avLst>
          </a:prstGeom>
          <a:solidFill>
            <a:srgbClr val="000000">
              <a:alpha val="5000"/>
            </a:srgbClr>
          </a:solidFill>
          <a:ln w="1905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latin typeface="Myriad Pro" panose="020B0503030403020204" pitchFamily="34" charset="0"/>
            </a:endParaRPr>
          </a:p>
        </p:txBody>
      </p:sp>
      <p:grpSp>
        <p:nvGrpSpPr>
          <p:cNvPr id="51" name="Group 50">
            <a:extLst>
              <a:ext uri="{FF2B5EF4-FFF2-40B4-BE49-F238E27FC236}">
                <a16:creationId xmlns:a16="http://schemas.microsoft.com/office/drawing/2014/main" id="{E6905823-1F89-0D43-8A0D-109EB3D4C6C6}"/>
              </a:ext>
            </a:extLst>
          </p:cNvPr>
          <p:cNvGrpSpPr>
            <a:grpSpLocks noChangeAspect="1"/>
          </p:cNvGrpSpPr>
          <p:nvPr/>
        </p:nvGrpSpPr>
        <p:grpSpPr>
          <a:xfrm>
            <a:off x="314561" y="4356491"/>
            <a:ext cx="3675514" cy="847029"/>
            <a:chOff x="296200" y="3205801"/>
            <a:chExt cx="4468066" cy="1029673"/>
          </a:xfrm>
        </p:grpSpPr>
        <p:sp>
          <p:nvSpPr>
            <p:cNvPr id="41" name="TextBox 40">
              <a:extLst>
                <a:ext uri="{FF2B5EF4-FFF2-40B4-BE49-F238E27FC236}">
                  <a16:creationId xmlns:a16="http://schemas.microsoft.com/office/drawing/2014/main" id="{A0033CC8-4C9A-E943-A907-A635602ED73B}"/>
                </a:ext>
              </a:extLst>
            </p:cNvPr>
            <p:cNvSpPr txBox="1"/>
            <p:nvPr/>
          </p:nvSpPr>
          <p:spPr>
            <a:xfrm>
              <a:off x="296200" y="3390792"/>
              <a:ext cx="821591" cy="561215"/>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Strong crust</a:t>
              </a:r>
              <a:endParaRPr lang="en-NO" sz="1200" dirty="0">
                <a:solidFill>
                  <a:schemeClr val="bg1"/>
                </a:solidFill>
                <a:latin typeface="Myriad Pro" panose="020B0503030403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9B64C14C-4001-1B46-B790-774DB2F66C87}"/>
                </a:ext>
              </a:extLst>
            </p:cNvPr>
            <p:cNvSpPr txBox="1"/>
            <p:nvPr/>
          </p:nvSpPr>
          <p:spPr>
            <a:xfrm>
              <a:off x="1802823" y="3674259"/>
              <a:ext cx="1280050" cy="561215"/>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Intermediate crust</a:t>
              </a:r>
              <a:endParaRPr lang="en-NO" sz="1200" dirty="0">
                <a:solidFill>
                  <a:schemeClr val="bg1"/>
                </a:solidFill>
                <a:latin typeface="Myriad Pro" panose="020B0503030403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4BBE4B25-5F54-EA4B-9DCB-49C4C2C969E5}"/>
                </a:ext>
              </a:extLst>
            </p:cNvPr>
            <p:cNvSpPr txBox="1"/>
            <p:nvPr/>
          </p:nvSpPr>
          <p:spPr>
            <a:xfrm>
              <a:off x="3991987" y="3362953"/>
              <a:ext cx="772279" cy="561213"/>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Weak crust</a:t>
              </a:r>
              <a:endParaRPr lang="en-NO" sz="1200" dirty="0">
                <a:solidFill>
                  <a:schemeClr val="bg1"/>
                </a:solidFill>
                <a:latin typeface="Myriad Pro" panose="020B0503030403020204" pitchFamily="34" charset="0"/>
                <a:cs typeface="Arial" panose="020B0604020202020204" pitchFamily="34" charset="0"/>
              </a:endParaRPr>
            </a:p>
          </p:txBody>
        </p:sp>
        <p:cxnSp>
          <p:nvCxnSpPr>
            <p:cNvPr id="8" name="Curved Connector 7">
              <a:extLst>
                <a:ext uri="{FF2B5EF4-FFF2-40B4-BE49-F238E27FC236}">
                  <a16:creationId xmlns:a16="http://schemas.microsoft.com/office/drawing/2014/main" id="{A697F4B3-742C-654B-AFC7-2D91BCA78FDA}"/>
                </a:ext>
              </a:extLst>
            </p:cNvPr>
            <p:cNvCxnSpPr>
              <a:cxnSpLocks/>
            </p:cNvCxnSpPr>
            <p:nvPr/>
          </p:nvCxnSpPr>
          <p:spPr>
            <a:xfrm>
              <a:off x="3464358" y="3205801"/>
              <a:ext cx="438554" cy="369983"/>
            </a:xfrm>
            <a:prstGeom prst="curved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693A4507-FB69-4A47-B57A-03DA6A1FF417}"/>
                </a:ext>
              </a:extLst>
            </p:cNvPr>
            <p:cNvCxnSpPr>
              <a:cxnSpLocks/>
            </p:cNvCxnSpPr>
            <p:nvPr/>
          </p:nvCxnSpPr>
          <p:spPr>
            <a:xfrm rot="5400000">
              <a:off x="2408553" y="3373794"/>
              <a:ext cx="255774" cy="170963"/>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6F667916-DC74-BF46-AED7-39FECA051D99}"/>
              </a:ext>
            </a:extLst>
          </p:cNvPr>
          <p:cNvGrpSpPr>
            <a:grpSpLocks noChangeAspect="1"/>
          </p:cNvGrpSpPr>
          <p:nvPr/>
        </p:nvGrpSpPr>
        <p:grpSpPr>
          <a:xfrm>
            <a:off x="157707" y="1896882"/>
            <a:ext cx="1203420" cy="1928702"/>
            <a:chOff x="2516231" y="5863042"/>
            <a:chExt cx="1462913" cy="2344590"/>
          </a:xfrm>
        </p:grpSpPr>
        <p:sp>
          <p:nvSpPr>
            <p:cNvPr id="42" name="TextBox 41">
              <a:extLst>
                <a:ext uri="{FF2B5EF4-FFF2-40B4-BE49-F238E27FC236}">
                  <a16:creationId xmlns:a16="http://schemas.microsoft.com/office/drawing/2014/main" id="{EDCC60F4-D68F-3743-AEC6-711ABDECC907}"/>
                </a:ext>
              </a:extLst>
            </p:cNvPr>
            <p:cNvSpPr txBox="1"/>
            <p:nvPr/>
          </p:nvSpPr>
          <p:spPr>
            <a:xfrm>
              <a:off x="2521865" y="5863042"/>
              <a:ext cx="802092" cy="785700"/>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Simple</a:t>
              </a:r>
            </a:p>
            <a:p>
              <a:pPr algn="ctr"/>
              <a:r>
                <a:rPr lang="en-US" sz="1200" dirty="0">
                  <a:solidFill>
                    <a:schemeClr val="bg1"/>
                  </a:solidFill>
                  <a:latin typeface="Myriad Pro" panose="020B0503030403020204" pitchFamily="34" charset="0"/>
                  <a:cs typeface="Arial" panose="020B0604020202020204" pitchFamily="34" charset="0"/>
                </a:rPr>
                <a:t>(seed model)</a:t>
              </a:r>
            </a:p>
          </p:txBody>
        </p:sp>
        <p:sp>
          <p:nvSpPr>
            <p:cNvPr id="71" name="TextBox 70">
              <a:extLst>
                <a:ext uri="{FF2B5EF4-FFF2-40B4-BE49-F238E27FC236}">
                  <a16:creationId xmlns:a16="http://schemas.microsoft.com/office/drawing/2014/main" id="{B53F1C1B-3103-EA46-B5CF-5A728DBEE2A2}"/>
                </a:ext>
              </a:extLst>
            </p:cNvPr>
            <p:cNvSpPr txBox="1"/>
            <p:nvPr/>
          </p:nvSpPr>
          <p:spPr>
            <a:xfrm>
              <a:off x="2516231" y="7646418"/>
              <a:ext cx="1385042" cy="56121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Distributed (Noise model)</a:t>
              </a:r>
            </a:p>
          </p:txBody>
        </p:sp>
        <p:cxnSp>
          <p:nvCxnSpPr>
            <p:cNvPr id="48" name="Curved Connector 47">
              <a:extLst>
                <a:ext uri="{FF2B5EF4-FFF2-40B4-BE49-F238E27FC236}">
                  <a16:creationId xmlns:a16="http://schemas.microsoft.com/office/drawing/2014/main" id="{4C8CC140-BEFB-3642-A167-D32F543F8D2D}"/>
                </a:ext>
              </a:extLst>
            </p:cNvPr>
            <p:cNvCxnSpPr>
              <a:cxnSpLocks/>
            </p:cNvCxnSpPr>
            <p:nvPr/>
          </p:nvCxnSpPr>
          <p:spPr>
            <a:xfrm rot="5400000">
              <a:off x="3663925" y="7279250"/>
              <a:ext cx="331202" cy="299236"/>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A6BFAA59-70E1-ED4E-989A-F270DBE23CEB}"/>
                </a:ext>
              </a:extLst>
            </p:cNvPr>
            <p:cNvCxnSpPr>
              <a:cxnSpLocks/>
            </p:cNvCxnSpPr>
            <p:nvPr/>
          </p:nvCxnSpPr>
          <p:spPr>
            <a:xfrm>
              <a:off x="3427237" y="6257109"/>
              <a:ext cx="541979" cy="441816"/>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C2B0A78E-96CF-FE4A-9DC9-4A91B2C3261C}"/>
              </a:ext>
            </a:extLst>
          </p:cNvPr>
          <p:cNvGrpSpPr>
            <a:grpSpLocks noChangeAspect="1"/>
          </p:cNvGrpSpPr>
          <p:nvPr/>
        </p:nvGrpSpPr>
        <p:grpSpPr>
          <a:xfrm>
            <a:off x="4749354" y="3654533"/>
            <a:ext cx="2310023" cy="2367647"/>
            <a:chOff x="5533668" y="3329849"/>
            <a:chExt cx="2808134" cy="2878181"/>
          </a:xfrm>
        </p:grpSpPr>
        <p:sp>
          <p:nvSpPr>
            <p:cNvPr id="43" name="TextBox 42">
              <a:extLst>
                <a:ext uri="{FF2B5EF4-FFF2-40B4-BE49-F238E27FC236}">
                  <a16:creationId xmlns:a16="http://schemas.microsoft.com/office/drawing/2014/main" id="{7BEE21C5-3BE1-9D4F-B7AE-061BEBCF0A54}"/>
                </a:ext>
              </a:extLst>
            </p:cNvPr>
            <p:cNvSpPr txBox="1"/>
            <p:nvPr/>
          </p:nvSpPr>
          <p:spPr>
            <a:xfrm>
              <a:off x="5533668" y="5869476"/>
              <a:ext cx="710820"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5 </a:t>
              </a:r>
              <a:r>
                <a:rPr lang="en-US" sz="1200" dirty="0" err="1">
                  <a:solidFill>
                    <a:schemeClr val="bg1"/>
                  </a:solidFill>
                  <a:latin typeface="Myriad Pro" panose="020B0503030403020204" pitchFamily="34" charset="0"/>
                  <a:cs typeface="Arial" panose="020B0604020202020204" pitchFamily="34" charset="0"/>
                </a:rPr>
                <a:t>Myr</a:t>
              </a:r>
              <a:endParaRPr lang="en-US" sz="1200" dirty="0">
                <a:solidFill>
                  <a:schemeClr val="bg1"/>
                </a:solidFill>
                <a:latin typeface="Myriad Pro" panose="020B0503030403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47D1690-D183-ED41-8219-50989CA1C5BC}"/>
                </a:ext>
              </a:extLst>
            </p:cNvPr>
            <p:cNvSpPr txBox="1"/>
            <p:nvPr/>
          </p:nvSpPr>
          <p:spPr>
            <a:xfrm>
              <a:off x="7138091" y="5777346"/>
              <a:ext cx="781510"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10 </a:t>
              </a:r>
              <a:r>
                <a:rPr lang="en-US" sz="1200" dirty="0" err="1">
                  <a:solidFill>
                    <a:schemeClr val="bg1"/>
                  </a:solidFill>
                  <a:latin typeface="Myriad Pro" panose="020B0503030403020204" pitchFamily="34" charset="0"/>
                  <a:cs typeface="Arial" panose="020B0604020202020204" pitchFamily="34" charset="0"/>
                </a:rPr>
                <a:t>Myr</a:t>
              </a:r>
              <a:endParaRPr lang="en-US" sz="1200" dirty="0">
                <a:solidFill>
                  <a:schemeClr val="bg1"/>
                </a:solidFill>
                <a:latin typeface="Myriad Pro" panose="020B0503030403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ED9D7913-DCCA-8941-ADD2-2554E1FF896D}"/>
                </a:ext>
              </a:extLst>
            </p:cNvPr>
            <p:cNvSpPr txBox="1"/>
            <p:nvPr/>
          </p:nvSpPr>
          <p:spPr>
            <a:xfrm>
              <a:off x="6759555" y="3329849"/>
              <a:ext cx="783741"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20 </a:t>
              </a:r>
              <a:r>
                <a:rPr lang="en-US" sz="1200" dirty="0" err="1">
                  <a:solidFill>
                    <a:schemeClr val="bg1"/>
                  </a:solidFill>
                  <a:latin typeface="Myriad Pro" panose="020B0503030403020204" pitchFamily="34" charset="0"/>
                  <a:cs typeface="Arial" panose="020B0604020202020204" pitchFamily="34" charset="0"/>
                </a:rPr>
                <a:t>Myr</a:t>
              </a:r>
              <a:endParaRPr lang="en-US" sz="1200" dirty="0">
                <a:solidFill>
                  <a:schemeClr val="bg1"/>
                </a:solidFill>
                <a:latin typeface="Myriad Pro" panose="020B0503030403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52ADCE7-3AEA-9040-89EA-5B8235F5EDB7}"/>
                </a:ext>
              </a:extLst>
            </p:cNvPr>
            <p:cNvSpPr txBox="1"/>
            <p:nvPr/>
          </p:nvSpPr>
          <p:spPr>
            <a:xfrm>
              <a:off x="7560292" y="4308756"/>
              <a:ext cx="781510"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15 </a:t>
              </a:r>
              <a:r>
                <a:rPr lang="en-US" sz="1200" dirty="0" err="1">
                  <a:solidFill>
                    <a:schemeClr val="bg1"/>
                  </a:solidFill>
                  <a:latin typeface="Myriad Pro" panose="020B0503030403020204" pitchFamily="34" charset="0"/>
                  <a:cs typeface="Arial" panose="020B0604020202020204" pitchFamily="34" charset="0"/>
                </a:rPr>
                <a:t>Myr</a:t>
              </a:r>
              <a:endParaRPr lang="en-US" sz="1200" dirty="0">
                <a:solidFill>
                  <a:schemeClr val="bg1"/>
                </a:solidFill>
                <a:latin typeface="Myriad Pro" panose="020B0503030403020204" pitchFamily="34" charset="0"/>
                <a:cs typeface="Arial" panose="020B0604020202020204" pitchFamily="34" charset="0"/>
              </a:endParaRPr>
            </a:p>
          </p:txBody>
        </p:sp>
        <p:cxnSp>
          <p:nvCxnSpPr>
            <p:cNvPr id="59" name="Curved Connector 58">
              <a:extLst>
                <a:ext uri="{FF2B5EF4-FFF2-40B4-BE49-F238E27FC236}">
                  <a16:creationId xmlns:a16="http://schemas.microsoft.com/office/drawing/2014/main" id="{3D9EE28F-96FE-6148-B4BF-C85E281F7550}"/>
                </a:ext>
              </a:extLst>
            </p:cNvPr>
            <p:cNvCxnSpPr>
              <a:cxnSpLocks/>
            </p:cNvCxnSpPr>
            <p:nvPr/>
          </p:nvCxnSpPr>
          <p:spPr>
            <a:xfrm rot="16200000" flipH="1">
              <a:off x="6943241" y="5137881"/>
              <a:ext cx="532467" cy="512089"/>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urved Connector 59">
              <a:extLst>
                <a:ext uri="{FF2B5EF4-FFF2-40B4-BE49-F238E27FC236}">
                  <a16:creationId xmlns:a16="http://schemas.microsoft.com/office/drawing/2014/main" id="{502CA9A2-C4D5-A049-A717-295DCC151218}"/>
                </a:ext>
              </a:extLst>
            </p:cNvPr>
            <p:cNvCxnSpPr>
              <a:cxnSpLocks/>
            </p:cNvCxnSpPr>
            <p:nvPr/>
          </p:nvCxnSpPr>
          <p:spPr>
            <a:xfrm rot="5400000" flipH="1" flipV="1">
              <a:off x="6561419" y="3778291"/>
              <a:ext cx="603424" cy="549924"/>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E80DBF27-DD34-CC48-BB36-463B0363144A}"/>
                </a:ext>
              </a:extLst>
            </p:cNvPr>
            <p:cNvCxnSpPr>
              <a:cxnSpLocks/>
            </p:cNvCxnSpPr>
            <p:nvPr/>
          </p:nvCxnSpPr>
          <p:spPr>
            <a:xfrm rot="5400000">
              <a:off x="5820658" y="5412998"/>
              <a:ext cx="486089" cy="271402"/>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3588C684-2584-CE42-B185-4592933E6F49}"/>
                </a:ext>
              </a:extLst>
            </p:cNvPr>
            <p:cNvCxnSpPr>
              <a:cxnSpLocks/>
            </p:cNvCxnSpPr>
            <p:nvPr/>
          </p:nvCxnSpPr>
          <p:spPr>
            <a:xfrm flipV="1">
              <a:off x="7075496" y="4469944"/>
              <a:ext cx="422689" cy="189174"/>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9ACB1B8-2AEA-3D4C-80CB-AD63F837BB0F}"/>
              </a:ext>
            </a:extLst>
          </p:cNvPr>
          <p:cNvGrpSpPr>
            <a:grpSpLocks noChangeAspect="1"/>
          </p:cNvGrpSpPr>
          <p:nvPr/>
        </p:nvGrpSpPr>
        <p:grpSpPr>
          <a:xfrm>
            <a:off x="4015275" y="1112728"/>
            <a:ext cx="3001365" cy="1898624"/>
            <a:chOff x="8565524" y="2997981"/>
            <a:chExt cx="3648549" cy="2308022"/>
          </a:xfrm>
        </p:grpSpPr>
        <p:sp>
          <p:nvSpPr>
            <p:cNvPr id="44" name="TextBox 43">
              <a:extLst>
                <a:ext uri="{FF2B5EF4-FFF2-40B4-BE49-F238E27FC236}">
                  <a16:creationId xmlns:a16="http://schemas.microsoft.com/office/drawing/2014/main" id="{34310690-274B-D745-9445-53C3CB84FEDA}"/>
                </a:ext>
              </a:extLst>
            </p:cNvPr>
            <p:cNvSpPr txBox="1"/>
            <p:nvPr/>
          </p:nvSpPr>
          <p:spPr>
            <a:xfrm>
              <a:off x="10696488" y="3254369"/>
              <a:ext cx="1517585" cy="336728"/>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0.5 x 10</a:t>
              </a:r>
              <a:r>
                <a:rPr lang="en-US" sz="1200" baseline="30000" dirty="0">
                  <a:solidFill>
                    <a:schemeClr val="bg1"/>
                  </a:solidFill>
                  <a:latin typeface="Myriad Pro" panose="020B0503030403020204" pitchFamily="34" charset="0"/>
                  <a:cs typeface="Arial" panose="020B0604020202020204" pitchFamily="34" charset="0"/>
                </a:rPr>
                <a:t>-5</a:t>
              </a:r>
              <a:r>
                <a:rPr lang="en-US" sz="1200" dirty="0">
                  <a:solidFill>
                    <a:schemeClr val="bg1"/>
                  </a:solidFill>
                  <a:latin typeface="Myriad Pro" panose="020B0503030403020204" pitchFamily="34" charset="0"/>
                  <a:cs typeface="Arial" panose="020B0604020202020204" pitchFamily="34" charset="0"/>
                </a:rPr>
                <a:t> m</a:t>
              </a:r>
              <a:r>
                <a:rPr lang="en-US" sz="1200" baseline="30000" dirty="0">
                  <a:solidFill>
                    <a:schemeClr val="bg1"/>
                  </a:solidFill>
                  <a:latin typeface="Myriad Pro" panose="020B0503030403020204" pitchFamily="34" charset="0"/>
                  <a:cs typeface="Arial" panose="020B0604020202020204" pitchFamily="34" charset="0"/>
                </a:rPr>
                <a:t>0.2</a:t>
              </a:r>
              <a:r>
                <a:rPr lang="en-US" sz="1200" dirty="0">
                  <a:solidFill>
                    <a:schemeClr val="bg1"/>
                  </a:solidFill>
                  <a:latin typeface="Myriad Pro" panose="020B0503030403020204" pitchFamily="34" charset="0"/>
                  <a:cs typeface="Arial" panose="020B0604020202020204" pitchFamily="34" charset="0"/>
                </a:rPr>
                <a:t>/</a:t>
              </a:r>
              <a:r>
                <a:rPr lang="en-US" sz="1200" dirty="0" err="1">
                  <a:solidFill>
                    <a:schemeClr val="bg1"/>
                  </a:solidFill>
                  <a:latin typeface="Myriad Pro" panose="020B0503030403020204" pitchFamily="34" charset="0"/>
                  <a:cs typeface="Arial" panose="020B0604020202020204" pitchFamily="34" charset="0"/>
                </a:rPr>
                <a:t>yr</a:t>
              </a:r>
              <a:endParaRPr lang="en-US" sz="1200" baseline="30000" dirty="0">
                <a:solidFill>
                  <a:schemeClr val="bg1"/>
                </a:solidFill>
                <a:latin typeface="Myriad Pro" panose="020B0503030403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C7E9F69-5996-8D46-B33A-FAAE482E2B1A}"/>
                </a:ext>
              </a:extLst>
            </p:cNvPr>
            <p:cNvSpPr txBox="1"/>
            <p:nvPr/>
          </p:nvSpPr>
          <p:spPr>
            <a:xfrm>
              <a:off x="9918475" y="4969275"/>
              <a:ext cx="1517585" cy="336728"/>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0.1 x 10</a:t>
              </a:r>
              <a:r>
                <a:rPr lang="en-US" sz="1200" baseline="30000" dirty="0">
                  <a:solidFill>
                    <a:schemeClr val="bg1"/>
                  </a:solidFill>
                  <a:latin typeface="Myriad Pro" panose="020B0503030403020204" pitchFamily="34" charset="0"/>
                  <a:cs typeface="Arial" panose="020B0604020202020204" pitchFamily="34" charset="0"/>
                </a:rPr>
                <a:t>-5</a:t>
              </a:r>
              <a:r>
                <a:rPr lang="en-US" sz="1200" dirty="0">
                  <a:solidFill>
                    <a:schemeClr val="bg1"/>
                  </a:solidFill>
                  <a:latin typeface="Myriad Pro" panose="020B0503030403020204" pitchFamily="34" charset="0"/>
                  <a:cs typeface="Arial" panose="020B0604020202020204" pitchFamily="34" charset="0"/>
                </a:rPr>
                <a:t> m</a:t>
              </a:r>
              <a:r>
                <a:rPr lang="en-US" sz="1200" baseline="30000" dirty="0">
                  <a:solidFill>
                    <a:schemeClr val="bg1"/>
                  </a:solidFill>
                  <a:latin typeface="Myriad Pro" panose="020B0503030403020204" pitchFamily="34" charset="0"/>
                  <a:cs typeface="Arial" panose="020B0604020202020204" pitchFamily="34" charset="0"/>
                </a:rPr>
                <a:t>0.2</a:t>
              </a:r>
              <a:r>
                <a:rPr lang="en-US" sz="1200" dirty="0">
                  <a:solidFill>
                    <a:schemeClr val="bg1"/>
                  </a:solidFill>
                  <a:latin typeface="Myriad Pro" panose="020B0503030403020204" pitchFamily="34" charset="0"/>
                  <a:cs typeface="Arial" panose="020B0604020202020204" pitchFamily="34" charset="0"/>
                </a:rPr>
                <a:t>/</a:t>
              </a:r>
              <a:r>
                <a:rPr lang="en-US" sz="1200" dirty="0" err="1">
                  <a:solidFill>
                    <a:schemeClr val="bg1"/>
                  </a:solidFill>
                  <a:latin typeface="Myriad Pro" panose="020B0503030403020204" pitchFamily="34" charset="0"/>
                  <a:cs typeface="Arial" panose="020B0604020202020204" pitchFamily="34" charset="0"/>
                </a:rPr>
                <a:t>yr</a:t>
              </a:r>
              <a:endParaRPr lang="en-US" sz="1200" baseline="30000" dirty="0">
                <a:solidFill>
                  <a:schemeClr val="bg1"/>
                </a:solidFill>
                <a:latin typeface="Myriad Pro" panose="020B0503030403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E3544E1-127B-4B49-9215-06F87B6E948B}"/>
                </a:ext>
              </a:extLst>
            </p:cNvPr>
            <p:cNvSpPr txBox="1"/>
            <p:nvPr/>
          </p:nvSpPr>
          <p:spPr>
            <a:xfrm>
              <a:off x="8565524" y="2997981"/>
              <a:ext cx="1491525" cy="336728"/>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2.5 x 10</a:t>
              </a:r>
              <a:r>
                <a:rPr lang="en-US" sz="1200" baseline="30000" dirty="0">
                  <a:solidFill>
                    <a:schemeClr val="bg1"/>
                  </a:solidFill>
                  <a:latin typeface="Myriad Pro" panose="020B0503030403020204" pitchFamily="34" charset="0"/>
                  <a:cs typeface="Arial" panose="020B0604020202020204" pitchFamily="34" charset="0"/>
                </a:rPr>
                <a:t>-5</a:t>
              </a:r>
              <a:r>
                <a:rPr lang="en-US" sz="1200" dirty="0">
                  <a:solidFill>
                    <a:schemeClr val="bg1"/>
                  </a:solidFill>
                  <a:latin typeface="Myriad Pro" panose="020B0503030403020204" pitchFamily="34" charset="0"/>
                  <a:cs typeface="Arial" panose="020B0604020202020204" pitchFamily="34" charset="0"/>
                </a:rPr>
                <a:t> m</a:t>
              </a:r>
              <a:r>
                <a:rPr lang="en-US" sz="1200" baseline="30000" dirty="0">
                  <a:solidFill>
                    <a:schemeClr val="bg1"/>
                  </a:solidFill>
                  <a:latin typeface="Myriad Pro" panose="020B0503030403020204" pitchFamily="34" charset="0"/>
                  <a:cs typeface="Arial" panose="020B0604020202020204" pitchFamily="34" charset="0"/>
                </a:rPr>
                <a:t>0.2</a:t>
              </a:r>
              <a:r>
                <a:rPr lang="en-US" sz="1200" dirty="0">
                  <a:solidFill>
                    <a:schemeClr val="bg1"/>
                  </a:solidFill>
                  <a:latin typeface="Myriad Pro" panose="020B0503030403020204" pitchFamily="34" charset="0"/>
                  <a:cs typeface="Arial" panose="020B0604020202020204" pitchFamily="34" charset="0"/>
                </a:rPr>
                <a:t>/</a:t>
              </a:r>
              <a:r>
                <a:rPr lang="en-US" sz="1200" dirty="0" err="1">
                  <a:solidFill>
                    <a:schemeClr val="bg1"/>
                  </a:solidFill>
                  <a:latin typeface="Myriad Pro" panose="020B0503030403020204" pitchFamily="34" charset="0"/>
                  <a:cs typeface="Arial" panose="020B0604020202020204" pitchFamily="34" charset="0"/>
                </a:rPr>
                <a:t>yr</a:t>
              </a:r>
              <a:endParaRPr lang="en-US" sz="1200" baseline="30000" dirty="0">
                <a:solidFill>
                  <a:schemeClr val="bg1"/>
                </a:solidFill>
                <a:latin typeface="Myriad Pro" panose="020B0503030403020204" pitchFamily="34" charset="0"/>
                <a:cs typeface="Arial" panose="020B0604020202020204" pitchFamily="34" charset="0"/>
              </a:endParaRPr>
            </a:p>
          </p:txBody>
        </p:sp>
        <p:cxnSp>
          <p:nvCxnSpPr>
            <p:cNvPr id="75" name="Curved Connector 74">
              <a:extLst>
                <a:ext uri="{FF2B5EF4-FFF2-40B4-BE49-F238E27FC236}">
                  <a16:creationId xmlns:a16="http://schemas.microsoft.com/office/drawing/2014/main" id="{05C03159-BE01-BD4A-9485-9172AB5F12A2}"/>
                </a:ext>
              </a:extLst>
            </p:cNvPr>
            <p:cNvCxnSpPr>
              <a:cxnSpLocks/>
            </p:cNvCxnSpPr>
            <p:nvPr/>
          </p:nvCxnSpPr>
          <p:spPr>
            <a:xfrm rot="16200000" flipH="1">
              <a:off x="10160715" y="4486656"/>
              <a:ext cx="436656" cy="385587"/>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urved Connector 78">
              <a:extLst>
                <a:ext uri="{FF2B5EF4-FFF2-40B4-BE49-F238E27FC236}">
                  <a16:creationId xmlns:a16="http://schemas.microsoft.com/office/drawing/2014/main" id="{46013C82-6691-8B45-996A-BCA747F875AB}"/>
                </a:ext>
              </a:extLst>
            </p:cNvPr>
            <p:cNvCxnSpPr>
              <a:cxnSpLocks/>
            </p:cNvCxnSpPr>
            <p:nvPr/>
          </p:nvCxnSpPr>
          <p:spPr>
            <a:xfrm flipV="1">
              <a:off x="10225008" y="3467075"/>
              <a:ext cx="371354" cy="339325"/>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urved Connector 80">
              <a:extLst>
                <a:ext uri="{FF2B5EF4-FFF2-40B4-BE49-F238E27FC236}">
                  <a16:creationId xmlns:a16="http://schemas.microsoft.com/office/drawing/2014/main" id="{057C2A26-9F77-F847-A02F-70C24B346B11}"/>
                </a:ext>
              </a:extLst>
            </p:cNvPr>
            <p:cNvCxnSpPr>
              <a:cxnSpLocks/>
            </p:cNvCxnSpPr>
            <p:nvPr/>
          </p:nvCxnSpPr>
          <p:spPr>
            <a:xfrm rot="16200000" flipV="1">
              <a:off x="9257502" y="3447686"/>
              <a:ext cx="374793" cy="281343"/>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6B47F51-8773-F949-8F6A-3960C4110A2C}"/>
              </a:ext>
            </a:extLst>
          </p:cNvPr>
          <p:cNvGrpSpPr>
            <a:grpSpLocks noChangeAspect="1"/>
          </p:cNvGrpSpPr>
          <p:nvPr/>
        </p:nvGrpSpPr>
        <p:grpSpPr>
          <a:xfrm>
            <a:off x="1311843" y="905512"/>
            <a:ext cx="1969665" cy="652323"/>
            <a:chOff x="9933716" y="1303930"/>
            <a:chExt cx="2394382" cy="792983"/>
          </a:xfrm>
        </p:grpSpPr>
        <p:sp>
          <p:nvSpPr>
            <p:cNvPr id="45" name="TextBox 44">
              <a:extLst>
                <a:ext uri="{FF2B5EF4-FFF2-40B4-BE49-F238E27FC236}">
                  <a16:creationId xmlns:a16="http://schemas.microsoft.com/office/drawing/2014/main" id="{6A70F9E9-61B0-534A-B08F-874E8373118F}"/>
                </a:ext>
              </a:extLst>
            </p:cNvPr>
            <p:cNvSpPr txBox="1"/>
            <p:nvPr/>
          </p:nvSpPr>
          <p:spPr>
            <a:xfrm>
              <a:off x="9933716" y="1303930"/>
              <a:ext cx="795686"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-500 m</a:t>
              </a:r>
            </a:p>
          </p:txBody>
        </p:sp>
        <p:sp>
          <p:nvSpPr>
            <p:cNvPr id="78" name="TextBox 77">
              <a:extLst>
                <a:ext uri="{FF2B5EF4-FFF2-40B4-BE49-F238E27FC236}">
                  <a16:creationId xmlns:a16="http://schemas.microsoft.com/office/drawing/2014/main" id="{2986C425-5010-8B4D-AF27-6BE1B619C704}"/>
                </a:ext>
              </a:extLst>
            </p:cNvPr>
            <p:cNvSpPr txBox="1"/>
            <p:nvPr/>
          </p:nvSpPr>
          <p:spPr>
            <a:xfrm>
              <a:off x="11459921" y="1322423"/>
              <a:ext cx="868177" cy="338554"/>
            </a:xfrm>
            <a:prstGeom prst="rect">
              <a:avLst/>
            </a:prstGeom>
            <a:solidFill>
              <a:schemeClr val="bg1">
                <a:lumMod val="75000"/>
              </a:schemeClr>
            </a:solidFill>
            <a:ln>
              <a:solidFill>
                <a:schemeClr val="tx1"/>
              </a:solidFill>
            </a:ln>
          </p:spPr>
          <p:txBody>
            <a:bodyPr wrap="square" rtlCol="0">
              <a:spAutoFit/>
            </a:bodyPr>
            <a:lstStyle/>
            <a:p>
              <a:pPr algn="ctr"/>
              <a:r>
                <a:rPr lang="en-US" sz="1200" dirty="0">
                  <a:solidFill>
                    <a:schemeClr val="bg1"/>
                  </a:solidFill>
                  <a:latin typeface="Myriad Pro" panose="020B0503030403020204" pitchFamily="34" charset="0"/>
                  <a:cs typeface="Arial" panose="020B0604020202020204" pitchFamily="34" charset="0"/>
                </a:rPr>
                <a:t>-1000 m</a:t>
              </a:r>
            </a:p>
          </p:txBody>
        </p:sp>
        <p:cxnSp>
          <p:nvCxnSpPr>
            <p:cNvPr id="86" name="Curved Connector 85">
              <a:extLst>
                <a:ext uri="{FF2B5EF4-FFF2-40B4-BE49-F238E27FC236}">
                  <a16:creationId xmlns:a16="http://schemas.microsoft.com/office/drawing/2014/main" id="{F82DD807-285B-E342-A05F-FAE45220D80A}"/>
                </a:ext>
              </a:extLst>
            </p:cNvPr>
            <p:cNvCxnSpPr>
              <a:cxnSpLocks/>
            </p:cNvCxnSpPr>
            <p:nvPr/>
          </p:nvCxnSpPr>
          <p:spPr>
            <a:xfrm rot="5400000">
              <a:off x="11621560" y="1763357"/>
              <a:ext cx="274200" cy="248934"/>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FCBDE0A1-0E6F-A24B-96FF-3EF45DDDCDEC}"/>
                </a:ext>
              </a:extLst>
            </p:cNvPr>
            <p:cNvCxnSpPr>
              <a:cxnSpLocks/>
            </p:cNvCxnSpPr>
            <p:nvPr/>
          </p:nvCxnSpPr>
          <p:spPr>
            <a:xfrm rot="16200000" flipH="1">
              <a:off x="10455172" y="1764657"/>
              <a:ext cx="351563" cy="312947"/>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Curved Connector 102">
            <a:extLst>
              <a:ext uri="{FF2B5EF4-FFF2-40B4-BE49-F238E27FC236}">
                <a16:creationId xmlns:a16="http://schemas.microsoft.com/office/drawing/2014/main" id="{1E4308BB-3F66-644D-9D88-10268951DCE2}"/>
              </a:ext>
            </a:extLst>
          </p:cNvPr>
          <p:cNvCxnSpPr>
            <a:cxnSpLocks/>
          </p:cNvCxnSpPr>
          <p:nvPr/>
        </p:nvCxnSpPr>
        <p:spPr>
          <a:xfrm rot="16200000" flipH="1">
            <a:off x="4646116" y="3992600"/>
            <a:ext cx="560321" cy="433787"/>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983D36D4-86E2-1D45-AF5C-1C362D1E13EA}"/>
              </a:ext>
            </a:extLst>
          </p:cNvPr>
          <p:cNvSpPr>
            <a:spLocks noGrp="1"/>
          </p:cNvSpPr>
          <p:nvPr>
            <p:ph type="title"/>
          </p:nvPr>
        </p:nvSpPr>
        <p:spPr>
          <a:xfrm>
            <a:off x="235743" y="177006"/>
            <a:ext cx="11722895" cy="504000"/>
          </a:xfrm>
          <a:solidFill>
            <a:srgbClr val="CF3C3A"/>
          </a:solidFill>
        </p:spPr>
        <p:txBody>
          <a:bodyPr>
            <a:normAutofit/>
          </a:bodyPr>
          <a:lstStyle/>
          <a:p>
            <a:pPr algn="ctr"/>
            <a:r>
              <a:rPr lang="en-NO" sz="2400" b="1" dirty="0">
                <a:solidFill>
                  <a:schemeClr val="bg1"/>
                </a:solidFill>
                <a:latin typeface="Myriad Pro" panose="020B0503030403020204" pitchFamily="34" charset="0"/>
                <a:cs typeface="Arial" panose="020B0604020202020204" pitchFamily="34" charset="0"/>
              </a:rPr>
              <a:t>Which parameters are investigated?</a:t>
            </a:r>
          </a:p>
        </p:txBody>
      </p:sp>
      <p:sp>
        <p:nvSpPr>
          <p:cNvPr id="3" name="Slide Number Placeholder 2">
            <a:extLst>
              <a:ext uri="{FF2B5EF4-FFF2-40B4-BE49-F238E27FC236}">
                <a16:creationId xmlns:a16="http://schemas.microsoft.com/office/drawing/2014/main" id="{A612D423-88D6-184F-91E0-8E1D3F1D6404}"/>
              </a:ext>
            </a:extLst>
          </p:cNvPr>
          <p:cNvSpPr>
            <a:spLocks noGrp="1"/>
          </p:cNvSpPr>
          <p:nvPr>
            <p:ph type="sldNum" sz="quarter" idx="12"/>
          </p:nvPr>
        </p:nvSpPr>
        <p:spPr/>
        <p:txBody>
          <a:bodyPr/>
          <a:lstStyle/>
          <a:p>
            <a:fld id="{A4706E32-BADF-1349-B56F-583BA38D7962}" type="slidenum">
              <a:rPr lang="en-NO" smtClean="0"/>
              <a:t>5</a:t>
            </a:fld>
            <a:endParaRPr lang="en-NO" dirty="0"/>
          </a:p>
        </p:txBody>
      </p:sp>
      <p:grpSp>
        <p:nvGrpSpPr>
          <p:cNvPr id="49" name="Group 48">
            <a:extLst>
              <a:ext uri="{FF2B5EF4-FFF2-40B4-BE49-F238E27FC236}">
                <a16:creationId xmlns:a16="http://schemas.microsoft.com/office/drawing/2014/main" id="{230521B4-C14D-614F-BFF3-78759D4552EA}"/>
              </a:ext>
            </a:extLst>
          </p:cNvPr>
          <p:cNvGrpSpPr/>
          <p:nvPr/>
        </p:nvGrpSpPr>
        <p:grpSpPr>
          <a:xfrm>
            <a:off x="7386144" y="5286675"/>
            <a:ext cx="4010229" cy="1023300"/>
            <a:chOff x="9338839" y="1088807"/>
            <a:chExt cx="4010229" cy="1023300"/>
          </a:xfrm>
        </p:grpSpPr>
        <p:sp>
          <p:nvSpPr>
            <p:cNvPr id="82" name="Oval 81">
              <a:extLst>
                <a:ext uri="{FF2B5EF4-FFF2-40B4-BE49-F238E27FC236}">
                  <a16:creationId xmlns:a16="http://schemas.microsoft.com/office/drawing/2014/main" id="{FA6B5FA9-0FF4-3C4C-9AE7-E94791612089}"/>
                </a:ext>
              </a:extLst>
            </p:cNvPr>
            <p:cNvSpPr/>
            <p:nvPr/>
          </p:nvSpPr>
          <p:spPr>
            <a:xfrm>
              <a:off x="9526527" y="1237440"/>
              <a:ext cx="631490" cy="23148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latin typeface="Myriad Pro" panose="020B0503030403020204" pitchFamily="34" charset="0"/>
              </a:endParaRPr>
            </a:p>
          </p:txBody>
        </p:sp>
        <p:sp>
          <p:nvSpPr>
            <p:cNvPr id="83" name="Oval 82">
              <a:extLst>
                <a:ext uri="{FF2B5EF4-FFF2-40B4-BE49-F238E27FC236}">
                  <a16:creationId xmlns:a16="http://schemas.microsoft.com/office/drawing/2014/main" id="{6A3AFA3F-62DB-2A4D-9800-B66A8630B79A}"/>
                </a:ext>
              </a:extLst>
            </p:cNvPr>
            <p:cNvSpPr/>
            <p:nvPr/>
          </p:nvSpPr>
          <p:spPr>
            <a:xfrm>
              <a:off x="9511660" y="1681509"/>
              <a:ext cx="631491" cy="2314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latin typeface="Myriad Pro" panose="020B0503030403020204" pitchFamily="34" charset="0"/>
              </a:endParaRPr>
            </a:p>
          </p:txBody>
        </p:sp>
        <p:sp>
          <p:nvSpPr>
            <p:cNvPr id="87" name="Content Placeholder 2">
              <a:extLst>
                <a:ext uri="{FF2B5EF4-FFF2-40B4-BE49-F238E27FC236}">
                  <a16:creationId xmlns:a16="http://schemas.microsoft.com/office/drawing/2014/main" id="{7CE1767C-B55F-274F-BD1A-2A987F96C19E}"/>
                </a:ext>
              </a:extLst>
            </p:cNvPr>
            <p:cNvSpPr txBox="1">
              <a:spLocks/>
            </p:cNvSpPr>
            <p:nvPr/>
          </p:nvSpPr>
          <p:spPr>
            <a:xfrm>
              <a:off x="10184838" y="1153639"/>
              <a:ext cx="946197" cy="385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200" dirty="0">
                  <a:latin typeface="Myriad Pro" panose="020B0503030403020204" pitchFamily="34" charset="0"/>
                  <a:cs typeface="Arial" panose="020B0604020202020204" pitchFamily="34" charset="0"/>
                </a:rPr>
                <a:t>“Tectonic” parameters</a:t>
              </a:r>
            </a:p>
            <a:p>
              <a:pPr marL="0" indent="0" algn="ctr">
                <a:buNone/>
              </a:pPr>
              <a:endParaRPr lang="en-NO" sz="1200" dirty="0">
                <a:latin typeface="Myriad Pro" panose="020B0503030403020204" pitchFamily="34" charset="0"/>
                <a:cs typeface="Arial" panose="020B0604020202020204" pitchFamily="34" charset="0"/>
              </a:endParaRPr>
            </a:p>
            <a:p>
              <a:pPr marL="0" indent="0" algn="ctr">
                <a:buNone/>
              </a:pPr>
              <a:endParaRPr lang="en-NO" sz="1200" dirty="0">
                <a:latin typeface="Myriad Pro" panose="020B0503030403020204" pitchFamily="34" charset="0"/>
                <a:cs typeface="Arial" panose="020B0604020202020204" pitchFamily="34" charset="0"/>
              </a:endParaRPr>
            </a:p>
            <a:p>
              <a:pPr lvl="1" algn="ctr">
                <a:lnSpc>
                  <a:spcPct val="150000"/>
                </a:lnSpc>
              </a:pPr>
              <a:endParaRPr lang="en-NO" sz="1200" dirty="0">
                <a:latin typeface="Myriad Pro" panose="020B0503030403020204" pitchFamily="34" charset="0"/>
                <a:cs typeface="Arial" panose="020B0604020202020204" pitchFamily="34" charset="0"/>
              </a:endParaRPr>
            </a:p>
          </p:txBody>
        </p:sp>
        <p:sp>
          <p:nvSpPr>
            <p:cNvPr id="88" name="Content Placeholder 2">
              <a:extLst>
                <a:ext uri="{FF2B5EF4-FFF2-40B4-BE49-F238E27FC236}">
                  <a16:creationId xmlns:a16="http://schemas.microsoft.com/office/drawing/2014/main" id="{C2E54607-B42E-254D-A918-7265154FDD89}"/>
                </a:ext>
              </a:extLst>
            </p:cNvPr>
            <p:cNvSpPr txBox="1">
              <a:spLocks/>
            </p:cNvSpPr>
            <p:nvPr/>
          </p:nvSpPr>
          <p:spPr>
            <a:xfrm>
              <a:off x="10133618" y="1608178"/>
              <a:ext cx="1136299" cy="385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200" dirty="0">
                  <a:latin typeface="Myriad Pro" panose="020B0503030403020204" pitchFamily="34" charset="0"/>
                  <a:cs typeface="Arial" panose="020B0604020202020204" pitchFamily="34" charset="0"/>
                </a:rPr>
                <a:t>“Earth surface” parameters</a:t>
              </a:r>
            </a:p>
            <a:p>
              <a:pPr marL="0" indent="0" algn="ctr">
                <a:buNone/>
              </a:pPr>
              <a:endParaRPr lang="en-NO" sz="1200" dirty="0">
                <a:latin typeface="Myriad Pro" panose="020B0503030403020204" pitchFamily="34" charset="0"/>
                <a:cs typeface="Arial" panose="020B0604020202020204" pitchFamily="34" charset="0"/>
              </a:endParaRPr>
            </a:p>
            <a:p>
              <a:pPr marL="0" indent="0" algn="ctr">
                <a:buNone/>
              </a:pPr>
              <a:endParaRPr lang="en-NO" sz="1200" dirty="0">
                <a:latin typeface="Myriad Pro" panose="020B0503030403020204" pitchFamily="34" charset="0"/>
                <a:cs typeface="Arial" panose="020B0604020202020204" pitchFamily="34" charset="0"/>
              </a:endParaRPr>
            </a:p>
            <a:p>
              <a:pPr lvl="1" algn="ctr">
                <a:lnSpc>
                  <a:spcPct val="150000"/>
                </a:lnSpc>
              </a:pPr>
              <a:endParaRPr lang="en-NO" sz="1200" dirty="0">
                <a:latin typeface="Myriad Pro" panose="020B0503030403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D519901B-ACC6-7847-95A5-1A4DA8EBFC5E}"/>
                </a:ext>
              </a:extLst>
            </p:cNvPr>
            <p:cNvSpPr/>
            <p:nvPr/>
          </p:nvSpPr>
          <p:spPr>
            <a:xfrm>
              <a:off x="9338839" y="1088807"/>
              <a:ext cx="4010229" cy="1023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96" name="Content Placeholder 2">
            <a:extLst>
              <a:ext uri="{FF2B5EF4-FFF2-40B4-BE49-F238E27FC236}">
                <a16:creationId xmlns:a16="http://schemas.microsoft.com/office/drawing/2014/main" id="{4BECA4FB-2D95-7949-B7DF-6707FD358AE6}"/>
              </a:ext>
            </a:extLst>
          </p:cNvPr>
          <p:cNvSpPr txBox="1">
            <a:spLocks/>
          </p:cNvSpPr>
          <p:nvPr/>
        </p:nvSpPr>
        <p:spPr>
          <a:xfrm>
            <a:off x="7299068" y="817502"/>
            <a:ext cx="4661748" cy="4482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000">
                <a:latin typeface="Myriad Pro" panose="020B0503030403020204" pitchFamily="34" charset="0"/>
                <a:cs typeface="Arial" panose="020B0604020202020204" pitchFamily="34" charset="0"/>
              </a:rPr>
              <a:t>Our purpose with chosing and varying the displayed parameters is as follows:</a:t>
            </a:r>
          </a:p>
          <a:p>
            <a:r>
              <a:rPr lang="x-none" sz="2000" b="1">
                <a:latin typeface="Myriad Pro" panose="020B0503030403020204" pitchFamily="34" charset="0"/>
                <a:cs typeface="Arial" panose="020B0604020202020204" pitchFamily="34" charset="0"/>
              </a:rPr>
              <a:t>Kf:</a:t>
            </a:r>
            <a:r>
              <a:rPr lang="x-none" sz="2000">
                <a:latin typeface="Myriad Pro" panose="020B0503030403020204" pitchFamily="34" charset="0"/>
                <a:cs typeface="Arial" panose="020B0604020202020204" pitchFamily="34" charset="0"/>
              </a:rPr>
              <a:t> Used to vary the erosive potential     between the models (along with baselevel)</a:t>
            </a:r>
          </a:p>
          <a:p>
            <a:r>
              <a:rPr lang="x-none" sz="2000" b="1">
                <a:latin typeface="Myriad Pro" panose="020B0503030403020204" pitchFamily="34" charset="0"/>
                <a:cs typeface="Arial" panose="020B0604020202020204" pitchFamily="34" charset="0"/>
              </a:rPr>
              <a:t>Baselevel:</a:t>
            </a:r>
            <a:r>
              <a:rPr lang="x-none" sz="2000">
                <a:latin typeface="Myriad Pro" panose="020B0503030403020204" pitchFamily="34" charset="0"/>
                <a:cs typeface="Arial" panose="020B0604020202020204" pitchFamily="34" charset="0"/>
              </a:rPr>
              <a:t> Include the effect of pre</a:t>
            </a:r>
            <a:r>
              <a:rPr lang="en-US" sz="2000" dirty="0">
                <a:latin typeface="Myriad Pro" panose="020B0503030403020204" pitchFamily="34" charset="0"/>
                <a:cs typeface="Arial" panose="020B0604020202020204" pitchFamily="34" charset="0"/>
              </a:rPr>
              <a:t>-</a:t>
            </a:r>
            <a:r>
              <a:rPr lang="x-none" sz="2000">
                <a:latin typeface="Myriad Pro" panose="020B0503030403020204" pitchFamily="34" charset="0"/>
                <a:cs typeface="Arial" panose="020B0604020202020204" pitchFamily="34" charset="0"/>
              </a:rPr>
              <a:t>existing topography at rift initiation</a:t>
            </a:r>
          </a:p>
          <a:p>
            <a:r>
              <a:rPr lang="x-none" sz="2000" b="1">
                <a:latin typeface="Myriad Pro" panose="020B0503030403020204" pitchFamily="34" charset="0"/>
                <a:cs typeface="Arial" panose="020B0604020202020204" pitchFamily="34" charset="0"/>
              </a:rPr>
              <a:t>Rheology: </a:t>
            </a:r>
            <a:r>
              <a:rPr lang="x-none" sz="2000">
                <a:latin typeface="Myriad Pro" panose="020B0503030403020204" pitchFamily="34" charset="0"/>
                <a:cs typeface="Arial" panose="020B0604020202020204" pitchFamily="34" charset="0"/>
              </a:rPr>
              <a:t>Explore the role of different</a:t>
            </a:r>
            <a:br>
              <a:rPr lang="en-US" sz="2000" dirty="0">
                <a:latin typeface="Myriad Pro" panose="020B0503030403020204" pitchFamily="34" charset="0"/>
                <a:cs typeface="Arial" panose="020B0604020202020204" pitchFamily="34" charset="0"/>
              </a:rPr>
            </a:br>
            <a:r>
              <a:rPr lang="en-US" sz="2000" dirty="0">
                <a:latin typeface="Myriad Pro" panose="020B0503030403020204" pitchFamily="34" charset="0"/>
                <a:cs typeface="Arial" panose="020B0604020202020204" pitchFamily="34" charset="0"/>
              </a:rPr>
              <a:t>crustal </a:t>
            </a:r>
            <a:r>
              <a:rPr lang="x-none" sz="2000">
                <a:latin typeface="Myriad Pro" panose="020B0503030403020204" pitchFamily="34" charset="0"/>
                <a:cs typeface="Arial" panose="020B0604020202020204" pitchFamily="34" charset="0"/>
              </a:rPr>
              <a:t>strengths between </a:t>
            </a:r>
            <a:r>
              <a:rPr lang="en-US" sz="2000" dirty="0">
                <a:latin typeface="Myriad Pro" panose="020B0503030403020204" pitchFamily="34" charset="0"/>
                <a:cs typeface="Arial" panose="020B0604020202020204" pitchFamily="34" charset="0"/>
              </a:rPr>
              <a:t>the</a:t>
            </a:r>
            <a:r>
              <a:rPr lang="x-none" sz="2000">
                <a:latin typeface="Myriad Pro" panose="020B0503030403020204" pitchFamily="34" charset="0"/>
                <a:cs typeface="Arial" panose="020B0604020202020204" pitchFamily="34" charset="0"/>
              </a:rPr>
              <a:t> models</a:t>
            </a:r>
          </a:p>
          <a:p>
            <a:r>
              <a:rPr lang="x-none" sz="2000" b="1">
                <a:latin typeface="Myriad Pro" panose="020B0503030403020204" pitchFamily="34" charset="0"/>
                <a:cs typeface="Arial" panose="020B0604020202020204" pitchFamily="34" charset="0"/>
              </a:rPr>
              <a:t>Inheritance: </a:t>
            </a:r>
            <a:r>
              <a:rPr lang="x-none" sz="2000">
                <a:latin typeface="Myriad Pro" panose="020B0503030403020204" pitchFamily="34" charset="0"/>
                <a:cs typeface="Arial" panose="020B0604020202020204" pitchFamily="34" charset="0"/>
              </a:rPr>
              <a:t>Explore the effect of inherited structures</a:t>
            </a:r>
            <a:endParaRPr lang="x-none" sz="2000" b="1">
              <a:latin typeface="Myriad Pro" panose="020B0503030403020204" pitchFamily="34" charset="0"/>
              <a:cs typeface="Arial" panose="020B0604020202020204" pitchFamily="34" charset="0"/>
            </a:endParaRPr>
          </a:p>
          <a:p>
            <a:r>
              <a:rPr lang="x-none" sz="2000" b="1">
                <a:latin typeface="Myriad Pro" panose="020B0503030403020204" pitchFamily="34" charset="0"/>
                <a:cs typeface="Arial" panose="020B0604020202020204" pitchFamily="34" charset="0"/>
              </a:rPr>
              <a:t>Duration:</a:t>
            </a:r>
            <a:r>
              <a:rPr lang="x-none" sz="2000">
                <a:latin typeface="Myriad Pro" panose="020B0503030403020204" pitchFamily="34" charset="0"/>
                <a:cs typeface="Arial" panose="020B0604020202020204" pitchFamily="34" charset="0"/>
              </a:rPr>
              <a:t> Compare rifts during different evolutional stages</a:t>
            </a:r>
            <a:endParaRPr lang="x-none" sz="2000" dirty="0">
              <a:latin typeface="Myriad Pro" panose="020B0503030403020204" pitchFamily="34" charset="0"/>
              <a:cs typeface="Arial" panose="020B0604020202020204" pitchFamily="34" charset="0"/>
            </a:endParaRPr>
          </a:p>
        </p:txBody>
      </p:sp>
      <p:sp>
        <p:nvSpPr>
          <p:cNvPr id="93" name="Right Arrow 92">
            <a:extLst>
              <a:ext uri="{FF2B5EF4-FFF2-40B4-BE49-F238E27FC236}">
                <a16:creationId xmlns:a16="http://schemas.microsoft.com/office/drawing/2014/main" id="{0F587312-836F-4F47-93B9-2A47FBAA79B9}"/>
              </a:ext>
            </a:extLst>
          </p:cNvPr>
          <p:cNvSpPr/>
          <p:nvPr/>
        </p:nvSpPr>
        <p:spPr>
          <a:xfrm rot="12985700" flipV="1">
            <a:off x="3165218" y="1317934"/>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9" name="Right Arrow 98">
            <a:extLst>
              <a:ext uri="{FF2B5EF4-FFF2-40B4-BE49-F238E27FC236}">
                <a16:creationId xmlns:a16="http://schemas.microsoft.com/office/drawing/2014/main" id="{57BDEB23-E73F-AA48-BFBA-3ADE31A127DD}"/>
              </a:ext>
            </a:extLst>
          </p:cNvPr>
          <p:cNvSpPr/>
          <p:nvPr/>
        </p:nvSpPr>
        <p:spPr>
          <a:xfrm rot="4401802" flipV="1">
            <a:off x="389918" y="3049068"/>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0" name="Right Arrow 99">
            <a:extLst>
              <a:ext uri="{FF2B5EF4-FFF2-40B4-BE49-F238E27FC236}">
                <a16:creationId xmlns:a16="http://schemas.microsoft.com/office/drawing/2014/main" id="{6717857F-D1AE-3347-9ABA-F66283608722}"/>
              </a:ext>
            </a:extLst>
          </p:cNvPr>
          <p:cNvSpPr/>
          <p:nvPr/>
        </p:nvSpPr>
        <p:spPr>
          <a:xfrm rot="20460870" flipV="1">
            <a:off x="1260317" y="6429410"/>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1" name="Right Arrow 100">
            <a:extLst>
              <a:ext uri="{FF2B5EF4-FFF2-40B4-BE49-F238E27FC236}">
                <a16:creationId xmlns:a16="http://schemas.microsoft.com/office/drawing/2014/main" id="{A0E75336-08F0-B248-B0EB-300F34BDBA4F}"/>
              </a:ext>
            </a:extLst>
          </p:cNvPr>
          <p:cNvSpPr/>
          <p:nvPr/>
        </p:nvSpPr>
        <p:spPr>
          <a:xfrm rot="16200000" flipV="1">
            <a:off x="6242828" y="6121296"/>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2" name="Right Arrow 101">
            <a:extLst>
              <a:ext uri="{FF2B5EF4-FFF2-40B4-BE49-F238E27FC236}">
                <a16:creationId xmlns:a16="http://schemas.microsoft.com/office/drawing/2014/main" id="{00E9FC4E-6A36-6343-87C8-9072B62DA568}"/>
              </a:ext>
            </a:extLst>
          </p:cNvPr>
          <p:cNvSpPr/>
          <p:nvPr/>
        </p:nvSpPr>
        <p:spPr>
          <a:xfrm rot="14912858" flipV="1">
            <a:off x="6334925" y="1735879"/>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4" name="Right Arrow 103">
            <a:extLst>
              <a:ext uri="{FF2B5EF4-FFF2-40B4-BE49-F238E27FC236}">
                <a16:creationId xmlns:a16="http://schemas.microsoft.com/office/drawing/2014/main" id="{1E90E71A-626E-B347-8F8D-AFBB398BF17C}"/>
              </a:ext>
            </a:extLst>
          </p:cNvPr>
          <p:cNvSpPr/>
          <p:nvPr/>
        </p:nvSpPr>
        <p:spPr>
          <a:xfrm flipV="1">
            <a:off x="9578204" y="5707251"/>
            <a:ext cx="267608" cy="15169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5" name="Content Placeholder 2">
            <a:extLst>
              <a:ext uri="{FF2B5EF4-FFF2-40B4-BE49-F238E27FC236}">
                <a16:creationId xmlns:a16="http://schemas.microsoft.com/office/drawing/2014/main" id="{0F2AE5C3-A624-8A4C-885F-ADCF79A46978}"/>
              </a:ext>
            </a:extLst>
          </p:cNvPr>
          <p:cNvSpPr txBox="1">
            <a:spLocks/>
          </p:cNvSpPr>
          <p:nvPr/>
        </p:nvSpPr>
        <p:spPr>
          <a:xfrm>
            <a:off x="9892199" y="5498967"/>
            <a:ext cx="1504174" cy="585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200" dirty="0">
                <a:latin typeface="Myriad Pro" panose="020B0503030403020204" pitchFamily="34" charset="0"/>
                <a:cs typeface="Arial" panose="020B0604020202020204" pitchFamily="34" charset="0"/>
              </a:rPr>
              <a:t>Parameter combination  for the displayed model </a:t>
            </a:r>
          </a:p>
          <a:p>
            <a:pPr marL="0" indent="0">
              <a:buNone/>
            </a:pPr>
            <a:endParaRPr lang="en-NO" sz="1200" dirty="0">
              <a:latin typeface="Myriad Pro" panose="020B0503030403020204" pitchFamily="34" charset="0"/>
              <a:cs typeface="Arial" panose="020B0604020202020204" pitchFamily="34" charset="0"/>
            </a:endParaRPr>
          </a:p>
          <a:p>
            <a:pPr marL="0" indent="0">
              <a:buNone/>
            </a:pPr>
            <a:endParaRPr lang="en-NO" sz="1200" dirty="0">
              <a:latin typeface="Myriad Pro" panose="020B0503030403020204" pitchFamily="34" charset="0"/>
              <a:cs typeface="Arial" panose="020B0604020202020204" pitchFamily="34" charset="0"/>
            </a:endParaRPr>
          </a:p>
          <a:p>
            <a:pPr lvl="1">
              <a:lnSpc>
                <a:spcPct val="150000"/>
              </a:lnSpc>
            </a:pPr>
            <a:endParaRPr lang="en-NO" sz="1200" dirty="0">
              <a:latin typeface="Myriad Pro" panose="020B0503030403020204" pitchFamily="34" charset="0"/>
              <a:cs typeface="Arial" panose="020B0604020202020204" pitchFamily="34" charset="0"/>
            </a:endParaRPr>
          </a:p>
        </p:txBody>
      </p:sp>
      <p:pic>
        <p:nvPicPr>
          <p:cNvPr id="32" name="Picture 31" descr="A close up of a logo&#10;&#10;Description automatically generated">
            <a:extLst>
              <a:ext uri="{FF2B5EF4-FFF2-40B4-BE49-F238E27FC236}">
                <a16:creationId xmlns:a16="http://schemas.microsoft.com/office/drawing/2014/main" id="{459F21A3-62EC-8B4B-94D5-37947B003F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8806" y="5070946"/>
            <a:ext cx="1033262" cy="126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3F0FC529-CE9B-9F4F-BFC2-E0B033A23E5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539437" y="5360506"/>
            <a:ext cx="1095333" cy="1260000"/>
          </a:xfrm>
          <a:prstGeom prst="rect">
            <a:avLst/>
          </a:prstGeom>
        </p:spPr>
      </p:pic>
      <p:pic>
        <p:nvPicPr>
          <p:cNvPr id="53" name="Picture 52" descr="A close up of a logo&#10;&#10;Description automatically generated">
            <a:extLst>
              <a:ext uri="{FF2B5EF4-FFF2-40B4-BE49-F238E27FC236}">
                <a16:creationId xmlns:a16="http://schemas.microsoft.com/office/drawing/2014/main" id="{1F46124B-9CF4-CE48-B640-B96B2E124AF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153059" y="5139734"/>
            <a:ext cx="943514" cy="1260000"/>
          </a:xfrm>
          <a:prstGeom prst="rect">
            <a:avLst/>
          </a:prstGeom>
        </p:spPr>
      </p:pic>
      <p:cxnSp>
        <p:nvCxnSpPr>
          <p:cNvPr id="108" name="Curved Connector 107">
            <a:extLst>
              <a:ext uri="{FF2B5EF4-FFF2-40B4-BE49-F238E27FC236}">
                <a16:creationId xmlns:a16="http://schemas.microsoft.com/office/drawing/2014/main" id="{8131931B-3C7A-A742-BA40-04D2BABD3C2E}"/>
              </a:ext>
            </a:extLst>
          </p:cNvPr>
          <p:cNvCxnSpPr>
            <a:cxnSpLocks/>
          </p:cNvCxnSpPr>
          <p:nvPr/>
        </p:nvCxnSpPr>
        <p:spPr>
          <a:xfrm rot="10800000" flipV="1">
            <a:off x="1036637" y="4203859"/>
            <a:ext cx="871257" cy="527977"/>
          </a:xfrm>
          <a:prstGeom prst="curvedConnector3">
            <a:avLst>
              <a:gd name="adj1" fmla="val 50000"/>
            </a:avLst>
          </a:prstGeom>
          <a:ln w="19050">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E5C86F0A-967D-8841-840E-208DA3FEB60E}"/>
              </a:ext>
            </a:extLst>
          </p:cNvPr>
          <p:cNvCxnSpPr>
            <a:cxnSpLocks/>
            <a:stCxn id="5" idx="3"/>
          </p:cNvCxnSpPr>
          <p:nvPr/>
        </p:nvCxnSpPr>
        <p:spPr>
          <a:xfrm flipV="1">
            <a:off x="3075606" y="3746449"/>
            <a:ext cx="473636" cy="384090"/>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51387-0658-E245-933A-A8E028D63EDC}"/>
              </a:ext>
            </a:extLst>
          </p:cNvPr>
          <p:cNvSpPr txBox="1">
            <a:spLocks/>
          </p:cNvSpPr>
          <p:nvPr/>
        </p:nvSpPr>
        <p:spPr>
          <a:xfrm>
            <a:off x="8779452" y="977900"/>
            <a:ext cx="3334117" cy="5708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O" sz="1800" b="1" dirty="0">
                <a:latin typeface="Myriad Pro" panose="020B0503030403020204" pitchFamily="34" charset="0"/>
                <a:cs typeface="Arial" panose="020B0604020202020204" pitchFamily="34" charset="0"/>
              </a:rPr>
              <a:t>Model parameters:</a:t>
            </a:r>
          </a:p>
          <a:p>
            <a:pPr marL="0" indent="0">
              <a:buNone/>
            </a:pPr>
            <a:endParaRPr lang="en-NO" sz="1800" dirty="0">
              <a:latin typeface="Myriad Pro" panose="020B0503030403020204" pitchFamily="34" charset="0"/>
              <a:cs typeface="Arial" panose="020B0604020202020204" pitchFamily="34" charset="0"/>
            </a:endParaRPr>
          </a:p>
          <a:p>
            <a:pPr marL="0" indent="0">
              <a:buNone/>
            </a:pPr>
            <a:endParaRPr lang="en-NO" sz="1800" dirty="0">
              <a:latin typeface="Myriad Pro" panose="020B0503030403020204" pitchFamily="34" charset="0"/>
              <a:cs typeface="Arial" panose="020B0604020202020204" pitchFamily="34" charset="0"/>
            </a:endParaRPr>
          </a:p>
          <a:p>
            <a:pPr marL="0" indent="0">
              <a:buNone/>
            </a:pPr>
            <a:endParaRPr lang="en-NO" sz="1800" dirty="0">
              <a:latin typeface="Myriad Pro" panose="020B0503030403020204" pitchFamily="34" charset="0"/>
              <a:cs typeface="Arial" panose="020B0604020202020204" pitchFamily="34" charset="0"/>
            </a:endParaRPr>
          </a:p>
          <a:p>
            <a:pPr marL="0" indent="0">
              <a:buNone/>
            </a:pPr>
            <a:endParaRPr lang="en-NO" sz="1800" dirty="0">
              <a:latin typeface="Myriad Pro" panose="020B0503030403020204" pitchFamily="34" charset="0"/>
              <a:cs typeface="Arial" panose="020B0604020202020204" pitchFamily="34" charset="0"/>
            </a:endParaRPr>
          </a:p>
          <a:p>
            <a:pPr marL="0" indent="0">
              <a:buNone/>
            </a:pPr>
            <a:endParaRPr lang="en-NO" sz="1800" dirty="0">
              <a:latin typeface="Myriad Pro" panose="020B0503030403020204" pitchFamily="34" charset="0"/>
              <a:cs typeface="Arial" panose="020B0604020202020204" pitchFamily="34" charset="0"/>
            </a:endParaRPr>
          </a:p>
          <a:p>
            <a:pPr marL="0" indent="0">
              <a:buNone/>
            </a:pPr>
            <a:endParaRPr lang="en-NO" sz="1800" dirty="0">
              <a:latin typeface="Myriad Pro" panose="020B0503030403020204" pitchFamily="34" charset="0"/>
              <a:cs typeface="Arial" panose="020B0604020202020204" pitchFamily="34" charset="0"/>
            </a:endParaRPr>
          </a:p>
          <a:p>
            <a:pPr marL="0" indent="0">
              <a:buNone/>
            </a:pPr>
            <a:r>
              <a:rPr lang="en-NO" sz="1800" b="1" dirty="0">
                <a:latin typeface="Myriad Pro" panose="020B0503030403020204" pitchFamily="34" charset="0"/>
                <a:cs typeface="Arial" panose="020B0604020202020204" pitchFamily="34" charset="0"/>
              </a:rPr>
              <a:t>Observations:</a:t>
            </a:r>
          </a:p>
          <a:p>
            <a:r>
              <a:rPr lang="en-NO" sz="1800" dirty="0">
                <a:latin typeface="Myriad Pro" panose="020B0503030403020204" pitchFamily="34" charset="0"/>
                <a:cs typeface="Arial" panose="020B0604020202020204" pitchFamily="34" charset="0"/>
              </a:rPr>
              <a:t>Asymmetric rift</a:t>
            </a:r>
          </a:p>
          <a:p>
            <a:r>
              <a:rPr lang="en-NO" sz="1800" dirty="0">
                <a:latin typeface="Myriad Pro" panose="020B0503030403020204" pitchFamily="34" charset="0"/>
                <a:cs typeface="Arial" panose="020B0604020202020204" pitchFamily="34" charset="0"/>
              </a:rPr>
              <a:t>Low-topography rift shoulders</a:t>
            </a:r>
          </a:p>
          <a:p>
            <a:r>
              <a:rPr lang="en-NO" sz="1800" dirty="0">
                <a:latin typeface="Myriad Pro" panose="020B0503030403020204" pitchFamily="34" charset="0"/>
                <a:cs typeface="Arial" panose="020B0604020202020204" pitchFamily="34" charset="0"/>
              </a:rPr>
              <a:t>Several active structures</a:t>
            </a:r>
          </a:p>
          <a:p>
            <a:r>
              <a:rPr lang="en-NO" sz="1800" dirty="0">
                <a:latin typeface="Myriad Pro" panose="020B0503030403020204" pitchFamily="34" charset="0"/>
                <a:cs typeface="Arial" panose="020B0604020202020204" pitchFamily="34" charset="0"/>
              </a:rPr>
              <a:t>Intermediate sediment yield</a:t>
            </a:r>
          </a:p>
          <a:p>
            <a:r>
              <a:rPr lang="en-NO" sz="1800" dirty="0">
                <a:latin typeface="Myriad Pro" panose="020B0503030403020204" pitchFamily="34" charset="0"/>
                <a:cs typeface="Arial" panose="020B0604020202020204" pitchFamily="34" charset="0"/>
              </a:rPr>
              <a:t>River capture events (starting at 18 Myr)</a:t>
            </a:r>
          </a:p>
          <a:p>
            <a:endParaRPr lang="en-NO" sz="1800" dirty="0">
              <a:latin typeface="Myriad Pro" panose="020B0503030403020204" pitchFamily="34" charset="0"/>
              <a:cs typeface="Arial" panose="020B0604020202020204" pitchFamily="34" charset="0"/>
            </a:endParaRPr>
          </a:p>
          <a:p>
            <a:endParaRPr lang="en-NO" sz="1800" dirty="0">
              <a:latin typeface="Myriad Pro" panose="020B0503030403020204" pitchFamily="34" charset="0"/>
              <a:cs typeface="Arial" panose="020B0604020202020204" pitchFamily="34" charset="0"/>
            </a:endParaRPr>
          </a:p>
          <a:p>
            <a:endParaRPr lang="en-NO" sz="1800" dirty="0">
              <a:latin typeface="Myriad Pro" panose="020B0503030403020204" pitchFamily="34" charset="0"/>
              <a:cs typeface="Arial" panose="020B0604020202020204" pitchFamily="34" charset="0"/>
            </a:endParaRPr>
          </a:p>
        </p:txBody>
      </p:sp>
      <p:sp>
        <p:nvSpPr>
          <p:cNvPr id="5" name="Title 1">
            <a:extLst>
              <a:ext uri="{FF2B5EF4-FFF2-40B4-BE49-F238E27FC236}">
                <a16:creationId xmlns:a16="http://schemas.microsoft.com/office/drawing/2014/main" id="{CF234870-07A4-274B-9D76-695855DBBB8B}"/>
              </a:ext>
            </a:extLst>
          </p:cNvPr>
          <p:cNvSpPr txBox="1">
            <a:spLocks/>
          </p:cNvSpPr>
          <p:nvPr/>
        </p:nvSpPr>
        <p:spPr>
          <a:xfrm>
            <a:off x="232120" y="171613"/>
            <a:ext cx="11755093" cy="504000"/>
          </a:xfrm>
          <a:prstGeom prst="rect">
            <a:avLst/>
          </a:prstGeom>
          <a:solidFill>
            <a:srgbClr val="CF3C3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Myriad Pro" panose="020B0503030403020204" pitchFamily="34" charset="0"/>
                <a:cs typeface="Arial" panose="020B0604020202020204" pitchFamily="34" charset="0"/>
              </a:rPr>
              <a:t>Example animation M1: Results for one combination of parameters</a:t>
            </a:r>
            <a:endParaRPr lang="en-NO" sz="2400" b="1" dirty="0">
              <a:solidFill>
                <a:schemeClr val="bg1"/>
              </a:solidFill>
              <a:latin typeface="Myriad Pro" panose="020B0503030403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D2AFFA4-4A6C-F04D-ACBE-E4135D0D28A0}"/>
              </a:ext>
            </a:extLst>
          </p:cNvPr>
          <p:cNvSpPr>
            <a:spLocks noGrp="1"/>
          </p:cNvSpPr>
          <p:nvPr>
            <p:ph type="sldNum" sz="quarter" idx="12"/>
          </p:nvPr>
        </p:nvSpPr>
        <p:spPr/>
        <p:txBody>
          <a:bodyPr/>
          <a:lstStyle/>
          <a:p>
            <a:fld id="{A4706E32-BADF-1349-B56F-583BA38D7962}" type="slidenum">
              <a:rPr lang="en-NO" smtClean="0"/>
              <a:t>6</a:t>
            </a:fld>
            <a:endParaRPr lang="en-NO"/>
          </a:p>
        </p:txBody>
      </p:sp>
      <p:sp>
        <p:nvSpPr>
          <p:cNvPr id="6" name="Content Placeholder 2">
            <a:extLst>
              <a:ext uri="{FF2B5EF4-FFF2-40B4-BE49-F238E27FC236}">
                <a16:creationId xmlns:a16="http://schemas.microsoft.com/office/drawing/2014/main" id="{11E512D2-4EB4-DF4C-86B1-FAA7EB04C26E}"/>
              </a:ext>
            </a:extLst>
          </p:cNvPr>
          <p:cNvSpPr txBox="1">
            <a:spLocks/>
          </p:cNvSpPr>
          <p:nvPr/>
        </p:nvSpPr>
        <p:spPr>
          <a:xfrm>
            <a:off x="96187" y="1874760"/>
            <a:ext cx="615178" cy="1754064"/>
          </a:xfrm>
          <a:prstGeom prst="rect">
            <a:avLst/>
          </a:prstGeom>
          <a:solidFill>
            <a:schemeClr val="bg1">
              <a:lumMod val="85000"/>
            </a:schemeClr>
          </a:solidFill>
          <a:ln>
            <a:solidFill>
              <a:schemeClr val="tx1"/>
            </a:solidFill>
          </a:ln>
        </p:spPr>
        <p:txBody>
          <a:bodyPr vert="vert270"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400" dirty="0">
                <a:solidFill>
                  <a:schemeClr val="bg1"/>
                </a:solidFill>
                <a:latin typeface="Myriad Pro" panose="020B0503030403020204" pitchFamily="34" charset="0"/>
                <a:cs typeface="Arial" panose="020B0604020202020204" pitchFamily="34" charset="0"/>
              </a:rPr>
              <a:t>Top view of Fastscape topography</a:t>
            </a:r>
          </a:p>
        </p:txBody>
      </p:sp>
      <p:sp>
        <p:nvSpPr>
          <p:cNvPr id="8" name="Content Placeholder 2">
            <a:extLst>
              <a:ext uri="{FF2B5EF4-FFF2-40B4-BE49-F238E27FC236}">
                <a16:creationId xmlns:a16="http://schemas.microsoft.com/office/drawing/2014/main" id="{30149F3D-F10D-684A-BD4E-56A2052469D3}"/>
              </a:ext>
            </a:extLst>
          </p:cNvPr>
          <p:cNvSpPr txBox="1">
            <a:spLocks/>
          </p:cNvSpPr>
          <p:nvPr/>
        </p:nvSpPr>
        <p:spPr>
          <a:xfrm>
            <a:off x="108531" y="4760265"/>
            <a:ext cx="615178" cy="1613841"/>
          </a:xfrm>
          <a:prstGeom prst="rect">
            <a:avLst/>
          </a:prstGeom>
          <a:solidFill>
            <a:schemeClr val="bg1">
              <a:lumMod val="85000"/>
            </a:schemeClr>
          </a:solidFill>
          <a:ln>
            <a:solidFill>
              <a:schemeClr val="tx1"/>
            </a:solidFill>
          </a:ln>
        </p:spPr>
        <p:txBody>
          <a:bodyPr vert="vert270"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400" dirty="0">
                <a:solidFill>
                  <a:schemeClr val="bg1"/>
                </a:solidFill>
                <a:latin typeface="Myriad Pro" panose="020B0503030403020204" pitchFamily="34" charset="0"/>
                <a:cs typeface="Arial" panose="020B0604020202020204" pitchFamily="34" charset="0"/>
              </a:rPr>
              <a:t>Crosssection of Fantom structures</a:t>
            </a:r>
          </a:p>
        </p:txBody>
      </p:sp>
      <p:grpSp>
        <p:nvGrpSpPr>
          <p:cNvPr id="30" name="Group 29">
            <a:extLst>
              <a:ext uri="{FF2B5EF4-FFF2-40B4-BE49-F238E27FC236}">
                <a16:creationId xmlns:a16="http://schemas.microsoft.com/office/drawing/2014/main" id="{97245443-5CE4-7942-99A3-925D5BC55347}"/>
              </a:ext>
            </a:extLst>
          </p:cNvPr>
          <p:cNvGrpSpPr/>
          <p:nvPr/>
        </p:nvGrpSpPr>
        <p:grpSpPr>
          <a:xfrm>
            <a:off x="1551592" y="5936315"/>
            <a:ext cx="6178757" cy="645721"/>
            <a:chOff x="1219221" y="7086838"/>
            <a:chExt cx="6178757" cy="645721"/>
          </a:xfrm>
        </p:grpSpPr>
        <p:sp>
          <p:nvSpPr>
            <p:cNvPr id="11" name="Rectangle 10">
              <a:extLst>
                <a:ext uri="{FF2B5EF4-FFF2-40B4-BE49-F238E27FC236}">
                  <a16:creationId xmlns:a16="http://schemas.microsoft.com/office/drawing/2014/main" id="{9F6EE047-B127-A749-B3C6-3EB7C1544B4A}"/>
                </a:ext>
              </a:extLst>
            </p:cNvPr>
            <p:cNvSpPr/>
            <p:nvPr/>
          </p:nvSpPr>
          <p:spPr>
            <a:xfrm>
              <a:off x="1219221" y="7131419"/>
              <a:ext cx="461395" cy="209699"/>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Rectangle 11">
              <a:extLst>
                <a:ext uri="{FF2B5EF4-FFF2-40B4-BE49-F238E27FC236}">
                  <a16:creationId xmlns:a16="http://schemas.microsoft.com/office/drawing/2014/main" id="{43ABAE27-8A94-F44C-864B-989DA15BFE24}"/>
                </a:ext>
              </a:extLst>
            </p:cNvPr>
            <p:cNvSpPr/>
            <p:nvPr/>
          </p:nvSpPr>
          <p:spPr>
            <a:xfrm>
              <a:off x="1219221" y="7478280"/>
              <a:ext cx="461395" cy="209699"/>
            </a:xfrm>
            <a:prstGeom prst="rect">
              <a:avLst/>
            </a:prstGeom>
            <a:solidFill>
              <a:srgbClr val="FB7C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DE45CA98-DBED-9B40-ACFB-0D6D1C6B91DD}"/>
                </a:ext>
              </a:extLst>
            </p:cNvPr>
            <p:cNvSpPr/>
            <p:nvPr/>
          </p:nvSpPr>
          <p:spPr>
            <a:xfrm>
              <a:off x="2832419" y="7131419"/>
              <a:ext cx="461395" cy="209699"/>
            </a:xfrm>
            <a:prstGeom prst="rect">
              <a:avLst/>
            </a:prstGeom>
            <a:solidFill>
              <a:srgbClr val="FBC0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Rectangle 13">
              <a:extLst>
                <a:ext uri="{FF2B5EF4-FFF2-40B4-BE49-F238E27FC236}">
                  <a16:creationId xmlns:a16="http://schemas.microsoft.com/office/drawing/2014/main" id="{CE2C286F-24A3-DC4D-AFC4-8D4B0395908C}"/>
                </a:ext>
              </a:extLst>
            </p:cNvPr>
            <p:cNvSpPr/>
            <p:nvPr/>
          </p:nvSpPr>
          <p:spPr>
            <a:xfrm>
              <a:off x="2832419" y="7478280"/>
              <a:ext cx="461395" cy="209699"/>
            </a:xfrm>
            <a:prstGeom prst="rect">
              <a:avLst/>
            </a:prstGeom>
            <a:solidFill>
              <a:srgbClr val="F9F7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Rectangle 14">
              <a:extLst>
                <a:ext uri="{FF2B5EF4-FFF2-40B4-BE49-F238E27FC236}">
                  <a16:creationId xmlns:a16="http://schemas.microsoft.com/office/drawing/2014/main" id="{A5CCDF2B-F2CB-F34F-83A1-6020FBBF19A6}"/>
                </a:ext>
              </a:extLst>
            </p:cNvPr>
            <p:cNvSpPr/>
            <p:nvPr/>
          </p:nvSpPr>
          <p:spPr>
            <a:xfrm>
              <a:off x="4262052" y="7131419"/>
              <a:ext cx="461395" cy="209699"/>
            </a:xfrm>
            <a:prstGeom prst="rect">
              <a:avLst/>
            </a:prstGeom>
            <a:solidFill>
              <a:srgbClr val="34A7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Rectangle 16">
              <a:extLst>
                <a:ext uri="{FF2B5EF4-FFF2-40B4-BE49-F238E27FC236}">
                  <a16:creationId xmlns:a16="http://schemas.microsoft.com/office/drawing/2014/main" id="{794C776D-FBB2-2641-8641-84D7D2B5E4E8}"/>
                </a:ext>
              </a:extLst>
            </p:cNvPr>
            <p:cNvSpPr/>
            <p:nvPr/>
          </p:nvSpPr>
          <p:spPr>
            <a:xfrm>
              <a:off x="4262052" y="7478280"/>
              <a:ext cx="461395" cy="20969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0" name="Rectangle 19">
              <a:extLst>
                <a:ext uri="{FF2B5EF4-FFF2-40B4-BE49-F238E27FC236}">
                  <a16:creationId xmlns:a16="http://schemas.microsoft.com/office/drawing/2014/main" id="{BEA4DE25-5FD7-704E-9B1A-94D23BB0D8CE}"/>
                </a:ext>
              </a:extLst>
            </p:cNvPr>
            <p:cNvSpPr/>
            <p:nvPr/>
          </p:nvSpPr>
          <p:spPr>
            <a:xfrm>
              <a:off x="6122634" y="7158911"/>
              <a:ext cx="461395" cy="144224"/>
            </a:xfrm>
            <a:prstGeom prst="rect">
              <a:avLst/>
            </a:prstGeom>
            <a:solidFill>
              <a:srgbClr val="FF4A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1" name="Rectangle 20">
              <a:extLst>
                <a:ext uri="{FF2B5EF4-FFF2-40B4-BE49-F238E27FC236}">
                  <a16:creationId xmlns:a16="http://schemas.microsoft.com/office/drawing/2014/main" id="{9F14FB63-AD9A-2741-BCE1-0F05487F7116}"/>
                </a:ext>
              </a:extLst>
            </p:cNvPr>
            <p:cNvSpPr/>
            <p:nvPr/>
          </p:nvSpPr>
          <p:spPr>
            <a:xfrm>
              <a:off x="6122634" y="7368052"/>
              <a:ext cx="461395" cy="127355"/>
            </a:xfrm>
            <a:prstGeom prst="rect">
              <a:avLst/>
            </a:prstGeom>
            <a:solidFill>
              <a:srgbClr val="9ACD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Rectangle 21">
              <a:extLst>
                <a:ext uri="{FF2B5EF4-FFF2-40B4-BE49-F238E27FC236}">
                  <a16:creationId xmlns:a16="http://schemas.microsoft.com/office/drawing/2014/main" id="{24D184D8-1ED7-724C-937C-2BC116C3E105}"/>
                </a:ext>
              </a:extLst>
            </p:cNvPr>
            <p:cNvSpPr/>
            <p:nvPr/>
          </p:nvSpPr>
          <p:spPr>
            <a:xfrm>
              <a:off x="6122634" y="7571937"/>
              <a:ext cx="461395" cy="121688"/>
            </a:xfrm>
            <a:prstGeom prst="rect">
              <a:avLst/>
            </a:prstGeom>
            <a:solidFill>
              <a:srgbClr val="00B3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Content Placeholder 2">
              <a:extLst>
                <a:ext uri="{FF2B5EF4-FFF2-40B4-BE49-F238E27FC236}">
                  <a16:creationId xmlns:a16="http://schemas.microsoft.com/office/drawing/2014/main" id="{E085F3E9-1D3D-FC4C-BEE5-4EC549856226}"/>
                </a:ext>
              </a:extLst>
            </p:cNvPr>
            <p:cNvSpPr txBox="1">
              <a:spLocks/>
            </p:cNvSpPr>
            <p:nvPr/>
          </p:nvSpPr>
          <p:spPr>
            <a:xfrm>
              <a:off x="1707865" y="7086838"/>
              <a:ext cx="1104431" cy="29886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Prerift sediments</a:t>
              </a:r>
            </a:p>
          </p:txBody>
        </p:sp>
        <p:sp>
          <p:nvSpPr>
            <p:cNvPr id="24" name="Content Placeholder 2">
              <a:extLst>
                <a:ext uri="{FF2B5EF4-FFF2-40B4-BE49-F238E27FC236}">
                  <a16:creationId xmlns:a16="http://schemas.microsoft.com/office/drawing/2014/main" id="{B20DA09D-B44C-5641-BB34-586BC6D08BC5}"/>
                </a:ext>
              </a:extLst>
            </p:cNvPr>
            <p:cNvSpPr txBox="1">
              <a:spLocks/>
            </p:cNvSpPr>
            <p:nvPr/>
          </p:nvSpPr>
          <p:spPr>
            <a:xfrm>
              <a:off x="1676539" y="7433699"/>
              <a:ext cx="1104431" cy="29886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Upper Crust</a:t>
              </a:r>
            </a:p>
          </p:txBody>
        </p:sp>
        <p:sp>
          <p:nvSpPr>
            <p:cNvPr id="25" name="Content Placeholder 2">
              <a:extLst>
                <a:ext uri="{FF2B5EF4-FFF2-40B4-BE49-F238E27FC236}">
                  <a16:creationId xmlns:a16="http://schemas.microsoft.com/office/drawing/2014/main" id="{D657328E-5D43-824D-AF84-664EBC49DCD1}"/>
                </a:ext>
              </a:extLst>
            </p:cNvPr>
            <p:cNvSpPr txBox="1">
              <a:spLocks/>
            </p:cNvSpPr>
            <p:nvPr/>
          </p:nvSpPr>
          <p:spPr>
            <a:xfrm>
              <a:off x="3328187" y="7086838"/>
              <a:ext cx="906617" cy="29886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Middle Crust</a:t>
              </a:r>
            </a:p>
          </p:txBody>
        </p:sp>
        <p:sp>
          <p:nvSpPr>
            <p:cNvPr id="26" name="Content Placeholder 2">
              <a:extLst>
                <a:ext uri="{FF2B5EF4-FFF2-40B4-BE49-F238E27FC236}">
                  <a16:creationId xmlns:a16="http://schemas.microsoft.com/office/drawing/2014/main" id="{782AD879-D88E-EC49-9518-295D634D29C4}"/>
                </a:ext>
              </a:extLst>
            </p:cNvPr>
            <p:cNvSpPr txBox="1">
              <a:spLocks/>
            </p:cNvSpPr>
            <p:nvPr/>
          </p:nvSpPr>
          <p:spPr>
            <a:xfrm>
              <a:off x="3293815" y="7433699"/>
              <a:ext cx="919686" cy="29886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Lower Crust</a:t>
              </a:r>
            </a:p>
          </p:txBody>
        </p:sp>
        <p:sp>
          <p:nvSpPr>
            <p:cNvPr id="27" name="Content Placeholder 2">
              <a:extLst>
                <a:ext uri="{FF2B5EF4-FFF2-40B4-BE49-F238E27FC236}">
                  <a16:creationId xmlns:a16="http://schemas.microsoft.com/office/drawing/2014/main" id="{86DF1C4D-F37D-EE4D-99D2-1C41EFAD75A3}"/>
                </a:ext>
              </a:extLst>
            </p:cNvPr>
            <p:cNvSpPr txBox="1">
              <a:spLocks/>
            </p:cNvSpPr>
            <p:nvPr/>
          </p:nvSpPr>
          <p:spPr>
            <a:xfrm>
              <a:off x="4750693" y="7086838"/>
              <a:ext cx="1272602" cy="29886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Lithospheric mantle</a:t>
              </a:r>
            </a:p>
          </p:txBody>
        </p:sp>
        <p:sp>
          <p:nvSpPr>
            <p:cNvPr id="28" name="Content Placeholder 2">
              <a:extLst>
                <a:ext uri="{FF2B5EF4-FFF2-40B4-BE49-F238E27FC236}">
                  <a16:creationId xmlns:a16="http://schemas.microsoft.com/office/drawing/2014/main" id="{606861E7-88A0-3648-8A21-937375BBD5B1}"/>
                </a:ext>
              </a:extLst>
            </p:cNvPr>
            <p:cNvSpPr txBox="1">
              <a:spLocks/>
            </p:cNvSpPr>
            <p:nvPr/>
          </p:nvSpPr>
          <p:spPr>
            <a:xfrm>
              <a:off x="4745053" y="7461056"/>
              <a:ext cx="1466298" cy="24414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Asthenospheric mantle</a:t>
              </a:r>
            </a:p>
          </p:txBody>
        </p:sp>
        <p:sp>
          <p:nvSpPr>
            <p:cNvPr id="29" name="Content Placeholder 2">
              <a:extLst>
                <a:ext uri="{FF2B5EF4-FFF2-40B4-BE49-F238E27FC236}">
                  <a16:creationId xmlns:a16="http://schemas.microsoft.com/office/drawing/2014/main" id="{A2B96608-E903-194D-B6D1-DF7AF1506249}"/>
                </a:ext>
              </a:extLst>
            </p:cNvPr>
            <p:cNvSpPr txBox="1">
              <a:spLocks/>
            </p:cNvSpPr>
            <p:nvPr/>
          </p:nvSpPr>
          <p:spPr>
            <a:xfrm>
              <a:off x="6632580" y="7142594"/>
              <a:ext cx="765398" cy="562608"/>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dirty="0">
                  <a:latin typeface="Myriad Pro" panose="020B0503030403020204" pitchFamily="34" charset="0"/>
                  <a:cs typeface="Arial" panose="020B0604020202020204" pitchFamily="34" charset="0"/>
                </a:rPr>
                <a:t>Synrift sediments</a:t>
              </a:r>
            </a:p>
          </p:txBody>
        </p:sp>
      </p:grpSp>
      <p:pic>
        <p:nvPicPr>
          <p:cNvPr id="4" name="2D_BL1000_domain_700_normal_kf05_10myr_topo_hs_aligned.mp4" descr="2D_BL1000_domain_700_normal_kf05_10myr_topo_hs_aligned.mp4">
            <a:hlinkClick r:id="" action="ppaction://media"/>
            <a:extLst>
              <a:ext uri="{FF2B5EF4-FFF2-40B4-BE49-F238E27FC236}">
                <a16:creationId xmlns:a16="http://schemas.microsoft.com/office/drawing/2014/main" id="{B1539E55-DB4D-1846-B87E-DFC50320D86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4366" t="6503" r="7284" b="8948"/>
          <a:stretch/>
        </p:blipFill>
        <p:spPr>
          <a:xfrm>
            <a:off x="810580" y="1376922"/>
            <a:ext cx="7018096" cy="4503805"/>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5A7092FA-8217-824E-A0B7-B52307F51C0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691346" y="1606858"/>
            <a:ext cx="849189" cy="2414726"/>
          </a:xfrm>
          <a:prstGeom prst="rect">
            <a:avLst/>
          </a:prstGeom>
        </p:spPr>
      </p:pic>
      <p:sp>
        <p:nvSpPr>
          <p:cNvPr id="31" name="Content Placeholder 2">
            <a:extLst>
              <a:ext uri="{FF2B5EF4-FFF2-40B4-BE49-F238E27FC236}">
                <a16:creationId xmlns:a16="http://schemas.microsoft.com/office/drawing/2014/main" id="{FD862524-2B20-DA43-ADAC-5466A9C04517}"/>
              </a:ext>
            </a:extLst>
          </p:cNvPr>
          <p:cNvSpPr txBox="1">
            <a:spLocks/>
          </p:cNvSpPr>
          <p:nvPr/>
        </p:nvSpPr>
        <p:spPr>
          <a:xfrm>
            <a:off x="1418164" y="883206"/>
            <a:ext cx="5929927" cy="3897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O" sz="1800" dirty="0">
                <a:latin typeface="Myriad Pro" panose="020B0503030403020204" pitchFamily="34" charset="0"/>
                <a:cs typeface="Arial" panose="020B0604020202020204" pitchFamily="34" charset="0"/>
              </a:rPr>
              <a:t>Displayed are the evolution of the </a:t>
            </a:r>
            <a:r>
              <a:rPr lang="en-NO" sz="1800" b="1" dirty="0">
                <a:latin typeface="Myriad Pro" panose="020B0503030403020204" pitchFamily="34" charset="0"/>
                <a:cs typeface="Arial" panose="020B0604020202020204" pitchFamily="34" charset="0"/>
              </a:rPr>
              <a:t>topography</a:t>
            </a:r>
            <a:r>
              <a:rPr lang="en-NO" sz="1800" dirty="0">
                <a:latin typeface="Myriad Pro" panose="020B0503030403020204" pitchFamily="34" charset="0"/>
                <a:cs typeface="Arial" panose="020B0604020202020204" pitchFamily="34" charset="0"/>
              </a:rPr>
              <a:t> and </a:t>
            </a:r>
            <a:r>
              <a:rPr lang="en-NO" sz="1800" b="1" dirty="0">
                <a:latin typeface="Myriad Pro" panose="020B0503030403020204" pitchFamily="34" charset="0"/>
                <a:cs typeface="Arial" panose="020B0604020202020204" pitchFamily="34" charset="0"/>
              </a:rPr>
              <a:t>structures</a:t>
            </a:r>
            <a:r>
              <a:rPr lang="en-NO" sz="1800" dirty="0">
                <a:latin typeface="Myriad Pro" panose="020B0503030403020204" pitchFamily="34" charset="0"/>
                <a:cs typeface="Arial" panose="020B0604020202020204" pitchFamily="34" charset="0"/>
              </a:rPr>
              <a:t>.</a:t>
            </a:r>
          </a:p>
        </p:txBody>
      </p:sp>
      <p:graphicFrame>
        <p:nvGraphicFramePr>
          <p:cNvPr id="32" name="Table 31">
            <a:extLst>
              <a:ext uri="{FF2B5EF4-FFF2-40B4-BE49-F238E27FC236}">
                <a16:creationId xmlns:a16="http://schemas.microsoft.com/office/drawing/2014/main" id="{1B35E4DA-89F9-9E4C-AAA3-29709E2AF085}"/>
              </a:ext>
            </a:extLst>
          </p:cNvPr>
          <p:cNvGraphicFramePr>
            <a:graphicFrameLocks noGrp="1"/>
          </p:cNvGraphicFramePr>
          <p:nvPr>
            <p:extLst>
              <p:ext uri="{D42A27DB-BD31-4B8C-83A1-F6EECF244321}">
                <p14:modId xmlns:p14="http://schemas.microsoft.com/office/powerpoint/2010/main" val="2205940286"/>
              </p:ext>
            </p:extLst>
          </p:nvPr>
        </p:nvGraphicFramePr>
        <p:xfrm>
          <a:off x="8779452" y="1381175"/>
          <a:ext cx="3237765" cy="1854200"/>
        </p:xfrm>
        <a:graphic>
          <a:graphicData uri="http://schemas.openxmlformats.org/drawingml/2006/table">
            <a:tbl>
              <a:tblPr firstRow="1" bandRow="1">
                <a:tableStyleId>{2D5ABB26-0587-4C30-8999-92F81FD0307C}</a:tableStyleId>
              </a:tblPr>
              <a:tblGrid>
                <a:gridCol w="1519606">
                  <a:extLst>
                    <a:ext uri="{9D8B030D-6E8A-4147-A177-3AD203B41FA5}">
                      <a16:colId xmlns:a16="http://schemas.microsoft.com/office/drawing/2014/main" val="4176235119"/>
                    </a:ext>
                  </a:extLst>
                </a:gridCol>
                <a:gridCol w="1718159">
                  <a:extLst>
                    <a:ext uri="{9D8B030D-6E8A-4147-A177-3AD203B41FA5}">
                      <a16:colId xmlns:a16="http://schemas.microsoft.com/office/drawing/2014/main" val="1334921803"/>
                    </a:ext>
                  </a:extLst>
                </a:gridCol>
              </a:tblGrid>
              <a:tr h="370840">
                <a:tc>
                  <a:txBody>
                    <a:bodyPr/>
                    <a:lstStyle/>
                    <a:p>
                      <a:r>
                        <a:rPr lang="en-NO" dirty="0">
                          <a:latin typeface="Myriad Pro" panose="020B0503030403020204" pitchFamily="34" charset="0"/>
                        </a:rPr>
                        <a:t>Strength:</a:t>
                      </a:r>
                      <a:endParaRPr lang="en-NO" b="0" dirty="0">
                        <a:solidFill>
                          <a:schemeClr val="tx1"/>
                        </a:solidFill>
                        <a:latin typeface="Myriad Pro" panose="020B0503030403020204" pitchFamily="34" charset="0"/>
                      </a:endParaRPr>
                    </a:p>
                  </a:txBody>
                  <a:tcPr/>
                </a:tc>
                <a:tc>
                  <a:txBody>
                    <a:bodyPr/>
                    <a:lstStyle/>
                    <a:p>
                      <a:r>
                        <a:rPr lang="en-NO" dirty="0">
                          <a:latin typeface="Myriad Pro" panose="020B0503030403020204" pitchFamily="34" charset="0"/>
                        </a:rPr>
                        <a:t>Intermediate</a:t>
                      </a:r>
                      <a:endParaRPr lang="en-NO" b="0" dirty="0">
                        <a:solidFill>
                          <a:schemeClr val="tx1"/>
                        </a:solidFill>
                        <a:latin typeface="Myriad Pro" panose="020B0503030403020204" pitchFamily="34" charset="0"/>
                      </a:endParaRPr>
                    </a:p>
                  </a:txBody>
                  <a:tcPr/>
                </a:tc>
                <a:extLst>
                  <a:ext uri="{0D108BD9-81ED-4DB2-BD59-A6C34878D82A}">
                    <a16:rowId xmlns:a16="http://schemas.microsoft.com/office/drawing/2014/main" val="1706235802"/>
                  </a:ext>
                </a:extLst>
              </a:tr>
              <a:tr h="370840">
                <a:tc>
                  <a:txBody>
                    <a:bodyPr/>
                    <a:lstStyle/>
                    <a:p>
                      <a:r>
                        <a:rPr lang="en-NO" dirty="0">
                          <a:latin typeface="Myriad Pro" panose="020B0503030403020204" pitchFamily="34" charset="0"/>
                        </a:rPr>
                        <a:t>Inheritance:</a:t>
                      </a:r>
                    </a:p>
                  </a:txBody>
                  <a:tcPr/>
                </a:tc>
                <a:tc>
                  <a:txBody>
                    <a:bodyPr/>
                    <a:lstStyle/>
                    <a:p>
                      <a:r>
                        <a:rPr lang="en-NO" dirty="0">
                          <a:latin typeface="Myriad Pro" panose="020B0503030403020204" pitchFamily="34" charset="0"/>
                        </a:rPr>
                        <a:t>Noise</a:t>
                      </a:r>
                    </a:p>
                  </a:txBody>
                  <a:tcPr/>
                </a:tc>
                <a:extLst>
                  <a:ext uri="{0D108BD9-81ED-4DB2-BD59-A6C34878D82A}">
                    <a16:rowId xmlns:a16="http://schemas.microsoft.com/office/drawing/2014/main" val="4015188638"/>
                  </a:ext>
                </a:extLst>
              </a:tr>
              <a:tr h="370840">
                <a:tc>
                  <a:txBody>
                    <a:bodyPr/>
                    <a:lstStyle/>
                    <a:p>
                      <a:r>
                        <a:rPr lang="en-NO" dirty="0">
                          <a:latin typeface="Myriad Pro" panose="020B0503030403020204" pitchFamily="34" charset="0"/>
                        </a:rPr>
                        <a:t>Baselevel:</a:t>
                      </a:r>
                    </a:p>
                  </a:txBody>
                  <a:tcPr/>
                </a:tc>
                <a:tc>
                  <a:txBody>
                    <a:bodyPr/>
                    <a:lstStyle/>
                    <a:p>
                      <a:r>
                        <a:rPr lang="en-NO" dirty="0">
                          <a:latin typeface="Myriad Pro" panose="020B0503030403020204" pitchFamily="34" charset="0"/>
                        </a:rPr>
                        <a:t>-1000 m</a:t>
                      </a:r>
                    </a:p>
                  </a:txBody>
                  <a:tcPr/>
                </a:tc>
                <a:extLst>
                  <a:ext uri="{0D108BD9-81ED-4DB2-BD59-A6C34878D82A}">
                    <a16:rowId xmlns:a16="http://schemas.microsoft.com/office/drawing/2014/main" val="4263531870"/>
                  </a:ext>
                </a:extLst>
              </a:tr>
              <a:tr h="370840">
                <a:tc>
                  <a:txBody>
                    <a:bodyPr/>
                    <a:lstStyle/>
                    <a:p>
                      <a:r>
                        <a:rPr lang="en-NO" dirty="0">
                          <a:latin typeface="Myriad Pro" panose="020B0503030403020204" pitchFamily="34" charset="0"/>
                        </a:rPr>
                        <a:t>Kf-value:</a:t>
                      </a:r>
                    </a:p>
                  </a:txBody>
                  <a:tcPr/>
                </a:tc>
                <a:tc>
                  <a:txBody>
                    <a:bodyPr/>
                    <a:lstStyle/>
                    <a:p>
                      <a:r>
                        <a:rPr lang="en-US" sz="1800" dirty="0">
                          <a:latin typeface="Myriad Pro" panose="020B0503030403020204" pitchFamily="34" charset="0"/>
                        </a:rPr>
                        <a:t>0.5 x 10</a:t>
                      </a:r>
                      <a:r>
                        <a:rPr lang="en-US" sz="1800" baseline="30000" dirty="0">
                          <a:latin typeface="Myriad Pro" panose="020B0503030403020204" pitchFamily="34" charset="0"/>
                        </a:rPr>
                        <a:t>-5</a:t>
                      </a:r>
                      <a:r>
                        <a:rPr lang="en-US" sz="1800" dirty="0">
                          <a:latin typeface="Myriad Pro" panose="020B0503030403020204" pitchFamily="34" charset="0"/>
                        </a:rPr>
                        <a:t> m</a:t>
                      </a:r>
                      <a:r>
                        <a:rPr lang="en-US" sz="1800" baseline="30000" dirty="0">
                          <a:latin typeface="Myriad Pro" panose="020B0503030403020204" pitchFamily="34" charset="0"/>
                        </a:rPr>
                        <a:t>0.2</a:t>
                      </a:r>
                      <a:r>
                        <a:rPr lang="en-US" sz="1800" dirty="0">
                          <a:latin typeface="Myriad Pro" panose="020B0503030403020204" pitchFamily="34" charset="0"/>
                        </a:rPr>
                        <a:t>/</a:t>
                      </a:r>
                      <a:r>
                        <a:rPr lang="en-US" sz="1800" dirty="0" err="1">
                          <a:latin typeface="Myriad Pro" panose="020B0503030403020204" pitchFamily="34" charset="0"/>
                        </a:rPr>
                        <a:t>yr</a:t>
                      </a:r>
                      <a:endParaRPr lang="en-NO" dirty="0">
                        <a:latin typeface="Myriad Pro" panose="020B0503030403020204" pitchFamily="34" charset="0"/>
                      </a:endParaRPr>
                    </a:p>
                  </a:txBody>
                  <a:tcPr/>
                </a:tc>
                <a:extLst>
                  <a:ext uri="{0D108BD9-81ED-4DB2-BD59-A6C34878D82A}">
                    <a16:rowId xmlns:a16="http://schemas.microsoft.com/office/drawing/2014/main" val="3673346292"/>
                  </a:ext>
                </a:extLst>
              </a:tr>
              <a:tr h="370840">
                <a:tc>
                  <a:txBody>
                    <a:bodyPr/>
                    <a:lstStyle/>
                    <a:p>
                      <a:r>
                        <a:rPr lang="en-NO" dirty="0">
                          <a:latin typeface="Myriad Pro" panose="020B0503030403020204" pitchFamily="34" charset="0"/>
                        </a:rPr>
                        <a:t>Extension:</a:t>
                      </a:r>
                    </a:p>
                  </a:txBody>
                  <a:tcPr/>
                </a:tc>
                <a:tc>
                  <a:txBody>
                    <a:bodyPr/>
                    <a:lstStyle/>
                    <a:p>
                      <a:r>
                        <a:rPr lang="en-NO" dirty="0">
                          <a:latin typeface="Myriad Pro" panose="020B0503030403020204" pitchFamily="34" charset="0"/>
                        </a:rPr>
                        <a:t>10 Myr</a:t>
                      </a:r>
                    </a:p>
                  </a:txBody>
                  <a:tcPr/>
                </a:tc>
                <a:extLst>
                  <a:ext uri="{0D108BD9-81ED-4DB2-BD59-A6C34878D82A}">
                    <a16:rowId xmlns:a16="http://schemas.microsoft.com/office/drawing/2014/main" val="3991561944"/>
                  </a:ext>
                </a:extLst>
              </a:tr>
            </a:tbl>
          </a:graphicData>
        </a:graphic>
      </p:graphicFrame>
      <p:cxnSp>
        <p:nvCxnSpPr>
          <p:cNvPr id="34" name="Straight Connector 33">
            <a:extLst>
              <a:ext uri="{FF2B5EF4-FFF2-40B4-BE49-F238E27FC236}">
                <a16:creationId xmlns:a16="http://schemas.microsoft.com/office/drawing/2014/main" id="{8EE23701-EF15-AF46-BF9C-6D6A7F8BF67B}"/>
              </a:ext>
            </a:extLst>
          </p:cNvPr>
          <p:cNvCxnSpPr/>
          <p:nvPr/>
        </p:nvCxnSpPr>
        <p:spPr>
          <a:xfrm>
            <a:off x="8629435" y="883206"/>
            <a:ext cx="0" cy="5671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descr="A drawing of a face&#10;&#10;Description automatically generated">
            <a:extLst>
              <a:ext uri="{FF2B5EF4-FFF2-40B4-BE49-F238E27FC236}">
                <a16:creationId xmlns:a16="http://schemas.microsoft.com/office/drawing/2014/main" id="{0E52FD24-4113-2F43-8C52-570A212E35A9}"/>
              </a:ext>
            </a:extLst>
          </p:cNvPr>
          <p:cNvPicPr>
            <a:picLocks noChangeAspect="1"/>
          </p:cNvPicPr>
          <p:nvPr/>
        </p:nvPicPr>
        <p:blipFill>
          <a:blip r:embed="rId6"/>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12779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51387-0658-E245-933A-A8E028D63EDC}"/>
              </a:ext>
            </a:extLst>
          </p:cNvPr>
          <p:cNvSpPr txBox="1">
            <a:spLocks/>
          </p:cNvSpPr>
          <p:nvPr/>
        </p:nvSpPr>
        <p:spPr>
          <a:xfrm>
            <a:off x="8164910" y="2127682"/>
            <a:ext cx="3976041" cy="1726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O" sz="1800" dirty="0">
                <a:latin typeface="Myriad Pro" panose="020B0503030403020204" pitchFamily="34" charset="0"/>
                <a:cs typeface="Arial" panose="020B0604020202020204" pitchFamily="34" charset="0"/>
              </a:rPr>
              <a:t>Evolution of sediment flux:</a:t>
            </a:r>
          </a:p>
          <a:p>
            <a:r>
              <a:rPr lang="en-US" sz="1800" b="1" dirty="0" err="1">
                <a:latin typeface="Myriad Pro" panose="020B0503030403020204" pitchFamily="34" charset="0"/>
                <a:cs typeface="Arial" panose="020B0604020202020204" pitchFamily="34" charset="0"/>
              </a:rPr>
              <a:t>Synrift</a:t>
            </a:r>
            <a:r>
              <a:rPr lang="en-US" sz="1800" b="1" dirty="0">
                <a:latin typeface="Myriad Pro" panose="020B0503030403020204" pitchFamily="34" charset="0"/>
                <a:cs typeface="Arial" panose="020B0604020202020204" pitchFamily="34" charset="0"/>
              </a:rPr>
              <a:t>:</a:t>
            </a:r>
            <a:r>
              <a:rPr lang="en-US" sz="1800" dirty="0">
                <a:latin typeface="Myriad Pro" panose="020B0503030403020204" pitchFamily="34" charset="0"/>
                <a:cs typeface="Arial" panose="020B0604020202020204" pitchFamily="34" charset="0"/>
              </a:rPr>
              <a:t> E</a:t>
            </a:r>
            <a:r>
              <a:rPr lang="en-NO" sz="1800" dirty="0">
                <a:latin typeface="Myriad Pro" panose="020B0503030403020204" pitchFamily="34" charset="0"/>
                <a:cs typeface="Arial" panose="020B0604020202020204" pitchFamily="34" charset="0"/>
              </a:rPr>
              <a:t>rosion of uplifting rift shoulders controls the sediment flux</a:t>
            </a:r>
          </a:p>
          <a:p>
            <a:r>
              <a:rPr lang="en-NO" sz="1800" b="1" dirty="0">
                <a:latin typeface="Myriad Pro" panose="020B0503030403020204" pitchFamily="34" charset="0"/>
                <a:cs typeface="Arial" panose="020B0604020202020204" pitchFamily="34" charset="0"/>
              </a:rPr>
              <a:t>Postrift:</a:t>
            </a:r>
            <a:r>
              <a:rPr lang="en-NO" sz="1800" dirty="0">
                <a:latin typeface="Myriad Pro" panose="020B0503030403020204" pitchFamily="34" charset="0"/>
                <a:cs typeface="Arial" panose="020B0604020202020204" pitchFamily="34" charset="0"/>
              </a:rPr>
              <a:t> Importance of river capture events</a:t>
            </a:r>
          </a:p>
        </p:txBody>
      </p:sp>
      <p:sp>
        <p:nvSpPr>
          <p:cNvPr id="5" name="Title 1">
            <a:extLst>
              <a:ext uri="{FF2B5EF4-FFF2-40B4-BE49-F238E27FC236}">
                <a16:creationId xmlns:a16="http://schemas.microsoft.com/office/drawing/2014/main" id="{CF234870-07A4-274B-9D76-695855DBBB8B}"/>
              </a:ext>
            </a:extLst>
          </p:cNvPr>
          <p:cNvSpPr txBox="1">
            <a:spLocks/>
          </p:cNvSpPr>
          <p:nvPr/>
        </p:nvSpPr>
        <p:spPr>
          <a:xfrm>
            <a:off x="232120" y="171613"/>
            <a:ext cx="11755093" cy="504000"/>
          </a:xfrm>
          <a:prstGeom prst="rect">
            <a:avLst/>
          </a:prstGeom>
          <a:solidFill>
            <a:srgbClr val="CF3C3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Myriad Pro" panose="020B0503030403020204" pitchFamily="34" charset="0"/>
                <a:cs typeface="Arial" panose="020B0604020202020204" pitchFamily="34" charset="0"/>
              </a:rPr>
              <a:t>Analysis of sediment flux and maximum topography for M1</a:t>
            </a:r>
            <a:endParaRPr lang="en-NO" sz="2400" b="1" dirty="0">
              <a:solidFill>
                <a:schemeClr val="bg1"/>
              </a:solidFill>
              <a:latin typeface="Myriad Pro" panose="020B0503030403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D2AFFA4-4A6C-F04D-ACBE-E4135D0D28A0}"/>
              </a:ext>
            </a:extLst>
          </p:cNvPr>
          <p:cNvSpPr>
            <a:spLocks noGrp="1"/>
          </p:cNvSpPr>
          <p:nvPr>
            <p:ph type="sldNum" sz="quarter" idx="12"/>
          </p:nvPr>
        </p:nvSpPr>
        <p:spPr/>
        <p:txBody>
          <a:bodyPr/>
          <a:lstStyle/>
          <a:p>
            <a:fld id="{A4706E32-BADF-1349-B56F-583BA38D7962}" type="slidenum">
              <a:rPr lang="en-NO" smtClean="0"/>
              <a:t>7</a:t>
            </a:fld>
            <a:endParaRPr lang="en-NO"/>
          </a:p>
        </p:txBody>
      </p:sp>
      <p:sp>
        <p:nvSpPr>
          <p:cNvPr id="17" name="Content Placeholder 2">
            <a:extLst>
              <a:ext uri="{FF2B5EF4-FFF2-40B4-BE49-F238E27FC236}">
                <a16:creationId xmlns:a16="http://schemas.microsoft.com/office/drawing/2014/main" id="{911D2D21-192B-4846-9424-23D30CD3FCB1}"/>
              </a:ext>
            </a:extLst>
          </p:cNvPr>
          <p:cNvSpPr txBox="1">
            <a:spLocks/>
          </p:cNvSpPr>
          <p:nvPr/>
        </p:nvSpPr>
        <p:spPr>
          <a:xfrm>
            <a:off x="8164910" y="4535234"/>
            <a:ext cx="3976041" cy="15690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O" sz="1800" dirty="0">
                <a:latin typeface="Myriad Pro" panose="020B0503030403020204" pitchFamily="34" charset="0"/>
                <a:cs typeface="Arial" panose="020B0604020202020204" pitchFamily="34" charset="0"/>
              </a:rPr>
              <a:t>Evolution of maximum elevation:</a:t>
            </a:r>
          </a:p>
          <a:p>
            <a:r>
              <a:rPr lang="en-US" sz="1800" b="1" dirty="0" err="1">
                <a:latin typeface="Myriad Pro" panose="020B0503030403020204" pitchFamily="34" charset="0"/>
                <a:cs typeface="Arial" panose="020B0604020202020204" pitchFamily="34" charset="0"/>
              </a:rPr>
              <a:t>Synrift</a:t>
            </a:r>
            <a:r>
              <a:rPr lang="en-US" sz="1800" b="1" dirty="0">
                <a:latin typeface="Myriad Pro" panose="020B0503030403020204" pitchFamily="34" charset="0"/>
                <a:cs typeface="Arial" panose="020B0604020202020204" pitchFamily="34" charset="0"/>
              </a:rPr>
              <a:t>:</a:t>
            </a:r>
            <a:r>
              <a:rPr lang="en-US" sz="1800" dirty="0">
                <a:latin typeface="Myriad Pro" panose="020B0503030403020204" pitchFamily="34" charset="0"/>
                <a:cs typeface="Arial" panose="020B0604020202020204" pitchFamily="34" charset="0"/>
              </a:rPr>
              <a:t> Uplift and erosion of rift shoulders controls elevation</a:t>
            </a:r>
            <a:endParaRPr lang="en-NO" sz="1800" dirty="0">
              <a:latin typeface="Myriad Pro" panose="020B0503030403020204" pitchFamily="34" charset="0"/>
              <a:cs typeface="Arial" panose="020B0604020202020204" pitchFamily="34" charset="0"/>
            </a:endParaRPr>
          </a:p>
          <a:p>
            <a:r>
              <a:rPr lang="en-NO" sz="1800" b="1" dirty="0">
                <a:latin typeface="Myriad Pro" panose="020B0503030403020204" pitchFamily="34" charset="0"/>
                <a:cs typeface="Arial" panose="020B0604020202020204" pitchFamily="34" charset="0"/>
              </a:rPr>
              <a:t>Postrift:</a:t>
            </a:r>
            <a:r>
              <a:rPr lang="en-NO" sz="1800" dirty="0">
                <a:latin typeface="Myriad Pro" panose="020B0503030403020204" pitchFamily="34" charset="0"/>
                <a:cs typeface="Arial" panose="020B0604020202020204" pitchFamily="34" charset="0"/>
              </a:rPr>
              <a:t> Steady erosion, isostatic response to river capture</a:t>
            </a:r>
          </a:p>
        </p:txBody>
      </p:sp>
      <p:grpSp>
        <p:nvGrpSpPr>
          <p:cNvPr id="74" name="Group 73">
            <a:extLst>
              <a:ext uri="{FF2B5EF4-FFF2-40B4-BE49-F238E27FC236}">
                <a16:creationId xmlns:a16="http://schemas.microsoft.com/office/drawing/2014/main" id="{7622F838-1873-7942-A4CA-36782C1D6AA8}"/>
              </a:ext>
            </a:extLst>
          </p:cNvPr>
          <p:cNvGrpSpPr/>
          <p:nvPr/>
        </p:nvGrpSpPr>
        <p:grpSpPr>
          <a:xfrm>
            <a:off x="151079" y="4186143"/>
            <a:ext cx="7932615" cy="2531457"/>
            <a:chOff x="323879" y="3588588"/>
            <a:chExt cx="7932615" cy="2531457"/>
          </a:xfrm>
        </p:grpSpPr>
        <p:pic>
          <p:nvPicPr>
            <p:cNvPr id="9" name="Picture 8" descr="A close up of a map&#10;&#10;Description automatically generated">
              <a:extLst>
                <a:ext uri="{FF2B5EF4-FFF2-40B4-BE49-F238E27FC236}">
                  <a16:creationId xmlns:a16="http://schemas.microsoft.com/office/drawing/2014/main" id="{9F93E84C-7577-804B-B3F3-153C5E4C7E2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23879" y="3588588"/>
              <a:ext cx="7932615" cy="2531457"/>
            </a:xfrm>
            <a:prstGeom prst="rect">
              <a:avLst/>
            </a:prstGeom>
          </p:spPr>
        </p:pic>
        <p:cxnSp>
          <p:nvCxnSpPr>
            <p:cNvPr id="14" name="Straight Connector 13">
              <a:extLst>
                <a:ext uri="{FF2B5EF4-FFF2-40B4-BE49-F238E27FC236}">
                  <a16:creationId xmlns:a16="http://schemas.microsoft.com/office/drawing/2014/main" id="{3A1EF6F7-8B46-F54B-8FE3-1977B0D2BD2D}"/>
                </a:ext>
              </a:extLst>
            </p:cNvPr>
            <p:cNvCxnSpPr>
              <a:cxnSpLocks/>
            </p:cNvCxnSpPr>
            <p:nvPr/>
          </p:nvCxnSpPr>
          <p:spPr>
            <a:xfrm>
              <a:off x="3759902" y="3671942"/>
              <a:ext cx="0" cy="2148602"/>
            </a:xfrm>
            <a:prstGeom prst="line">
              <a:avLst/>
            </a:prstGeom>
            <a:ln w="190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708B7F5-AAF6-8342-9A55-BC49F3C538D5}"/>
                </a:ext>
              </a:extLst>
            </p:cNvPr>
            <p:cNvSpPr txBox="1">
              <a:spLocks/>
            </p:cNvSpPr>
            <p:nvPr/>
          </p:nvSpPr>
          <p:spPr>
            <a:xfrm>
              <a:off x="3792400" y="3729979"/>
              <a:ext cx="1503705" cy="2070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b="1" dirty="0">
                  <a:latin typeface="Myriad Pro" panose="020B0503030403020204" pitchFamily="34" charset="0"/>
                  <a:cs typeface="Arial" panose="020B0604020202020204" pitchFamily="34" charset="0"/>
                </a:rPr>
                <a:t>Extension stops at 10 Ma</a:t>
              </a:r>
            </a:p>
          </p:txBody>
        </p:sp>
        <p:sp>
          <p:nvSpPr>
            <p:cNvPr id="19" name="Content Placeholder 2">
              <a:extLst>
                <a:ext uri="{FF2B5EF4-FFF2-40B4-BE49-F238E27FC236}">
                  <a16:creationId xmlns:a16="http://schemas.microsoft.com/office/drawing/2014/main" id="{BD6F8F27-09D7-7A4B-84AF-F05B9433904E}"/>
                </a:ext>
              </a:extLst>
            </p:cNvPr>
            <p:cNvSpPr txBox="1">
              <a:spLocks/>
            </p:cNvSpPr>
            <p:nvPr/>
          </p:nvSpPr>
          <p:spPr>
            <a:xfrm>
              <a:off x="1078724" y="4226250"/>
              <a:ext cx="1032068" cy="385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O" sz="1000" dirty="0">
                  <a:solidFill>
                    <a:srgbClr val="FF0000"/>
                  </a:solidFill>
                  <a:latin typeface="Myriad Pro" panose="020B0503030403020204" pitchFamily="34" charset="0"/>
                  <a:cs typeface="Arial" panose="020B0604020202020204" pitchFamily="34" charset="0"/>
                </a:rPr>
                <a:t>Initial uplift of rift shoulders</a:t>
              </a:r>
            </a:p>
          </p:txBody>
        </p:sp>
        <p:cxnSp>
          <p:nvCxnSpPr>
            <p:cNvPr id="23" name="Straight Arrow Connector 22">
              <a:extLst>
                <a:ext uri="{FF2B5EF4-FFF2-40B4-BE49-F238E27FC236}">
                  <a16:creationId xmlns:a16="http://schemas.microsoft.com/office/drawing/2014/main" id="{6DED81E7-51C0-D248-A4E2-4B5271A94F7B}"/>
                </a:ext>
              </a:extLst>
            </p:cNvPr>
            <p:cNvCxnSpPr>
              <a:cxnSpLocks/>
            </p:cNvCxnSpPr>
            <p:nvPr/>
          </p:nvCxnSpPr>
          <p:spPr>
            <a:xfrm>
              <a:off x="2844857" y="4004050"/>
              <a:ext cx="858179" cy="10791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B8AB0D-740F-E540-9779-EDF57C562C99}"/>
                </a:ext>
              </a:extLst>
            </p:cNvPr>
            <p:cNvCxnSpPr>
              <a:cxnSpLocks/>
            </p:cNvCxnSpPr>
            <p:nvPr/>
          </p:nvCxnSpPr>
          <p:spPr>
            <a:xfrm flipV="1">
              <a:off x="2021903" y="3960169"/>
              <a:ext cx="323732" cy="1122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CF7C5274-BDBC-DF45-940C-551BF66C88C6}"/>
                </a:ext>
              </a:extLst>
            </p:cNvPr>
            <p:cNvSpPr txBox="1">
              <a:spLocks/>
            </p:cNvSpPr>
            <p:nvPr/>
          </p:nvSpPr>
          <p:spPr>
            <a:xfrm>
              <a:off x="3123159" y="4069448"/>
              <a:ext cx="1240970"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dirty="0">
                  <a:solidFill>
                    <a:srgbClr val="FF0000"/>
                  </a:solidFill>
                  <a:latin typeface="Myriad Pro" panose="020B0503030403020204" pitchFamily="34" charset="0"/>
                  <a:cs typeface="Arial" panose="020B0604020202020204" pitchFamily="34" charset="0"/>
                </a:rPr>
                <a:t>Deformation shifts from rift shoulders to the rift center </a:t>
              </a:r>
            </a:p>
          </p:txBody>
        </p:sp>
        <p:sp>
          <p:nvSpPr>
            <p:cNvPr id="32" name="Oval 31">
              <a:extLst>
                <a:ext uri="{FF2B5EF4-FFF2-40B4-BE49-F238E27FC236}">
                  <a16:creationId xmlns:a16="http://schemas.microsoft.com/office/drawing/2014/main" id="{766A6B98-6644-7845-A970-F4A0CC429AE3}"/>
                </a:ext>
              </a:extLst>
            </p:cNvPr>
            <p:cNvSpPr/>
            <p:nvPr/>
          </p:nvSpPr>
          <p:spPr>
            <a:xfrm rot="4214737">
              <a:off x="7191501" y="5036402"/>
              <a:ext cx="570694" cy="9160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3" name="Content Placeholder 2">
              <a:extLst>
                <a:ext uri="{FF2B5EF4-FFF2-40B4-BE49-F238E27FC236}">
                  <a16:creationId xmlns:a16="http://schemas.microsoft.com/office/drawing/2014/main" id="{965D0706-034C-1F4F-8131-D2B9748943FA}"/>
                </a:ext>
              </a:extLst>
            </p:cNvPr>
            <p:cNvSpPr txBox="1">
              <a:spLocks/>
            </p:cNvSpPr>
            <p:nvPr/>
          </p:nvSpPr>
          <p:spPr>
            <a:xfrm>
              <a:off x="6154264" y="4376063"/>
              <a:ext cx="1412319" cy="471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dirty="0">
                  <a:solidFill>
                    <a:srgbClr val="FF0000"/>
                  </a:solidFill>
                  <a:latin typeface="Myriad Pro" panose="020B0503030403020204" pitchFamily="34" charset="0"/>
                  <a:cs typeface="Arial" panose="020B0604020202020204" pitchFamily="34" charset="0"/>
                </a:rPr>
                <a:t>Isostatic response to erosional unloading of river capture events</a:t>
              </a:r>
            </a:p>
          </p:txBody>
        </p:sp>
        <p:cxnSp>
          <p:nvCxnSpPr>
            <p:cNvPr id="35" name="Curved Connector 34">
              <a:extLst>
                <a:ext uri="{FF2B5EF4-FFF2-40B4-BE49-F238E27FC236}">
                  <a16:creationId xmlns:a16="http://schemas.microsoft.com/office/drawing/2014/main" id="{05257BD9-4B2F-3F4B-9E5E-08C4C0E527DF}"/>
                </a:ext>
              </a:extLst>
            </p:cNvPr>
            <p:cNvCxnSpPr>
              <a:cxnSpLocks/>
            </p:cNvCxnSpPr>
            <p:nvPr/>
          </p:nvCxnSpPr>
          <p:spPr>
            <a:xfrm rot="16200000" flipH="1">
              <a:off x="6962204" y="4889383"/>
              <a:ext cx="353710" cy="303466"/>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BAFD26E2-CAEB-994A-BCDE-FEB70F6DDE3B}"/>
                </a:ext>
              </a:extLst>
            </p:cNvPr>
            <p:cNvSpPr txBox="1">
              <a:spLocks/>
            </p:cNvSpPr>
            <p:nvPr/>
          </p:nvSpPr>
          <p:spPr>
            <a:xfrm>
              <a:off x="7235282" y="3725589"/>
              <a:ext cx="859154" cy="343859"/>
            </a:xfrm>
            <a:prstGeom prst="rect">
              <a:avLst/>
            </a:prstGeom>
            <a:solidFill>
              <a:schemeClr val="bg1">
                <a:lumMod val="85000"/>
              </a:schemeClr>
            </a:solidFill>
            <a:ln w="12700">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b="1" dirty="0">
                  <a:latin typeface="Myriad Pro" panose="020B0503030403020204" pitchFamily="34" charset="0"/>
                  <a:cs typeface="Arial" panose="020B0604020202020204" pitchFamily="34" charset="0"/>
                </a:rPr>
                <a:t>Maximum elevation</a:t>
              </a:r>
            </a:p>
          </p:txBody>
        </p:sp>
      </p:grpSp>
      <p:grpSp>
        <p:nvGrpSpPr>
          <p:cNvPr id="73" name="Group 72">
            <a:extLst>
              <a:ext uri="{FF2B5EF4-FFF2-40B4-BE49-F238E27FC236}">
                <a16:creationId xmlns:a16="http://schemas.microsoft.com/office/drawing/2014/main" id="{0E6C91BF-8707-8243-B2CF-E22FDE5D2577}"/>
              </a:ext>
            </a:extLst>
          </p:cNvPr>
          <p:cNvGrpSpPr/>
          <p:nvPr/>
        </p:nvGrpSpPr>
        <p:grpSpPr>
          <a:xfrm>
            <a:off x="151078" y="1788148"/>
            <a:ext cx="7932615" cy="2360817"/>
            <a:chOff x="323878" y="1089748"/>
            <a:chExt cx="7932615" cy="2360817"/>
          </a:xfrm>
        </p:grpSpPr>
        <p:pic>
          <p:nvPicPr>
            <p:cNvPr id="10" name="Picture 9" descr="A close up of a map&#10;&#10;Description automatically generated">
              <a:extLst>
                <a:ext uri="{FF2B5EF4-FFF2-40B4-BE49-F238E27FC236}">
                  <a16:creationId xmlns:a16="http://schemas.microsoft.com/office/drawing/2014/main" id="{A3D8B615-1A2B-8244-8469-3E40540125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878" y="1089748"/>
              <a:ext cx="7932615" cy="2360817"/>
            </a:xfrm>
            <a:prstGeom prst="rect">
              <a:avLst/>
            </a:prstGeom>
          </p:spPr>
        </p:pic>
        <p:cxnSp>
          <p:nvCxnSpPr>
            <p:cNvPr id="12" name="Straight Connector 11">
              <a:extLst>
                <a:ext uri="{FF2B5EF4-FFF2-40B4-BE49-F238E27FC236}">
                  <a16:creationId xmlns:a16="http://schemas.microsoft.com/office/drawing/2014/main" id="{D3484CCF-D62B-0A47-BA2F-2D1AB692AE8B}"/>
                </a:ext>
              </a:extLst>
            </p:cNvPr>
            <p:cNvCxnSpPr>
              <a:cxnSpLocks/>
            </p:cNvCxnSpPr>
            <p:nvPr/>
          </p:nvCxnSpPr>
          <p:spPr>
            <a:xfrm>
              <a:off x="3764474" y="1200989"/>
              <a:ext cx="0" cy="2172636"/>
            </a:xfrm>
            <a:prstGeom prst="line">
              <a:avLst/>
            </a:prstGeom>
            <a:ln w="190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0294988-0A8F-0842-A36A-4C006D782DB0}"/>
                </a:ext>
              </a:extLst>
            </p:cNvPr>
            <p:cNvSpPr txBox="1">
              <a:spLocks/>
            </p:cNvSpPr>
            <p:nvPr/>
          </p:nvSpPr>
          <p:spPr>
            <a:xfrm>
              <a:off x="3775359" y="1325755"/>
              <a:ext cx="1503705" cy="2070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O" sz="1000" b="1" dirty="0">
                  <a:latin typeface="Myriad Pro" panose="020B0503030403020204" pitchFamily="34" charset="0"/>
                  <a:cs typeface="Arial" panose="020B0604020202020204" pitchFamily="34" charset="0"/>
                </a:rPr>
                <a:t>Extension stops at 10 Ma</a:t>
              </a:r>
            </a:p>
          </p:txBody>
        </p:sp>
        <p:sp>
          <p:nvSpPr>
            <p:cNvPr id="18" name="Oval 17">
              <a:extLst>
                <a:ext uri="{FF2B5EF4-FFF2-40B4-BE49-F238E27FC236}">
                  <a16:creationId xmlns:a16="http://schemas.microsoft.com/office/drawing/2014/main" id="{FAEEB22F-0DE2-524D-BD90-5DBFE45B3088}"/>
                </a:ext>
              </a:extLst>
            </p:cNvPr>
            <p:cNvSpPr/>
            <p:nvPr/>
          </p:nvSpPr>
          <p:spPr>
            <a:xfrm rot="5400000">
              <a:off x="2315120" y="1462953"/>
              <a:ext cx="965514" cy="164870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9" name="Content Placeholder 2">
              <a:extLst>
                <a:ext uri="{FF2B5EF4-FFF2-40B4-BE49-F238E27FC236}">
                  <a16:creationId xmlns:a16="http://schemas.microsoft.com/office/drawing/2014/main" id="{58EE82C0-2495-0C48-86E3-B5FD24004390}"/>
                </a:ext>
              </a:extLst>
            </p:cNvPr>
            <p:cNvSpPr txBox="1">
              <a:spLocks/>
            </p:cNvSpPr>
            <p:nvPr/>
          </p:nvSpPr>
          <p:spPr>
            <a:xfrm>
              <a:off x="1198106" y="1459356"/>
              <a:ext cx="1461543" cy="342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dirty="0">
                  <a:solidFill>
                    <a:srgbClr val="FF0000"/>
                  </a:solidFill>
                  <a:latin typeface="Myriad Pro" panose="020B0503030403020204" pitchFamily="34" charset="0"/>
                  <a:cs typeface="Arial" panose="020B0604020202020204" pitchFamily="34" charset="0"/>
                </a:rPr>
                <a:t>Sediment delivered by erosion of rift shoulders</a:t>
              </a:r>
            </a:p>
          </p:txBody>
        </p:sp>
        <p:sp>
          <p:nvSpPr>
            <p:cNvPr id="40" name="Oval 39">
              <a:extLst>
                <a:ext uri="{FF2B5EF4-FFF2-40B4-BE49-F238E27FC236}">
                  <a16:creationId xmlns:a16="http://schemas.microsoft.com/office/drawing/2014/main" id="{2B1C4CFA-288F-7B48-B373-A7E28DD7E388}"/>
                </a:ext>
              </a:extLst>
            </p:cNvPr>
            <p:cNvSpPr/>
            <p:nvPr/>
          </p:nvSpPr>
          <p:spPr>
            <a:xfrm rot="510613">
              <a:off x="6421081" y="1322989"/>
              <a:ext cx="579875" cy="15611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1" name="Oval 40">
              <a:extLst>
                <a:ext uri="{FF2B5EF4-FFF2-40B4-BE49-F238E27FC236}">
                  <a16:creationId xmlns:a16="http://schemas.microsoft.com/office/drawing/2014/main" id="{770E5269-9363-3B4C-B709-DBEFFF51DB65}"/>
                </a:ext>
              </a:extLst>
            </p:cNvPr>
            <p:cNvSpPr/>
            <p:nvPr/>
          </p:nvSpPr>
          <p:spPr>
            <a:xfrm>
              <a:off x="7663028" y="2571358"/>
              <a:ext cx="248509" cy="5644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2" name="Content Placeholder 2">
              <a:extLst>
                <a:ext uri="{FF2B5EF4-FFF2-40B4-BE49-F238E27FC236}">
                  <a16:creationId xmlns:a16="http://schemas.microsoft.com/office/drawing/2014/main" id="{5F0E609C-662C-6B44-95D7-A5F598365D49}"/>
                </a:ext>
              </a:extLst>
            </p:cNvPr>
            <p:cNvSpPr txBox="1">
              <a:spLocks/>
            </p:cNvSpPr>
            <p:nvPr/>
          </p:nvSpPr>
          <p:spPr>
            <a:xfrm>
              <a:off x="6358973" y="2870396"/>
              <a:ext cx="1207610" cy="467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dirty="0">
                  <a:solidFill>
                    <a:srgbClr val="FF0000"/>
                  </a:solidFill>
                  <a:latin typeface="Myriad Pro" panose="020B0503030403020204" pitchFamily="34" charset="0"/>
                  <a:cs typeface="Arial" panose="020B0604020202020204" pitchFamily="34" charset="0"/>
                </a:rPr>
                <a:t>Sediment delivered by river capture events</a:t>
              </a:r>
            </a:p>
          </p:txBody>
        </p:sp>
        <p:cxnSp>
          <p:nvCxnSpPr>
            <p:cNvPr id="46" name="Curved Connector 45">
              <a:extLst>
                <a:ext uri="{FF2B5EF4-FFF2-40B4-BE49-F238E27FC236}">
                  <a16:creationId xmlns:a16="http://schemas.microsoft.com/office/drawing/2014/main" id="{066ECDC6-7A0B-0B44-9E2D-EE790B61D75C}"/>
                </a:ext>
              </a:extLst>
            </p:cNvPr>
            <p:cNvCxnSpPr>
              <a:cxnSpLocks/>
            </p:cNvCxnSpPr>
            <p:nvPr/>
          </p:nvCxnSpPr>
          <p:spPr>
            <a:xfrm rot="16200000" flipV="1">
              <a:off x="6882218" y="2622526"/>
              <a:ext cx="241439" cy="220681"/>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3B21B262-6DAA-754E-BF93-C6BFE35E492B}"/>
                </a:ext>
              </a:extLst>
            </p:cNvPr>
            <p:cNvCxnSpPr>
              <a:cxnSpLocks/>
            </p:cNvCxnSpPr>
            <p:nvPr/>
          </p:nvCxnSpPr>
          <p:spPr>
            <a:xfrm flipV="1">
              <a:off x="7446701" y="3085231"/>
              <a:ext cx="170096" cy="106345"/>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id="{59878E04-A8D3-8241-B59C-EFE5261F73FF}"/>
                </a:ext>
              </a:extLst>
            </p:cNvPr>
            <p:cNvSpPr txBox="1">
              <a:spLocks/>
            </p:cNvSpPr>
            <p:nvPr/>
          </p:nvSpPr>
          <p:spPr>
            <a:xfrm>
              <a:off x="7244953" y="1273990"/>
              <a:ext cx="859154" cy="366039"/>
            </a:xfrm>
            <a:prstGeom prst="rect">
              <a:avLst/>
            </a:prstGeom>
            <a:solidFill>
              <a:schemeClr val="bg1">
                <a:lumMod val="85000"/>
              </a:schemeClr>
            </a:solidFill>
            <a:ln w="12700">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000" b="1" dirty="0">
                  <a:latin typeface="Myriad Pro" panose="020B0503030403020204" pitchFamily="34" charset="0"/>
                  <a:cs typeface="Arial" panose="020B0604020202020204" pitchFamily="34" charset="0"/>
                </a:rPr>
                <a:t>Sediment flux</a:t>
              </a:r>
            </a:p>
          </p:txBody>
        </p:sp>
      </p:grpSp>
      <p:grpSp>
        <p:nvGrpSpPr>
          <p:cNvPr id="71" name="Group 70">
            <a:extLst>
              <a:ext uri="{FF2B5EF4-FFF2-40B4-BE49-F238E27FC236}">
                <a16:creationId xmlns:a16="http://schemas.microsoft.com/office/drawing/2014/main" id="{BEAE338C-7198-734E-B7BD-99FA1CA50DF3}"/>
              </a:ext>
            </a:extLst>
          </p:cNvPr>
          <p:cNvGrpSpPr/>
          <p:nvPr/>
        </p:nvGrpSpPr>
        <p:grpSpPr>
          <a:xfrm>
            <a:off x="686736" y="1655381"/>
            <a:ext cx="2843500" cy="207055"/>
            <a:chOff x="859536" y="951725"/>
            <a:chExt cx="2843500" cy="207055"/>
          </a:xfrm>
        </p:grpSpPr>
        <p:sp>
          <p:nvSpPr>
            <p:cNvPr id="20" name="Content Placeholder 2">
              <a:extLst>
                <a:ext uri="{FF2B5EF4-FFF2-40B4-BE49-F238E27FC236}">
                  <a16:creationId xmlns:a16="http://schemas.microsoft.com/office/drawing/2014/main" id="{54656F0D-292D-4C49-B357-7888FDAF42D7}"/>
                </a:ext>
              </a:extLst>
            </p:cNvPr>
            <p:cNvSpPr txBox="1">
              <a:spLocks/>
            </p:cNvSpPr>
            <p:nvPr/>
          </p:nvSpPr>
          <p:spPr>
            <a:xfrm>
              <a:off x="1719743" y="951725"/>
              <a:ext cx="1142901" cy="207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200" dirty="0">
                  <a:latin typeface="Myriad Pro" panose="020B0503030403020204" pitchFamily="34" charset="0"/>
                  <a:cs typeface="Arial" panose="020B0604020202020204" pitchFamily="34" charset="0"/>
                </a:rPr>
                <a:t>Synrift Phase</a:t>
              </a:r>
            </a:p>
          </p:txBody>
        </p:sp>
        <p:cxnSp>
          <p:nvCxnSpPr>
            <p:cNvPr id="62" name="Straight Arrow Connector 61">
              <a:extLst>
                <a:ext uri="{FF2B5EF4-FFF2-40B4-BE49-F238E27FC236}">
                  <a16:creationId xmlns:a16="http://schemas.microsoft.com/office/drawing/2014/main" id="{AD4C5A8A-EC11-9B42-AF4A-B1EB83C136A2}"/>
                </a:ext>
              </a:extLst>
            </p:cNvPr>
            <p:cNvCxnSpPr/>
            <p:nvPr/>
          </p:nvCxnSpPr>
          <p:spPr>
            <a:xfrm>
              <a:off x="2844857" y="1072149"/>
              <a:ext cx="858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A1684F3-B333-4C46-8FA2-FA3E7BD57297}"/>
                </a:ext>
              </a:extLst>
            </p:cNvPr>
            <p:cNvCxnSpPr>
              <a:cxnSpLocks/>
            </p:cNvCxnSpPr>
            <p:nvPr/>
          </p:nvCxnSpPr>
          <p:spPr>
            <a:xfrm flipH="1">
              <a:off x="859536" y="1089748"/>
              <a:ext cx="9332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6CBE5E80-FEA0-6244-ACA9-932C11C5F4E9}"/>
              </a:ext>
            </a:extLst>
          </p:cNvPr>
          <p:cNvGrpSpPr/>
          <p:nvPr/>
        </p:nvGrpSpPr>
        <p:grpSpPr>
          <a:xfrm>
            <a:off x="3653964" y="1641370"/>
            <a:ext cx="4277343" cy="207055"/>
            <a:chOff x="3826764" y="937714"/>
            <a:chExt cx="4277343" cy="207055"/>
          </a:xfrm>
        </p:grpSpPr>
        <p:sp>
          <p:nvSpPr>
            <p:cNvPr id="21" name="Content Placeholder 2">
              <a:extLst>
                <a:ext uri="{FF2B5EF4-FFF2-40B4-BE49-F238E27FC236}">
                  <a16:creationId xmlns:a16="http://schemas.microsoft.com/office/drawing/2014/main" id="{3551AE16-C766-B94E-B156-ABD8A208DC92}"/>
                </a:ext>
              </a:extLst>
            </p:cNvPr>
            <p:cNvSpPr txBox="1">
              <a:spLocks/>
            </p:cNvSpPr>
            <p:nvPr/>
          </p:nvSpPr>
          <p:spPr>
            <a:xfrm>
              <a:off x="5083258" y="937714"/>
              <a:ext cx="1503705" cy="207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1200" dirty="0">
                  <a:latin typeface="Myriad Pro" panose="020B0503030403020204" pitchFamily="34" charset="0"/>
                  <a:cs typeface="Arial" panose="020B0604020202020204" pitchFamily="34" charset="0"/>
                </a:rPr>
                <a:t>Postrift Phase</a:t>
              </a:r>
            </a:p>
          </p:txBody>
        </p:sp>
        <p:cxnSp>
          <p:nvCxnSpPr>
            <p:cNvPr id="66" name="Straight Arrow Connector 65">
              <a:extLst>
                <a:ext uri="{FF2B5EF4-FFF2-40B4-BE49-F238E27FC236}">
                  <a16:creationId xmlns:a16="http://schemas.microsoft.com/office/drawing/2014/main" id="{E7941099-8A16-9848-BBC9-0BE570392F65}"/>
                </a:ext>
              </a:extLst>
            </p:cNvPr>
            <p:cNvCxnSpPr>
              <a:cxnSpLocks/>
            </p:cNvCxnSpPr>
            <p:nvPr/>
          </p:nvCxnSpPr>
          <p:spPr>
            <a:xfrm>
              <a:off x="6432613" y="1071402"/>
              <a:ext cx="16714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A7F32C8-6E08-A844-9436-9463235777AC}"/>
                </a:ext>
              </a:extLst>
            </p:cNvPr>
            <p:cNvCxnSpPr>
              <a:cxnSpLocks/>
            </p:cNvCxnSpPr>
            <p:nvPr/>
          </p:nvCxnSpPr>
          <p:spPr>
            <a:xfrm flipH="1">
              <a:off x="3826764" y="1071402"/>
              <a:ext cx="1452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Content Placeholder 2">
            <a:extLst>
              <a:ext uri="{FF2B5EF4-FFF2-40B4-BE49-F238E27FC236}">
                <a16:creationId xmlns:a16="http://schemas.microsoft.com/office/drawing/2014/main" id="{1DECCC95-8436-9348-8485-7A2D70E8E8B3}"/>
              </a:ext>
            </a:extLst>
          </p:cNvPr>
          <p:cNvSpPr txBox="1">
            <a:spLocks/>
          </p:cNvSpPr>
          <p:nvPr/>
        </p:nvSpPr>
        <p:spPr>
          <a:xfrm>
            <a:off x="232120" y="875577"/>
            <a:ext cx="11674052" cy="679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cs typeface="Arial" panose="020B0604020202020204" pitchFamily="34" charset="0"/>
              </a:rPr>
              <a:t>Here we show analysis of the model output. Displayed are the temporal evolution of the </a:t>
            </a:r>
            <a:r>
              <a:rPr lang="en-US" sz="1800" b="1" dirty="0">
                <a:latin typeface="Myriad Pro" panose="020B0503030403020204" pitchFamily="34" charset="0"/>
                <a:cs typeface="Arial" panose="020B0604020202020204" pitchFamily="34" charset="0"/>
              </a:rPr>
              <a:t>sediment flux </a:t>
            </a:r>
            <a:r>
              <a:rPr lang="en-US" sz="1800" dirty="0">
                <a:latin typeface="Myriad Pro" panose="020B0503030403020204" pitchFamily="34" charset="0"/>
                <a:cs typeface="Arial" panose="020B0604020202020204" pitchFamily="34" charset="0"/>
              </a:rPr>
              <a:t>(normalized by total amount of sediment flux) and the </a:t>
            </a:r>
            <a:r>
              <a:rPr lang="en-US" sz="1800" b="1" dirty="0">
                <a:latin typeface="Myriad Pro" panose="020B0503030403020204" pitchFamily="34" charset="0"/>
                <a:cs typeface="Arial" panose="020B0604020202020204" pitchFamily="34" charset="0"/>
              </a:rPr>
              <a:t>maximum elevation </a:t>
            </a:r>
            <a:r>
              <a:rPr lang="en-US" sz="1800" dirty="0">
                <a:latin typeface="Myriad Pro" panose="020B0503030403020204" pitchFamily="34" charset="0"/>
                <a:cs typeface="Arial" panose="020B0604020202020204" pitchFamily="34" charset="0"/>
              </a:rPr>
              <a:t>in the model domain</a:t>
            </a:r>
            <a:endParaRPr lang="en-NO" sz="1800" dirty="0">
              <a:latin typeface="Myriad Pro" panose="020B0503030403020204" pitchFamily="34" charset="0"/>
              <a:cs typeface="Arial" panose="020B0604020202020204" pitchFamily="34" charset="0"/>
            </a:endParaRPr>
          </a:p>
        </p:txBody>
      </p:sp>
      <p:pic>
        <p:nvPicPr>
          <p:cNvPr id="43" name="Picture 42" descr="A drawing of a face&#10;&#10;Description automatically generated">
            <a:extLst>
              <a:ext uri="{FF2B5EF4-FFF2-40B4-BE49-F238E27FC236}">
                <a16:creationId xmlns:a16="http://schemas.microsoft.com/office/drawing/2014/main" id="{23C980E4-9972-4B4C-8998-612515B7E82E}"/>
              </a:ext>
            </a:extLst>
          </p:cNvPr>
          <p:cNvPicPr>
            <a:picLocks noChangeAspect="1"/>
          </p:cNvPicPr>
          <p:nvPr/>
        </p:nvPicPr>
        <p:blipFill>
          <a:blip r:embed="rId4"/>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36537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3443-2DD1-2C4B-8428-9AE062801331}"/>
              </a:ext>
            </a:extLst>
          </p:cNvPr>
          <p:cNvSpPr>
            <a:spLocks noGrp="1"/>
          </p:cNvSpPr>
          <p:nvPr>
            <p:ph type="title"/>
          </p:nvPr>
        </p:nvSpPr>
        <p:spPr>
          <a:xfrm>
            <a:off x="235743" y="177006"/>
            <a:ext cx="11722895" cy="504000"/>
          </a:xfrm>
          <a:solidFill>
            <a:srgbClr val="CF3C3A"/>
          </a:solidFill>
        </p:spPr>
        <p:txBody>
          <a:bodyPr>
            <a:normAutofit/>
          </a:bodyPr>
          <a:lstStyle/>
          <a:p>
            <a:pPr algn="ctr"/>
            <a:r>
              <a:rPr lang="en-NO" sz="2400" b="1" dirty="0">
                <a:solidFill>
                  <a:schemeClr val="bg1"/>
                </a:solidFill>
                <a:latin typeface="Myriad Pro" panose="020B0503030403020204" pitchFamily="34" charset="0"/>
                <a:cs typeface="Arial" panose="020B0604020202020204" pitchFamily="34" charset="0"/>
              </a:rPr>
              <a:t>Preliminary conclusion: Coming back to the scientific questions</a:t>
            </a:r>
          </a:p>
        </p:txBody>
      </p:sp>
      <p:sp>
        <p:nvSpPr>
          <p:cNvPr id="6" name="Content Placeholder 2">
            <a:extLst>
              <a:ext uri="{FF2B5EF4-FFF2-40B4-BE49-F238E27FC236}">
                <a16:creationId xmlns:a16="http://schemas.microsoft.com/office/drawing/2014/main" id="{7A1282D6-FFF8-184B-995D-CE49FAD58DA9}"/>
              </a:ext>
            </a:extLst>
          </p:cNvPr>
          <p:cNvSpPr txBox="1">
            <a:spLocks/>
          </p:cNvSpPr>
          <p:nvPr/>
        </p:nvSpPr>
        <p:spPr>
          <a:xfrm>
            <a:off x="117871" y="851646"/>
            <a:ext cx="11956257" cy="5576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000" b="1">
                <a:latin typeface="Myriad Pro" panose="020B0503030403020204" pitchFamily="34" charset="0"/>
                <a:cs typeface="Arial" panose="020B0604020202020204" pitchFamily="34" charset="0"/>
              </a:rPr>
              <a:t>The initial questions: </a:t>
            </a:r>
          </a:p>
          <a:p>
            <a:pPr marL="0" indent="0">
              <a:buNone/>
            </a:pPr>
            <a:r>
              <a:rPr lang="x-none" sz="2000">
                <a:latin typeface="Myriad Pro" panose="020B0503030403020204" pitchFamily="34" charset="0"/>
                <a:cs typeface="Arial" panose="020B0604020202020204" pitchFamily="34" charset="0"/>
              </a:rPr>
              <a:t>Investigate a possible coupling and feedbacks between tectonic and earth surface processes during continental breakup and rifting.</a:t>
            </a:r>
          </a:p>
          <a:p>
            <a:pPr marL="0" indent="0">
              <a:buNone/>
            </a:pPr>
            <a:endParaRPr lang="x-none" sz="2000">
              <a:latin typeface="Myriad Pro" panose="020B0503030403020204" pitchFamily="34" charset="0"/>
              <a:cs typeface="Arial" panose="020B0604020202020204" pitchFamily="34" charset="0"/>
            </a:endParaRPr>
          </a:p>
          <a:p>
            <a:r>
              <a:rPr lang="x-none" sz="2000">
                <a:latin typeface="Myriad Pro" panose="020B0503030403020204" pitchFamily="34" charset="0"/>
                <a:cs typeface="Arial" panose="020B0604020202020204" pitchFamily="34" charset="0"/>
              </a:rPr>
              <a:t>Formation and evolution of structures and basins?</a:t>
            </a:r>
          </a:p>
          <a:p>
            <a:pPr lvl="1">
              <a:lnSpc>
                <a:spcPct val="130000"/>
              </a:lnSpc>
              <a:buFont typeface="Symbol" pitchFamily="2" charset="2"/>
              <a:buChar char="Þ"/>
            </a:pPr>
            <a:r>
              <a:rPr lang="x-none" sz="2000">
                <a:latin typeface="Myriad Pro" panose="020B0503030403020204" pitchFamily="34" charset="0"/>
                <a:cs typeface="Arial" panose="020B0604020202020204" pitchFamily="34" charset="0"/>
              </a:rPr>
              <a:t> Fault activity shifts from rift shoulders to the rift center</a:t>
            </a:r>
          </a:p>
          <a:p>
            <a:pPr lvl="1">
              <a:lnSpc>
                <a:spcPct val="130000"/>
              </a:lnSpc>
              <a:buFont typeface="Symbol" pitchFamily="2" charset="2"/>
              <a:buChar char="Þ"/>
            </a:pPr>
            <a:endParaRPr lang="x-none" sz="2000">
              <a:latin typeface="Myriad Pro" panose="020B0503030403020204" pitchFamily="34" charset="0"/>
              <a:cs typeface="Arial" panose="020B0604020202020204" pitchFamily="34" charset="0"/>
            </a:endParaRPr>
          </a:p>
          <a:p>
            <a:r>
              <a:rPr lang="x-none" sz="2000">
                <a:latin typeface="Myriad Pro" panose="020B0503030403020204" pitchFamily="34" charset="0"/>
                <a:cs typeface="Arial" panose="020B0604020202020204" pitchFamily="34" charset="0"/>
              </a:rPr>
              <a:t>Evolution of topography?</a:t>
            </a:r>
          </a:p>
          <a:p>
            <a:pPr lvl="1">
              <a:lnSpc>
                <a:spcPct val="130000"/>
              </a:lnSpc>
              <a:buFont typeface="Symbol" pitchFamily="2" charset="2"/>
              <a:buChar char="Þ"/>
            </a:pPr>
            <a:r>
              <a:rPr lang="x-none" sz="2000">
                <a:latin typeface="Myriad Pro" panose="020B0503030403020204" pitchFamily="34" charset="0"/>
                <a:cs typeface="Arial" panose="020B0604020202020204" pitchFamily="34" charset="0"/>
              </a:rPr>
              <a:t> Uplift of rift shoulders during early synrift phase, subsequent erosion</a:t>
            </a:r>
          </a:p>
          <a:p>
            <a:pPr lvl="1">
              <a:lnSpc>
                <a:spcPct val="130000"/>
              </a:lnSpc>
              <a:buFont typeface="Symbol" pitchFamily="2" charset="2"/>
              <a:buChar char="Þ"/>
            </a:pPr>
            <a:r>
              <a:rPr lang="x-none" sz="2000">
                <a:latin typeface="Myriad Pro" panose="020B0503030403020204" pitchFamily="34" charset="0"/>
                <a:cs typeface="Arial" panose="020B0604020202020204" pitchFamily="34" charset="0"/>
              </a:rPr>
              <a:t> Importance of river capture events in the late postrift phase</a:t>
            </a:r>
          </a:p>
          <a:p>
            <a:pPr marL="0" indent="0">
              <a:buNone/>
            </a:pPr>
            <a:endParaRPr lang="x-none" sz="2000">
              <a:latin typeface="Myriad Pro" panose="020B0503030403020204" pitchFamily="34" charset="0"/>
              <a:cs typeface="Arial" panose="020B0604020202020204" pitchFamily="34" charset="0"/>
            </a:endParaRPr>
          </a:p>
          <a:p>
            <a:r>
              <a:rPr lang="x-none" sz="2000">
                <a:latin typeface="Myriad Pro" panose="020B0503030403020204" pitchFamily="34" charset="0"/>
                <a:cs typeface="Arial" panose="020B0604020202020204" pitchFamily="34" charset="0"/>
              </a:rPr>
              <a:t>Evolution of the sedimentary flux?</a:t>
            </a:r>
          </a:p>
          <a:p>
            <a:pPr lvl="1">
              <a:lnSpc>
                <a:spcPct val="130000"/>
              </a:lnSpc>
              <a:buFont typeface="Symbol" pitchFamily="2" charset="2"/>
              <a:buChar char="Þ"/>
            </a:pPr>
            <a:r>
              <a:rPr lang="x-none" sz="2000">
                <a:latin typeface="Myriad Pro" panose="020B0503030403020204" pitchFamily="34" charset="0"/>
                <a:cs typeface="Arial" panose="020B0604020202020204" pitchFamily="34" charset="0"/>
              </a:rPr>
              <a:t> Sediment flux depends both on tectonic (rift shoulder uplift) and earth surface processes (river capture)</a:t>
            </a:r>
          </a:p>
        </p:txBody>
      </p:sp>
      <p:sp>
        <p:nvSpPr>
          <p:cNvPr id="3" name="Slide Number Placeholder 2">
            <a:extLst>
              <a:ext uri="{FF2B5EF4-FFF2-40B4-BE49-F238E27FC236}">
                <a16:creationId xmlns:a16="http://schemas.microsoft.com/office/drawing/2014/main" id="{DB7E1F07-DB1E-0A45-8BA6-BA73F595D07F}"/>
              </a:ext>
            </a:extLst>
          </p:cNvPr>
          <p:cNvSpPr>
            <a:spLocks noGrp="1"/>
          </p:cNvSpPr>
          <p:nvPr>
            <p:ph type="sldNum" sz="quarter" idx="12"/>
          </p:nvPr>
        </p:nvSpPr>
        <p:spPr/>
        <p:txBody>
          <a:bodyPr/>
          <a:lstStyle/>
          <a:p>
            <a:fld id="{A4706E32-BADF-1349-B56F-583BA38D7962}" type="slidenum">
              <a:rPr lang="en-NO" smtClean="0">
                <a:latin typeface="Myriad Pro" panose="020B0503030403020204" pitchFamily="34" charset="0"/>
              </a:rPr>
              <a:t>8</a:t>
            </a:fld>
            <a:endParaRPr lang="en-NO" dirty="0">
              <a:latin typeface="Myriad Pro" panose="020B0503030403020204" pitchFamily="34" charset="0"/>
            </a:endParaRPr>
          </a:p>
        </p:txBody>
      </p:sp>
      <p:pic>
        <p:nvPicPr>
          <p:cNvPr id="7" name="Picture 6" descr="A drawing of a face&#10;&#10;Description automatically generated">
            <a:extLst>
              <a:ext uri="{FF2B5EF4-FFF2-40B4-BE49-F238E27FC236}">
                <a16:creationId xmlns:a16="http://schemas.microsoft.com/office/drawing/2014/main" id="{9B9CC135-3257-BC45-BD5D-C6C6724D495F}"/>
              </a:ext>
            </a:extLst>
          </p:cNvPr>
          <p:cNvPicPr>
            <a:picLocks noChangeAspect="1"/>
          </p:cNvPicPr>
          <p:nvPr/>
        </p:nvPicPr>
        <p:blipFill>
          <a:blip r:embed="rId2"/>
          <a:stretch>
            <a:fillRect/>
          </a:stretch>
        </p:blipFill>
        <p:spPr>
          <a:xfrm>
            <a:off x="9733777" y="6261893"/>
            <a:ext cx="1219200" cy="419100"/>
          </a:xfrm>
          <a:prstGeom prst="rect">
            <a:avLst/>
          </a:prstGeom>
        </p:spPr>
      </p:pic>
    </p:spTree>
    <p:extLst>
      <p:ext uri="{BB962C8B-B14F-4D97-AF65-F5344CB8AC3E}">
        <p14:creationId xmlns:p14="http://schemas.microsoft.com/office/powerpoint/2010/main" val="1699386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872</Words>
  <Application>Microsoft Macintosh PowerPoint</Application>
  <PresentationFormat>Widescreen</PresentationFormat>
  <Paragraphs>143</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Myriad Pro</vt:lpstr>
      <vt:lpstr>Symbol</vt:lpstr>
      <vt:lpstr>Office Theme</vt:lpstr>
      <vt:lpstr>Evolution of topography, sediment yield and efficiency of erosion in intra-continental rift settings:   A perspective from numerical modelling using coupled surface processes and tectonic models</vt:lpstr>
      <vt:lpstr>Scientific questions</vt:lpstr>
      <vt:lpstr>Outline of the contents in the presentation</vt:lpstr>
      <vt:lpstr>Coupled model: General model setup</vt:lpstr>
      <vt:lpstr>Which parameters are investigated?</vt:lpstr>
      <vt:lpstr>PowerPoint Presentation</vt:lpstr>
      <vt:lpstr>PowerPoint Presentation</vt:lpstr>
      <vt:lpstr>Preliminary conclusion: Coming back to the scientific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rifting and continental breakup with coupled thermo-mechanical models    – Preliminary results –</dc:title>
  <dc:creator>Lorenz Michel</dc:creator>
  <cp:lastModifiedBy>Lorenz Michel</cp:lastModifiedBy>
  <cp:revision>305</cp:revision>
  <dcterms:created xsi:type="dcterms:W3CDTF">2020-03-30T07:02:02Z</dcterms:created>
  <dcterms:modified xsi:type="dcterms:W3CDTF">2020-05-05T06:11:26Z</dcterms:modified>
</cp:coreProperties>
</file>