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81" r:id="rId3"/>
    <p:sldId id="282" r:id="rId4"/>
    <p:sldId id="259" r:id="rId5"/>
    <p:sldId id="257" r:id="rId6"/>
    <p:sldId id="280" r:id="rId7"/>
    <p:sldId id="284" r:id="rId8"/>
    <p:sldId id="286" r:id="rId9"/>
    <p:sldId id="287" r:id="rId10"/>
    <p:sldId id="285" r:id="rId11"/>
    <p:sldId id="288" r:id="rId12"/>
    <p:sldId id="290" r:id="rId13"/>
    <p:sldId id="291" r:id="rId14"/>
    <p:sldId id="292" r:id="rId15"/>
    <p:sldId id="294" r:id="rId16"/>
    <p:sldId id="295" r:id="rId17"/>
    <p:sldId id="283" r:id="rId1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00FF"/>
    <a:srgbClr val="F4AAE1"/>
    <a:srgbClr val="3333B2"/>
    <a:srgbClr val="B9CD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31" autoAdjust="0"/>
  </p:normalViewPr>
  <p:slideViewPr>
    <p:cSldViewPr>
      <p:cViewPr>
        <p:scale>
          <a:sx n="75" d="100"/>
          <a:sy n="75" d="100"/>
        </p:scale>
        <p:origin x="396" y="3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273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handoutMaster" Target="handoutMasters/handoutMaster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notesMaster" Target="notesMasters/notesMaster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viewProps" Target="viewProps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AF00C-6D75-48A8-A194-B96D46F0E30B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204BC-D94E-4A4A-A5D3-5EDFD9255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51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64DB847-A7C6-423F-B771-46A6092732E3}" type="datetimeFigureOut">
              <a:rPr lang="en-US"/>
              <a:pPr>
                <a:defRPr/>
              </a:pPr>
              <a:t>4/30/2020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7FC56A9-71FA-49A8-A49B-73E0C4B6E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67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FC56A9-71FA-49A8-A49B-73E0C4B6E0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60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FC56A9-71FA-49A8-A49B-73E0C4B6E02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94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FC56A9-71FA-49A8-A49B-73E0C4B6E02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38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gif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3.tiff" 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 /><Relationship Id="rId2" Type="http://schemas.openxmlformats.org/officeDocument/2006/relationships/image" Target="../media/image4.gif" /><Relationship Id="rId1" Type="http://schemas.openxmlformats.org/officeDocument/2006/relationships/slideMaster" Target="../slideMasters/slideMaster1.xml" /><Relationship Id="rId5" Type="http://schemas.openxmlformats.org/officeDocument/2006/relationships/image" Target="../media/image3.tiff" /><Relationship Id="rId4" Type="http://schemas.openxmlformats.org/officeDocument/2006/relationships/image" Target="../media/image6.png" 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4.gif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3.tiff" 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4.gif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3.tiff" 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 /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 /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-76200" y="-55123"/>
            <a:ext cx="12268200" cy="68691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46100" y="1287462"/>
            <a:ext cx="11099800" cy="2446338"/>
          </a:xfrm>
          <a:prstGeom prst="roundRect">
            <a:avLst/>
          </a:prstGeom>
          <a:solidFill>
            <a:srgbClr val="3333B2"/>
          </a:solidFill>
          <a:ln>
            <a:solidFill>
              <a:srgbClr val="3333B2"/>
            </a:solidFill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524000"/>
            <a:ext cx="10363200" cy="1981200"/>
          </a:xfrm>
        </p:spPr>
        <p:txBody>
          <a:bodyPr/>
          <a:lstStyle>
            <a:lvl1pPr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Evaluating Validity of </a:t>
            </a:r>
            <a:r>
              <a:rPr lang="en-US" dirty="0" err="1"/>
              <a:t>Bouchet</a:t>
            </a:r>
            <a:r>
              <a:rPr lang="en-US" dirty="0"/>
              <a:t>-Morton Complementary Relationship at Regional Scale through Terrestrial Evapotranspiration derived using Remote Sensing Platform and Land Surface Models</a:t>
            </a:r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-8022" y="-48860"/>
            <a:ext cx="12200022" cy="492623"/>
            <a:chOff x="-8022" y="-48860"/>
            <a:chExt cx="12200022" cy="492623"/>
          </a:xfrm>
        </p:grpSpPr>
        <p:grpSp>
          <p:nvGrpSpPr>
            <p:cNvPr id="21" name="Group 20"/>
            <p:cNvGrpSpPr/>
            <p:nvPr userDrawn="1"/>
          </p:nvGrpSpPr>
          <p:grpSpPr>
            <a:xfrm>
              <a:off x="-8022" y="-48860"/>
              <a:ext cx="12200022" cy="492623"/>
              <a:chOff x="-8022" y="-12032"/>
              <a:chExt cx="12200022" cy="792079"/>
            </a:xfrm>
          </p:grpSpPr>
          <p:sp>
            <p:nvSpPr>
              <p:cNvPr id="22" name="Rectangle 21"/>
              <p:cNvSpPr/>
              <p:nvPr userDrawn="1"/>
            </p:nvSpPr>
            <p:spPr>
              <a:xfrm>
                <a:off x="-8022" y="-12032"/>
                <a:ext cx="12200022" cy="79207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28366" y="128614"/>
                <a:ext cx="911666" cy="531868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 userDrawn="1"/>
            </p:nvSpPr>
            <p:spPr>
              <a:xfrm>
                <a:off x="9753600" y="230039"/>
                <a:ext cx="1219200" cy="4453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IN" sz="1200" i="0" kern="1200" dirty="0">
                    <a:solidFill>
                      <a:schemeClr val="bg1"/>
                    </a:solidFill>
                    <a:effectLst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© Authors 2019</a:t>
                </a:r>
                <a:endParaRPr lang="en-IN" sz="1200" dirty="0">
                  <a:solidFill>
                    <a:schemeClr val="bg1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7400" y="-25217"/>
              <a:ext cx="965200" cy="445336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3505199" y="6477000"/>
            <a:ext cx="86868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-76200" y="6477000"/>
            <a:ext cx="35814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406400" y="6488114"/>
            <a:ext cx="3022600" cy="369887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050" kern="12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ea typeface="+mn-ea"/>
                <a:cs typeface="Arial" charset="0"/>
              </a:rPr>
              <a:t>Swapan Kumar Masanta and V V Srinivas</a:t>
            </a:r>
          </a:p>
        </p:txBody>
      </p:sp>
      <p:sp>
        <p:nvSpPr>
          <p:cNvPr id="35" name="Footer Placeholder 4"/>
          <p:cNvSpPr txBox="1">
            <a:spLocks/>
          </p:cNvSpPr>
          <p:nvPr userDrawn="1"/>
        </p:nvSpPr>
        <p:spPr>
          <a:xfrm>
            <a:off x="3505200" y="6492876"/>
            <a:ext cx="7696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kern="12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ea typeface="+mn-ea"/>
                <a:cs typeface="+mn-cs"/>
              </a:rPr>
              <a:t>Indian Institute of Science, Bangalore                                                                                                                                                                                           EGU General Assembly 2020</a:t>
            </a:r>
            <a:endParaRPr lang="en-US" sz="1050" kern="1200" baseline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88343"/>
            <a:ext cx="12192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572945"/>
            <a:ext cx="11176000" cy="4553220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/>
            </a:lvl1pPr>
            <a:lvl2pPr>
              <a:buSzPct val="60000"/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7481"/>
            <a:ext cx="11861800" cy="743953"/>
          </a:xfrm>
        </p:spPr>
        <p:txBody>
          <a:bodyPr/>
          <a:lstStyle>
            <a:lvl1pPr marL="182880" algn="l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-8022" y="-25105"/>
            <a:ext cx="12276222" cy="6959304"/>
            <a:chOff x="-8022" y="-25105"/>
            <a:chExt cx="12276222" cy="6959304"/>
          </a:xfrm>
        </p:grpSpPr>
        <p:grpSp>
          <p:nvGrpSpPr>
            <p:cNvPr id="56" name="Group 55"/>
            <p:cNvGrpSpPr/>
            <p:nvPr userDrawn="1"/>
          </p:nvGrpSpPr>
          <p:grpSpPr>
            <a:xfrm>
              <a:off x="-8022" y="-25105"/>
              <a:ext cx="12276222" cy="6959304"/>
              <a:chOff x="-8022" y="-25105"/>
              <a:chExt cx="12276222" cy="6959304"/>
            </a:xfrm>
          </p:grpSpPr>
          <p:grpSp>
            <p:nvGrpSpPr>
              <p:cNvPr id="57" name="Group 56"/>
              <p:cNvGrpSpPr/>
              <p:nvPr userDrawn="1"/>
            </p:nvGrpSpPr>
            <p:grpSpPr>
              <a:xfrm>
                <a:off x="1" y="6531041"/>
                <a:ext cx="12268199" cy="403158"/>
                <a:chOff x="1" y="6531041"/>
                <a:chExt cx="12268199" cy="403158"/>
              </a:xfrm>
            </p:grpSpPr>
            <p:sp>
              <p:nvSpPr>
                <p:cNvPr id="64" name="Rectangle 63"/>
                <p:cNvSpPr/>
                <p:nvPr userDrawn="1"/>
              </p:nvSpPr>
              <p:spPr>
                <a:xfrm>
                  <a:off x="3581400" y="6553199"/>
                  <a:ext cx="8686800" cy="381000"/>
                </a:xfrm>
                <a:prstGeom prst="rect">
                  <a:avLst/>
                </a:prstGeom>
                <a:solidFill>
                  <a:srgbClr val="3333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" name="Rectangle 64"/>
                <p:cNvSpPr/>
                <p:nvPr userDrawn="1"/>
              </p:nvSpPr>
              <p:spPr>
                <a:xfrm>
                  <a:off x="1" y="6553199"/>
                  <a:ext cx="3581400" cy="381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" name="TextBox 65"/>
                <p:cNvSpPr txBox="1"/>
                <p:nvPr userDrawn="1"/>
              </p:nvSpPr>
              <p:spPr>
                <a:xfrm>
                  <a:off x="558800" y="6531041"/>
                  <a:ext cx="3022600" cy="369887"/>
                </a:xfrm>
                <a:prstGeom prst="rect">
                  <a:avLst/>
                </a:prstGeom>
                <a:noFill/>
              </p:spPr>
              <p:txBody>
                <a:bodyPr anchor="ctr"/>
                <a:lstStyle/>
                <a:p>
                  <a:pPr algn="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sv-SE" sz="1050" dirty="0">
                      <a:solidFill>
                        <a:schemeClr val="bg1">
                          <a:lumMod val="50000"/>
                        </a:schemeClr>
                      </a:solidFill>
                      <a:latin typeface="Agency FB" panose="020B0503020202020204" pitchFamily="34" charset="0"/>
                      <a:cs typeface="+mn-cs"/>
                    </a:rPr>
                    <a:t>Swapan Kumar Masanta and V V Srinivas</a:t>
                  </a:r>
                </a:p>
              </p:txBody>
            </p:sp>
            <p:sp>
              <p:nvSpPr>
                <p:cNvPr id="67" name="Footer Placeholder 4"/>
                <p:cNvSpPr txBox="1">
                  <a:spLocks/>
                </p:cNvSpPr>
                <p:nvPr userDrawn="1"/>
              </p:nvSpPr>
              <p:spPr>
                <a:xfrm>
                  <a:off x="3581399" y="6535803"/>
                  <a:ext cx="7772401" cy="36512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/>
                <a:lstStyle>
                  <a:defPPr>
                    <a:defRPr lang="en-US"/>
                  </a:defPPr>
                  <a:lvl1pPr algn="l" rtl="0" fontAlgn="auto">
                    <a:spcBef>
                      <a:spcPts val="0"/>
                    </a:spcBef>
                    <a:spcAft>
                      <a:spcPts val="0"/>
                    </a:spcAft>
                    <a:defRPr sz="1200" kern="1200" baseline="0" smtClean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050" kern="1200" dirty="0">
                      <a:solidFill>
                        <a:schemeClr val="bg1">
                          <a:lumMod val="50000"/>
                        </a:schemeClr>
                      </a:solidFill>
                      <a:latin typeface="Agency FB" panose="020B0503020202020204" pitchFamily="34" charset="0"/>
                      <a:ea typeface="+mn-ea"/>
                      <a:cs typeface="+mn-cs"/>
                    </a:rPr>
                    <a:t>Indian Institute of Science, Bangalore                                                                                                                                                                                            EGU General </a:t>
                  </a:r>
                  <a:r>
                    <a:rPr lang="en-US" sz="1050" kern="1200" baseline="0" dirty="0">
                      <a:solidFill>
                        <a:schemeClr val="bg1">
                          <a:lumMod val="50000"/>
                        </a:schemeClr>
                      </a:solidFill>
                      <a:latin typeface="Agency FB" panose="020B0503020202020204" pitchFamily="34" charset="0"/>
                      <a:ea typeface="+mn-ea"/>
                      <a:cs typeface="+mn-cs"/>
                    </a:rPr>
                    <a:t>Assembly 2020 |</a:t>
                  </a:r>
                </a:p>
              </p:txBody>
            </p:sp>
          </p:grpSp>
          <p:sp>
            <p:nvSpPr>
              <p:cNvPr id="61" name="Rectangle 60"/>
              <p:cNvSpPr/>
              <p:nvPr userDrawn="1"/>
            </p:nvSpPr>
            <p:spPr>
              <a:xfrm>
                <a:off x="-8022" y="-25105"/>
                <a:ext cx="12200022" cy="32990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3126" y="17109"/>
              <a:ext cx="744945" cy="270295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 userDrawn="1"/>
          </p:nvSpPr>
          <p:spPr>
            <a:xfrm>
              <a:off x="10287000" y="93309"/>
              <a:ext cx="1219200" cy="2098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900" i="0" kern="1200" dirty="0">
                  <a:solidFill>
                    <a:schemeClr val="bg1">
                      <a:lumMod val="65000"/>
                    </a:schemeClr>
                  </a:solidFill>
                  <a:effectLst/>
                  <a:latin typeface="+mn-lt"/>
                  <a:ea typeface="+mn-ea"/>
                  <a:cs typeface="Arial" charset="0"/>
                </a:rPr>
                <a:t>© Authors 2019</a:t>
              </a:r>
              <a:endParaRPr lang="en-IN" sz="600" dirty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8345" y="-23851"/>
              <a:ext cx="877455" cy="404851"/>
            </a:xfrm>
            <a:prstGeom prst="rect">
              <a:avLst/>
            </a:prstGeom>
          </p:spPr>
        </p:pic>
      </p:grp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400" y="6551555"/>
            <a:ext cx="711200" cy="307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Agency FB" panose="020B0503020202020204" pitchFamily="34" charset="0"/>
                <a:cs typeface="+mn-cs"/>
              </a:defRPr>
            </a:lvl1pPr>
          </a:lstStyle>
          <a:p>
            <a:pPr>
              <a:defRPr/>
            </a:pPr>
            <a:fld id="{6D6CB6DE-1033-4C2C-8280-139BC16F7CB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04800"/>
            <a:ext cx="12192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5769" y="1343275"/>
            <a:ext cx="5689600" cy="50593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800"/>
            </a:lvl1pPr>
            <a:lvl2pPr>
              <a:buSzPct val="60000"/>
              <a:buFontTx/>
              <a:buBlip>
                <a:blip r:embed="rId2"/>
              </a:buBlip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569" y="1343275"/>
            <a:ext cx="5689600" cy="50593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800"/>
            </a:lvl1pPr>
            <a:lvl2pPr>
              <a:buSzPct val="60000"/>
              <a:buFontTx/>
              <a:buBlip>
                <a:blip r:embed="rId2"/>
              </a:buBlip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61" y="368926"/>
            <a:ext cx="11785600" cy="762000"/>
          </a:xfrm>
        </p:spPr>
        <p:txBody>
          <a:bodyPr/>
          <a:lstStyle>
            <a:lvl1pPr marL="182880" algn="l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-8022" y="-25105"/>
            <a:ext cx="12200022" cy="3299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126" y="17109"/>
            <a:ext cx="744945" cy="270295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10287000" y="93309"/>
            <a:ext cx="1219200" cy="20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i="0" kern="120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Arial" charset="0"/>
              </a:rPr>
              <a:t>© Authors 2019</a:t>
            </a:r>
            <a:endParaRPr lang="en-IN" sz="6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345" y="-23851"/>
            <a:ext cx="877455" cy="404851"/>
          </a:xfrm>
          <a:prstGeom prst="rect">
            <a:avLst/>
          </a:prstGeom>
        </p:spPr>
      </p:pic>
      <p:sp>
        <p:nvSpPr>
          <p:cNvPr id="33" name="Rectangle 32"/>
          <p:cNvSpPr/>
          <p:nvPr userDrawn="1"/>
        </p:nvSpPr>
        <p:spPr>
          <a:xfrm>
            <a:off x="3581400" y="6553199"/>
            <a:ext cx="86868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 userDrawn="1"/>
        </p:nvSpPr>
        <p:spPr>
          <a:xfrm>
            <a:off x="1" y="6553199"/>
            <a:ext cx="35814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 userDrawn="1"/>
        </p:nvSpPr>
        <p:spPr>
          <a:xfrm>
            <a:off x="558800" y="6531041"/>
            <a:ext cx="3022600" cy="369887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050" kern="12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ea typeface="+mn-ea"/>
                <a:cs typeface="Arial" charset="0"/>
              </a:rPr>
              <a:t>Swapan Kumar Masanta and V V Srinivas</a:t>
            </a:r>
          </a:p>
        </p:txBody>
      </p:sp>
      <p:sp>
        <p:nvSpPr>
          <p:cNvPr id="36" name="Footer Placeholder 4"/>
          <p:cNvSpPr txBox="1">
            <a:spLocks/>
          </p:cNvSpPr>
          <p:nvPr userDrawn="1"/>
        </p:nvSpPr>
        <p:spPr>
          <a:xfrm>
            <a:off x="3581399" y="6535803"/>
            <a:ext cx="7772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kern="12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ea typeface="+mn-ea"/>
                <a:cs typeface="+mn-cs"/>
              </a:rPr>
              <a:t>Indian Institute of Science, Bangalore                                                                                                                                                                                            EGU General </a:t>
            </a:r>
            <a:r>
              <a:rPr lang="en-US" sz="1050" kern="1200" baseline="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ea typeface="+mn-ea"/>
                <a:cs typeface="+mn-cs"/>
              </a:rPr>
              <a:t>Assembly 2020 |</a:t>
            </a:r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400" y="6551555"/>
            <a:ext cx="711200" cy="307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6CB6DE-1033-4C2C-8280-139BC16F7CB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44795"/>
            <a:ext cx="12192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081" y="131779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081" y="2003593"/>
            <a:ext cx="5386917" cy="44497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400"/>
            </a:lvl1pPr>
            <a:lvl2pPr>
              <a:buSzPct val="60000"/>
              <a:buFontTx/>
              <a:buBlip>
                <a:blip r:embed="rId2"/>
              </a:buBlip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33849" y="131779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33849" y="2003593"/>
            <a:ext cx="5389033" cy="44497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400"/>
            </a:lvl1pPr>
            <a:lvl2pPr>
              <a:buSzPct val="60000"/>
              <a:buFontTx/>
              <a:buBlip>
                <a:blip r:embed="rId2"/>
              </a:buBlip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228600"/>
            <a:ext cx="11785600" cy="762000"/>
          </a:xfrm>
        </p:spPr>
        <p:txBody>
          <a:bodyPr/>
          <a:lstStyle>
            <a:lvl1pPr marL="182880" algn="l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-8022" y="-25105"/>
            <a:ext cx="12200022" cy="3299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126" y="17109"/>
            <a:ext cx="744945" cy="270295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10287000" y="93309"/>
            <a:ext cx="1219200" cy="20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i="0" kern="120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Arial" charset="0"/>
              </a:rPr>
              <a:t>© Authors 2019</a:t>
            </a:r>
            <a:endParaRPr lang="en-IN" sz="6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345" y="-23851"/>
            <a:ext cx="877455" cy="404851"/>
          </a:xfrm>
          <a:prstGeom prst="rect">
            <a:avLst/>
          </a:prstGeom>
        </p:spPr>
      </p:pic>
      <p:sp>
        <p:nvSpPr>
          <p:cNvPr id="34" name="Rectangle 33"/>
          <p:cNvSpPr/>
          <p:nvPr userDrawn="1"/>
        </p:nvSpPr>
        <p:spPr>
          <a:xfrm>
            <a:off x="3581400" y="6553199"/>
            <a:ext cx="86868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 userDrawn="1"/>
        </p:nvSpPr>
        <p:spPr>
          <a:xfrm>
            <a:off x="1" y="6553199"/>
            <a:ext cx="35814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 userDrawn="1"/>
        </p:nvSpPr>
        <p:spPr>
          <a:xfrm>
            <a:off x="558800" y="6531041"/>
            <a:ext cx="3022600" cy="369887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050" kern="12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ea typeface="+mn-ea"/>
                <a:cs typeface="Arial" charset="0"/>
              </a:rPr>
              <a:t>Swapan Kumar Masanta and V V Srinivas</a:t>
            </a:r>
          </a:p>
        </p:txBody>
      </p:sp>
      <p:sp>
        <p:nvSpPr>
          <p:cNvPr id="37" name="Footer Placeholder 4"/>
          <p:cNvSpPr txBox="1">
            <a:spLocks/>
          </p:cNvSpPr>
          <p:nvPr userDrawn="1"/>
        </p:nvSpPr>
        <p:spPr>
          <a:xfrm>
            <a:off x="3581399" y="6535803"/>
            <a:ext cx="7772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kern="12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ea typeface="+mn-ea"/>
                <a:cs typeface="+mn-cs"/>
              </a:rPr>
              <a:t>Indian Institute of Science, Bangalore                                                                                                                                                                                            EGU General </a:t>
            </a:r>
            <a:r>
              <a:rPr lang="en-US" sz="1050" kern="1200" baseline="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ea typeface="+mn-ea"/>
                <a:cs typeface="+mn-cs"/>
              </a:rPr>
              <a:t>Assembly 2020 |</a:t>
            </a:r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201400" y="6551555"/>
            <a:ext cx="711200" cy="307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6CB6DE-1033-4C2C-8280-139BC16F7CB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28600"/>
            <a:ext cx="12192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197" y="228600"/>
            <a:ext cx="11887200" cy="762000"/>
          </a:xfrm>
        </p:spPr>
        <p:txBody>
          <a:bodyPr/>
          <a:lstStyle>
            <a:lvl1pPr marL="182880" algn="l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-8022" y="-25105"/>
            <a:ext cx="12200022" cy="3299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126" y="17109"/>
            <a:ext cx="744945" cy="270295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0287000" y="93309"/>
            <a:ext cx="1219200" cy="20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i="0" kern="120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Arial" charset="0"/>
              </a:rPr>
              <a:t>© Authors 2019</a:t>
            </a:r>
            <a:endParaRPr lang="en-IN" sz="6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345" y="-23851"/>
            <a:ext cx="877455" cy="404851"/>
          </a:xfrm>
          <a:prstGeom prst="rect">
            <a:avLst/>
          </a:prstGeom>
        </p:spPr>
      </p:pic>
      <p:sp>
        <p:nvSpPr>
          <p:cNvPr id="30" name="Rectangle 29"/>
          <p:cNvSpPr/>
          <p:nvPr userDrawn="1"/>
        </p:nvSpPr>
        <p:spPr>
          <a:xfrm>
            <a:off x="3581400" y="6553199"/>
            <a:ext cx="86868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1" y="6553199"/>
            <a:ext cx="35814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558800" y="6531041"/>
            <a:ext cx="3022600" cy="369887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050" kern="12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ea typeface="+mn-ea"/>
                <a:cs typeface="Arial" charset="0"/>
              </a:rPr>
              <a:t>Swapan Kumar Masanta and V V Srinivas</a:t>
            </a:r>
          </a:p>
        </p:txBody>
      </p:sp>
      <p:sp>
        <p:nvSpPr>
          <p:cNvPr id="33" name="Footer Placeholder 4"/>
          <p:cNvSpPr txBox="1">
            <a:spLocks/>
          </p:cNvSpPr>
          <p:nvPr userDrawn="1"/>
        </p:nvSpPr>
        <p:spPr>
          <a:xfrm>
            <a:off x="3581399" y="6535803"/>
            <a:ext cx="7772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kern="12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ea typeface="+mn-ea"/>
                <a:cs typeface="+mn-cs"/>
              </a:rPr>
              <a:t>Indian Institute of Science, Bangalore                                                                                                                                                                                            EGU General </a:t>
            </a:r>
            <a:r>
              <a:rPr lang="en-US" sz="1050" kern="1200" baseline="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ea typeface="+mn-ea"/>
                <a:cs typeface="+mn-cs"/>
              </a:rPr>
              <a:t>Assembly 2020 |</a:t>
            </a: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400" y="6551555"/>
            <a:ext cx="711200" cy="307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6CB6DE-1033-4C2C-8280-139BC16F7CB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 userDrawn="1"/>
        </p:nvSpPr>
        <p:spPr>
          <a:xfrm>
            <a:off x="1752933" y="2438400"/>
            <a:ext cx="8678111" cy="1600200"/>
          </a:xfrm>
          <a:prstGeom prst="roundRect">
            <a:avLst/>
          </a:prstGeom>
          <a:solidFill>
            <a:srgbClr val="3333B2"/>
          </a:solidFill>
          <a:ln>
            <a:solidFill>
              <a:srgbClr val="3333B2"/>
            </a:solidFill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-76200" y="6477000"/>
            <a:ext cx="12268199" cy="381001"/>
            <a:chOff x="-76200" y="6477000"/>
            <a:chExt cx="12268199" cy="381001"/>
          </a:xfrm>
        </p:grpSpPr>
        <p:sp>
          <p:nvSpPr>
            <p:cNvPr id="49" name="Rectangle 48"/>
            <p:cNvSpPr/>
            <p:nvPr userDrawn="1"/>
          </p:nvSpPr>
          <p:spPr>
            <a:xfrm>
              <a:off x="3505199" y="6477000"/>
              <a:ext cx="8686800" cy="381000"/>
            </a:xfrm>
            <a:prstGeom prst="rect">
              <a:avLst/>
            </a:prstGeom>
            <a:solidFill>
              <a:srgbClr val="3333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-76200" y="6477000"/>
              <a:ext cx="3581400" cy="381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1" name="TextBox 50"/>
            <p:cNvSpPr txBox="1"/>
            <p:nvPr userDrawn="1"/>
          </p:nvSpPr>
          <p:spPr>
            <a:xfrm>
              <a:off x="406400" y="6488114"/>
              <a:ext cx="3022600" cy="369887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1200" kern="1200" dirty="0">
                  <a:solidFill>
                    <a:schemeClr val="bg1">
                      <a:lumMod val="85000"/>
                    </a:schemeClr>
                  </a:solidFill>
                  <a:latin typeface="Agency FB" panose="020B0503020202020204" pitchFamily="34" charset="0"/>
                  <a:ea typeface="+mn-ea"/>
                  <a:cs typeface="Arial" charset="0"/>
                </a:rPr>
                <a:t>Swapan Kumar Masanta and V V Srinivas</a:t>
              </a:r>
            </a:p>
          </p:txBody>
        </p:sp>
      </p:grpSp>
      <p:sp>
        <p:nvSpPr>
          <p:cNvPr id="53" name="Footer Placeholder 4"/>
          <p:cNvSpPr txBox="1">
            <a:spLocks/>
          </p:cNvSpPr>
          <p:nvPr userDrawn="1"/>
        </p:nvSpPr>
        <p:spPr>
          <a:xfrm>
            <a:off x="3505200" y="6492876"/>
            <a:ext cx="7696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  <a:ea typeface="+mn-ea"/>
                <a:cs typeface="+mn-cs"/>
              </a:rPr>
              <a:t>Indian Institute of Science, Bangalore                                                                                                                                                 EGU General Assembly 2020</a:t>
            </a:r>
            <a:endParaRPr lang="en-US" sz="1200" kern="1200" baseline="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366" y="38613"/>
            <a:ext cx="911666" cy="330788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9753600" y="101693"/>
            <a:ext cx="1219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i="0" kern="120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Arial" charset="0"/>
              </a:rPr>
              <a:t>© Authors 2019</a:t>
            </a:r>
            <a:endParaRPr lang="en-IN" sz="6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400" y="-25217"/>
            <a:ext cx="965200" cy="445336"/>
          </a:xfrm>
          <a:prstGeom prst="rect">
            <a:avLst/>
          </a:prstGeom>
        </p:spPr>
      </p:pic>
      <p:grpSp>
        <p:nvGrpSpPr>
          <p:cNvPr id="23" name="Group 22"/>
          <p:cNvGrpSpPr/>
          <p:nvPr userDrawn="1"/>
        </p:nvGrpSpPr>
        <p:grpSpPr>
          <a:xfrm>
            <a:off x="-8022" y="-48860"/>
            <a:ext cx="12200022" cy="492623"/>
            <a:chOff x="-8022" y="-48860"/>
            <a:chExt cx="12200022" cy="492623"/>
          </a:xfrm>
        </p:grpSpPr>
        <p:grpSp>
          <p:nvGrpSpPr>
            <p:cNvPr id="24" name="Group 23"/>
            <p:cNvGrpSpPr/>
            <p:nvPr userDrawn="1"/>
          </p:nvGrpSpPr>
          <p:grpSpPr>
            <a:xfrm>
              <a:off x="-8022" y="-48860"/>
              <a:ext cx="12200022" cy="492623"/>
              <a:chOff x="-8022" y="-12032"/>
              <a:chExt cx="12200022" cy="792079"/>
            </a:xfrm>
          </p:grpSpPr>
          <p:sp>
            <p:nvSpPr>
              <p:cNvPr id="26" name="Rectangle 25"/>
              <p:cNvSpPr/>
              <p:nvPr userDrawn="1"/>
            </p:nvSpPr>
            <p:spPr>
              <a:xfrm>
                <a:off x="-8022" y="-12032"/>
                <a:ext cx="12200022" cy="79207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28366" y="128614"/>
                <a:ext cx="911666" cy="531868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 userDrawn="1"/>
            </p:nvSpPr>
            <p:spPr>
              <a:xfrm>
                <a:off x="9753600" y="230039"/>
                <a:ext cx="1219200" cy="4453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IN" sz="1200" i="0" kern="1200" dirty="0">
                    <a:solidFill>
                      <a:schemeClr val="bg1"/>
                    </a:solidFill>
                    <a:effectLst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© Authors 2019</a:t>
                </a:r>
                <a:endParaRPr lang="en-IN" sz="1200" dirty="0">
                  <a:solidFill>
                    <a:schemeClr val="bg1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7400" y="-25217"/>
              <a:ext cx="965200" cy="445336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 /><Relationship Id="rId7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5" Type="http://schemas.openxmlformats.org/officeDocument/2006/relationships/slideLayout" Target="../slideLayouts/slideLayout5.xml" /><Relationship Id="rId4" Type="http://schemas.openxmlformats.org/officeDocument/2006/relationships/slideLayout" Target="../slideLayouts/slideLayout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6CB6DE-1033-4C2C-8280-139BC16F7CB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f" /><Relationship Id="rId13" Type="http://schemas.openxmlformats.org/officeDocument/2006/relationships/slide" Target="slide5.xml" /><Relationship Id="rId3" Type="http://schemas.openxmlformats.org/officeDocument/2006/relationships/image" Target="../media/image32.tiff" /><Relationship Id="rId7" Type="http://schemas.openxmlformats.org/officeDocument/2006/relationships/image" Target="../media/image36.tiff" /><Relationship Id="rId12" Type="http://schemas.openxmlformats.org/officeDocument/2006/relationships/slide" Target="slide4.xml" /><Relationship Id="rId2" Type="http://schemas.openxmlformats.org/officeDocument/2006/relationships/image" Target="../media/image31.emf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5.tiff" /><Relationship Id="rId11" Type="http://schemas.openxmlformats.org/officeDocument/2006/relationships/slide" Target="slide2.xml" /><Relationship Id="rId5" Type="http://schemas.openxmlformats.org/officeDocument/2006/relationships/image" Target="../media/image34.tiff" /><Relationship Id="rId10" Type="http://schemas.openxmlformats.org/officeDocument/2006/relationships/image" Target="../media/image39.tiff" /><Relationship Id="rId4" Type="http://schemas.openxmlformats.org/officeDocument/2006/relationships/image" Target="../media/image33.tiff" /><Relationship Id="rId9" Type="http://schemas.openxmlformats.org/officeDocument/2006/relationships/image" Target="../media/image38.tiff" /><Relationship Id="rId14" Type="http://schemas.openxmlformats.org/officeDocument/2006/relationships/slide" Target="slide12.xml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 /><Relationship Id="rId13" Type="http://schemas.openxmlformats.org/officeDocument/2006/relationships/slide" Target="slide5.xml" /><Relationship Id="rId3" Type="http://schemas.openxmlformats.org/officeDocument/2006/relationships/image" Target="../media/image41.tiff" /><Relationship Id="rId7" Type="http://schemas.openxmlformats.org/officeDocument/2006/relationships/image" Target="../media/image45.tiff" /><Relationship Id="rId12" Type="http://schemas.openxmlformats.org/officeDocument/2006/relationships/slide" Target="slide4.xml" /><Relationship Id="rId2" Type="http://schemas.openxmlformats.org/officeDocument/2006/relationships/image" Target="../media/image40.emf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4.tiff" /><Relationship Id="rId11" Type="http://schemas.openxmlformats.org/officeDocument/2006/relationships/slide" Target="slide2.xml" /><Relationship Id="rId5" Type="http://schemas.openxmlformats.org/officeDocument/2006/relationships/image" Target="../media/image43.tiff" /><Relationship Id="rId10" Type="http://schemas.openxmlformats.org/officeDocument/2006/relationships/image" Target="../media/image48.tiff" /><Relationship Id="rId4" Type="http://schemas.openxmlformats.org/officeDocument/2006/relationships/image" Target="../media/image42.tiff" /><Relationship Id="rId9" Type="http://schemas.openxmlformats.org/officeDocument/2006/relationships/image" Target="../media/image47.tiff" /><Relationship Id="rId14" Type="http://schemas.openxmlformats.org/officeDocument/2006/relationships/slide" Target="slide12.xml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 /><Relationship Id="rId3" Type="http://schemas.openxmlformats.org/officeDocument/2006/relationships/slide" Target="slide4.xml" /><Relationship Id="rId7" Type="http://schemas.openxmlformats.org/officeDocument/2006/relationships/image" Target="../media/image50.emf" /><Relationship Id="rId2" Type="http://schemas.openxmlformats.org/officeDocument/2006/relationships/slide" Target="slide2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9.emf" /><Relationship Id="rId5" Type="http://schemas.openxmlformats.org/officeDocument/2006/relationships/slide" Target="slide12.xml" /><Relationship Id="rId4" Type="http://schemas.openxmlformats.org/officeDocument/2006/relationships/slide" Target="slide5.xml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 /><Relationship Id="rId3" Type="http://schemas.openxmlformats.org/officeDocument/2006/relationships/slide" Target="slide2.xml" /><Relationship Id="rId7" Type="http://schemas.openxmlformats.org/officeDocument/2006/relationships/image" Target="../media/image53.emf" /><Relationship Id="rId2" Type="http://schemas.openxmlformats.org/officeDocument/2006/relationships/image" Target="../media/image52.emf" /><Relationship Id="rId1" Type="http://schemas.openxmlformats.org/officeDocument/2006/relationships/slideLayout" Target="../slideLayouts/slideLayout2.xml" /><Relationship Id="rId6" Type="http://schemas.openxmlformats.org/officeDocument/2006/relationships/slide" Target="slide12.xml" /><Relationship Id="rId5" Type="http://schemas.openxmlformats.org/officeDocument/2006/relationships/slide" Target="slide5.xml" /><Relationship Id="rId4" Type="http://schemas.openxmlformats.org/officeDocument/2006/relationships/slide" Target="slide4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 /><Relationship Id="rId7" Type="http://schemas.openxmlformats.org/officeDocument/2006/relationships/image" Target="../media/image56.emf" /><Relationship Id="rId2" Type="http://schemas.openxmlformats.org/officeDocument/2006/relationships/image" Target="../media/image55.emf" /><Relationship Id="rId1" Type="http://schemas.openxmlformats.org/officeDocument/2006/relationships/slideLayout" Target="../slideLayouts/slideLayout2.xml" /><Relationship Id="rId6" Type="http://schemas.openxmlformats.org/officeDocument/2006/relationships/slide" Target="slide12.xml" /><Relationship Id="rId5" Type="http://schemas.openxmlformats.org/officeDocument/2006/relationships/slide" Target="slide5.xml" /><Relationship Id="rId4" Type="http://schemas.openxmlformats.org/officeDocument/2006/relationships/slide" Target="slide4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 /><Relationship Id="rId2" Type="http://schemas.openxmlformats.org/officeDocument/2006/relationships/slide" Target="slide2.xml" /><Relationship Id="rId1" Type="http://schemas.openxmlformats.org/officeDocument/2006/relationships/slideLayout" Target="../slideLayouts/slideLayout2.xml" /><Relationship Id="rId5" Type="http://schemas.openxmlformats.org/officeDocument/2006/relationships/slide" Target="slide12.xml" /><Relationship Id="rId4" Type="http://schemas.openxmlformats.org/officeDocument/2006/relationships/slide" Target="slide5.xml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4.xml" /><Relationship Id="rId3" Type="http://schemas.openxmlformats.org/officeDocument/2006/relationships/hyperlink" Target="https://doi.org/10.1002/joc.6411" TargetMode="External" /><Relationship Id="rId7" Type="http://schemas.openxmlformats.org/officeDocument/2006/relationships/slide" Target="slide2.xml" /><Relationship Id="rId2" Type="http://schemas.openxmlformats.org/officeDocument/2006/relationships/hyperlink" Target="https://doi.org/10.5194/gmd-2016-162" TargetMode="External" /><Relationship Id="rId1" Type="http://schemas.openxmlformats.org/officeDocument/2006/relationships/slideLayout" Target="../slideLayouts/slideLayout2.xml" /><Relationship Id="rId6" Type="http://schemas.openxmlformats.org/officeDocument/2006/relationships/hyperlink" Target="https://doi.org/10.1016/j.jhydrol.2009.09.047" TargetMode="External" /><Relationship Id="rId5" Type="http://schemas.openxmlformats.org/officeDocument/2006/relationships/hyperlink" Target="https://doi.org/10.1016/j.rse.2011.02.019" TargetMode="External" /><Relationship Id="rId10" Type="http://schemas.openxmlformats.org/officeDocument/2006/relationships/slide" Target="slide12.xml" /><Relationship Id="rId4" Type="http://schemas.openxmlformats.org/officeDocument/2006/relationships/hyperlink" Target="https://doi.org/10.1002/joc.3711" TargetMode="External" /><Relationship Id="rId9" Type="http://schemas.openxmlformats.org/officeDocument/2006/relationships/slide" Target="slide5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 /><Relationship Id="rId2" Type="http://schemas.openxmlformats.org/officeDocument/2006/relationships/slide" Target="slide2.xml" /><Relationship Id="rId1" Type="http://schemas.openxmlformats.org/officeDocument/2006/relationships/slideLayout" Target="../slideLayouts/slideLayout2.xml" /><Relationship Id="rId5" Type="http://schemas.openxmlformats.org/officeDocument/2006/relationships/slide" Target="slide12.xml" /><Relationship Id="rId4" Type="http://schemas.openxmlformats.org/officeDocument/2006/relationships/slide" Target="slide5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 /><Relationship Id="rId2" Type="http://schemas.openxmlformats.org/officeDocument/2006/relationships/slide" Target="slide2.xml" /><Relationship Id="rId1" Type="http://schemas.openxmlformats.org/officeDocument/2006/relationships/slideLayout" Target="../slideLayouts/slideLayout2.xml" /><Relationship Id="rId5" Type="http://schemas.openxmlformats.org/officeDocument/2006/relationships/slide" Target="slide12.xml" /><Relationship Id="rId4" Type="http://schemas.openxmlformats.org/officeDocument/2006/relationships/slide" Target="slide5.xml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 /><Relationship Id="rId3" Type="http://schemas.openxmlformats.org/officeDocument/2006/relationships/image" Target="../media/image4.gif" /><Relationship Id="rId7" Type="http://schemas.openxmlformats.org/officeDocument/2006/relationships/slide" Target="slide2.xml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8.png" /><Relationship Id="rId5" Type="http://schemas.openxmlformats.org/officeDocument/2006/relationships/image" Target="../media/image7.tiff" /><Relationship Id="rId10" Type="http://schemas.openxmlformats.org/officeDocument/2006/relationships/slide" Target="slide12.xml" /><Relationship Id="rId4" Type="http://schemas.openxmlformats.org/officeDocument/2006/relationships/image" Target="../media/image5.gif" /><Relationship Id="rId9" Type="http://schemas.openxmlformats.org/officeDocument/2006/relationships/slide" Target="slide5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Relationship Id="rId6" Type="http://schemas.openxmlformats.org/officeDocument/2006/relationships/slide" Target="slide12.xml" /><Relationship Id="rId5" Type="http://schemas.openxmlformats.org/officeDocument/2006/relationships/slide" Target="slide5.xml" /><Relationship Id="rId4" Type="http://schemas.openxmlformats.org/officeDocument/2006/relationships/slide" Target="slide4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 /><Relationship Id="rId2" Type="http://schemas.openxmlformats.org/officeDocument/2006/relationships/slide" Target="slide2.xml" /><Relationship Id="rId1" Type="http://schemas.openxmlformats.org/officeDocument/2006/relationships/slideLayout" Target="../slideLayouts/slideLayout2.xml" /><Relationship Id="rId5" Type="http://schemas.openxmlformats.org/officeDocument/2006/relationships/slide" Target="slide12.xml" /><Relationship Id="rId4" Type="http://schemas.openxmlformats.org/officeDocument/2006/relationships/slide" Target="slide5.xml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 /><Relationship Id="rId3" Type="http://schemas.openxmlformats.org/officeDocument/2006/relationships/image" Target="../media/image10.tiff" /><Relationship Id="rId7" Type="http://schemas.openxmlformats.org/officeDocument/2006/relationships/slide" Target="slide2.xml" /><Relationship Id="rId2" Type="http://schemas.openxmlformats.org/officeDocument/2006/relationships/image" Target="../media/image9.tiff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8.png" /><Relationship Id="rId5" Type="http://schemas.openxmlformats.org/officeDocument/2006/relationships/image" Target="../media/image12.tiff" /><Relationship Id="rId10" Type="http://schemas.openxmlformats.org/officeDocument/2006/relationships/slide" Target="slide12.xml" /><Relationship Id="rId4" Type="http://schemas.openxmlformats.org/officeDocument/2006/relationships/image" Target="../media/image11.tiff" /><Relationship Id="rId9" Type="http://schemas.openxmlformats.org/officeDocument/2006/relationships/slide" Target="slide5.xml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 /><Relationship Id="rId13" Type="http://schemas.openxmlformats.org/officeDocument/2006/relationships/slide" Target="slide5.xml" /><Relationship Id="rId3" Type="http://schemas.openxmlformats.org/officeDocument/2006/relationships/image" Target="../media/image14.tiff" /><Relationship Id="rId7" Type="http://schemas.openxmlformats.org/officeDocument/2006/relationships/image" Target="../media/image18.tiff" /><Relationship Id="rId12" Type="http://schemas.openxmlformats.org/officeDocument/2006/relationships/slide" Target="slide4.xml" /><Relationship Id="rId2" Type="http://schemas.openxmlformats.org/officeDocument/2006/relationships/image" Target="../media/image13.emf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7.tiff" /><Relationship Id="rId11" Type="http://schemas.openxmlformats.org/officeDocument/2006/relationships/slide" Target="slide2.xml" /><Relationship Id="rId5" Type="http://schemas.openxmlformats.org/officeDocument/2006/relationships/image" Target="../media/image16.png" /><Relationship Id="rId10" Type="http://schemas.openxmlformats.org/officeDocument/2006/relationships/image" Target="../media/image21.tiff" /><Relationship Id="rId4" Type="http://schemas.openxmlformats.org/officeDocument/2006/relationships/image" Target="../media/image15.tiff" /><Relationship Id="rId9" Type="http://schemas.openxmlformats.org/officeDocument/2006/relationships/image" Target="../media/image20.tiff" /><Relationship Id="rId14" Type="http://schemas.openxmlformats.org/officeDocument/2006/relationships/slide" Target="slide12.xml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 /><Relationship Id="rId13" Type="http://schemas.openxmlformats.org/officeDocument/2006/relationships/slide" Target="slide5.xml" /><Relationship Id="rId3" Type="http://schemas.openxmlformats.org/officeDocument/2006/relationships/image" Target="../media/image23.tiff" /><Relationship Id="rId7" Type="http://schemas.openxmlformats.org/officeDocument/2006/relationships/image" Target="../media/image27.tiff" /><Relationship Id="rId12" Type="http://schemas.openxmlformats.org/officeDocument/2006/relationships/slide" Target="slide4.xml" /><Relationship Id="rId2" Type="http://schemas.openxmlformats.org/officeDocument/2006/relationships/image" Target="../media/image22.emf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6.tiff" /><Relationship Id="rId11" Type="http://schemas.openxmlformats.org/officeDocument/2006/relationships/slide" Target="slide2.xml" /><Relationship Id="rId5" Type="http://schemas.openxmlformats.org/officeDocument/2006/relationships/image" Target="../media/image25.tiff" /><Relationship Id="rId10" Type="http://schemas.openxmlformats.org/officeDocument/2006/relationships/image" Target="../media/image30.tiff" /><Relationship Id="rId4" Type="http://schemas.openxmlformats.org/officeDocument/2006/relationships/image" Target="../media/image24.tiff" /><Relationship Id="rId9" Type="http://schemas.openxmlformats.org/officeDocument/2006/relationships/image" Target="../media/image29.tiff" /><Relationship Id="rId14" Type="http://schemas.openxmlformats.org/officeDocument/2006/relationships/slide" Target="slide1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5"/>
          <p:cNvSpPr>
            <a:spLocks noGrp="1"/>
          </p:cNvSpPr>
          <p:nvPr>
            <p:ph type="ctrTitle"/>
          </p:nvPr>
        </p:nvSpPr>
        <p:spPr>
          <a:xfrm>
            <a:off x="752354" y="1087647"/>
            <a:ext cx="10668000" cy="2666007"/>
          </a:xfrm>
        </p:spPr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Evaluating Validity of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Bouchet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-Morton Complementary Relationship at Regional Scale through Terrestrial Evapotranspiration derived using Remote Sensing Platform and Land Surface Models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7854" y="4419600"/>
            <a:ext cx="6477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Swapan Kumar Masanta and V V Srinivas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Indian Institute of Science, Bangalore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swapanm@iisc.ac.in; vvs@iisc.ac.in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Validity of CR at 405 river basins across the world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contd.</a:t>
            </a:r>
            <a:endParaRPr lang="en-IN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 / 17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" t="22611" r="6926" b="13377"/>
          <a:stretch/>
        </p:blipFill>
        <p:spPr>
          <a:xfrm>
            <a:off x="0" y="1143000"/>
            <a:ext cx="6323758" cy="3124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959" y="4713818"/>
            <a:ext cx="1473200" cy="830997"/>
          </a:xfrm>
          <a:prstGeom prst="rect">
            <a:avLst/>
          </a:prstGeom>
          <a:solidFill>
            <a:srgbClr val="B9CDE5"/>
          </a:solidFill>
        </p:spPr>
        <p:txBody>
          <a:bodyPr wrap="square">
            <a:spAutoFit/>
          </a:bodyPr>
          <a:lstStyle/>
          <a:p>
            <a:r>
              <a:rPr lang="en-I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AET: MOD16A </a:t>
            </a:r>
          </a:p>
          <a:p>
            <a:r>
              <a:rPr lang="en-I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PET: MOD16A </a:t>
            </a:r>
          </a:p>
          <a:p>
            <a:r>
              <a:rPr lang="en-I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PRE: CRU</a:t>
            </a:r>
          </a:p>
          <a:p>
            <a:r>
              <a:rPr lang="en-I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Period: 2000 to 2014</a:t>
            </a:r>
          </a:p>
        </p:txBody>
      </p:sp>
      <p:sp>
        <p:nvSpPr>
          <p:cNvPr id="9" name="Rectangle 8"/>
          <p:cNvSpPr/>
          <p:nvPr/>
        </p:nvSpPr>
        <p:spPr>
          <a:xfrm>
            <a:off x="3660113" y="-31532"/>
            <a:ext cx="45415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SzPct val="173000"/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Introduction </a:t>
            </a:r>
            <a:r>
              <a:rPr lang="en-US" sz="14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&gt;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Evaporation Paradox  &gt;   </a:t>
            </a:r>
            <a:r>
              <a:rPr lang="en-US" sz="14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Validity of CR 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&gt; 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ET</a:t>
            </a:r>
            <a:r>
              <a:rPr lang="en-US" sz="1400" baseline="-25000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 estimation</a:t>
            </a:r>
            <a:endParaRPr lang="en-US" sz="1400" u="sng" dirty="0">
              <a:solidFill>
                <a:schemeClr val="bg1">
                  <a:lumMod val="50000"/>
                </a:schemeClr>
              </a:solidFill>
              <a:uFill>
                <a:solidFill>
                  <a:schemeClr val="bg1"/>
                </a:solidFill>
              </a:u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761798" y="1143000"/>
            <a:ext cx="5197904" cy="5410200"/>
            <a:chOff x="6846405" y="1143000"/>
            <a:chExt cx="5123836" cy="5488621"/>
          </a:xfrm>
        </p:grpSpPr>
        <p:grpSp>
          <p:nvGrpSpPr>
            <p:cNvPr id="31" name="Group 30"/>
            <p:cNvGrpSpPr/>
            <p:nvPr/>
          </p:nvGrpSpPr>
          <p:grpSpPr>
            <a:xfrm>
              <a:off x="6846407" y="1143000"/>
              <a:ext cx="5123834" cy="3636830"/>
              <a:chOff x="6846407" y="1143000"/>
              <a:chExt cx="5123834" cy="363683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7" t="13889" r="6250"/>
              <a:stretch/>
            </p:blipFill>
            <p:spPr>
              <a:xfrm>
                <a:off x="6846407" y="1143000"/>
                <a:ext cx="2508844" cy="1808702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7" t="13890" r="6250" b="-1389"/>
              <a:stretch/>
            </p:blipFill>
            <p:spPr>
              <a:xfrm>
                <a:off x="9468103" y="1163217"/>
                <a:ext cx="2495297" cy="1827950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7" t="13889" r="8333"/>
              <a:stretch/>
            </p:blipFill>
            <p:spPr>
              <a:xfrm>
                <a:off x="6876034" y="2971800"/>
                <a:ext cx="2449589" cy="180803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7" t="13889" r="6250"/>
              <a:stretch/>
            </p:blipFill>
            <p:spPr>
              <a:xfrm>
                <a:off x="9425968" y="2942069"/>
                <a:ext cx="2544273" cy="1834244"/>
              </a:xfrm>
              <a:prstGeom prst="rect">
                <a:avLst/>
              </a:prstGeom>
            </p:spPr>
          </p:pic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7" t="13889" r="6250"/>
            <a:stretch/>
          </p:blipFill>
          <p:spPr>
            <a:xfrm>
              <a:off x="6846405" y="4758986"/>
              <a:ext cx="2535854" cy="187263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7" t="13889" r="8333"/>
            <a:stretch/>
          </p:blipFill>
          <p:spPr>
            <a:xfrm>
              <a:off x="9421806" y="4765577"/>
              <a:ext cx="2488805" cy="1836976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635244" y="4637721"/>
            <a:ext cx="5111221" cy="1859593"/>
            <a:chOff x="1634841" y="2920236"/>
            <a:chExt cx="5111221" cy="1859593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7" t="13889" r="6250"/>
            <a:stretch/>
          </p:blipFill>
          <p:spPr>
            <a:xfrm>
              <a:off x="1634841" y="2920237"/>
              <a:ext cx="2516452" cy="181418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7" t="13889" r="6250"/>
            <a:stretch/>
          </p:blipFill>
          <p:spPr>
            <a:xfrm>
              <a:off x="4166627" y="2920236"/>
              <a:ext cx="2579435" cy="1859593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2491764" y="1876922"/>
            <a:ext cx="9025588" cy="3838078"/>
            <a:chOff x="2491764" y="1876922"/>
            <a:chExt cx="9025588" cy="3838078"/>
          </a:xfrm>
        </p:grpSpPr>
        <p:grpSp>
          <p:nvGrpSpPr>
            <p:cNvPr id="22" name="Group 21"/>
            <p:cNvGrpSpPr/>
            <p:nvPr/>
          </p:nvGrpSpPr>
          <p:grpSpPr>
            <a:xfrm>
              <a:off x="2491764" y="5461925"/>
              <a:ext cx="3540062" cy="239226"/>
              <a:chOff x="2533759" y="3048000"/>
              <a:chExt cx="3705822" cy="246221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5010194" y="3048000"/>
                <a:ext cx="1229387" cy="246221"/>
              </a:xfrm>
              <a:prstGeom prst="rect">
                <a:avLst/>
              </a:prstGeom>
              <a:solidFill>
                <a:srgbClr val="B9CDE5"/>
              </a:solidFill>
            </p:spPr>
            <p:txBody>
              <a:bodyPr wrap="square" anchor="t">
                <a:spAutoFit/>
              </a:bodyPr>
              <a:lstStyle/>
              <a:p>
                <a:pPr algn="ctr"/>
                <a:r>
                  <a:rPr lang="en-IN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Tapti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533759" y="3048000"/>
                <a:ext cx="1229387" cy="246221"/>
              </a:xfrm>
              <a:prstGeom prst="rect">
                <a:avLst/>
              </a:prstGeom>
              <a:solidFill>
                <a:srgbClr val="B9CDE5"/>
              </a:solidFill>
            </p:spPr>
            <p:txBody>
              <a:bodyPr wrap="square" anchor="t">
                <a:spAutoFit/>
              </a:bodyPr>
              <a:lstStyle/>
              <a:p>
                <a:pPr algn="ctr"/>
                <a:r>
                  <a:rPr lang="en-IN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Narmada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7560852" y="5478031"/>
              <a:ext cx="1199291" cy="236969"/>
            </a:xfrm>
            <a:prstGeom prst="rect">
              <a:avLst/>
            </a:prstGeom>
            <a:solidFill>
              <a:srgbClr val="B9CDE5"/>
            </a:solidFill>
          </p:spPr>
          <p:txBody>
            <a:bodyPr wrap="square" anchor="t">
              <a:spAutoFit/>
            </a:bodyPr>
            <a:lstStyle/>
            <a:p>
              <a:pPr algn="ctr"/>
              <a:r>
                <a:rPr lang="en-I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Krishna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315140" y="5473271"/>
              <a:ext cx="1199291" cy="236969"/>
            </a:xfrm>
            <a:prstGeom prst="rect">
              <a:avLst/>
            </a:prstGeom>
            <a:solidFill>
              <a:srgbClr val="B9CDE5"/>
            </a:solidFill>
          </p:spPr>
          <p:txBody>
            <a:bodyPr wrap="square" anchor="t">
              <a:spAutoFit/>
            </a:bodyPr>
            <a:lstStyle/>
            <a:p>
              <a:pPr algn="ctr"/>
              <a:r>
                <a:rPr lang="en-I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Mahanadi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594600" y="1876923"/>
              <a:ext cx="1199291" cy="236969"/>
            </a:xfrm>
            <a:prstGeom prst="rect">
              <a:avLst/>
            </a:prstGeom>
            <a:solidFill>
              <a:srgbClr val="B9CDE5"/>
            </a:solidFill>
          </p:spPr>
          <p:txBody>
            <a:bodyPr wrap="square" anchor="t">
              <a:spAutoFit/>
            </a:bodyPr>
            <a:lstStyle/>
            <a:p>
              <a:pPr algn="ctr"/>
              <a:r>
                <a:rPr lang="en-I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Brahmaputra 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0315141" y="1876922"/>
              <a:ext cx="1199291" cy="236969"/>
            </a:xfrm>
            <a:prstGeom prst="rect">
              <a:avLst/>
            </a:prstGeom>
            <a:solidFill>
              <a:srgbClr val="B9CDE5"/>
            </a:solidFill>
          </p:spPr>
          <p:txBody>
            <a:bodyPr wrap="square" anchor="t">
              <a:spAutoFit/>
            </a:bodyPr>
            <a:lstStyle/>
            <a:p>
              <a:pPr algn="ctr"/>
              <a:r>
                <a:rPr lang="en-I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Cauvery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560854" y="3607038"/>
              <a:ext cx="1199291" cy="236969"/>
            </a:xfrm>
            <a:prstGeom prst="rect">
              <a:avLst/>
            </a:prstGeom>
            <a:solidFill>
              <a:srgbClr val="B9CDE5"/>
            </a:solidFill>
          </p:spPr>
          <p:txBody>
            <a:bodyPr wrap="square" anchor="t">
              <a:spAutoFit/>
            </a:bodyPr>
            <a:lstStyle/>
            <a:p>
              <a:pPr algn="ctr"/>
              <a:r>
                <a:rPr lang="en-I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Ganges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0318062" y="3607038"/>
              <a:ext cx="1199290" cy="236969"/>
            </a:xfrm>
            <a:prstGeom prst="rect">
              <a:avLst/>
            </a:prstGeom>
            <a:solidFill>
              <a:srgbClr val="B9CDE5"/>
            </a:solidFill>
          </p:spPr>
          <p:txBody>
            <a:bodyPr wrap="square" anchor="t">
              <a:spAutoFit/>
            </a:bodyPr>
            <a:lstStyle/>
            <a:p>
              <a:pPr algn="ctr"/>
              <a:r>
                <a:rPr lang="en-I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Godavari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581399" y="-23424"/>
            <a:ext cx="4417271" cy="317677"/>
            <a:chOff x="3635703" y="1024807"/>
            <a:chExt cx="4417271" cy="317677"/>
          </a:xfrm>
        </p:grpSpPr>
        <p:sp>
          <p:nvSpPr>
            <p:cNvPr id="46" name="Rectangle 45">
              <a:hlinkClick r:id="rId11" action="ppaction://hlinksldjump"/>
            </p:cNvPr>
            <p:cNvSpPr/>
            <p:nvPr/>
          </p:nvSpPr>
          <p:spPr>
            <a:xfrm>
              <a:off x="3635703" y="1024807"/>
              <a:ext cx="914400" cy="3124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7" name="Rectangle 46">
              <a:hlinkClick r:id="rId12" action="ppaction://hlinksldjump"/>
            </p:cNvPr>
            <p:cNvSpPr/>
            <p:nvPr/>
          </p:nvSpPr>
          <p:spPr>
            <a:xfrm>
              <a:off x="4615447" y="1024807"/>
              <a:ext cx="1295400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8" name="Rectangle 47">
              <a:hlinkClick r:id="rId13" action="ppaction://hlinksldjump"/>
            </p:cNvPr>
            <p:cNvSpPr/>
            <p:nvPr/>
          </p:nvSpPr>
          <p:spPr>
            <a:xfrm>
              <a:off x="5976191" y="1024807"/>
              <a:ext cx="947313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9" name="Rectangle 48">
              <a:hlinkClick r:id="rId14" action="ppaction://hlinksldjump"/>
            </p:cNvPr>
            <p:cNvSpPr/>
            <p:nvPr/>
          </p:nvSpPr>
          <p:spPr>
            <a:xfrm>
              <a:off x="6988848" y="1024807"/>
              <a:ext cx="1064126" cy="3124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9630908" y="2907223"/>
            <a:ext cx="503692" cy="101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800" dirty="0">
                <a:solidFill>
                  <a:schemeClr val="tx1"/>
                </a:solidFill>
              </a:rPr>
              <a:t>×10 </a:t>
            </a:r>
            <a:r>
              <a:rPr lang="en-IN" sz="800" baseline="30000" dirty="0">
                <a:solidFill>
                  <a:schemeClr val="tx1"/>
                </a:solidFill>
              </a:rPr>
              <a:t>3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888899" y="1138343"/>
            <a:ext cx="8314421" cy="3676611"/>
            <a:chOff x="1888899" y="1138343"/>
            <a:chExt cx="8314421" cy="3676611"/>
          </a:xfrm>
        </p:grpSpPr>
        <p:sp>
          <p:nvSpPr>
            <p:cNvPr id="2" name="Rectangle 1"/>
            <p:cNvSpPr/>
            <p:nvPr/>
          </p:nvSpPr>
          <p:spPr>
            <a:xfrm>
              <a:off x="7010400" y="1138343"/>
              <a:ext cx="503692" cy="101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800" dirty="0">
                  <a:solidFill>
                    <a:schemeClr val="tx1"/>
                  </a:solidFill>
                </a:rPr>
                <a:t>×10 </a:t>
              </a:r>
              <a:r>
                <a:rPr lang="en-IN" sz="800" baseline="300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9699628" y="1141648"/>
              <a:ext cx="503692" cy="101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800" dirty="0">
                  <a:solidFill>
                    <a:schemeClr val="tx1"/>
                  </a:solidFill>
                </a:rPr>
                <a:t>×10 </a:t>
              </a:r>
              <a:r>
                <a:rPr lang="en-IN" sz="800" baseline="300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040108" y="2925859"/>
              <a:ext cx="503692" cy="101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800" dirty="0">
                  <a:solidFill>
                    <a:schemeClr val="tx1"/>
                  </a:solidFill>
                </a:rPr>
                <a:t>×10 </a:t>
              </a:r>
              <a:r>
                <a:rPr lang="en-IN" sz="800" baseline="300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9679840" y="2907223"/>
              <a:ext cx="503692" cy="101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800" dirty="0">
                  <a:solidFill>
                    <a:schemeClr val="tx1"/>
                  </a:solidFill>
                </a:rPr>
                <a:t>×10 </a:t>
              </a:r>
              <a:r>
                <a:rPr lang="en-IN" sz="800" baseline="300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9630908" y="4713818"/>
              <a:ext cx="503692" cy="101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800" dirty="0">
                  <a:solidFill>
                    <a:schemeClr val="tx1"/>
                  </a:solidFill>
                </a:rPr>
                <a:t>×10 </a:t>
              </a:r>
              <a:r>
                <a:rPr lang="en-IN" sz="800" baseline="300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998723" y="4707321"/>
              <a:ext cx="503692" cy="101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800" dirty="0">
                  <a:solidFill>
                    <a:schemeClr val="tx1"/>
                  </a:solidFill>
                </a:rPr>
                <a:t>×10 </a:t>
              </a:r>
              <a:r>
                <a:rPr lang="en-IN" sz="800" baseline="300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404610" y="4623264"/>
              <a:ext cx="503692" cy="101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800" dirty="0">
                  <a:solidFill>
                    <a:schemeClr val="tx1"/>
                  </a:solidFill>
                </a:rPr>
                <a:t>×10 </a:t>
              </a:r>
              <a:r>
                <a:rPr lang="en-IN" sz="800" baseline="300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888899" y="4623264"/>
              <a:ext cx="503692" cy="101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800" dirty="0">
                  <a:solidFill>
                    <a:schemeClr val="tx1"/>
                  </a:solidFill>
                </a:rPr>
                <a:t>×10 </a:t>
              </a:r>
              <a:r>
                <a:rPr lang="en-IN" sz="800" baseline="30000" dirty="0">
                  <a:solidFill>
                    <a:schemeClr val="tx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223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" t="22350" r="5872" b="12378"/>
          <a:stretch/>
        </p:blipFill>
        <p:spPr>
          <a:xfrm>
            <a:off x="1928" y="1142999"/>
            <a:ext cx="6398871" cy="319943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Validity of CR at 405 river basins across the world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contd.</a:t>
            </a:r>
            <a:endParaRPr lang="en-IN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 / 17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0882" y="4572000"/>
            <a:ext cx="1473200" cy="830997"/>
          </a:xfrm>
          <a:prstGeom prst="rect">
            <a:avLst/>
          </a:prstGeom>
          <a:solidFill>
            <a:srgbClr val="B9CDE5"/>
          </a:solidFill>
        </p:spPr>
        <p:txBody>
          <a:bodyPr wrap="square">
            <a:spAutoFit/>
          </a:bodyPr>
          <a:lstStyle/>
          <a:p>
            <a:r>
              <a:rPr lang="en-I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AET: Zhang dataset </a:t>
            </a:r>
          </a:p>
          <a:p>
            <a:r>
              <a:rPr lang="en-I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PET: CRU</a:t>
            </a:r>
          </a:p>
          <a:p>
            <a:r>
              <a:rPr lang="en-I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PRE: CRU</a:t>
            </a:r>
          </a:p>
          <a:p>
            <a:r>
              <a:rPr lang="en-I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Period: 1983 to 2006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6934200" y="1142999"/>
            <a:ext cx="4978400" cy="5356600"/>
            <a:chOff x="6718493" y="1141070"/>
            <a:chExt cx="5397307" cy="568321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4" t="13889" r="8333"/>
            <a:stretch/>
          </p:blipFill>
          <p:spPr>
            <a:xfrm>
              <a:off x="6718493" y="3036907"/>
              <a:ext cx="2643088" cy="1905482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" t="13889" r="6250"/>
            <a:stretch/>
          </p:blipFill>
          <p:spPr>
            <a:xfrm>
              <a:off x="9394264" y="3036907"/>
              <a:ext cx="2704555" cy="1905482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6718493" y="1141070"/>
              <a:ext cx="5397307" cy="1905482"/>
              <a:chOff x="6718493" y="1141070"/>
              <a:chExt cx="5397307" cy="1905482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4" t="13889" r="7291"/>
              <a:stretch/>
            </p:blipFill>
            <p:spPr>
              <a:xfrm>
                <a:off x="6718493" y="1160361"/>
                <a:ext cx="2643088" cy="1883580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3" t="13889" r="6250"/>
              <a:stretch/>
            </p:blipFill>
            <p:spPr>
              <a:xfrm>
                <a:off x="9411245" y="1141070"/>
                <a:ext cx="2704555" cy="1905482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" t="13889" r="6250"/>
            <a:stretch/>
          </p:blipFill>
          <p:spPr>
            <a:xfrm>
              <a:off x="6746465" y="4939778"/>
              <a:ext cx="2674779" cy="188450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" t="13889" r="6250"/>
            <a:stretch/>
          </p:blipFill>
          <p:spPr>
            <a:xfrm>
              <a:off x="9421469" y="4926002"/>
              <a:ext cx="2694331" cy="1898279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600200" y="4572000"/>
            <a:ext cx="5049347" cy="1936852"/>
            <a:chOff x="1545456" y="2707641"/>
            <a:chExt cx="5423742" cy="193685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" t="13889" r="6250"/>
            <a:stretch/>
          </p:blipFill>
          <p:spPr>
            <a:xfrm>
              <a:off x="1545456" y="2707641"/>
              <a:ext cx="2701719" cy="190348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" t="13889" r="6250"/>
            <a:stretch/>
          </p:blipFill>
          <p:spPr>
            <a:xfrm>
              <a:off x="4264156" y="2738668"/>
              <a:ext cx="2705042" cy="1905825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2491764" y="1896630"/>
            <a:ext cx="9025588" cy="3680199"/>
            <a:chOff x="2491764" y="2020952"/>
            <a:chExt cx="9025588" cy="3680199"/>
          </a:xfrm>
        </p:grpSpPr>
        <p:grpSp>
          <p:nvGrpSpPr>
            <p:cNvPr id="33" name="Group 32"/>
            <p:cNvGrpSpPr/>
            <p:nvPr/>
          </p:nvGrpSpPr>
          <p:grpSpPr>
            <a:xfrm>
              <a:off x="2491764" y="5461925"/>
              <a:ext cx="3540062" cy="239226"/>
              <a:chOff x="2533759" y="3048000"/>
              <a:chExt cx="3705822" cy="246221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5010194" y="3048000"/>
                <a:ext cx="1229387" cy="246221"/>
              </a:xfrm>
              <a:prstGeom prst="rect">
                <a:avLst/>
              </a:prstGeom>
              <a:solidFill>
                <a:srgbClr val="B9CDE5"/>
              </a:solidFill>
            </p:spPr>
            <p:txBody>
              <a:bodyPr wrap="square" anchor="t">
                <a:spAutoFit/>
              </a:bodyPr>
              <a:lstStyle/>
              <a:p>
                <a:pPr algn="ctr"/>
                <a:r>
                  <a:rPr lang="en-IN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Tapti</a:t>
                </a: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2533759" y="3048000"/>
                <a:ext cx="1229387" cy="246221"/>
              </a:xfrm>
              <a:prstGeom prst="rect">
                <a:avLst/>
              </a:prstGeom>
              <a:solidFill>
                <a:srgbClr val="B9CDE5"/>
              </a:solidFill>
            </p:spPr>
            <p:txBody>
              <a:bodyPr wrap="square" anchor="t">
                <a:spAutoFit/>
              </a:bodyPr>
              <a:lstStyle/>
              <a:p>
                <a:pPr algn="ctr"/>
                <a:r>
                  <a:rPr lang="en-IN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Narmada</a:t>
                </a: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7560852" y="5463082"/>
              <a:ext cx="1199291" cy="236969"/>
            </a:xfrm>
            <a:prstGeom prst="rect">
              <a:avLst/>
            </a:prstGeom>
            <a:solidFill>
              <a:srgbClr val="B9CDE5"/>
            </a:solidFill>
          </p:spPr>
          <p:txBody>
            <a:bodyPr wrap="square" anchor="t">
              <a:spAutoFit/>
            </a:bodyPr>
            <a:lstStyle/>
            <a:p>
              <a:pPr algn="ctr"/>
              <a:r>
                <a:rPr lang="en-I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Krishna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0315140" y="5458322"/>
              <a:ext cx="1199291" cy="236969"/>
            </a:xfrm>
            <a:prstGeom prst="rect">
              <a:avLst/>
            </a:prstGeom>
            <a:solidFill>
              <a:srgbClr val="B9CDE5"/>
            </a:solidFill>
          </p:spPr>
          <p:txBody>
            <a:bodyPr wrap="square" anchor="t">
              <a:spAutoFit/>
            </a:bodyPr>
            <a:lstStyle/>
            <a:p>
              <a:pPr algn="ctr"/>
              <a:r>
                <a:rPr lang="en-I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Mahanadi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594600" y="2020953"/>
              <a:ext cx="1199291" cy="236969"/>
            </a:xfrm>
            <a:prstGeom prst="rect">
              <a:avLst/>
            </a:prstGeom>
            <a:solidFill>
              <a:srgbClr val="B9CDE5"/>
            </a:solidFill>
          </p:spPr>
          <p:txBody>
            <a:bodyPr wrap="square" anchor="t">
              <a:spAutoFit/>
            </a:bodyPr>
            <a:lstStyle/>
            <a:p>
              <a:pPr algn="ctr"/>
              <a:r>
                <a:rPr lang="en-I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Brahmaputra 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0315141" y="2020952"/>
              <a:ext cx="1199291" cy="236969"/>
            </a:xfrm>
            <a:prstGeom prst="rect">
              <a:avLst/>
            </a:prstGeom>
            <a:solidFill>
              <a:srgbClr val="B9CDE5"/>
            </a:solidFill>
          </p:spPr>
          <p:txBody>
            <a:bodyPr wrap="square" anchor="t">
              <a:spAutoFit/>
            </a:bodyPr>
            <a:lstStyle/>
            <a:p>
              <a:pPr algn="ctr"/>
              <a:r>
                <a:rPr lang="en-I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Cauvery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560854" y="3705722"/>
              <a:ext cx="1199291" cy="236969"/>
            </a:xfrm>
            <a:prstGeom prst="rect">
              <a:avLst/>
            </a:prstGeom>
            <a:solidFill>
              <a:srgbClr val="B9CDE5"/>
            </a:solidFill>
          </p:spPr>
          <p:txBody>
            <a:bodyPr wrap="square" anchor="t">
              <a:spAutoFit/>
            </a:bodyPr>
            <a:lstStyle/>
            <a:p>
              <a:pPr algn="ctr"/>
              <a:r>
                <a:rPr lang="en-I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Ganges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318062" y="3705722"/>
              <a:ext cx="1199290" cy="236969"/>
            </a:xfrm>
            <a:prstGeom prst="rect">
              <a:avLst/>
            </a:prstGeom>
            <a:solidFill>
              <a:srgbClr val="B9CDE5"/>
            </a:solidFill>
          </p:spPr>
          <p:txBody>
            <a:bodyPr wrap="square" anchor="t">
              <a:spAutoFit/>
            </a:bodyPr>
            <a:lstStyle/>
            <a:p>
              <a:pPr algn="ctr"/>
              <a:r>
                <a:rPr lang="en-I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Godavari</a:t>
              </a:r>
            </a:p>
          </p:txBody>
        </p:sp>
      </p:grpSp>
      <p:sp>
        <p:nvSpPr>
          <p:cNvPr id="42" name="Rectangle 41"/>
          <p:cNvSpPr/>
          <p:nvPr/>
        </p:nvSpPr>
        <p:spPr>
          <a:xfrm>
            <a:off x="3660113" y="-31532"/>
            <a:ext cx="45415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SzPct val="173000"/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Introduction </a:t>
            </a:r>
            <a:r>
              <a:rPr lang="en-US" sz="14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&gt;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Evaporation Paradox  &gt;   </a:t>
            </a:r>
            <a:r>
              <a:rPr lang="en-US" sz="14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Validity of CR 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&gt; 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ET</a:t>
            </a:r>
            <a:r>
              <a:rPr lang="en-US" sz="1400" baseline="-25000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 estimation</a:t>
            </a:r>
            <a:endParaRPr lang="en-US" sz="1400" u="sng" dirty="0">
              <a:solidFill>
                <a:schemeClr val="bg1">
                  <a:lumMod val="50000"/>
                </a:schemeClr>
              </a:solidFill>
              <a:uFill>
                <a:solidFill>
                  <a:schemeClr val="bg1"/>
                </a:solidFill>
              </a:u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3581399" y="-23424"/>
            <a:ext cx="4417271" cy="317677"/>
            <a:chOff x="3635703" y="1024807"/>
            <a:chExt cx="4417271" cy="317677"/>
          </a:xfrm>
        </p:grpSpPr>
        <p:sp>
          <p:nvSpPr>
            <p:cNvPr id="44" name="Rectangle 43">
              <a:hlinkClick r:id="rId11" action="ppaction://hlinksldjump"/>
            </p:cNvPr>
            <p:cNvSpPr/>
            <p:nvPr/>
          </p:nvSpPr>
          <p:spPr>
            <a:xfrm>
              <a:off x="3635703" y="1024807"/>
              <a:ext cx="914400" cy="3124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5" name="Rectangle 44">
              <a:hlinkClick r:id="rId12" action="ppaction://hlinksldjump"/>
            </p:cNvPr>
            <p:cNvSpPr/>
            <p:nvPr/>
          </p:nvSpPr>
          <p:spPr>
            <a:xfrm>
              <a:off x="4615447" y="1024807"/>
              <a:ext cx="1295400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6" name="Rectangle 45">
              <a:hlinkClick r:id="rId13" action="ppaction://hlinksldjump"/>
            </p:cNvPr>
            <p:cNvSpPr/>
            <p:nvPr/>
          </p:nvSpPr>
          <p:spPr>
            <a:xfrm>
              <a:off x="5976191" y="1024807"/>
              <a:ext cx="947313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7" name="Rectangle 46">
              <a:hlinkClick r:id="rId14" action="ppaction://hlinksldjump"/>
            </p:cNvPr>
            <p:cNvSpPr/>
            <p:nvPr/>
          </p:nvSpPr>
          <p:spPr>
            <a:xfrm>
              <a:off x="6988848" y="1024807"/>
              <a:ext cx="1064126" cy="3124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157593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28600"/>
            <a:ext cx="11861800" cy="743953"/>
          </a:xfrm>
        </p:spPr>
        <p:txBody>
          <a:bodyPr/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Quality of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2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estimates | </a:t>
            </a:r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 minimum regulated catchments from peninsula India </a:t>
            </a:r>
            <a:endParaRPr lang="en-IN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/ 17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60113" y="-31532"/>
            <a:ext cx="45415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SzPct val="173000"/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Introduction </a:t>
            </a:r>
            <a:r>
              <a:rPr lang="en-US" sz="14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&gt;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Evaporation Paradox  &gt;   Validity of CR   &gt;  </a:t>
            </a:r>
            <a:r>
              <a:rPr lang="en-US" sz="1400" i="1" dirty="0" err="1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ET</a:t>
            </a:r>
            <a:r>
              <a:rPr lang="en-US" sz="1400" baseline="-25000" dirty="0" err="1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14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 estimation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581399" y="-23424"/>
            <a:ext cx="4417271" cy="317677"/>
            <a:chOff x="3635703" y="1024807"/>
            <a:chExt cx="4417271" cy="317677"/>
          </a:xfrm>
        </p:grpSpPr>
        <p:sp>
          <p:nvSpPr>
            <p:cNvPr id="7" name="Rectangle 6">
              <a:hlinkClick r:id="rId2" action="ppaction://hlinksldjump"/>
            </p:cNvPr>
            <p:cNvSpPr/>
            <p:nvPr/>
          </p:nvSpPr>
          <p:spPr>
            <a:xfrm>
              <a:off x="3635703" y="1024807"/>
              <a:ext cx="914400" cy="3124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Rectangle 7">
              <a:hlinkClick r:id="rId3" action="ppaction://hlinksldjump"/>
            </p:cNvPr>
            <p:cNvSpPr/>
            <p:nvPr/>
          </p:nvSpPr>
          <p:spPr>
            <a:xfrm>
              <a:off x="4615447" y="1024807"/>
              <a:ext cx="1295400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Rectangle 8">
              <a:hlinkClick r:id="rId4" action="ppaction://hlinksldjump"/>
            </p:cNvPr>
            <p:cNvSpPr/>
            <p:nvPr/>
          </p:nvSpPr>
          <p:spPr>
            <a:xfrm>
              <a:off x="5976191" y="1024807"/>
              <a:ext cx="947313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Rectangle 9">
              <a:hlinkClick r:id="rId5" action="ppaction://hlinksldjump"/>
            </p:cNvPr>
            <p:cNvSpPr/>
            <p:nvPr/>
          </p:nvSpPr>
          <p:spPr>
            <a:xfrm>
              <a:off x="6988848" y="1024807"/>
              <a:ext cx="1064126" cy="3124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5" t="2099" r="18932" b="2504"/>
          <a:stretch/>
        </p:blipFill>
        <p:spPr>
          <a:xfrm>
            <a:off x="-11339" y="1066799"/>
            <a:ext cx="4343400" cy="4343401"/>
          </a:xfrm>
        </p:spPr>
      </p:pic>
      <p:sp>
        <p:nvSpPr>
          <p:cNvPr id="11" name="Rectangle 10"/>
          <p:cNvSpPr/>
          <p:nvPr/>
        </p:nvSpPr>
        <p:spPr>
          <a:xfrm>
            <a:off x="0" y="5410200"/>
            <a:ext cx="4267200" cy="584775"/>
          </a:xfrm>
          <a:prstGeom prst="rect">
            <a:avLst/>
          </a:prstGeom>
          <a:solidFill>
            <a:srgbClr val="B9CDE5"/>
          </a:solidFill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 Gauged minimum regulated catchments are selected from peninsula India.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676491" y="5853752"/>
            <a:ext cx="6538658" cy="623248"/>
          </a:xfrm>
          <a:prstGeom prst="rect">
            <a:avLst/>
          </a:prstGeom>
          <a:solidFill>
            <a:srgbClr val="B9CDE5"/>
          </a:solidFill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Annual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estimated from water balance of the 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catchments </a:t>
            </a:r>
          </a:p>
          <a:p>
            <a:pPr>
              <a:spcBef>
                <a:spcPts val="300"/>
              </a:spcBef>
            </a:pP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Precipitation-runoff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55783" y="1192914"/>
            <a:ext cx="3702417" cy="584775"/>
          </a:xfrm>
          <a:prstGeom prst="rect">
            <a:avLst/>
          </a:prstGeom>
          <a:solidFill>
            <a:srgbClr val="B9CDE5"/>
          </a:solidFill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I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I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between annual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estimated from 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datasets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534400" y="1182033"/>
            <a:ext cx="3680749" cy="584775"/>
          </a:xfrm>
          <a:prstGeom prst="rect">
            <a:avLst/>
          </a:prstGeom>
          <a:solidFill>
            <a:srgbClr val="B9CDE5"/>
          </a:solidFill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 between annual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estimated from 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datasets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9" t="5390" r="8863" b="10213"/>
          <a:stretch/>
        </p:blipFill>
        <p:spPr>
          <a:xfrm>
            <a:off x="8534400" y="1790961"/>
            <a:ext cx="3632300" cy="3581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" t="5391" r="8864" b="9007"/>
          <a:stretch/>
        </p:blipFill>
        <p:spPr>
          <a:xfrm>
            <a:off x="4351110" y="1804578"/>
            <a:ext cx="4164240" cy="360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1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9" t="5391" r="8863" b="9007"/>
          <a:stretch/>
        </p:blipFill>
        <p:spPr>
          <a:xfrm>
            <a:off x="4448610" y="1206569"/>
            <a:ext cx="3841516" cy="384151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13 / 17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60113" y="-31532"/>
            <a:ext cx="45415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SzPct val="173000"/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Introduction </a:t>
            </a:r>
            <a:r>
              <a:rPr lang="en-US" sz="14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&gt;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Evaporation Paradox  &gt;   Validity of CR   &gt;  </a:t>
            </a:r>
            <a:r>
              <a:rPr lang="en-US" sz="1400" i="1" dirty="0" err="1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ET</a:t>
            </a:r>
            <a:r>
              <a:rPr lang="en-US" sz="1400" baseline="-25000" dirty="0" err="1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14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 estimation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581399" y="-23424"/>
            <a:ext cx="4417271" cy="317677"/>
            <a:chOff x="3635703" y="1024807"/>
            <a:chExt cx="4417271" cy="317677"/>
          </a:xfrm>
        </p:grpSpPr>
        <p:sp>
          <p:nvSpPr>
            <p:cNvPr id="7" name="Rectangle 6">
              <a:hlinkClick r:id="rId3" action="ppaction://hlinksldjump"/>
            </p:cNvPr>
            <p:cNvSpPr/>
            <p:nvPr/>
          </p:nvSpPr>
          <p:spPr>
            <a:xfrm>
              <a:off x="3635703" y="1024807"/>
              <a:ext cx="914400" cy="3124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Rectangle 7">
              <a:hlinkClick r:id="rId4" action="ppaction://hlinksldjump"/>
            </p:cNvPr>
            <p:cNvSpPr/>
            <p:nvPr/>
          </p:nvSpPr>
          <p:spPr>
            <a:xfrm>
              <a:off x="4615447" y="1024807"/>
              <a:ext cx="1295400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Rectangle 8">
              <a:hlinkClick r:id="rId5" action="ppaction://hlinksldjump"/>
            </p:cNvPr>
            <p:cNvSpPr/>
            <p:nvPr/>
          </p:nvSpPr>
          <p:spPr>
            <a:xfrm>
              <a:off x="5976191" y="1024807"/>
              <a:ext cx="947313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Rectangle 9">
              <a:hlinkClick r:id="rId6" action="ppaction://hlinksldjump"/>
            </p:cNvPr>
            <p:cNvSpPr/>
            <p:nvPr/>
          </p:nvSpPr>
          <p:spPr>
            <a:xfrm>
              <a:off x="6988848" y="1024807"/>
              <a:ext cx="1064126" cy="3124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533400" y="5048684"/>
            <a:ext cx="3897057" cy="523220"/>
          </a:xfrm>
          <a:prstGeom prst="rect">
            <a:avLst/>
          </a:prstGeom>
          <a:solidFill>
            <a:srgbClr val="B9CDE5"/>
          </a:solidFill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RMSE (mm) between annual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estimated from 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datasets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29623" y="5048084"/>
            <a:ext cx="3699977" cy="523220"/>
          </a:xfrm>
          <a:prstGeom prst="rect">
            <a:avLst/>
          </a:prstGeom>
          <a:solidFill>
            <a:srgbClr val="B9CDE5"/>
          </a:solidFill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R-RMSE (%) between annual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estimated from 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datasets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358667" y="5048084"/>
            <a:ext cx="3699977" cy="523220"/>
          </a:xfrm>
          <a:prstGeom prst="rect">
            <a:avLst/>
          </a:prstGeom>
          <a:solidFill>
            <a:srgbClr val="B9CDE5"/>
          </a:solidFill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NSC between annual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estimated from 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datasets</a:t>
            </a:r>
          </a:p>
        </p:txBody>
      </p:sp>
      <p:sp>
        <p:nvSpPr>
          <p:cNvPr id="22" name="Title 2"/>
          <p:cNvSpPr>
            <a:spLocks noGrp="1"/>
          </p:cNvSpPr>
          <p:nvPr>
            <p:ph type="title"/>
          </p:nvPr>
        </p:nvSpPr>
        <p:spPr>
          <a:xfrm>
            <a:off x="0" y="228600"/>
            <a:ext cx="11861800" cy="743953"/>
          </a:xfrm>
        </p:spPr>
        <p:txBody>
          <a:bodyPr/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Quality of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2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estimates | </a:t>
            </a:r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 minimum regulated catchments from peninsula India </a:t>
            </a:r>
            <a:endParaRPr lang="en-IN" sz="2600" dirty="0"/>
          </a:p>
        </p:txBody>
      </p:sp>
      <p:sp>
        <p:nvSpPr>
          <p:cNvPr id="23" name="Rectangle 22"/>
          <p:cNvSpPr/>
          <p:nvPr/>
        </p:nvSpPr>
        <p:spPr>
          <a:xfrm>
            <a:off x="4724400" y="4038600"/>
            <a:ext cx="228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Rectangle 23"/>
          <p:cNvSpPr/>
          <p:nvPr/>
        </p:nvSpPr>
        <p:spPr>
          <a:xfrm>
            <a:off x="5457216" y="3246025"/>
            <a:ext cx="381000" cy="2806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Rectangle 24"/>
          <p:cNvSpPr/>
          <p:nvPr/>
        </p:nvSpPr>
        <p:spPr>
          <a:xfrm>
            <a:off x="6265311" y="2743200"/>
            <a:ext cx="228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Rectangle 25"/>
          <p:cNvSpPr/>
          <p:nvPr/>
        </p:nvSpPr>
        <p:spPr>
          <a:xfrm>
            <a:off x="6934544" y="2133600"/>
            <a:ext cx="228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Rectangle 26"/>
          <p:cNvSpPr/>
          <p:nvPr/>
        </p:nvSpPr>
        <p:spPr>
          <a:xfrm>
            <a:off x="6189111" y="2701026"/>
            <a:ext cx="381000" cy="2806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Rectangle 27"/>
          <p:cNvSpPr/>
          <p:nvPr/>
        </p:nvSpPr>
        <p:spPr>
          <a:xfrm>
            <a:off x="4811593" y="3801959"/>
            <a:ext cx="381000" cy="2806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Rectangle 28"/>
          <p:cNvSpPr/>
          <p:nvPr/>
        </p:nvSpPr>
        <p:spPr>
          <a:xfrm>
            <a:off x="7705554" y="1516948"/>
            <a:ext cx="381000" cy="2806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8" name="Group 47"/>
          <p:cNvGrpSpPr/>
          <p:nvPr/>
        </p:nvGrpSpPr>
        <p:grpSpPr>
          <a:xfrm>
            <a:off x="8610600" y="1371601"/>
            <a:ext cx="3438093" cy="2819400"/>
            <a:chOff x="4802346" y="1534260"/>
            <a:chExt cx="3274961" cy="2565689"/>
          </a:xfrm>
        </p:grpSpPr>
        <p:sp>
          <p:nvSpPr>
            <p:cNvPr id="49" name="Rectangle 48"/>
            <p:cNvSpPr/>
            <p:nvPr/>
          </p:nvSpPr>
          <p:spPr>
            <a:xfrm>
              <a:off x="5447969" y="3263337"/>
              <a:ext cx="381000" cy="2806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925297" y="2150912"/>
              <a:ext cx="2286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179864" y="2718338"/>
              <a:ext cx="381000" cy="2806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802346" y="3819271"/>
              <a:ext cx="381000" cy="2806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7696307" y="1534260"/>
              <a:ext cx="381000" cy="2806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2696022" y="6248400"/>
            <a:ext cx="7138577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I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triangle values of the matrix is estimated with respect to the dataset mentioned in y-axis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9" t="6018" r="7870" b="9714"/>
          <a:stretch/>
        </p:blipFill>
        <p:spPr>
          <a:xfrm>
            <a:off x="8326787" y="1245026"/>
            <a:ext cx="3859873" cy="375265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611002" y="1493856"/>
            <a:ext cx="3362154" cy="2674052"/>
            <a:chOff x="8611002" y="1493856"/>
            <a:chExt cx="3362154" cy="2674052"/>
          </a:xfrm>
        </p:grpSpPr>
        <p:sp>
          <p:nvSpPr>
            <p:cNvPr id="31" name="Rectangle 30"/>
            <p:cNvSpPr/>
            <p:nvPr/>
          </p:nvSpPr>
          <p:spPr>
            <a:xfrm>
              <a:off x="8611002" y="4015508"/>
              <a:ext cx="2286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343818" y="3222933"/>
              <a:ext cx="381000" cy="2806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821146" y="2110508"/>
              <a:ext cx="2286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075713" y="2677934"/>
              <a:ext cx="381000" cy="2806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1592156" y="1493856"/>
              <a:ext cx="381000" cy="2806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56116" y="1461168"/>
            <a:ext cx="3362154" cy="2674052"/>
            <a:chOff x="7526269" y="1267571"/>
            <a:chExt cx="3362154" cy="2674052"/>
          </a:xfrm>
        </p:grpSpPr>
        <p:sp>
          <p:nvSpPr>
            <p:cNvPr id="37" name="Rectangle 36"/>
            <p:cNvSpPr/>
            <p:nvPr/>
          </p:nvSpPr>
          <p:spPr>
            <a:xfrm>
              <a:off x="7526269" y="3789223"/>
              <a:ext cx="2286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8259085" y="2996648"/>
              <a:ext cx="381000" cy="2806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9736413" y="1884223"/>
              <a:ext cx="2286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990980" y="2451649"/>
              <a:ext cx="381000" cy="2806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0507423" y="1267571"/>
              <a:ext cx="381000" cy="2806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1" r="9088" b="9007"/>
          <a:stretch/>
        </p:blipFill>
        <p:spPr>
          <a:xfrm>
            <a:off x="32090" y="1238084"/>
            <a:ext cx="438802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0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2" t="5391" r="7753" b="9007"/>
          <a:stretch/>
        </p:blipFill>
        <p:spPr>
          <a:xfrm>
            <a:off x="717000" y="1219200"/>
            <a:ext cx="4938407" cy="417413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14 / 17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60113" y="-31532"/>
            <a:ext cx="45415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SzPct val="173000"/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Introduction </a:t>
            </a:r>
            <a:r>
              <a:rPr lang="en-US" sz="14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&gt;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Evaporation Paradox  &gt;   Validity of CR   &gt;  </a:t>
            </a:r>
            <a:r>
              <a:rPr lang="en-US" sz="1400" i="1" dirty="0" err="1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ET</a:t>
            </a:r>
            <a:r>
              <a:rPr lang="en-US" sz="1400" baseline="-25000" dirty="0" err="1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14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 estimation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581399" y="-23424"/>
            <a:ext cx="4417271" cy="317677"/>
            <a:chOff x="3635703" y="1024807"/>
            <a:chExt cx="4417271" cy="317677"/>
          </a:xfrm>
        </p:grpSpPr>
        <p:sp>
          <p:nvSpPr>
            <p:cNvPr id="7" name="Rectangle 6">
              <a:hlinkClick r:id="rId3" action="ppaction://hlinksldjump"/>
            </p:cNvPr>
            <p:cNvSpPr/>
            <p:nvPr/>
          </p:nvSpPr>
          <p:spPr>
            <a:xfrm>
              <a:off x="3635703" y="1024807"/>
              <a:ext cx="914400" cy="3124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Rectangle 7">
              <a:hlinkClick r:id="rId4" action="ppaction://hlinksldjump"/>
            </p:cNvPr>
            <p:cNvSpPr/>
            <p:nvPr/>
          </p:nvSpPr>
          <p:spPr>
            <a:xfrm>
              <a:off x="4615447" y="1024807"/>
              <a:ext cx="1295400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Rectangle 8">
              <a:hlinkClick r:id="rId5" action="ppaction://hlinksldjump"/>
            </p:cNvPr>
            <p:cNvSpPr/>
            <p:nvPr/>
          </p:nvSpPr>
          <p:spPr>
            <a:xfrm>
              <a:off x="5976191" y="1024807"/>
              <a:ext cx="947313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Rectangle 9">
              <a:hlinkClick r:id="rId6" action="ppaction://hlinksldjump"/>
            </p:cNvPr>
            <p:cNvSpPr/>
            <p:nvPr/>
          </p:nvSpPr>
          <p:spPr>
            <a:xfrm>
              <a:off x="6988848" y="1024807"/>
              <a:ext cx="1064126" cy="3124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2" name="Title 2"/>
          <p:cNvSpPr>
            <a:spLocks noGrp="1"/>
          </p:cNvSpPr>
          <p:nvPr>
            <p:ph type="title"/>
          </p:nvPr>
        </p:nvSpPr>
        <p:spPr>
          <a:xfrm>
            <a:off x="0" y="228600"/>
            <a:ext cx="11861800" cy="743953"/>
          </a:xfrm>
        </p:spPr>
        <p:txBody>
          <a:bodyPr/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Quality of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2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estimates | </a:t>
            </a:r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 minimum regulated catchments from peninsula India </a:t>
            </a:r>
            <a:endParaRPr lang="en-IN" sz="2600" dirty="0"/>
          </a:p>
        </p:txBody>
      </p:sp>
      <p:grpSp>
        <p:nvGrpSpPr>
          <p:cNvPr id="3" name="Group 2"/>
          <p:cNvGrpSpPr/>
          <p:nvPr/>
        </p:nvGrpSpPr>
        <p:grpSpPr>
          <a:xfrm>
            <a:off x="1506288" y="5579523"/>
            <a:ext cx="9542712" cy="523220"/>
            <a:chOff x="869823" y="5579523"/>
            <a:chExt cx="9542712" cy="523220"/>
          </a:xfrm>
        </p:grpSpPr>
        <p:sp>
          <p:nvSpPr>
            <p:cNvPr id="13" name="Rectangle 12"/>
            <p:cNvSpPr/>
            <p:nvPr/>
          </p:nvSpPr>
          <p:spPr>
            <a:xfrm>
              <a:off x="869823" y="5579523"/>
              <a:ext cx="4132512" cy="523220"/>
            </a:xfrm>
            <a:prstGeom prst="rect">
              <a:avLst/>
            </a:prstGeom>
            <a:solidFill>
              <a:srgbClr val="B9CDE5"/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I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AR-bias (%) between annual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ET</a:t>
              </a:r>
              <a:r>
                <a:rPr lang="en-US" sz="14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estimated from </a:t>
              </a:r>
              <a:r>
                <a:rPr lang="en-I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different datasets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201728" y="5579523"/>
              <a:ext cx="4210807" cy="523220"/>
            </a:xfrm>
            <a:prstGeom prst="rect">
              <a:avLst/>
            </a:prstGeom>
            <a:solidFill>
              <a:srgbClr val="B9CDE5"/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I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MAE (mm) between annual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ET</a:t>
              </a:r>
              <a:r>
                <a:rPr lang="en-US" sz="14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estimated from </a:t>
              </a:r>
              <a:r>
                <a:rPr lang="en-I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different datasets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3377023" y="6256155"/>
            <a:ext cx="7138577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I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triangle values of the matrix is estimated with respect to the dataset mentioned in y-axis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4" t="5391" r="6640" b="9007"/>
          <a:stretch/>
        </p:blipFill>
        <p:spPr>
          <a:xfrm>
            <a:off x="6041713" y="1219200"/>
            <a:ext cx="5137182" cy="424116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97267" y="1445923"/>
            <a:ext cx="3568263" cy="3055484"/>
            <a:chOff x="6145120" y="1458935"/>
            <a:chExt cx="3568263" cy="3055484"/>
          </a:xfrm>
        </p:grpSpPr>
        <p:sp>
          <p:nvSpPr>
            <p:cNvPr id="24" name="Rectangle 23"/>
            <p:cNvSpPr/>
            <p:nvPr/>
          </p:nvSpPr>
          <p:spPr>
            <a:xfrm>
              <a:off x="6848564" y="3518096"/>
              <a:ext cx="415122" cy="3342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458200" y="2193307"/>
              <a:ext cx="249073" cy="1814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646007" y="2869056"/>
              <a:ext cx="415122" cy="3342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145120" y="4180159"/>
              <a:ext cx="415122" cy="3342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298261" y="1458935"/>
              <a:ext cx="415122" cy="3342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298429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344555"/>
            <a:ext cx="11633200" cy="5056245"/>
          </a:xfrm>
        </p:spPr>
        <p:txBody>
          <a:bodyPr/>
          <a:lstStyle/>
          <a:p>
            <a:pPr marL="622300" indent="-533400" algn="just">
              <a:buClr>
                <a:srgbClr val="3333B2"/>
              </a:buClr>
              <a:buFont typeface="Webdings" panose="05030102010509060703" pitchFamily="18" charset="2"/>
              <a:buChar char="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Complementary relationship between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2400" baseline="-2500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plays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role beside trend of climate variables in influencing the trend of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(and therefore, evaporation paradox) through changes occurring in air temperature and relative humidity.  </a:t>
            </a:r>
          </a:p>
          <a:p>
            <a:pPr marL="88900" indent="0" algn="just">
              <a:buClr>
                <a:srgbClr val="3333B2"/>
              </a:buClr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2300" indent="-533400" algn="just">
              <a:buClr>
                <a:srgbClr val="3333B2"/>
              </a:buClr>
              <a:buFont typeface="Webdings" panose="05030102010509060703" pitchFamily="18" charset="2"/>
              <a:buChar char="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disagreement among datasets about validity of CR in different parts of the world. However, validity of CR is confirmed in India.</a:t>
            </a:r>
          </a:p>
          <a:p>
            <a:pPr marL="622300" indent="-533400" algn="just">
              <a:buClr>
                <a:srgbClr val="3333B2"/>
              </a:buClr>
              <a:buFont typeface="Webdings" panose="05030102010509060703" pitchFamily="18" charset="2"/>
              <a:buChar char="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2300" indent="-533400" algn="just">
              <a:buClr>
                <a:srgbClr val="3333B2"/>
              </a:buClr>
              <a:buFont typeface="Webdings" panose="05030102010509060703" pitchFamily="18" charset="2"/>
              <a:buChar char="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considerable difference in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estimates obtained based on different datasets (except GLEAM-a and GLEAM-b) and none of them is consistent with that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from observed precipitation and runoff data in India. </a:t>
            </a:r>
          </a:p>
          <a:p>
            <a:pPr marL="622300" indent="-533400" algn="just">
              <a:buClr>
                <a:srgbClr val="3333B2"/>
              </a:buClr>
              <a:buFont typeface="Webdings" panose="05030102010509060703" pitchFamily="18" charset="2"/>
              <a:buChar char="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 / 17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60113" y="-31532"/>
            <a:ext cx="45415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SzPct val="173000"/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Introduction  &gt;  Evaporation Paradox  &gt;   Validity of CR   &gt; 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ET</a:t>
            </a:r>
            <a:r>
              <a:rPr lang="en-US" sz="1400" baseline="-25000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 estimation</a:t>
            </a:r>
            <a:endParaRPr lang="en-US" sz="1400" u="sng" dirty="0">
              <a:solidFill>
                <a:schemeClr val="bg1">
                  <a:lumMod val="50000"/>
                </a:schemeClr>
              </a:solidFill>
              <a:uFill>
                <a:solidFill>
                  <a:schemeClr val="bg1"/>
                </a:solidFill>
              </a:u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81399" y="-23424"/>
            <a:ext cx="4417271" cy="317677"/>
            <a:chOff x="3635703" y="1024807"/>
            <a:chExt cx="4417271" cy="317677"/>
          </a:xfrm>
        </p:grpSpPr>
        <p:sp>
          <p:nvSpPr>
            <p:cNvPr id="12" name="Rectangle 11">
              <a:hlinkClick r:id="rId2" action="ppaction://hlinksldjump"/>
            </p:cNvPr>
            <p:cNvSpPr/>
            <p:nvPr/>
          </p:nvSpPr>
          <p:spPr>
            <a:xfrm>
              <a:off x="3635703" y="1024807"/>
              <a:ext cx="914400" cy="3124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Rectangle 12">
              <a:hlinkClick r:id="rId3" action="ppaction://hlinksldjump"/>
            </p:cNvPr>
            <p:cNvSpPr/>
            <p:nvPr/>
          </p:nvSpPr>
          <p:spPr>
            <a:xfrm>
              <a:off x="4615447" y="1024807"/>
              <a:ext cx="1295400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Rectangle 13">
              <a:hlinkClick r:id="rId4" action="ppaction://hlinksldjump"/>
            </p:cNvPr>
            <p:cNvSpPr/>
            <p:nvPr/>
          </p:nvSpPr>
          <p:spPr>
            <a:xfrm>
              <a:off x="5976191" y="1024807"/>
              <a:ext cx="947313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Rectangle 14">
              <a:hlinkClick r:id="rId5" action="ppaction://hlinksldjump"/>
            </p:cNvPr>
            <p:cNvSpPr/>
            <p:nvPr/>
          </p:nvSpPr>
          <p:spPr>
            <a:xfrm>
              <a:off x="6988848" y="1024807"/>
              <a:ext cx="1064126" cy="3124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733799" y="128976"/>
            <a:ext cx="4417271" cy="317677"/>
            <a:chOff x="3635703" y="1024807"/>
            <a:chExt cx="4417271" cy="317677"/>
          </a:xfrm>
        </p:grpSpPr>
        <p:sp>
          <p:nvSpPr>
            <p:cNvPr id="17" name="Rectangle 16">
              <a:hlinkClick r:id="rId2" action="ppaction://hlinksldjump"/>
            </p:cNvPr>
            <p:cNvSpPr/>
            <p:nvPr/>
          </p:nvSpPr>
          <p:spPr>
            <a:xfrm>
              <a:off x="3635703" y="1024807"/>
              <a:ext cx="914400" cy="3124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Rectangle 17">
              <a:hlinkClick r:id="rId3" action="ppaction://hlinksldjump"/>
            </p:cNvPr>
            <p:cNvSpPr/>
            <p:nvPr/>
          </p:nvSpPr>
          <p:spPr>
            <a:xfrm>
              <a:off x="4615447" y="1024807"/>
              <a:ext cx="1295400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Rectangle 18">
              <a:hlinkClick r:id="rId4" action="ppaction://hlinksldjump"/>
            </p:cNvPr>
            <p:cNvSpPr/>
            <p:nvPr/>
          </p:nvSpPr>
          <p:spPr>
            <a:xfrm>
              <a:off x="5976191" y="1024807"/>
              <a:ext cx="947313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Rectangle 19">
              <a:hlinkClick r:id="rId5" action="ppaction://hlinksldjump"/>
            </p:cNvPr>
            <p:cNvSpPr/>
            <p:nvPr/>
          </p:nvSpPr>
          <p:spPr>
            <a:xfrm>
              <a:off x="6988848" y="1024807"/>
              <a:ext cx="1064126" cy="3124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39082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300" y="991434"/>
            <a:ext cx="12001500" cy="5409366"/>
          </a:xfrm>
        </p:spPr>
        <p:txBody>
          <a:bodyPr/>
          <a:lstStyle/>
          <a:p>
            <a:pPr marL="374650" indent="-285750" algn="just">
              <a:buClr>
                <a:srgbClr val="3333B2"/>
              </a:buClr>
              <a:buFont typeface="Courier New" panose="02070309020205020404" pitchFamily="49" charset="0"/>
              <a:buChar char="o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4650" indent="-285750">
              <a:buClr>
                <a:srgbClr val="3333B2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Martens B,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Miralles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DG,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Lievens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H, Van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derSchalie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DeJeu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Férnandez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-Prieto MD, Beck HE,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Dorigo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WA, and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Verhoest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NEC (2016), GLEAM v3: Satellite-based land evaporation and root-zone soil moisture,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Geosci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Model Dev. Discuss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2016, 1–36.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https://doi.org/10.5194/gmd-2016-162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4650" indent="-285750">
              <a:buClr>
                <a:srgbClr val="3333B2"/>
              </a:buClr>
              <a:buFont typeface="Courier New" panose="02070309020205020404" pitchFamily="49" charset="0"/>
              <a:buChar char="o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4650" indent="-285750">
              <a:buClr>
                <a:srgbClr val="3333B2"/>
              </a:buClr>
              <a:buFont typeface="Courier New" panose="02070309020205020404" pitchFamily="49" charset="0"/>
              <a:buChar char="o"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Masanta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SK, Srinivas VV. (2019), Regionalization of evapotranspiration using fuzzy dynamic clustering approach. Part 1: Formation of regions in India.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Journal of Climatology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2019;1–17.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https://doi.org/10.1002/joc.6411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4650" indent="-285750">
              <a:buClr>
                <a:srgbClr val="3333B2"/>
              </a:buClr>
              <a:buFont typeface="Courier New" panose="02070309020205020404" pitchFamily="49" charset="0"/>
              <a:buChar char="o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4650" indent="-285750">
              <a:buClr>
                <a:srgbClr val="3333B2"/>
              </a:buClr>
              <a:buFont typeface="Courier New" panose="02070309020205020404" pitchFamily="49" charset="0"/>
              <a:buChar char="o"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Masanta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SK, Srinivas VV. (2020), Regionalization of evapotranspiration using fuzzy dynamic clustering approach. Part 2: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Applicati`on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regions.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Journal of Climatology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2020; Manuscript Id JOC-20-0042 (under review)</a:t>
            </a:r>
          </a:p>
          <a:p>
            <a:pPr marL="374650" indent="-285750" algn="just">
              <a:buClr>
                <a:srgbClr val="3333B2"/>
              </a:buClr>
              <a:buFont typeface="Courier New" panose="02070309020205020404" pitchFamily="49" charset="0"/>
              <a:buChar char="o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4650" indent="-285750">
              <a:buClr>
                <a:srgbClr val="3333B2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Harris I, Jones PD, Osborn TJ, Lister DH (2013), Updated high-resolution grids of monthly climatic observations – the CRU TS3.10 Dataset.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Journal of Climatology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2020,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https://doi.org/10.1002/joc.3711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3250" indent="-514350">
              <a:buClr>
                <a:srgbClr val="3333B2"/>
              </a:buClr>
              <a:buFont typeface="Courier New" panose="02070309020205020404" pitchFamily="49" charset="0"/>
              <a:buChar char="o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4650" indent="-285750">
              <a:buClr>
                <a:srgbClr val="3333B2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Mu, Q., M. Zhao, and S. W. Running (2011), Improvements to a MODIS global terrestrial evapotranspiration algorithm,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Remote Sens. Environ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115(8), 1781–1800.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https://doi.org/10.1016/j.rse.2011.02.019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4650" indent="-285750">
              <a:buClr>
                <a:srgbClr val="3333B2"/>
              </a:buClr>
              <a:buFont typeface="Courier New" panose="02070309020205020404" pitchFamily="49" charset="0"/>
              <a:buChar char="o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4650" indent="-285750">
              <a:buClr>
                <a:srgbClr val="3333B2"/>
              </a:buClr>
              <a:buFont typeface="Courier New" panose="02070309020205020404" pitchFamily="49" charset="0"/>
              <a:buChar char="o"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S., Sridhar, L.,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Rajeevan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Sreejith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O. P.,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Satbhai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N. S., and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Mukhopadhyay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787 B. (2014), Development of a new high spatial resolution (0.25× 0.25) long period 788 (1901–2010) daily gridded rainfall data set over India and its comparison with existing 789 data sets over the region.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Mausam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65(1), 1-18.</a:t>
            </a:r>
          </a:p>
          <a:p>
            <a:pPr marL="374650" indent="-285750">
              <a:buClr>
                <a:srgbClr val="3333B2"/>
              </a:buClr>
              <a:buFont typeface="Courier New" panose="02070309020205020404" pitchFamily="49" charset="0"/>
              <a:buChar char="o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4650" indent="-285750" algn="just">
              <a:buClr>
                <a:srgbClr val="3333B2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Zhang, K., Kimball, J.S., Mu, Q., Jones, L.A., Goetz, S.J. and Running, S.W. (2009), Satellite based analysis of northern ET trends and associated changes in the regional water balance from 1983 to 2005.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Hydrology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379(1–2), 92–110.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https://doi.org/10.1016/j.jhydrol.2009.09.047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4650" indent="-285750" algn="just">
              <a:buClr>
                <a:srgbClr val="3333B2"/>
              </a:buClr>
              <a:buFont typeface="Courier New" panose="02070309020205020404" pitchFamily="49" charset="0"/>
              <a:buChar char="o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 / 17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60113" y="-31532"/>
            <a:ext cx="45415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SzPct val="173000"/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Introduction  &gt;  Evaporation Paradox  &gt;   Validity of CR   &gt; 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ET</a:t>
            </a:r>
            <a:r>
              <a:rPr lang="en-US" sz="1400" baseline="-25000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 estimation</a:t>
            </a:r>
            <a:endParaRPr lang="en-US" sz="1400" u="sng" dirty="0">
              <a:solidFill>
                <a:schemeClr val="bg1">
                  <a:lumMod val="50000"/>
                </a:schemeClr>
              </a:solidFill>
              <a:uFill>
                <a:solidFill>
                  <a:schemeClr val="bg1"/>
                </a:solidFill>
              </a:u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81399" y="-23424"/>
            <a:ext cx="4417271" cy="317677"/>
            <a:chOff x="3635703" y="1024807"/>
            <a:chExt cx="4417271" cy="317677"/>
          </a:xfrm>
        </p:grpSpPr>
        <p:sp>
          <p:nvSpPr>
            <p:cNvPr id="12" name="Rectangle 11">
              <a:hlinkClick r:id="rId7" action="ppaction://hlinksldjump"/>
            </p:cNvPr>
            <p:cNvSpPr/>
            <p:nvPr/>
          </p:nvSpPr>
          <p:spPr>
            <a:xfrm>
              <a:off x="3635703" y="1024807"/>
              <a:ext cx="914400" cy="3124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Rectangle 12">
              <a:hlinkClick r:id="rId8" action="ppaction://hlinksldjump"/>
            </p:cNvPr>
            <p:cNvSpPr/>
            <p:nvPr/>
          </p:nvSpPr>
          <p:spPr>
            <a:xfrm>
              <a:off x="4615447" y="1024807"/>
              <a:ext cx="1295400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Rectangle 13">
              <a:hlinkClick r:id="rId9" action="ppaction://hlinksldjump"/>
            </p:cNvPr>
            <p:cNvSpPr/>
            <p:nvPr/>
          </p:nvSpPr>
          <p:spPr>
            <a:xfrm>
              <a:off x="5976191" y="1024807"/>
              <a:ext cx="947313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Rectangle 14">
              <a:hlinkClick r:id="rId10" action="ppaction://hlinksldjump"/>
            </p:cNvPr>
            <p:cNvSpPr/>
            <p:nvPr/>
          </p:nvSpPr>
          <p:spPr>
            <a:xfrm>
              <a:off x="6988848" y="1024807"/>
              <a:ext cx="1064126" cy="3124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733799" y="128976"/>
            <a:ext cx="4417271" cy="317677"/>
            <a:chOff x="3635703" y="1024807"/>
            <a:chExt cx="4417271" cy="317677"/>
          </a:xfrm>
        </p:grpSpPr>
        <p:sp>
          <p:nvSpPr>
            <p:cNvPr id="17" name="Rectangle 16">
              <a:hlinkClick r:id="rId7" action="ppaction://hlinksldjump"/>
            </p:cNvPr>
            <p:cNvSpPr/>
            <p:nvPr/>
          </p:nvSpPr>
          <p:spPr>
            <a:xfrm>
              <a:off x="3635703" y="1024807"/>
              <a:ext cx="914400" cy="3124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Rectangle 17">
              <a:hlinkClick r:id="rId8" action="ppaction://hlinksldjump"/>
            </p:cNvPr>
            <p:cNvSpPr/>
            <p:nvPr/>
          </p:nvSpPr>
          <p:spPr>
            <a:xfrm>
              <a:off x="4615447" y="1024807"/>
              <a:ext cx="1295400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Rectangle 18">
              <a:hlinkClick r:id="rId9" action="ppaction://hlinksldjump"/>
            </p:cNvPr>
            <p:cNvSpPr/>
            <p:nvPr/>
          </p:nvSpPr>
          <p:spPr>
            <a:xfrm>
              <a:off x="5976191" y="1024807"/>
              <a:ext cx="947313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Rectangle 19">
              <a:hlinkClick r:id="rId10" action="ppaction://hlinksldjump"/>
            </p:cNvPr>
            <p:cNvSpPr/>
            <p:nvPr/>
          </p:nvSpPr>
          <p:spPr>
            <a:xfrm>
              <a:off x="6988848" y="1024807"/>
              <a:ext cx="1064126" cy="3124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9270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2819400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  <a:p>
            <a:pPr algn="ctr"/>
            <a:endParaRPr lang="en-US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swapanm@iisc.ac.in   vvs@iisc.ac.in</a:t>
            </a:r>
          </a:p>
          <a:p>
            <a:pPr algn="ctr"/>
            <a:endParaRPr lang="en-US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367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344555"/>
            <a:ext cx="11633200" cy="5056245"/>
          </a:xfrm>
        </p:spPr>
        <p:txBody>
          <a:bodyPr/>
          <a:lstStyle/>
          <a:p>
            <a:pPr marL="622300" indent="-533400" algn="just">
              <a:buClr>
                <a:srgbClr val="3333B2"/>
              </a:buClr>
              <a:buFont typeface="Webdings" panose="05030102010509060703" pitchFamily="18" charset="2"/>
              <a:buChar char="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 in potential/reference evapotranspiration (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2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despite significant increase in near-surface air temperature is reported at many locations across the world</a:t>
            </a:r>
          </a:p>
          <a:p>
            <a:pPr marL="622300" indent="-533400" algn="just">
              <a:buClr>
                <a:srgbClr val="3333B2"/>
              </a:buClr>
              <a:buFont typeface="Webdings" panose="05030102010509060703" pitchFamily="18" charset="2"/>
              <a:buChar char=""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2300" indent="-533400" algn="just">
              <a:buClr>
                <a:srgbClr val="3333B2"/>
              </a:buClr>
              <a:buFont typeface="Webdings" panose="05030102010509060703" pitchFamily="18" charset="2"/>
              <a:buChar char="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 counter-intuitive phenomenon known as </a:t>
            </a:r>
            <a:r>
              <a:rPr lang="en-US" sz="2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evaporation-paradox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could be attributed to </a:t>
            </a:r>
          </a:p>
          <a:p>
            <a:pPr marL="1581150" indent="-571500" algn="just" defTabSz="941388">
              <a:buSzPct val="100000"/>
              <a:buFont typeface="+mj-lt"/>
              <a:buAutoNum type="romanLcPeriod"/>
              <a:tabLst>
                <a:tab pos="1701800" algn="l"/>
              </a:tabLs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 in net solar radiation and/or wind speed and/or </a:t>
            </a:r>
          </a:p>
          <a:p>
            <a:pPr marL="1581150" indent="-571500" algn="just" defTabSz="941388">
              <a:buSzPct val="100000"/>
              <a:buFont typeface="+mj-lt"/>
              <a:buAutoNum type="romanLcPeriod"/>
              <a:tabLst>
                <a:tab pos="1701800" algn="l"/>
              </a:tabLs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in terrestrial evapotranspiration (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2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which effect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2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Bouchet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–Morton complementary relationship (CR) between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2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2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I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 / 17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60113" y="-31532"/>
            <a:ext cx="45415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SzPct val="173000"/>
              <a:buNone/>
            </a:pPr>
            <a:r>
              <a:rPr lang="en-US" sz="14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Introduction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&gt;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Evaporation Paradox  &gt;   Validity of CR   &gt; 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ET</a:t>
            </a:r>
            <a:r>
              <a:rPr lang="en-US" sz="1400" baseline="-25000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 estimation</a:t>
            </a:r>
            <a:endParaRPr lang="en-US" sz="1400" u="sng" dirty="0">
              <a:solidFill>
                <a:schemeClr val="bg1">
                  <a:lumMod val="50000"/>
                </a:schemeClr>
              </a:solidFill>
              <a:uFill>
                <a:solidFill>
                  <a:schemeClr val="bg1"/>
                </a:solidFill>
              </a:u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581399" y="-23424"/>
            <a:ext cx="4417271" cy="317677"/>
            <a:chOff x="3635703" y="1024807"/>
            <a:chExt cx="4417271" cy="317677"/>
          </a:xfrm>
        </p:grpSpPr>
        <p:sp>
          <p:nvSpPr>
            <p:cNvPr id="7" name="Rectangle 6">
              <a:hlinkClick r:id="rId2" action="ppaction://hlinksldjump"/>
            </p:cNvPr>
            <p:cNvSpPr/>
            <p:nvPr/>
          </p:nvSpPr>
          <p:spPr>
            <a:xfrm>
              <a:off x="3635703" y="1024807"/>
              <a:ext cx="914400" cy="3124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Rectangle 7">
              <a:hlinkClick r:id="rId3" action="ppaction://hlinksldjump"/>
            </p:cNvPr>
            <p:cNvSpPr/>
            <p:nvPr/>
          </p:nvSpPr>
          <p:spPr>
            <a:xfrm>
              <a:off x="4615447" y="1024807"/>
              <a:ext cx="1295400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Rectangle 8">
              <a:hlinkClick r:id="rId4" action="ppaction://hlinksldjump"/>
            </p:cNvPr>
            <p:cNvSpPr/>
            <p:nvPr/>
          </p:nvSpPr>
          <p:spPr>
            <a:xfrm>
              <a:off x="5976191" y="1024807"/>
              <a:ext cx="947313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Rectangle 9">
              <a:hlinkClick r:id="rId5" action="ppaction://hlinksldjump"/>
            </p:cNvPr>
            <p:cNvSpPr/>
            <p:nvPr/>
          </p:nvSpPr>
          <p:spPr>
            <a:xfrm>
              <a:off x="6988848" y="1024807"/>
              <a:ext cx="1064126" cy="3124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4250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19200"/>
            <a:ext cx="11633200" cy="5257800"/>
          </a:xfrm>
        </p:spPr>
        <p:txBody>
          <a:bodyPr/>
          <a:lstStyle/>
          <a:p>
            <a:pPr algn="just">
              <a:spcBef>
                <a:spcPts val="2400"/>
              </a:spcBef>
              <a:buClr>
                <a:srgbClr val="3333B2"/>
              </a:buClr>
              <a:buFont typeface="Webdings" panose="05030102010509060703" pitchFamily="18" charset="2"/>
              <a:buChar char="n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Bouchet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–Morton complementary relationship (CR) hypothesizes that at regional scale there exists a feedback mechanism between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homogeneous surfaces having low advection of heat and moisture. </a:t>
            </a:r>
          </a:p>
          <a:p>
            <a:pPr algn="just">
              <a:spcBef>
                <a:spcPts val="2400"/>
              </a:spcBef>
              <a:buClr>
                <a:srgbClr val="3333B2"/>
              </a:buClr>
              <a:buFont typeface="Webdings" panose="05030102010509060703" pitchFamily="18" charset="2"/>
              <a:buChar char="n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postulates that increase in regional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consumes energy, thereby reduce regional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through cooling and humidifying the overpassing air. </a:t>
            </a:r>
          </a:p>
          <a:p>
            <a:pPr algn="just">
              <a:spcBef>
                <a:spcPts val="2400"/>
              </a:spcBef>
              <a:buClr>
                <a:srgbClr val="3333B2"/>
              </a:buClr>
              <a:buFont typeface="Webdings" panose="05030102010509060703" pitchFamily="18" charset="2"/>
              <a:buChar char="n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 improvements in remote sensing technology provide scope to quantify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use it for evaluating validity of CR at regional scale to discern the possible cause for evaporation-paradox. </a:t>
            </a:r>
          </a:p>
          <a:p>
            <a:pPr algn="just">
              <a:spcBef>
                <a:spcPts val="2400"/>
              </a:spcBef>
              <a:buClr>
                <a:srgbClr val="3333B2"/>
              </a:buClr>
              <a:buFont typeface="Webdings" panose="05030102010509060703" pitchFamily="18" charset="2"/>
              <a:buChar char="n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Further, if the CR is valid for a region, models could be developed to estimate regional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from its predictor hydro-climate variables.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Contd.</a:t>
            </a: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 / 17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60113" y="-31532"/>
            <a:ext cx="45415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SzPct val="173000"/>
              <a:buNone/>
            </a:pPr>
            <a:r>
              <a:rPr lang="en-US" sz="14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Introduction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&gt;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Evaporation Paradox  &gt;   Validity of CR   &gt; 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ET</a:t>
            </a:r>
            <a:r>
              <a:rPr lang="en-US" sz="1400" baseline="-25000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 estimation</a:t>
            </a:r>
            <a:endParaRPr lang="en-US" sz="1400" u="sng" dirty="0">
              <a:solidFill>
                <a:schemeClr val="bg1">
                  <a:lumMod val="50000"/>
                </a:schemeClr>
              </a:solidFill>
              <a:uFill>
                <a:solidFill>
                  <a:schemeClr val="bg1"/>
                </a:solidFill>
              </a:u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81399" y="-23424"/>
            <a:ext cx="4417271" cy="317677"/>
            <a:chOff x="3635703" y="1024807"/>
            <a:chExt cx="4417271" cy="317677"/>
          </a:xfrm>
        </p:grpSpPr>
        <p:sp>
          <p:nvSpPr>
            <p:cNvPr id="8" name="Rectangle 7">
              <a:hlinkClick r:id="rId2" action="ppaction://hlinksldjump"/>
            </p:cNvPr>
            <p:cNvSpPr/>
            <p:nvPr/>
          </p:nvSpPr>
          <p:spPr>
            <a:xfrm>
              <a:off x="3635703" y="1024807"/>
              <a:ext cx="914400" cy="3124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Rectangle 8">
              <a:hlinkClick r:id="rId3" action="ppaction://hlinksldjump"/>
            </p:cNvPr>
            <p:cNvSpPr/>
            <p:nvPr/>
          </p:nvSpPr>
          <p:spPr>
            <a:xfrm>
              <a:off x="4615447" y="1024807"/>
              <a:ext cx="1295400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Rectangle 9">
              <a:hlinkClick r:id="rId4" action="ppaction://hlinksldjump"/>
            </p:cNvPr>
            <p:cNvSpPr/>
            <p:nvPr/>
          </p:nvSpPr>
          <p:spPr>
            <a:xfrm>
              <a:off x="5976191" y="1024807"/>
              <a:ext cx="947313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Rectangle 10">
              <a:hlinkClick r:id="rId5" action="ppaction://hlinksldjump"/>
            </p:cNvPr>
            <p:cNvSpPr/>
            <p:nvPr/>
          </p:nvSpPr>
          <p:spPr>
            <a:xfrm>
              <a:off x="6988848" y="1024807"/>
              <a:ext cx="1064126" cy="3124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165231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ontent Placeholder 1"/>
          <p:cNvSpPr txBox="1">
            <a:spLocks/>
          </p:cNvSpPr>
          <p:nvPr/>
        </p:nvSpPr>
        <p:spPr bwMode="auto">
          <a:xfrm>
            <a:off x="8321841" y="3122596"/>
            <a:ext cx="3710913" cy="1281526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investigated whether evaporation paradox exists in any of eighteen homogeneous </a:t>
            </a:r>
            <a:r>
              <a:rPr lang="en-US" sz="17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17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regions and discern possible cause for the same.</a:t>
            </a:r>
            <a:endParaRPr lang="en-US" sz="17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05799" y="1379371"/>
            <a:ext cx="3710913" cy="1471604"/>
          </a:xfrm>
          <a:solidFill>
            <a:srgbClr val="B9CDE5"/>
          </a:solidFill>
        </p:spPr>
        <p:txBody>
          <a:bodyPr/>
          <a:lstStyle/>
          <a:p>
            <a:pPr marL="0" indent="0" algn="just">
              <a:buNone/>
            </a:pP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Eighteen homogeneous </a:t>
            </a:r>
            <a:r>
              <a:rPr lang="en-US" sz="17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17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regions formed in India using fuzzy dynamic clustering approach with climate variables as predictors (</a:t>
            </a:r>
            <a:r>
              <a:rPr lang="en-US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Masanta</a:t>
            </a: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Srinivas, 2019).</a:t>
            </a:r>
          </a:p>
          <a:p>
            <a:pPr marL="0" indent="0" algn="just">
              <a:buNone/>
            </a:pP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28600"/>
            <a:ext cx="9105900" cy="743953"/>
          </a:xfrm>
        </p:spPr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Evaporation Paradox exist in India?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 / 17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3660113" y="-31532"/>
            <a:ext cx="45415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SzPct val="173000"/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Introduction</a:t>
            </a:r>
            <a:r>
              <a:rPr lang="en-US" sz="14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&gt;  </a:t>
            </a:r>
            <a:r>
              <a:rPr lang="en-US" sz="14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Evaporation Paradox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&gt;   Validity of CR   &gt; 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ET</a:t>
            </a:r>
            <a:r>
              <a:rPr lang="en-US" sz="1400" baseline="-25000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 estimation</a:t>
            </a:r>
            <a:endParaRPr lang="en-US" sz="1400" u="sng" dirty="0">
              <a:solidFill>
                <a:schemeClr val="bg1">
                  <a:lumMod val="50000"/>
                </a:schemeClr>
              </a:solidFill>
              <a:uFill>
                <a:solidFill>
                  <a:schemeClr val="bg1"/>
                </a:solidFill>
              </a:u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" name="Content Placeholder 1"/>
          <p:cNvSpPr txBox="1">
            <a:spLocks/>
          </p:cNvSpPr>
          <p:nvPr/>
        </p:nvSpPr>
        <p:spPr bwMode="auto">
          <a:xfrm>
            <a:off x="8305799" y="4620035"/>
            <a:ext cx="3710913" cy="1754636"/>
          </a:xfrm>
          <a:prstGeom prst="rect">
            <a:avLst/>
          </a:prstGeom>
          <a:solidFill>
            <a:srgbClr val="B9CDE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Evaporation paradox was evident at annual scale in four regions located in north-west and north-eastern parts of India, which is attributed to factors such as global dimming, increase in relative humidity and/or global stilling. </a:t>
            </a:r>
            <a:endParaRPr lang="en-US" sz="17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Tx/>
              <a:buNone/>
            </a:pPr>
            <a:endParaRPr lang="en-US" sz="17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28600" y="1482113"/>
            <a:ext cx="7392307" cy="4892558"/>
            <a:chOff x="320678" y="1538559"/>
            <a:chExt cx="7392307" cy="4892558"/>
          </a:xfrm>
        </p:grpSpPr>
        <p:grpSp>
          <p:nvGrpSpPr>
            <p:cNvPr id="69" name="Group 68"/>
            <p:cNvGrpSpPr/>
            <p:nvPr/>
          </p:nvGrpSpPr>
          <p:grpSpPr>
            <a:xfrm>
              <a:off x="320678" y="1538559"/>
              <a:ext cx="7392307" cy="4892558"/>
              <a:chOff x="244478" y="1357575"/>
              <a:chExt cx="7392307" cy="4892558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244478" y="1812080"/>
                <a:ext cx="5668706" cy="4438053"/>
                <a:chOff x="2759078" y="1745461"/>
                <a:chExt cx="5668706" cy="4438053"/>
              </a:xfrm>
            </p:grpSpPr>
            <p:grpSp>
              <p:nvGrpSpPr>
                <p:cNvPr id="79" name="Group 78"/>
                <p:cNvGrpSpPr/>
                <p:nvPr/>
              </p:nvGrpSpPr>
              <p:grpSpPr>
                <a:xfrm>
                  <a:off x="2759078" y="1745461"/>
                  <a:ext cx="5668706" cy="4438053"/>
                  <a:chOff x="2759078" y="1745461"/>
                  <a:chExt cx="5668706" cy="4438053"/>
                </a:xfrm>
              </p:grpSpPr>
              <p:grpSp>
                <p:nvGrpSpPr>
                  <p:cNvPr id="81" name="Group 80"/>
                  <p:cNvGrpSpPr/>
                  <p:nvPr/>
                </p:nvGrpSpPr>
                <p:grpSpPr>
                  <a:xfrm>
                    <a:off x="4102101" y="2443909"/>
                    <a:ext cx="4325683" cy="3739605"/>
                    <a:chOff x="4180795" y="2209799"/>
                    <a:chExt cx="3475995" cy="3739605"/>
                  </a:xfrm>
                </p:grpSpPr>
                <p:pic>
                  <p:nvPicPr>
                    <p:cNvPr id="83" name="Picture 82"/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4520"/>
                    <a:stretch/>
                  </p:blipFill>
                  <p:spPr>
                    <a:xfrm>
                      <a:off x="4180795" y="2209799"/>
                      <a:ext cx="3475995" cy="366167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4" name="Picture 83"/>
                    <p:cNvPicPr>
                      <a:picLocks noChangeAspect="1"/>
                    </p:cNvPicPr>
                    <p:nvPr/>
                  </p:nvPicPr>
                  <p:blipFill rotWithShape="1">
                    <a:blip r:embed="rId6"/>
                    <a:srcRect b="95428"/>
                    <a:stretch/>
                  </p:blipFill>
                  <p:spPr>
                    <a:xfrm>
                      <a:off x="4180795" y="5795271"/>
                      <a:ext cx="3377477" cy="154133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2" name="Rectangle 81"/>
                  <p:cNvSpPr/>
                  <p:nvPr/>
                </p:nvSpPr>
                <p:spPr>
                  <a:xfrm>
                    <a:off x="2759078" y="1745461"/>
                    <a:ext cx="1828800" cy="1211644"/>
                  </a:xfrm>
                  <a:prstGeom prst="rect">
                    <a:avLst/>
                  </a:prstGeom>
                  <a:solidFill>
                    <a:srgbClr val="B9CDE5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numCol="1" rtlCol="0" anchor="ctr"/>
                  <a:lstStyle/>
                  <a:p>
                    <a:r>
                      <a:rPr lang="en-IN" sz="900" b="1" i="1" u="sng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MK </a:t>
                    </a:r>
                    <a:r>
                      <a:rPr lang="en-IN" sz="900" b="1" u="sng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trend (5% sig) &amp; Sen slope</a:t>
                    </a:r>
                    <a:endParaRPr lang="en-IN" sz="900" b="1" i="1" u="sng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r>
                      <a:rPr lang="en-IN" sz="1050" i="1" dirty="0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ET</a:t>
                    </a:r>
                    <a:r>
                      <a:rPr lang="en-IN" sz="1050" baseline="-25000" dirty="0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p</a:t>
                    </a:r>
                    <a:r>
                      <a:rPr lang="en-IN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= -2.32*   	   cm/ decade</a:t>
                    </a:r>
                  </a:p>
                  <a:p>
                    <a:r>
                      <a:rPr lang="en-IN" sz="1050" i="1" dirty="0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</a:t>
                    </a:r>
                    <a:r>
                      <a:rPr lang="en-IN" sz="1050" baseline="-25000" dirty="0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max</a:t>
                    </a:r>
                    <a:r>
                      <a:rPr lang="en-IN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=  0.15*      °C d</a:t>
                    </a:r>
                    <a:r>
                      <a:rPr lang="en-IN" sz="1050" baseline="30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-1</a:t>
                    </a:r>
                    <a:r>
                      <a:rPr lang="en-IN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/ decade</a:t>
                    </a:r>
                  </a:p>
                  <a:p>
                    <a:r>
                      <a:rPr lang="en-IN" sz="1050" i="1" dirty="0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</a:t>
                    </a:r>
                    <a:r>
                      <a:rPr lang="en-IN" sz="1050" baseline="-25000" dirty="0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min</a:t>
                    </a:r>
                    <a:r>
                      <a:rPr lang="en-IN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=  0.07        °C d</a:t>
                    </a:r>
                    <a:r>
                      <a:rPr lang="en-IN" sz="1050" baseline="30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-1</a:t>
                    </a:r>
                    <a:r>
                      <a:rPr lang="en-IN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/ decade</a:t>
                    </a:r>
                  </a:p>
                  <a:p>
                    <a:r>
                      <a:rPr lang="en-IN" sz="105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W</a:t>
                    </a:r>
                    <a:r>
                      <a:rPr lang="en-IN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=  -0.09*       ms</a:t>
                    </a:r>
                    <a:r>
                      <a:rPr lang="en-IN" sz="1050" baseline="30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-1</a:t>
                    </a:r>
                    <a:r>
                      <a:rPr lang="en-IN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</a:t>
                    </a:r>
                    <a:r>
                      <a:rPr lang="en-IN" sz="1050" baseline="30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-1</a:t>
                    </a:r>
                    <a:r>
                      <a:rPr lang="en-IN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/ decade</a:t>
                    </a:r>
                  </a:p>
                  <a:p>
                    <a:r>
                      <a:rPr lang="en-IN" sz="105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RH</a:t>
                    </a:r>
                    <a:r>
                      <a:rPr lang="en-IN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=  0.09*         % d</a:t>
                    </a:r>
                    <a:r>
                      <a:rPr lang="en-IN" sz="1050" baseline="30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-1</a:t>
                    </a:r>
                    <a:r>
                      <a:rPr lang="en-IN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/ decade</a:t>
                    </a:r>
                  </a:p>
                  <a:p>
                    <a:r>
                      <a:rPr lang="en-IN" sz="105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Rad</a:t>
                    </a:r>
                    <a:r>
                      <a:rPr lang="en-IN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=  0.47*    watt d</a:t>
                    </a:r>
                    <a:r>
                      <a:rPr lang="en-IN" sz="1050" baseline="30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-1</a:t>
                    </a:r>
                    <a:r>
                      <a:rPr lang="en-IN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/ decade</a:t>
                    </a:r>
                  </a:p>
                </p:txBody>
              </p:sp>
            </p:grpSp>
            <p:sp>
              <p:nvSpPr>
                <p:cNvPr id="80" name="Rectangle 79"/>
                <p:cNvSpPr/>
                <p:nvPr/>
              </p:nvSpPr>
              <p:spPr>
                <a:xfrm>
                  <a:off x="4581528" y="2502863"/>
                  <a:ext cx="3736357" cy="352651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  <p:sp>
            <p:nvSpPr>
              <p:cNvPr id="76" name="Rectangle 75"/>
              <p:cNvSpPr/>
              <p:nvPr/>
            </p:nvSpPr>
            <p:spPr>
              <a:xfrm>
                <a:off x="2066928" y="1357838"/>
                <a:ext cx="1844796" cy="1211644"/>
              </a:xfrm>
              <a:prstGeom prst="rect">
                <a:avLst/>
              </a:prstGeom>
              <a:solidFill>
                <a:srgbClr val="B9CDE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numCol="1" rtlCol="0" anchor="ctr"/>
              <a:lstStyle/>
              <a:p>
                <a:r>
                  <a:rPr lang="en-IN" sz="900" b="1" i="1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MK </a:t>
                </a:r>
                <a:r>
                  <a:rPr lang="en-IN" sz="900" b="1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trend (5% sig) &amp; Sen slope</a:t>
                </a:r>
                <a:endParaRPr lang="en-IN" sz="900" b="1" i="1" u="sng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IN" sz="1050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</a:t>
                </a:r>
                <a:r>
                  <a:rPr lang="en-IN" sz="1050" baseline="-25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-1.58*   	   cm/ decade</a:t>
                </a:r>
              </a:p>
              <a:p>
                <a:r>
                  <a:rPr lang="en-IN" sz="1050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IN" sz="1050" baseline="-25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 0.07*      °C d</a:t>
                </a:r>
                <a:r>
                  <a:rPr lang="en-IN" sz="1050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 decade</a:t>
                </a:r>
              </a:p>
              <a:p>
                <a:r>
                  <a:rPr lang="en-IN" sz="1050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IN" sz="1050" baseline="-25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 0.07*       °C d</a:t>
                </a:r>
                <a:r>
                  <a:rPr lang="en-IN" sz="1050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 decade</a:t>
                </a:r>
              </a:p>
              <a:p>
                <a:r>
                  <a:rPr lang="en-IN" sz="105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 -0.07*       ms</a:t>
                </a:r>
                <a:r>
                  <a:rPr lang="en-IN" sz="1050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IN" sz="1050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 decade</a:t>
                </a:r>
              </a:p>
              <a:p>
                <a:r>
                  <a:rPr lang="en-IN" sz="105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RH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  0.29          % d</a:t>
                </a:r>
                <a:r>
                  <a:rPr lang="en-IN" sz="1050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 decade</a:t>
                </a:r>
              </a:p>
              <a:p>
                <a:r>
                  <a:rPr lang="en-IN" sz="105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Rad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 0.70*    watt d</a:t>
                </a:r>
                <a:r>
                  <a:rPr lang="en-IN" sz="1050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 decade</a:t>
                </a: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908427" y="1357575"/>
                <a:ext cx="1894857" cy="1211644"/>
              </a:xfrm>
              <a:prstGeom prst="rect">
                <a:avLst/>
              </a:prstGeom>
              <a:solidFill>
                <a:srgbClr val="B9CDE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numCol="1" rtlCol="0" anchor="ctr"/>
              <a:lstStyle/>
              <a:p>
                <a:r>
                  <a:rPr lang="en-IN" sz="900" b="1" i="1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MK </a:t>
                </a:r>
                <a:r>
                  <a:rPr lang="en-IN" sz="900" b="1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trend (5% sig) &amp; Sen slope</a:t>
                </a:r>
                <a:endParaRPr lang="en-IN" sz="900" b="1" i="1" u="sng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IN" sz="1050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</a:t>
                </a:r>
                <a:r>
                  <a:rPr lang="en-IN" sz="1050" baseline="-25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-4.30*   	   cm/ decade</a:t>
                </a:r>
              </a:p>
              <a:p>
                <a:r>
                  <a:rPr lang="en-IN" sz="1050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IN" sz="1050" baseline="-25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 0.07*      °C d</a:t>
                </a:r>
                <a:r>
                  <a:rPr lang="en-IN" sz="1050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 decade</a:t>
                </a:r>
              </a:p>
              <a:p>
                <a:r>
                  <a:rPr lang="en-IN" sz="1050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IN" sz="1050" baseline="-25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 0.03        °C d</a:t>
                </a:r>
                <a:r>
                  <a:rPr lang="en-IN" sz="1050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 decade</a:t>
                </a:r>
              </a:p>
              <a:p>
                <a:r>
                  <a:rPr lang="en-IN" sz="105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 -0.09*       ms</a:t>
                </a:r>
                <a:r>
                  <a:rPr lang="en-IN" sz="1050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IN" sz="1050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 decade</a:t>
                </a:r>
              </a:p>
              <a:p>
                <a:r>
                  <a:rPr lang="en-IN" sz="105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RH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0.81*          % d</a:t>
                </a:r>
                <a:r>
                  <a:rPr lang="en-IN" sz="1050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 decade</a:t>
                </a:r>
              </a:p>
              <a:p>
                <a:r>
                  <a:rPr lang="en-IN" sz="105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Rad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-2.99*    watt d</a:t>
                </a:r>
                <a:r>
                  <a:rPr lang="en-IN" sz="1050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 decade</a:t>
                </a: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5807985" y="1792576"/>
                <a:ext cx="1828800" cy="1211644"/>
              </a:xfrm>
              <a:prstGeom prst="rect">
                <a:avLst/>
              </a:prstGeom>
              <a:solidFill>
                <a:srgbClr val="B9CDE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numCol="1" rtlCol="0" anchor="ctr"/>
              <a:lstStyle/>
              <a:p>
                <a:r>
                  <a:rPr lang="en-IN" sz="900" b="1" i="1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MK </a:t>
                </a:r>
                <a:r>
                  <a:rPr lang="en-IN" sz="900" b="1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trend (5% sig) &amp; Sen slope</a:t>
                </a:r>
                <a:endParaRPr lang="en-IN" sz="900" b="1" i="1" u="sng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IN" sz="1050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</a:t>
                </a:r>
                <a:r>
                  <a:rPr lang="en-IN" sz="1050" baseline="-25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-1.74*   	   cm/ decade</a:t>
                </a:r>
              </a:p>
              <a:p>
                <a:r>
                  <a:rPr lang="en-IN" sz="1050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IN" sz="1050" baseline="-25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 0.10*      °C d</a:t>
                </a:r>
                <a:r>
                  <a:rPr lang="en-IN" sz="1050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 decade</a:t>
                </a:r>
              </a:p>
              <a:p>
                <a:r>
                  <a:rPr lang="en-IN" sz="1050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IN" sz="1050" baseline="-25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 0.05*       °C d</a:t>
                </a:r>
                <a:r>
                  <a:rPr lang="en-IN" sz="1050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 decade</a:t>
                </a:r>
              </a:p>
              <a:p>
                <a:r>
                  <a:rPr lang="en-IN" sz="105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 -0.05*       ms</a:t>
                </a:r>
                <a:r>
                  <a:rPr lang="en-IN" sz="1050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IN" sz="1050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 decade</a:t>
                </a:r>
              </a:p>
              <a:p>
                <a:r>
                  <a:rPr lang="en-IN" sz="105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RH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0.69*          % d</a:t>
                </a:r>
                <a:r>
                  <a:rPr lang="en-IN" sz="1050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 decade</a:t>
                </a:r>
              </a:p>
              <a:p>
                <a:r>
                  <a:rPr lang="en-IN" sz="105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Rad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-0.96*    watt d</a:t>
                </a:r>
                <a:r>
                  <a:rPr lang="en-IN" sz="1050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IN" sz="10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 decade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2149478" y="2750466"/>
              <a:ext cx="3730007" cy="1649380"/>
              <a:chOff x="2149478" y="2750466"/>
              <a:chExt cx="3730007" cy="1649380"/>
            </a:xfrm>
          </p:grpSpPr>
          <p:cxnSp>
            <p:nvCxnSpPr>
              <p:cNvPr id="71" name="Straight Arrow Connector 70"/>
              <p:cNvCxnSpPr/>
              <p:nvPr/>
            </p:nvCxnSpPr>
            <p:spPr>
              <a:xfrm>
                <a:off x="2149478" y="3204708"/>
                <a:ext cx="394802" cy="67319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>
                <a:stCxn id="76" idx="2"/>
              </p:cNvCxnSpPr>
              <p:nvPr/>
            </p:nvCxnSpPr>
            <p:spPr>
              <a:xfrm flipH="1">
                <a:off x="3063878" y="2750466"/>
                <a:ext cx="1648" cy="16493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 flipH="1">
                <a:off x="4919486" y="2751026"/>
                <a:ext cx="18790" cy="12476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flipH="1">
                <a:off x="5697956" y="3204708"/>
                <a:ext cx="181529" cy="67319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/>
          <p:cNvGrpSpPr/>
          <p:nvPr/>
        </p:nvGrpSpPr>
        <p:grpSpPr>
          <a:xfrm>
            <a:off x="3581399" y="-23424"/>
            <a:ext cx="4417271" cy="317677"/>
            <a:chOff x="3635703" y="1024807"/>
            <a:chExt cx="4417271" cy="317677"/>
          </a:xfrm>
        </p:grpSpPr>
        <p:sp>
          <p:nvSpPr>
            <p:cNvPr id="26" name="Rectangle 25">
              <a:hlinkClick r:id="rId7" action="ppaction://hlinksldjump"/>
            </p:cNvPr>
            <p:cNvSpPr/>
            <p:nvPr/>
          </p:nvSpPr>
          <p:spPr>
            <a:xfrm>
              <a:off x="3635703" y="1024807"/>
              <a:ext cx="914400" cy="3124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7" name="Rectangle 26">
              <a:hlinkClick r:id="rId8" action="ppaction://hlinksldjump"/>
            </p:cNvPr>
            <p:cNvSpPr/>
            <p:nvPr/>
          </p:nvSpPr>
          <p:spPr>
            <a:xfrm>
              <a:off x="4615447" y="1024807"/>
              <a:ext cx="1295400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8" name="Rectangle 27">
              <a:hlinkClick r:id="rId9" action="ppaction://hlinksldjump"/>
            </p:cNvPr>
            <p:cNvSpPr/>
            <p:nvPr/>
          </p:nvSpPr>
          <p:spPr>
            <a:xfrm>
              <a:off x="5976191" y="1024807"/>
              <a:ext cx="947313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9" name="Rectangle 28">
              <a:hlinkClick r:id="rId10" action="ppaction://hlinksldjump"/>
            </p:cNvPr>
            <p:cNvSpPr/>
            <p:nvPr/>
          </p:nvSpPr>
          <p:spPr>
            <a:xfrm>
              <a:off x="6988848" y="1024807"/>
              <a:ext cx="1064126" cy="3124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9081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Evaluating the validity of CR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1524001"/>
            <a:ext cx="10515600" cy="2769989"/>
          </a:xfrm>
          <a:prstGeom prst="rect">
            <a:avLst/>
          </a:prstGeom>
          <a:solidFill>
            <a:srgbClr val="B9CDE5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Validity of CR is verified at different spatial scales</a:t>
            </a:r>
          </a:p>
          <a:p>
            <a:pPr marL="1079500" indent="-635000">
              <a:spcBef>
                <a:spcPts val="1200"/>
              </a:spcBef>
              <a:buFont typeface="+mj-lt"/>
              <a:buAutoNum type="romanLcPeriod"/>
              <a:tabLst>
                <a:tab pos="1612900" algn="l"/>
              </a:tabLs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regional scale</a:t>
            </a:r>
          </a:p>
          <a:p>
            <a:pPr marL="1079500" indent="-635000">
              <a:spcBef>
                <a:spcPts val="1200"/>
              </a:spcBef>
              <a:buFont typeface="+mj-lt"/>
              <a:buAutoNum type="romanLcPeriod"/>
              <a:tabLst>
                <a:tab pos="1612900" algn="l"/>
              </a:tabLs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river basin scale</a:t>
            </a:r>
          </a:p>
          <a:p>
            <a:pPr marL="1079500" indent="-635000">
              <a:spcBef>
                <a:spcPts val="1200"/>
              </a:spcBef>
              <a:buFont typeface="+mj-lt"/>
              <a:buAutoNum type="romanLcPeriod"/>
              <a:tabLst>
                <a:tab pos="1612900" algn="l"/>
              </a:tabLs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catchment scale</a:t>
            </a:r>
          </a:p>
          <a:p>
            <a:pPr marL="571500" indent="-571500">
              <a:buFont typeface="+mj-lt"/>
              <a:buAutoNum type="romanLcPeriod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 / 17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660113" y="-31532"/>
            <a:ext cx="45415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SzPct val="173000"/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Introduction </a:t>
            </a:r>
            <a:r>
              <a:rPr lang="en-US" sz="14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&gt;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Evaporation Paradox  &gt;   </a:t>
            </a:r>
            <a:r>
              <a:rPr lang="en-US" sz="14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Validity of CR 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&gt; 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ET</a:t>
            </a:r>
            <a:r>
              <a:rPr lang="en-US" sz="1400" baseline="-25000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 estimation</a:t>
            </a:r>
            <a:endParaRPr lang="en-US" sz="1400" u="sng" dirty="0">
              <a:solidFill>
                <a:schemeClr val="bg1">
                  <a:lumMod val="50000"/>
                </a:schemeClr>
              </a:solidFill>
              <a:uFill>
                <a:solidFill>
                  <a:schemeClr val="bg1"/>
                </a:solidFill>
              </a:u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581399" y="-23424"/>
            <a:ext cx="4417271" cy="317677"/>
            <a:chOff x="3635703" y="1024807"/>
            <a:chExt cx="4417271" cy="317677"/>
          </a:xfrm>
        </p:grpSpPr>
        <p:sp>
          <p:nvSpPr>
            <p:cNvPr id="7" name="Rectangle 6">
              <a:hlinkClick r:id="rId3" action="ppaction://hlinksldjump"/>
            </p:cNvPr>
            <p:cNvSpPr/>
            <p:nvPr/>
          </p:nvSpPr>
          <p:spPr>
            <a:xfrm>
              <a:off x="3635703" y="1024807"/>
              <a:ext cx="914400" cy="3124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Rectangle 7">
              <a:hlinkClick r:id="rId4" action="ppaction://hlinksldjump"/>
            </p:cNvPr>
            <p:cNvSpPr/>
            <p:nvPr/>
          </p:nvSpPr>
          <p:spPr>
            <a:xfrm>
              <a:off x="4615447" y="1024807"/>
              <a:ext cx="1295400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Rectangle 9">
              <a:hlinkClick r:id="rId5" action="ppaction://hlinksldjump"/>
            </p:cNvPr>
            <p:cNvSpPr/>
            <p:nvPr/>
          </p:nvSpPr>
          <p:spPr>
            <a:xfrm>
              <a:off x="5976191" y="1024807"/>
              <a:ext cx="947313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Rectangle 10">
              <a:hlinkClick r:id="rId6" action="ppaction://hlinksldjump"/>
            </p:cNvPr>
            <p:cNvSpPr/>
            <p:nvPr/>
          </p:nvSpPr>
          <p:spPr>
            <a:xfrm>
              <a:off x="6988848" y="1024807"/>
              <a:ext cx="1064126" cy="3124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71268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Details of datasets</a:t>
            </a: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 / 17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0292283"/>
              </p:ext>
            </p:extLst>
          </p:nvPr>
        </p:nvGraphicFramePr>
        <p:xfrm>
          <a:off x="76200" y="1219200"/>
          <a:ext cx="11954872" cy="48023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3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3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39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36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60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573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81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96944">
                <a:tc>
                  <a:txBody>
                    <a:bodyPr/>
                    <a:lstStyle/>
                    <a:p>
                      <a:pPr algn="ctr"/>
                      <a:r>
                        <a:rPr lang="en-IN" sz="1250" b="1" i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Database</a:t>
                      </a:r>
                    </a:p>
                  </a:txBody>
                  <a:tcP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b="1" i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Data Type</a:t>
                      </a:r>
                    </a:p>
                  </a:txBody>
                  <a:tcP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b="1" i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Temporal resolution</a:t>
                      </a:r>
                    </a:p>
                  </a:txBody>
                  <a:tcP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b="1" i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Spatial resolution</a:t>
                      </a:r>
                    </a:p>
                  </a:txBody>
                  <a:tcP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b="1" i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Period</a:t>
                      </a:r>
                    </a:p>
                  </a:txBody>
                  <a:tcP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b="1" i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Spatial Extend</a:t>
                      </a:r>
                    </a:p>
                  </a:txBody>
                  <a:tcP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b="1" i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Details</a:t>
                      </a:r>
                    </a:p>
                  </a:txBody>
                  <a:tcP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b="1" i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Reference</a:t>
                      </a:r>
                    </a:p>
                  </a:txBody>
                  <a:tcP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256">
                <a:tc>
                  <a:txBody>
                    <a:bodyPr/>
                    <a:lstStyle/>
                    <a:p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GLEAM v3a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AET &amp; PET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Daily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0.25° × 0.25°</a:t>
                      </a:r>
                    </a:p>
                    <a:p>
                      <a:pPr algn="ctr"/>
                      <a:endParaRPr lang="en-IN"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1980 to 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r>
                        <a:rPr lang="he-IL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N–90</a:t>
                      </a:r>
                      <a:r>
                        <a:rPr lang="he-IL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  <a:p>
                      <a:pPr algn="ctr"/>
                      <a:endParaRPr lang="en-IN"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en-US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PET estimated by</a:t>
                      </a:r>
                      <a:r>
                        <a:rPr lang="en-US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Priestley-Taylor (P-T) expression. </a:t>
                      </a:r>
                    </a:p>
                    <a:p>
                      <a:pPr algn="just"/>
                      <a:r>
                        <a:rPr lang="en-US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AET estimated from PET using a multiplicative stress factor depending on land cover and soil moisture. </a:t>
                      </a:r>
                    </a:p>
                    <a:p>
                      <a:pPr algn="just"/>
                      <a:r>
                        <a:rPr lang="en-US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GLEAM v3a uses a combination of reanalysis and remotely sensed data.</a:t>
                      </a:r>
                      <a:r>
                        <a:rPr lang="en-US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GLEAM v3b uses only remotely sensed data. </a:t>
                      </a:r>
                      <a:endParaRPr lang="en-IN"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Martens et al. (2016)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GLEAM v3b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AET &amp; PET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Daily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</a:t>
                      </a:r>
                      <a:r>
                        <a:rPr lang="he-IL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× 0.25</a:t>
                      </a:r>
                      <a:r>
                        <a:rPr lang="he-IL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endParaRPr lang="en-IN"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2003 to 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he-IL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N–50</a:t>
                      </a:r>
                      <a:r>
                        <a:rPr lang="he-IL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  <a:p>
                      <a:pPr algn="ctr"/>
                      <a:endParaRPr lang="en-IN"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 sz="1600" dirty="0">
                        <a:cs typeface="+mj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 sz="16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1336">
                <a:tc>
                  <a:txBody>
                    <a:bodyPr/>
                    <a:lstStyle/>
                    <a:p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MOD16A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AET &amp; PET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Monthly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r>
                        <a:rPr lang="he-IL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× 0.5</a:t>
                      </a:r>
                      <a:r>
                        <a:rPr lang="he-IL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endParaRPr lang="en-IN"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 to 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r>
                        <a:rPr lang="he-IL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N–60</a:t>
                      </a:r>
                      <a:r>
                        <a:rPr lang="he-IL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PET estimated by</a:t>
                      </a:r>
                      <a:r>
                        <a:rPr lang="en-US" sz="125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Priestley-Taylor (P-T) expression. </a:t>
                      </a:r>
                    </a:p>
                    <a:p>
                      <a:pPr algn="just"/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AET estimated from wet canopy, soil, and plant transpiration using Penman–</a:t>
                      </a:r>
                      <a:r>
                        <a:rPr lang="en-IN" sz="12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Monteith</a:t>
                      </a:r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(P-M) equation using GMAO</a:t>
                      </a:r>
                      <a:r>
                        <a:rPr lang="en-IN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meteorological data and other MODIS products.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 et al.</a:t>
                      </a:r>
                      <a:r>
                        <a:rPr lang="en-IN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(2011)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Zhang dataset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Monthly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0.073°×0.073°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1983 to 2006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r>
                        <a:rPr lang="he-IL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N–90</a:t>
                      </a:r>
                      <a:r>
                        <a:rPr lang="he-IL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  <a:p>
                      <a:pPr algn="ctr"/>
                      <a:endParaRPr lang="en-IN"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AET dataset was prepared using an algorithm driven by inputs from</a:t>
                      </a:r>
                      <a:r>
                        <a:rPr lang="en-US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combination of reanalysis and remotely sensed data</a:t>
                      </a:r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Zhang et al. (2009)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981">
                <a:tc>
                  <a:txBody>
                    <a:bodyPr/>
                    <a:lstStyle/>
                    <a:p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CRU reanalysis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PET &amp; precipitation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0.5</a:t>
                      </a:r>
                      <a:r>
                        <a:rPr lang="he-IL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IN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× 0.5</a:t>
                      </a:r>
                      <a:r>
                        <a:rPr lang="he-IL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</a:t>
                      </a:r>
                      <a:endParaRPr lang="en-IN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IN"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1901 to 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90</a:t>
                      </a:r>
                      <a:r>
                        <a:rPr lang="he-IL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IN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N–90</a:t>
                      </a:r>
                      <a:r>
                        <a:rPr lang="he-IL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IN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</a:t>
                      </a:r>
                    </a:p>
                    <a:p>
                      <a:pPr algn="ctr"/>
                      <a:endParaRPr lang="en-IN"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PET estimated by Penman–</a:t>
                      </a:r>
                      <a:r>
                        <a:rPr lang="en-IN" sz="12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Monteith</a:t>
                      </a:r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formula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Harris </a:t>
                      </a:r>
                      <a:r>
                        <a:rPr lang="en-IN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et al. (2013)</a:t>
                      </a:r>
                      <a:endParaRPr lang="en-IN"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179">
                <a:tc>
                  <a:txBody>
                    <a:bodyPr/>
                    <a:lstStyle/>
                    <a:p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Precipitation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0.25</a:t>
                      </a:r>
                      <a:r>
                        <a:rPr lang="he-IL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IN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× 0.25</a:t>
                      </a:r>
                      <a:r>
                        <a:rPr lang="he-IL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</a:t>
                      </a:r>
                      <a:endParaRPr lang="en-IN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1901 to 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Interpolation</a:t>
                      </a:r>
                      <a:r>
                        <a:rPr lang="en-IN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of station data</a:t>
                      </a:r>
                      <a:endParaRPr lang="en-IN"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Pai</a:t>
                      </a:r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al. (2014)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8981">
                <a:tc>
                  <a:txBody>
                    <a:bodyPr/>
                    <a:lstStyle/>
                    <a:p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PET estimate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he-IL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IN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× 1</a:t>
                      </a:r>
                      <a:r>
                        <a:rPr lang="he-IL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</a:t>
                      </a:r>
                      <a:endParaRPr lang="en-IN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1951 to 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PET estimated by Penman–</a:t>
                      </a:r>
                      <a:r>
                        <a:rPr lang="en-IN" sz="12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Monteith</a:t>
                      </a:r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formula considering inputs from NCEP reanalysis</a:t>
                      </a:r>
                      <a:r>
                        <a:rPr lang="en-IN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IMD observed data</a:t>
                      </a:r>
                      <a:endParaRPr lang="en-IN"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Masanta</a:t>
                      </a:r>
                      <a:r>
                        <a:rPr lang="en-IN" sz="1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Srinivas </a:t>
                      </a:r>
                      <a:r>
                        <a:rPr lang="en-IN" sz="12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(2019)</a:t>
                      </a:r>
                      <a:endParaRPr lang="en-IN" sz="12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39889" y="6169223"/>
            <a:ext cx="11937621" cy="307777"/>
          </a:xfrm>
          <a:prstGeom prst="rect">
            <a:avLst/>
          </a:prstGeom>
          <a:solidFill>
            <a:srgbClr val="B9CDE5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Estimation of AET (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or PET (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rely on different expressions, and have diverse forcing data. Therefore, their estimate can differ substantially with each other. 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60113" y="-31532"/>
            <a:ext cx="45415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SzPct val="173000"/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Introduction </a:t>
            </a:r>
            <a:r>
              <a:rPr lang="en-US" sz="14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&gt;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Evaporation Paradox  &gt;   </a:t>
            </a:r>
            <a:r>
              <a:rPr lang="en-US" sz="14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Validity of CR 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&gt; 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ET</a:t>
            </a:r>
            <a:r>
              <a:rPr lang="en-US" sz="1400" baseline="-25000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 estimation</a:t>
            </a:r>
            <a:endParaRPr lang="en-US" sz="1400" u="sng" dirty="0">
              <a:solidFill>
                <a:schemeClr val="bg1">
                  <a:lumMod val="50000"/>
                </a:schemeClr>
              </a:solidFill>
              <a:uFill>
                <a:solidFill>
                  <a:schemeClr val="bg1"/>
                </a:solidFill>
              </a:u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81399" y="-23424"/>
            <a:ext cx="4417271" cy="317677"/>
            <a:chOff x="3635703" y="1024807"/>
            <a:chExt cx="4417271" cy="317677"/>
          </a:xfrm>
        </p:grpSpPr>
        <p:sp>
          <p:nvSpPr>
            <p:cNvPr id="10" name="Rectangle 9">
              <a:hlinkClick r:id="rId2" action="ppaction://hlinksldjump"/>
            </p:cNvPr>
            <p:cNvSpPr/>
            <p:nvPr/>
          </p:nvSpPr>
          <p:spPr>
            <a:xfrm>
              <a:off x="3635703" y="1024807"/>
              <a:ext cx="914400" cy="3124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Rectangle 10">
              <a:hlinkClick r:id="rId3" action="ppaction://hlinksldjump"/>
            </p:cNvPr>
            <p:cNvSpPr/>
            <p:nvPr/>
          </p:nvSpPr>
          <p:spPr>
            <a:xfrm>
              <a:off x="4615447" y="1024807"/>
              <a:ext cx="1295400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Rectangle 11">
              <a:hlinkClick r:id="rId4" action="ppaction://hlinksldjump"/>
            </p:cNvPr>
            <p:cNvSpPr/>
            <p:nvPr/>
          </p:nvSpPr>
          <p:spPr>
            <a:xfrm>
              <a:off x="5976191" y="1024807"/>
              <a:ext cx="947313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Rectangle 13">
              <a:hlinkClick r:id="rId5" action="ppaction://hlinksldjump"/>
            </p:cNvPr>
            <p:cNvSpPr/>
            <p:nvPr/>
          </p:nvSpPr>
          <p:spPr>
            <a:xfrm>
              <a:off x="6988848" y="1024807"/>
              <a:ext cx="1064126" cy="3124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422062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" t="65615" r="158" b="-750"/>
          <a:stretch/>
        </p:blipFill>
        <p:spPr>
          <a:xfrm>
            <a:off x="6373203" y="1209291"/>
            <a:ext cx="5698587" cy="252450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Validity of CR at regional scale in India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 / 17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660113" y="-31532"/>
            <a:ext cx="45415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SzPct val="173000"/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Introduction </a:t>
            </a:r>
            <a:r>
              <a:rPr lang="en-US" sz="14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&gt;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Evaporation Paradox  &gt;   </a:t>
            </a:r>
            <a:r>
              <a:rPr lang="en-US" sz="14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Validity of CR 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&gt; 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ET</a:t>
            </a:r>
            <a:r>
              <a:rPr lang="en-US" sz="1400" baseline="-25000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 estimation</a:t>
            </a:r>
            <a:endParaRPr lang="en-US" sz="1400" u="sng" dirty="0">
              <a:solidFill>
                <a:schemeClr val="bg1">
                  <a:lumMod val="50000"/>
                </a:schemeClr>
              </a:solidFill>
              <a:uFill>
                <a:solidFill>
                  <a:schemeClr val="bg1"/>
                </a:solidFill>
              </a:u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5" b="34145"/>
          <a:stretch/>
        </p:blipFill>
        <p:spPr>
          <a:xfrm>
            <a:off x="134883" y="1118355"/>
            <a:ext cx="6140890" cy="52062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23"/>
          <a:stretch/>
        </p:blipFill>
        <p:spPr>
          <a:xfrm>
            <a:off x="28074" y="6339226"/>
            <a:ext cx="6140890" cy="160803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6565348" y="3657600"/>
            <a:ext cx="3435753" cy="2879918"/>
            <a:chOff x="6565348" y="3657600"/>
            <a:chExt cx="3435753" cy="2879918"/>
          </a:xfrm>
        </p:grpSpPr>
        <p:grpSp>
          <p:nvGrpSpPr>
            <p:cNvPr id="17" name="Group 16"/>
            <p:cNvGrpSpPr/>
            <p:nvPr/>
          </p:nvGrpSpPr>
          <p:grpSpPr>
            <a:xfrm>
              <a:off x="6577380" y="3795963"/>
              <a:ext cx="3309556" cy="2741555"/>
              <a:chOff x="4102101" y="2443910"/>
              <a:chExt cx="4325683" cy="3625877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20" b="933"/>
              <a:stretch/>
            </p:blipFill>
            <p:spPr>
              <a:xfrm>
                <a:off x="4102101" y="2443910"/>
                <a:ext cx="4325683" cy="3625877"/>
              </a:xfrm>
              <a:prstGeom prst="rect">
                <a:avLst/>
              </a:prstGeom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4581528" y="2502863"/>
                <a:ext cx="3736357" cy="352651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6"/>
            <a:srcRect b="95428"/>
            <a:stretch/>
          </p:blipFill>
          <p:spPr>
            <a:xfrm>
              <a:off x="6565348" y="3657600"/>
              <a:ext cx="3435753" cy="125994"/>
            </a:xfrm>
            <a:prstGeom prst="rect">
              <a:avLst/>
            </a:prstGeom>
          </p:spPr>
        </p:pic>
      </p:grpSp>
      <p:sp>
        <p:nvSpPr>
          <p:cNvPr id="47" name="Rectangle 46"/>
          <p:cNvSpPr/>
          <p:nvPr/>
        </p:nvSpPr>
        <p:spPr>
          <a:xfrm>
            <a:off x="10121708" y="5761365"/>
            <a:ext cx="1926019" cy="738664"/>
          </a:xfrm>
          <a:prstGeom prst="rect">
            <a:avLst/>
          </a:prstGeom>
          <a:solidFill>
            <a:srgbClr val="B9CDE5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ref: under review,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Masanta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Srinivas, 2020 International Journal of Climatology, Manuscript Id JOC-20- 0042 </a:t>
            </a:r>
          </a:p>
        </p:txBody>
      </p:sp>
      <p:sp>
        <p:nvSpPr>
          <p:cNvPr id="50" name="Oval 49"/>
          <p:cNvSpPr/>
          <p:nvPr/>
        </p:nvSpPr>
        <p:spPr>
          <a:xfrm>
            <a:off x="7536893" y="4863785"/>
            <a:ext cx="296448" cy="302955"/>
          </a:xfrm>
          <a:prstGeom prst="ellipse">
            <a:avLst/>
          </a:prstGeom>
          <a:solidFill>
            <a:srgbClr val="B9CDE5"/>
          </a:solidFill>
        </p:spPr>
        <p:txBody>
          <a:bodyPr wrap="square">
            <a:spAutoFit/>
          </a:bodyPr>
          <a:lstStyle/>
          <a:p>
            <a:r>
              <a:rPr lang="en-IN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2" name="Oval 51"/>
          <p:cNvSpPr/>
          <p:nvPr/>
        </p:nvSpPr>
        <p:spPr>
          <a:xfrm>
            <a:off x="5781028" y="6214769"/>
            <a:ext cx="296448" cy="302955"/>
          </a:xfrm>
          <a:prstGeom prst="ellipse">
            <a:avLst/>
          </a:prstGeom>
          <a:solidFill>
            <a:srgbClr val="B9CDE5"/>
          </a:solidFill>
        </p:spPr>
        <p:txBody>
          <a:bodyPr wrap="square">
            <a:spAutoFit/>
          </a:bodyPr>
          <a:lstStyle/>
          <a:p>
            <a:r>
              <a:rPr lang="en-IN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3" name="Oval 52"/>
          <p:cNvSpPr/>
          <p:nvPr/>
        </p:nvSpPr>
        <p:spPr>
          <a:xfrm>
            <a:off x="7184461" y="4637174"/>
            <a:ext cx="296448" cy="302955"/>
          </a:xfrm>
          <a:prstGeom prst="ellipse">
            <a:avLst/>
          </a:prstGeom>
          <a:solidFill>
            <a:srgbClr val="B9CDE5"/>
          </a:solidFill>
        </p:spPr>
        <p:txBody>
          <a:bodyPr wrap="square">
            <a:spAutoFit/>
          </a:bodyPr>
          <a:lstStyle/>
          <a:p>
            <a:r>
              <a:rPr lang="en-IN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4" name="Oval 53"/>
          <p:cNvSpPr/>
          <p:nvPr/>
        </p:nvSpPr>
        <p:spPr>
          <a:xfrm>
            <a:off x="1905000" y="6172200"/>
            <a:ext cx="296448" cy="302955"/>
          </a:xfrm>
          <a:prstGeom prst="ellipse">
            <a:avLst/>
          </a:prstGeom>
          <a:solidFill>
            <a:srgbClr val="B9CDE5"/>
          </a:solidFill>
        </p:spPr>
        <p:txBody>
          <a:bodyPr wrap="square">
            <a:spAutoFit/>
          </a:bodyPr>
          <a:lstStyle/>
          <a:p>
            <a:r>
              <a:rPr lang="en-IN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5" name="Oval 54"/>
          <p:cNvSpPr/>
          <p:nvPr/>
        </p:nvSpPr>
        <p:spPr>
          <a:xfrm>
            <a:off x="9877001" y="3486823"/>
            <a:ext cx="296448" cy="302955"/>
          </a:xfrm>
          <a:prstGeom prst="ellipse">
            <a:avLst/>
          </a:prstGeom>
          <a:solidFill>
            <a:srgbClr val="B9CDE5"/>
          </a:solidFill>
        </p:spPr>
        <p:txBody>
          <a:bodyPr wrap="square">
            <a:spAutoFit/>
          </a:bodyPr>
          <a:lstStyle/>
          <a:p>
            <a:r>
              <a:rPr lang="en-IN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6" name="Oval 55"/>
          <p:cNvSpPr/>
          <p:nvPr/>
        </p:nvSpPr>
        <p:spPr>
          <a:xfrm>
            <a:off x="11663384" y="3493008"/>
            <a:ext cx="296448" cy="302955"/>
          </a:xfrm>
          <a:prstGeom prst="ellipse">
            <a:avLst/>
          </a:prstGeom>
          <a:solidFill>
            <a:srgbClr val="B9CDE5"/>
          </a:solidFill>
        </p:spPr>
        <p:txBody>
          <a:bodyPr wrap="square">
            <a:spAutoFit/>
          </a:bodyPr>
          <a:lstStyle/>
          <a:p>
            <a:r>
              <a:rPr lang="en-IN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57" name="Oval 56"/>
          <p:cNvSpPr/>
          <p:nvPr/>
        </p:nvSpPr>
        <p:spPr>
          <a:xfrm>
            <a:off x="8852370" y="4639638"/>
            <a:ext cx="296448" cy="302955"/>
          </a:xfrm>
          <a:prstGeom prst="ellipse">
            <a:avLst/>
          </a:prstGeom>
          <a:solidFill>
            <a:srgbClr val="B9CDE5"/>
          </a:solidFill>
        </p:spPr>
        <p:txBody>
          <a:bodyPr wrap="square">
            <a:spAutoFit/>
          </a:bodyPr>
          <a:lstStyle/>
          <a:p>
            <a:r>
              <a:rPr lang="en-IN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8" name="Oval 57"/>
          <p:cNvSpPr/>
          <p:nvPr/>
        </p:nvSpPr>
        <p:spPr>
          <a:xfrm>
            <a:off x="9219177" y="4779647"/>
            <a:ext cx="296448" cy="302955"/>
          </a:xfrm>
          <a:prstGeom prst="ellipse">
            <a:avLst/>
          </a:prstGeom>
          <a:solidFill>
            <a:srgbClr val="B9CDE5"/>
          </a:solidFill>
        </p:spPr>
        <p:txBody>
          <a:bodyPr wrap="square">
            <a:spAutoFit/>
          </a:bodyPr>
          <a:lstStyle/>
          <a:p>
            <a:r>
              <a:rPr lang="en-IN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581399" y="-23424"/>
            <a:ext cx="4417271" cy="317677"/>
            <a:chOff x="3635703" y="1024807"/>
            <a:chExt cx="4417271" cy="317677"/>
          </a:xfrm>
        </p:grpSpPr>
        <p:sp>
          <p:nvSpPr>
            <p:cNvPr id="24" name="Rectangle 23">
              <a:hlinkClick r:id="rId7" action="ppaction://hlinksldjump"/>
            </p:cNvPr>
            <p:cNvSpPr/>
            <p:nvPr/>
          </p:nvSpPr>
          <p:spPr>
            <a:xfrm>
              <a:off x="3635703" y="1024807"/>
              <a:ext cx="914400" cy="3124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Rectangle 25">
              <a:hlinkClick r:id="rId8" action="ppaction://hlinksldjump"/>
            </p:cNvPr>
            <p:cNvSpPr/>
            <p:nvPr/>
          </p:nvSpPr>
          <p:spPr>
            <a:xfrm>
              <a:off x="4615447" y="1024807"/>
              <a:ext cx="1295400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8" name="Rectangle 27">
              <a:hlinkClick r:id="rId9" action="ppaction://hlinksldjump"/>
            </p:cNvPr>
            <p:cNvSpPr/>
            <p:nvPr/>
          </p:nvSpPr>
          <p:spPr>
            <a:xfrm>
              <a:off x="5976191" y="1024807"/>
              <a:ext cx="947313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1" name="Rectangle 30">
              <a:hlinkClick r:id="rId10" action="ppaction://hlinksldjump"/>
            </p:cNvPr>
            <p:cNvSpPr/>
            <p:nvPr/>
          </p:nvSpPr>
          <p:spPr>
            <a:xfrm>
              <a:off x="6988848" y="1024807"/>
              <a:ext cx="1064126" cy="3124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65738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Validity of CR at 405 river basins across the world</a:t>
            </a:r>
            <a:endParaRPr lang="en-IN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 / 17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4913" y="4739293"/>
            <a:ext cx="1545649" cy="830997"/>
          </a:xfrm>
          <a:prstGeom prst="rect">
            <a:avLst/>
          </a:prstGeom>
          <a:solidFill>
            <a:srgbClr val="B9CDE5"/>
          </a:solidFill>
        </p:spPr>
        <p:txBody>
          <a:bodyPr wrap="square">
            <a:spAutoFit/>
          </a:bodyPr>
          <a:lstStyle/>
          <a:p>
            <a:r>
              <a:rPr lang="en-I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AET: GLEAM v3a</a:t>
            </a:r>
          </a:p>
          <a:p>
            <a:r>
              <a:rPr lang="en-I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PET: CRU</a:t>
            </a:r>
          </a:p>
          <a:p>
            <a:r>
              <a:rPr lang="en-I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PRE: CRU</a:t>
            </a:r>
          </a:p>
          <a:p>
            <a:r>
              <a:rPr lang="en-I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Period: 1980 to 2014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60113" y="-31532"/>
            <a:ext cx="45415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SzPct val="173000"/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Introduction </a:t>
            </a:r>
            <a:r>
              <a:rPr lang="en-US" sz="14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&gt;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Evaporation Paradox  &gt;   </a:t>
            </a:r>
            <a:r>
              <a:rPr lang="en-US" sz="14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Validity of CR 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&gt; 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ET</a:t>
            </a:r>
            <a:r>
              <a:rPr lang="en-US" sz="1400" baseline="-25000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 estimation</a:t>
            </a:r>
            <a:endParaRPr lang="en-US" sz="1400" u="sng" dirty="0">
              <a:solidFill>
                <a:schemeClr val="bg1">
                  <a:lumMod val="50000"/>
                </a:schemeClr>
              </a:solidFill>
              <a:uFill>
                <a:solidFill>
                  <a:schemeClr val="bg1"/>
                </a:solidFill>
              </a:u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" t="22350" r="5872" b="12378"/>
          <a:stretch/>
        </p:blipFill>
        <p:spPr bwMode="auto">
          <a:xfrm>
            <a:off x="0" y="1133288"/>
            <a:ext cx="6267822" cy="31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5" name="Group 44"/>
          <p:cNvGrpSpPr/>
          <p:nvPr/>
        </p:nvGrpSpPr>
        <p:grpSpPr>
          <a:xfrm>
            <a:off x="6781800" y="1199800"/>
            <a:ext cx="5236669" cy="5342109"/>
            <a:chOff x="6675931" y="1209446"/>
            <a:chExt cx="5368084" cy="5550680"/>
          </a:xfrm>
        </p:grpSpPr>
        <p:grpSp>
          <p:nvGrpSpPr>
            <p:cNvPr id="44" name="Group 43"/>
            <p:cNvGrpSpPr/>
            <p:nvPr/>
          </p:nvGrpSpPr>
          <p:grpSpPr>
            <a:xfrm>
              <a:off x="6741686" y="4903333"/>
              <a:ext cx="5248286" cy="1856793"/>
              <a:chOff x="6741686" y="4903333"/>
              <a:chExt cx="5248286" cy="1856793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3" t="13889" r="6250"/>
              <a:stretch/>
            </p:blipFill>
            <p:spPr>
              <a:xfrm>
                <a:off x="9461854" y="4918663"/>
                <a:ext cx="2528118" cy="1781174"/>
              </a:xfrm>
              <a:prstGeom prst="rect">
                <a:avLst/>
              </a:prstGeom>
            </p:spPr>
          </p:pic>
          <p:grpSp>
            <p:nvGrpSpPr>
              <p:cNvPr id="42" name="Group 41"/>
              <p:cNvGrpSpPr/>
              <p:nvPr/>
            </p:nvGrpSpPr>
            <p:grpSpPr>
              <a:xfrm>
                <a:off x="6741686" y="4903333"/>
                <a:ext cx="2578028" cy="1856793"/>
                <a:chOff x="6741686" y="4903333"/>
                <a:chExt cx="2578028" cy="1856793"/>
              </a:xfrm>
            </p:grpSpPr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83" t="13890" r="6250" b="-1919"/>
                <a:stretch/>
              </p:blipFill>
              <p:spPr>
                <a:xfrm>
                  <a:off x="6741686" y="4903333"/>
                  <a:ext cx="2578028" cy="1856793"/>
                </a:xfrm>
                <a:prstGeom prst="rect">
                  <a:avLst/>
                </a:prstGeom>
              </p:spPr>
            </p:pic>
            <p:sp>
              <p:nvSpPr>
                <p:cNvPr id="20" name="Rectangle 19"/>
                <p:cNvSpPr/>
                <p:nvPr/>
              </p:nvSpPr>
              <p:spPr>
                <a:xfrm>
                  <a:off x="7474534" y="5493832"/>
                  <a:ext cx="1229387" cy="246221"/>
                </a:xfrm>
                <a:prstGeom prst="rect">
                  <a:avLst/>
                </a:prstGeom>
                <a:solidFill>
                  <a:srgbClr val="B9CDE5"/>
                </a:solidFill>
              </p:spPr>
              <p:txBody>
                <a:bodyPr wrap="square" anchor="t">
                  <a:spAutoFit/>
                </a:bodyPr>
                <a:lstStyle/>
                <a:p>
                  <a:pPr algn="ctr"/>
                  <a:r>
                    <a:rPr lang="en-IN" sz="1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Krishna</a:t>
                  </a:r>
                </a:p>
              </p:txBody>
            </p:sp>
          </p:grpSp>
          <p:sp>
            <p:nvSpPr>
              <p:cNvPr id="21" name="Rectangle 20"/>
              <p:cNvSpPr/>
              <p:nvPr/>
            </p:nvSpPr>
            <p:spPr>
              <a:xfrm>
                <a:off x="10297941" y="5488887"/>
                <a:ext cx="1229387" cy="246221"/>
              </a:xfrm>
              <a:prstGeom prst="rect">
                <a:avLst/>
              </a:prstGeom>
              <a:solidFill>
                <a:srgbClr val="B9CDE5"/>
              </a:solidFill>
            </p:spPr>
            <p:txBody>
              <a:bodyPr wrap="square" anchor="t">
                <a:spAutoFit/>
              </a:bodyPr>
              <a:lstStyle/>
              <a:p>
                <a:pPr algn="ctr"/>
                <a:r>
                  <a:rPr lang="en-IN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Mahanadi</a:t>
                </a: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6675931" y="1209446"/>
              <a:ext cx="5368084" cy="1842219"/>
              <a:chOff x="6705600" y="1185141"/>
              <a:chExt cx="5368084" cy="1842219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6705600" y="1185141"/>
                <a:ext cx="5368084" cy="1842219"/>
                <a:chOff x="6661230" y="1133288"/>
                <a:chExt cx="5368084" cy="1842219"/>
              </a:xfrm>
            </p:grpSpPr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661230" y="1133288"/>
                  <a:ext cx="2596992" cy="1831986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84" t="13889" r="5208"/>
                <a:stretch/>
              </p:blipFill>
              <p:spPr>
                <a:xfrm>
                  <a:off x="9418878" y="1157001"/>
                  <a:ext cx="2610436" cy="1818506"/>
                </a:xfrm>
                <a:prstGeom prst="rect">
                  <a:avLst/>
                </a:prstGeom>
              </p:spPr>
            </p:pic>
          </p:grpSp>
          <p:grpSp>
            <p:nvGrpSpPr>
              <p:cNvPr id="29" name="Group 28"/>
              <p:cNvGrpSpPr/>
              <p:nvPr/>
            </p:nvGrpSpPr>
            <p:grpSpPr>
              <a:xfrm>
                <a:off x="7538797" y="1888700"/>
                <a:ext cx="4018201" cy="246222"/>
                <a:chOff x="7538799" y="3202178"/>
                <a:chExt cx="4018201" cy="246222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7538799" y="3202179"/>
                  <a:ext cx="1229387" cy="246221"/>
                </a:xfrm>
                <a:prstGeom prst="rect">
                  <a:avLst/>
                </a:prstGeom>
                <a:solidFill>
                  <a:srgbClr val="B9CDE5"/>
                </a:solidFill>
              </p:spPr>
              <p:txBody>
                <a:bodyPr wrap="square" anchor="t">
                  <a:spAutoFit/>
                </a:bodyPr>
                <a:lstStyle/>
                <a:p>
                  <a:pPr algn="ctr"/>
                  <a:r>
                    <a:rPr lang="en-IN" sz="1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Brahmaputra </a:t>
                  </a: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10327613" y="3202178"/>
                  <a:ext cx="1229387" cy="246221"/>
                </a:xfrm>
                <a:prstGeom prst="rect">
                  <a:avLst/>
                </a:prstGeom>
                <a:solidFill>
                  <a:srgbClr val="B9CDE5"/>
                </a:solidFill>
              </p:spPr>
              <p:txBody>
                <a:bodyPr wrap="square" anchor="t">
                  <a:spAutoFit/>
                </a:bodyPr>
                <a:lstStyle/>
                <a:p>
                  <a:pPr algn="ctr"/>
                  <a:r>
                    <a:rPr lang="en-IN" sz="1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Cauvery</a:t>
                  </a:r>
                </a:p>
              </p:txBody>
            </p:sp>
          </p:grpSp>
        </p:grpSp>
        <p:grpSp>
          <p:nvGrpSpPr>
            <p:cNvPr id="41" name="Group 40"/>
            <p:cNvGrpSpPr/>
            <p:nvPr/>
          </p:nvGrpSpPr>
          <p:grpSpPr>
            <a:xfrm>
              <a:off x="6722722" y="3033555"/>
              <a:ext cx="5267250" cy="1883969"/>
              <a:chOff x="6733863" y="3069031"/>
              <a:chExt cx="5267250" cy="1883969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6733863" y="3069031"/>
                <a:ext cx="2575772" cy="1865214"/>
                <a:chOff x="4343400" y="3721053"/>
                <a:chExt cx="2575772" cy="1865214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84" t="12500" r="7291"/>
                <a:stretch/>
              </p:blipFill>
              <p:spPr>
                <a:xfrm>
                  <a:off x="4343400" y="3721053"/>
                  <a:ext cx="2575772" cy="1865214"/>
                </a:xfrm>
                <a:prstGeom prst="rect">
                  <a:avLst/>
                </a:prstGeom>
              </p:spPr>
            </p:pic>
            <p:sp>
              <p:nvSpPr>
                <p:cNvPr id="16" name="Rectangle 15"/>
                <p:cNvSpPr/>
                <p:nvPr/>
              </p:nvSpPr>
              <p:spPr>
                <a:xfrm>
                  <a:off x="5095213" y="4398167"/>
                  <a:ext cx="1229387" cy="246221"/>
                </a:xfrm>
                <a:prstGeom prst="rect">
                  <a:avLst/>
                </a:prstGeom>
                <a:solidFill>
                  <a:srgbClr val="B9CDE5"/>
                </a:solidFill>
              </p:spPr>
              <p:txBody>
                <a:bodyPr wrap="square" anchor="t">
                  <a:spAutoFit/>
                </a:bodyPr>
                <a:lstStyle/>
                <a:p>
                  <a:pPr algn="ctr"/>
                  <a:r>
                    <a:rPr lang="en-IN" sz="1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Ganges</a:t>
                  </a: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9455301" y="3101500"/>
                <a:ext cx="2545812" cy="1851500"/>
                <a:chOff x="7010400" y="3448919"/>
                <a:chExt cx="2545812" cy="1851500"/>
              </a:xfrm>
            </p:grpSpPr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83" t="12500" r="6250" b="-1389"/>
                <a:stretch/>
              </p:blipFill>
              <p:spPr>
                <a:xfrm>
                  <a:off x="7010400" y="3448919"/>
                  <a:ext cx="2545812" cy="1851500"/>
                </a:xfrm>
                <a:prstGeom prst="rect">
                  <a:avLst/>
                </a:prstGeom>
              </p:spPr>
            </p:pic>
            <p:sp>
              <p:nvSpPr>
                <p:cNvPr id="19" name="Rectangle 18"/>
                <p:cNvSpPr/>
                <p:nvPr/>
              </p:nvSpPr>
              <p:spPr>
                <a:xfrm>
                  <a:off x="7867176" y="4093564"/>
                  <a:ext cx="1229387" cy="246221"/>
                </a:xfrm>
                <a:prstGeom prst="rect">
                  <a:avLst/>
                </a:prstGeom>
                <a:solidFill>
                  <a:srgbClr val="B9CDE5"/>
                </a:solidFill>
              </p:spPr>
              <p:txBody>
                <a:bodyPr wrap="square" anchor="t">
                  <a:spAutoFit/>
                </a:bodyPr>
                <a:lstStyle/>
                <a:p>
                  <a:pPr algn="ctr"/>
                  <a:r>
                    <a:rPr lang="en-IN" sz="1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Godavari</a:t>
                  </a:r>
                </a:p>
              </p:txBody>
            </p:sp>
          </p:grpSp>
        </p:grpSp>
      </p:grpSp>
      <p:grpSp>
        <p:nvGrpSpPr>
          <p:cNvPr id="49" name="Group 48"/>
          <p:cNvGrpSpPr/>
          <p:nvPr/>
        </p:nvGrpSpPr>
        <p:grpSpPr>
          <a:xfrm>
            <a:off x="1654321" y="4699852"/>
            <a:ext cx="5051725" cy="1784033"/>
            <a:chOff x="2058538" y="4312827"/>
            <a:chExt cx="5051725" cy="1784033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" t="13889" r="6250"/>
            <a:stretch/>
          </p:blipFill>
          <p:spPr>
            <a:xfrm>
              <a:off x="4578087" y="4312827"/>
              <a:ext cx="2532176" cy="1784033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5271142" y="4937044"/>
              <a:ext cx="1229387" cy="246221"/>
            </a:xfrm>
            <a:prstGeom prst="rect">
              <a:avLst/>
            </a:prstGeom>
            <a:solidFill>
              <a:srgbClr val="B9CDE5"/>
            </a:solidFill>
          </p:spPr>
          <p:txBody>
            <a:bodyPr wrap="square" anchor="t">
              <a:spAutoFit/>
            </a:bodyPr>
            <a:lstStyle/>
            <a:p>
              <a:pPr algn="ctr"/>
              <a:r>
                <a:rPr lang="en-I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Tapti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2058538" y="4312827"/>
              <a:ext cx="2519549" cy="1775137"/>
              <a:chOff x="2058538" y="4312827"/>
              <a:chExt cx="2519549" cy="1775137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3" t="13889" r="6250"/>
              <a:stretch/>
            </p:blipFill>
            <p:spPr>
              <a:xfrm>
                <a:off x="2058538" y="4312827"/>
                <a:ext cx="2519549" cy="1775137"/>
              </a:xfrm>
              <a:prstGeom prst="rect">
                <a:avLst/>
              </a:prstGeom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2794707" y="4967823"/>
                <a:ext cx="1229387" cy="246221"/>
              </a:xfrm>
              <a:prstGeom prst="rect">
                <a:avLst/>
              </a:prstGeom>
              <a:solidFill>
                <a:srgbClr val="B9CDE5"/>
              </a:solidFill>
            </p:spPr>
            <p:txBody>
              <a:bodyPr wrap="square" anchor="t">
                <a:spAutoFit/>
              </a:bodyPr>
              <a:lstStyle/>
              <a:p>
                <a:pPr algn="ctr"/>
                <a:r>
                  <a:rPr lang="en-IN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Narmada</a:t>
                </a: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3581399" y="-23424"/>
            <a:ext cx="4417271" cy="317677"/>
            <a:chOff x="3635703" y="1024807"/>
            <a:chExt cx="4417271" cy="317677"/>
          </a:xfrm>
        </p:grpSpPr>
        <p:sp>
          <p:nvSpPr>
            <p:cNvPr id="51" name="Rectangle 50">
              <a:hlinkClick r:id="rId11" action="ppaction://hlinksldjump"/>
            </p:cNvPr>
            <p:cNvSpPr/>
            <p:nvPr/>
          </p:nvSpPr>
          <p:spPr>
            <a:xfrm>
              <a:off x="3635703" y="1024807"/>
              <a:ext cx="914400" cy="3124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2" name="Rectangle 51">
              <a:hlinkClick r:id="rId12" action="ppaction://hlinksldjump"/>
            </p:cNvPr>
            <p:cNvSpPr/>
            <p:nvPr/>
          </p:nvSpPr>
          <p:spPr>
            <a:xfrm>
              <a:off x="4615447" y="1024807"/>
              <a:ext cx="1295400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3" name="Rectangle 52">
              <a:hlinkClick r:id="rId13" action="ppaction://hlinksldjump"/>
            </p:cNvPr>
            <p:cNvSpPr/>
            <p:nvPr/>
          </p:nvSpPr>
          <p:spPr>
            <a:xfrm>
              <a:off x="5976191" y="1024807"/>
              <a:ext cx="947313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4" name="Rectangle 53">
              <a:hlinkClick r:id="rId14" action="ppaction://hlinksldjump"/>
            </p:cNvPr>
            <p:cNvSpPr/>
            <p:nvPr/>
          </p:nvSpPr>
          <p:spPr>
            <a:xfrm>
              <a:off x="6988848" y="1024807"/>
              <a:ext cx="1064126" cy="3124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5696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Validity of CR at 405 river basins across the world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contd.</a:t>
            </a:r>
            <a:endParaRPr lang="en-IN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 / 17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7262" y="4723689"/>
            <a:ext cx="1545714" cy="830997"/>
          </a:xfrm>
          <a:prstGeom prst="rect">
            <a:avLst/>
          </a:prstGeom>
          <a:solidFill>
            <a:srgbClr val="B9CDE5"/>
          </a:solidFill>
        </p:spPr>
        <p:txBody>
          <a:bodyPr wrap="square">
            <a:spAutoFit/>
          </a:bodyPr>
          <a:lstStyle/>
          <a:p>
            <a:r>
              <a:rPr lang="en-I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AET: GLEAM v3b</a:t>
            </a:r>
          </a:p>
          <a:p>
            <a:r>
              <a:rPr lang="en-I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PET: CRU</a:t>
            </a:r>
          </a:p>
          <a:p>
            <a:r>
              <a:rPr lang="en-I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PRE: CRU</a:t>
            </a:r>
          </a:p>
          <a:p>
            <a:r>
              <a:rPr lang="en-I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Period: 2003 to 2015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" t="22350" r="5872" b="12378"/>
          <a:stretch/>
        </p:blipFill>
        <p:spPr>
          <a:xfrm>
            <a:off x="27008" y="1143000"/>
            <a:ext cx="6248398" cy="3124200"/>
          </a:xfrm>
        </p:spPr>
      </p:pic>
      <p:sp>
        <p:nvSpPr>
          <p:cNvPr id="12" name="Rectangle 11"/>
          <p:cNvSpPr/>
          <p:nvPr/>
        </p:nvSpPr>
        <p:spPr>
          <a:xfrm>
            <a:off x="3660113" y="-31532"/>
            <a:ext cx="45415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SzPct val="173000"/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Introduction </a:t>
            </a:r>
            <a:r>
              <a:rPr lang="en-US" sz="14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&gt;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Evaporation Paradox  &gt;   </a:t>
            </a:r>
            <a:r>
              <a:rPr lang="en-US" sz="14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gency FB" panose="020B0503020202020204" pitchFamily="34" charset="0"/>
                <a:cs typeface="Times New Roman" panose="02020603050405020304" pitchFamily="18" charset="0"/>
              </a:rPr>
              <a:t>Validity of CR 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&gt; 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ET</a:t>
            </a:r>
            <a:r>
              <a:rPr lang="en-US" sz="1400" baseline="-25000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 estimation</a:t>
            </a:r>
            <a:endParaRPr lang="en-US" sz="1400" u="sng" dirty="0">
              <a:solidFill>
                <a:schemeClr val="bg1">
                  <a:lumMod val="50000"/>
                </a:schemeClr>
              </a:solidFill>
              <a:uFill>
                <a:solidFill>
                  <a:schemeClr val="bg1"/>
                </a:solidFill>
              </a:uFill>
              <a:latin typeface="Agency FB" panose="020B0503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792140" y="1143001"/>
            <a:ext cx="5219181" cy="5408554"/>
            <a:chOff x="6693419" y="1143001"/>
            <a:chExt cx="5350892" cy="55301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6" t="13537" r="6016"/>
            <a:stretch/>
          </p:blipFill>
          <p:spPr>
            <a:xfrm>
              <a:off x="6706046" y="1143001"/>
              <a:ext cx="2558918" cy="181023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2" t="13889" r="6250"/>
            <a:stretch/>
          </p:blipFill>
          <p:spPr>
            <a:xfrm>
              <a:off x="9448800" y="1148410"/>
              <a:ext cx="2590800" cy="1804827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4" t="13889" r="8333"/>
            <a:stretch/>
          </p:blipFill>
          <p:spPr>
            <a:xfrm>
              <a:off x="6693419" y="2971800"/>
              <a:ext cx="2541659" cy="183235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2" t="13808" r="7945" b="-803"/>
            <a:stretch/>
          </p:blipFill>
          <p:spPr>
            <a:xfrm>
              <a:off x="9480873" y="2953237"/>
              <a:ext cx="2526654" cy="185092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" t="13890" r="6250" b="-1389"/>
            <a:stretch/>
          </p:blipFill>
          <p:spPr>
            <a:xfrm>
              <a:off x="6708940" y="4822722"/>
              <a:ext cx="2579174" cy="184645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" t="13890" r="6250" b="-1389"/>
            <a:stretch/>
          </p:blipFill>
          <p:spPr>
            <a:xfrm>
              <a:off x="9459653" y="4822722"/>
              <a:ext cx="2584658" cy="1850380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1852720" y="4723689"/>
            <a:ext cx="4957034" cy="1808702"/>
            <a:chOff x="1620989" y="2407266"/>
            <a:chExt cx="5189142" cy="1861590"/>
          </a:xfrm>
        </p:grpSpPr>
        <p:grpSp>
          <p:nvGrpSpPr>
            <p:cNvPr id="37" name="Group 36"/>
            <p:cNvGrpSpPr/>
            <p:nvPr/>
          </p:nvGrpSpPr>
          <p:grpSpPr>
            <a:xfrm>
              <a:off x="1620989" y="2407266"/>
              <a:ext cx="5189142" cy="1861590"/>
              <a:chOff x="1620989" y="2407266"/>
              <a:chExt cx="5189142" cy="1861590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3" t="13889" r="6250"/>
              <a:stretch/>
            </p:blipFill>
            <p:spPr>
              <a:xfrm>
                <a:off x="1620989" y="2407266"/>
                <a:ext cx="2586211" cy="1822103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8" t="13468" r="6256" b="421"/>
              <a:stretch/>
            </p:blipFill>
            <p:spPr>
              <a:xfrm>
                <a:off x="4198948" y="2429159"/>
                <a:ext cx="2611183" cy="1839697"/>
              </a:xfrm>
              <a:prstGeom prst="rect">
                <a:avLst/>
              </a:prstGeom>
            </p:spPr>
          </p:pic>
        </p:grpSp>
        <p:grpSp>
          <p:nvGrpSpPr>
            <p:cNvPr id="41" name="Group 40"/>
            <p:cNvGrpSpPr/>
            <p:nvPr/>
          </p:nvGrpSpPr>
          <p:grpSpPr>
            <a:xfrm>
              <a:off x="2533759" y="3048000"/>
              <a:ext cx="3705822" cy="246221"/>
              <a:chOff x="2533759" y="3048000"/>
              <a:chExt cx="3705822" cy="246221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5010194" y="3048000"/>
                <a:ext cx="1229387" cy="246221"/>
              </a:xfrm>
              <a:prstGeom prst="rect">
                <a:avLst/>
              </a:prstGeom>
              <a:solidFill>
                <a:srgbClr val="B9CDE5"/>
              </a:solidFill>
            </p:spPr>
            <p:txBody>
              <a:bodyPr wrap="square" anchor="t">
                <a:spAutoFit/>
              </a:bodyPr>
              <a:lstStyle/>
              <a:p>
                <a:pPr algn="ctr"/>
                <a:r>
                  <a:rPr lang="en-IN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Tapti</a:t>
                </a: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2533759" y="3048000"/>
                <a:ext cx="1229387" cy="246221"/>
              </a:xfrm>
              <a:prstGeom prst="rect">
                <a:avLst/>
              </a:prstGeom>
              <a:solidFill>
                <a:srgbClr val="B9CDE5"/>
              </a:solidFill>
            </p:spPr>
            <p:txBody>
              <a:bodyPr wrap="square" anchor="t">
                <a:spAutoFit/>
              </a:bodyPr>
              <a:lstStyle/>
              <a:p>
                <a:pPr algn="ctr"/>
                <a:r>
                  <a:rPr lang="en-IN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Narmada</a:t>
                </a:r>
              </a:p>
            </p:txBody>
          </p:sp>
        </p:grpSp>
      </p:grpSp>
      <p:sp>
        <p:nvSpPr>
          <p:cNvPr id="43" name="Rectangle 42"/>
          <p:cNvSpPr/>
          <p:nvPr/>
        </p:nvSpPr>
        <p:spPr>
          <a:xfrm>
            <a:off x="7560852" y="5323197"/>
            <a:ext cx="1199291" cy="236969"/>
          </a:xfrm>
          <a:prstGeom prst="rect">
            <a:avLst/>
          </a:prstGeom>
          <a:solidFill>
            <a:srgbClr val="B9CDE5"/>
          </a:solidFill>
        </p:spPr>
        <p:txBody>
          <a:bodyPr wrap="square" anchor="t">
            <a:spAutoFit/>
          </a:bodyPr>
          <a:lstStyle/>
          <a:p>
            <a:pPr algn="ctr"/>
            <a:r>
              <a:rPr lang="en-I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Krishna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0315140" y="5318437"/>
            <a:ext cx="1199291" cy="246221"/>
          </a:xfrm>
          <a:prstGeom prst="rect">
            <a:avLst/>
          </a:prstGeom>
          <a:solidFill>
            <a:srgbClr val="C500FF"/>
          </a:solidFill>
        </p:spPr>
        <p:txBody>
          <a:bodyPr wrap="square" anchor="t">
            <a:spAutoFit/>
          </a:bodyPr>
          <a:lstStyle/>
          <a:p>
            <a:pPr algn="ctr"/>
            <a:r>
              <a:rPr lang="en-IN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Mahanadi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613559" y="2316061"/>
            <a:ext cx="1199291" cy="236969"/>
          </a:xfrm>
          <a:prstGeom prst="rect">
            <a:avLst/>
          </a:prstGeom>
          <a:solidFill>
            <a:srgbClr val="B9CDE5"/>
          </a:solidFill>
        </p:spPr>
        <p:txBody>
          <a:bodyPr wrap="square" anchor="t">
            <a:spAutoFit/>
          </a:bodyPr>
          <a:lstStyle/>
          <a:p>
            <a:pPr algn="ctr"/>
            <a:r>
              <a:rPr lang="en-I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Brahmaputra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0315141" y="1876922"/>
            <a:ext cx="1199291" cy="236969"/>
          </a:xfrm>
          <a:prstGeom prst="rect">
            <a:avLst/>
          </a:prstGeom>
          <a:solidFill>
            <a:srgbClr val="B9CDE5"/>
          </a:solidFill>
        </p:spPr>
        <p:txBody>
          <a:bodyPr wrap="square" anchor="t">
            <a:spAutoFit/>
          </a:bodyPr>
          <a:lstStyle/>
          <a:p>
            <a:pPr algn="ctr"/>
            <a:r>
              <a:rPr lang="en-I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Cauvery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560854" y="3607038"/>
            <a:ext cx="1199291" cy="236969"/>
          </a:xfrm>
          <a:prstGeom prst="rect">
            <a:avLst/>
          </a:prstGeom>
          <a:solidFill>
            <a:srgbClr val="B9CDE5"/>
          </a:solidFill>
        </p:spPr>
        <p:txBody>
          <a:bodyPr wrap="square" anchor="t">
            <a:spAutoFit/>
          </a:bodyPr>
          <a:lstStyle/>
          <a:p>
            <a:pPr algn="ctr"/>
            <a:r>
              <a:rPr lang="en-I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Ganges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0318062" y="3607038"/>
            <a:ext cx="1199290" cy="236969"/>
          </a:xfrm>
          <a:prstGeom prst="rect">
            <a:avLst/>
          </a:prstGeom>
          <a:solidFill>
            <a:srgbClr val="B9CDE5"/>
          </a:solidFill>
        </p:spPr>
        <p:txBody>
          <a:bodyPr wrap="square" anchor="t">
            <a:spAutoFit/>
          </a:bodyPr>
          <a:lstStyle/>
          <a:p>
            <a:pPr algn="ctr"/>
            <a:r>
              <a:rPr lang="en-I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Godavari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3581399" y="-23424"/>
            <a:ext cx="4417271" cy="317677"/>
            <a:chOff x="3635703" y="1024807"/>
            <a:chExt cx="4417271" cy="317677"/>
          </a:xfrm>
        </p:grpSpPr>
        <p:sp>
          <p:nvSpPr>
            <p:cNvPr id="50" name="Rectangle 49">
              <a:hlinkClick r:id="rId11" action="ppaction://hlinksldjump"/>
            </p:cNvPr>
            <p:cNvSpPr/>
            <p:nvPr/>
          </p:nvSpPr>
          <p:spPr>
            <a:xfrm>
              <a:off x="3635703" y="1024807"/>
              <a:ext cx="914400" cy="3124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1" name="Rectangle 50">
              <a:hlinkClick r:id="rId12" action="ppaction://hlinksldjump"/>
            </p:cNvPr>
            <p:cNvSpPr/>
            <p:nvPr/>
          </p:nvSpPr>
          <p:spPr>
            <a:xfrm>
              <a:off x="4615447" y="1024807"/>
              <a:ext cx="1295400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2" name="Rectangle 51">
              <a:hlinkClick r:id="rId13" action="ppaction://hlinksldjump"/>
            </p:cNvPr>
            <p:cNvSpPr/>
            <p:nvPr/>
          </p:nvSpPr>
          <p:spPr>
            <a:xfrm>
              <a:off x="5976191" y="1024807"/>
              <a:ext cx="947313" cy="317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3" name="Rectangle 52">
              <a:hlinkClick r:id="rId14" action="ppaction://hlinksldjump"/>
            </p:cNvPr>
            <p:cNvSpPr/>
            <p:nvPr/>
          </p:nvSpPr>
          <p:spPr>
            <a:xfrm>
              <a:off x="6988848" y="1024807"/>
              <a:ext cx="1064126" cy="3124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72612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Beamer_Presentation_templat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0070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Reciprocal Lattice</Template>
  <TotalTime>0</TotalTime>
  <Words>1735</Words>
  <Application>Microsoft Office PowerPoint</Application>
  <PresentationFormat>Widescreen</PresentationFormat>
  <Paragraphs>264</Paragraphs>
  <Slides>17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Beamer_Presentation_template</vt:lpstr>
      <vt:lpstr>Evaluating Validity of Bouchet-Morton Complementary Relationship at Regional Scale through Terrestrial Evapotranspiration derived using Remote Sensing Platform and Land Surface Models</vt:lpstr>
      <vt:lpstr>Introduction</vt:lpstr>
      <vt:lpstr>Introduction Contd.</vt:lpstr>
      <vt:lpstr>Do Evaporation Paradox exist in India?</vt:lpstr>
      <vt:lpstr>Evaluating the validity of CR</vt:lpstr>
      <vt:lpstr>Details of datasets</vt:lpstr>
      <vt:lpstr>Validity of CR at regional scale in India</vt:lpstr>
      <vt:lpstr>Validity of CR at 405 river basins across the world</vt:lpstr>
      <vt:lpstr>Validity of CR at 405 river basins across the world contd.</vt:lpstr>
      <vt:lpstr>Validity of CR at 405 river basins across the world contd.</vt:lpstr>
      <vt:lpstr>Validity of CR at 405 river basins across the world contd.</vt:lpstr>
      <vt:lpstr>Quality of ETa estimates | 71 minimum regulated catchments from peninsula India </vt:lpstr>
      <vt:lpstr>Quality of ETa estimates | 71 minimum regulated catchments from peninsula India </vt:lpstr>
      <vt:lpstr>Quality of ETa estimates | 71 minimum regulated catchments from peninsula India </vt:lpstr>
      <vt:lpstr>Conclusion</vt:lpstr>
      <vt:lpstr>Reference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Evaluating Validity of Bouchet-Morton Complementary Relationship at Regional Scale through Terrestrial Evapotranspiration derived using Remote Sensing Platform and Land Surface Models</dc:title>
  <dc:creator/>
  <cp:lastModifiedBy>Swapan Masanta</cp:lastModifiedBy>
  <cp:revision>2</cp:revision>
  <dcterms:created xsi:type="dcterms:W3CDTF">2017-08-08T09:50:48Z</dcterms:created>
  <dcterms:modified xsi:type="dcterms:W3CDTF">2020-04-30T08:09:01Z</dcterms:modified>
</cp:coreProperties>
</file>