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6" r:id="rId3"/>
    <p:sldId id="257" r:id="rId4"/>
    <p:sldId id="258" r:id="rId5"/>
    <p:sldId id="260" r:id="rId6"/>
    <p:sldId id="266"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2"/>
    <p:restoredTop sz="94708"/>
  </p:normalViewPr>
  <p:slideViewPr>
    <p:cSldViewPr snapToGrid="0" snapToObjects="1">
      <p:cViewPr>
        <p:scale>
          <a:sx n="125" d="100"/>
          <a:sy n="125" d="100"/>
        </p:scale>
        <p:origin x="848"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D39C9-DD03-AB44-AF6A-8DDFA3561A6D}"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194377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D39C9-DD03-AB44-AF6A-8DDFA3561A6D}"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135244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D39C9-DD03-AB44-AF6A-8DDFA3561A6D}"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14924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D39C9-DD03-AB44-AF6A-8DDFA3561A6D}"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147330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D39C9-DD03-AB44-AF6A-8DDFA3561A6D}"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133315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D39C9-DD03-AB44-AF6A-8DDFA3561A6D}"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164573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D39C9-DD03-AB44-AF6A-8DDFA3561A6D}" type="datetimeFigureOut">
              <a:rPr lang="en-US" smtClean="0"/>
              <a:t>5/1/20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2581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D39C9-DD03-AB44-AF6A-8DDFA3561A6D}" type="datetimeFigureOut">
              <a:rPr lang="en-US" smtClean="0"/>
              <a:t>5/1/20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51838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D39C9-DD03-AB44-AF6A-8DDFA3561A6D}" type="datetimeFigureOut">
              <a:rPr lang="en-US" smtClean="0"/>
              <a:t>5/1/20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8441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D39C9-DD03-AB44-AF6A-8DDFA3561A6D}"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137154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D39C9-DD03-AB44-AF6A-8DDFA3561A6D}"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4E26-FDB0-EA45-84CA-F4AB281ED9E7}" type="slidenum">
              <a:rPr lang="en-US" smtClean="0"/>
              <a:t>‹#›</a:t>
            </a:fld>
            <a:endParaRPr lang="en-US"/>
          </a:p>
        </p:txBody>
      </p:sp>
    </p:spTree>
    <p:extLst>
      <p:ext uri="{BB962C8B-B14F-4D97-AF65-F5344CB8AC3E}">
        <p14:creationId xmlns:p14="http://schemas.microsoft.com/office/powerpoint/2010/main" val="481785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D39C9-DD03-AB44-AF6A-8DDFA3561A6D}" type="datetimeFigureOut">
              <a:rPr lang="en-US" smtClean="0"/>
              <a:t>5/1/20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24E26-FDB0-EA45-84CA-F4AB281ED9E7}" type="slidenum">
              <a:rPr lang="en-US" smtClean="0"/>
              <a:t>‹#›</a:t>
            </a:fld>
            <a:endParaRPr lang="en-US"/>
          </a:p>
        </p:txBody>
      </p:sp>
    </p:spTree>
    <p:extLst>
      <p:ext uri="{BB962C8B-B14F-4D97-AF65-F5344CB8AC3E}">
        <p14:creationId xmlns:p14="http://schemas.microsoft.com/office/powerpoint/2010/main" val="4585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tif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1411516"/>
            <a:ext cx="7184136" cy="3570208"/>
          </a:xfrm>
          <a:prstGeom prst="rect">
            <a:avLst/>
          </a:prstGeom>
        </p:spPr>
        <p:txBody>
          <a:bodyPr wrap="square">
            <a:spAutoFit/>
          </a:bodyPr>
          <a:lstStyle/>
          <a:p>
            <a:pPr algn="ctr"/>
            <a:r>
              <a:rPr lang="en-GB" sz="2000" b="1" dirty="0" smtClean="0">
                <a:effectLst/>
                <a:latin typeface="Calibri" charset="0"/>
                <a:ea typeface="Calibri" charset="0"/>
                <a:cs typeface="Times New Roman" charset="0"/>
              </a:rPr>
              <a:t>The penetration of Labrador Sea Slope Water to Cape Hatteras and its role in Gulf Stream Dynamics</a:t>
            </a:r>
          </a:p>
          <a:p>
            <a:pPr algn="ctr"/>
            <a:endParaRPr lang="en-GB" b="1" dirty="0" smtClean="0">
              <a:latin typeface="Calibri" charset="0"/>
              <a:ea typeface="Calibri" charset="0"/>
              <a:cs typeface="Times New Roman" charset="0"/>
            </a:endParaRPr>
          </a:p>
          <a:p>
            <a:pPr algn="ctr"/>
            <a:endParaRPr lang="en-GB" b="1" dirty="0">
              <a:latin typeface="Calibri" charset="0"/>
              <a:ea typeface="Calibri" charset="0"/>
              <a:cs typeface="Times New Roman" charset="0"/>
            </a:endParaRPr>
          </a:p>
          <a:p>
            <a:pPr algn="ctr"/>
            <a:r>
              <a:rPr lang="en-GB" b="1" dirty="0" smtClean="0">
                <a:effectLst/>
                <a:latin typeface="Calibri" charset="0"/>
                <a:ea typeface="Calibri" charset="0"/>
                <a:cs typeface="Times New Roman" charset="0"/>
              </a:rPr>
              <a:t>Adrian New</a:t>
            </a:r>
            <a:r>
              <a:rPr lang="en-GB" b="1" baseline="30000" dirty="0" smtClean="0">
                <a:effectLst/>
                <a:latin typeface="Calibri" charset="0"/>
                <a:ea typeface="Calibri" charset="0"/>
                <a:cs typeface="Times New Roman" charset="0"/>
              </a:rPr>
              <a:t>1</a:t>
            </a:r>
            <a:r>
              <a:rPr lang="en-GB" b="1" dirty="0" smtClean="0">
                <a:effectLst/>
                <a:latin typeface="Calibri" charset="0"/>
                <a:ea typeface="Calibri" charset="0"/>
                <a:cs typeface="Times New Roman" charset="0"/>
              </a:rPr>
              <a:t>, David Smeed</a:t>
            </a:r>
            <a:r>
              <a:rPr lang="en-GB" b="1" baseline="30000" dirty="0" smtClean="0">
                <a:effectLst/>
                <a:latin typeface="Calibri" charset="0"/>
                <a:ea typeface="Calibri" charset="0"/>
                <a:cs typeface="Times New Roman" charset="0"/>
              </a:rPr>
              <a:t>1</a:t>
            </a:r>
            <a:r>
              <a:rPr lang="en-GB" b="1" dirty="0" smtClean="0">
                <a:effectLst/>
                <a:latin typeface="Calibri" charset="0"/>
                <a:ea typeface="Calibri" charset="0"/>
                <a:cs typeface="Times New Roman" charset="0"/>
              </a:rPr>
              <a:t>, Arnaud Czaja</a:t>
            </a:r>
            <a:r>
              <a:rPr lang="en-GB" b="1" baseline="30000" dirty="0" smtClean="0">
                <a:effectLst/>
                <a:latin typeface="Calibri" charset="0"/>
                <a:ea typeface="Calibri" charset="0"/>
                <a:cs typeface="Times New Roman" charset="0"/>
              </a:rPr>
              <a:t>2</a:t>
            </a:r>
            <a:r>
              <a:rPr lang="en-GB" b="1" dirty="0" smtClean="0">
                <a:effectLst/>
                <a:latin typeface="Calibri" charset="0"/>
                <a:ea typeface="Calibri" charset="0"/>
                <a:cs typeface="Times New Roman" charset="0"/>
              </a:rPr>
              <a:t>, Adam Blaker</a:t>
            </a:r>
            <a:r>
              <a:rPr lang="en-GB" b="1" baseline="30000" dirty="0" smtClean="0">
                <a:effectLst/>
                <a:latin typeface="Calibri" charset="0"/>
                <a:ea typeface="Calibri" charset="0"/>
                <a:cs typeface="Times New Roman" charset="0"/>
              </a:rPr>
              <a:t>1</a:t>
            </a:r>
            <a:r>
              <a:rPr lang="en-GB" b="1" dirty="0" smtClean="0">
                <a:effectLst/>
                <a:latin typeface="Calibri" charset="0"/>
                <a:ea typeface="Calibri" charset="0"/>
                <a:cs typeface="Times New Roman" charset="0"/>
              </a:rPr>
              <a:t> and Jenny Mecking</a:t>
            </a:r>
            <a:r>
              <a:rPr lang="en-GB" b="1" baseline="30000" dirty="0" smtClean="0">
                <a:effectLst/>
                <a:latin typeface="Calibri" charset="0"/>
                <a:ea typeface="Calibri" charset="0"/>
                <a:cs typeface="Times New Roman" charset="0"/>
              </a:rPr>
              <a:t>1</a:t>
            </a:r>
            <a:endParaRPr lang="en-GB" b="1" baseline="30000" dirty="0" smtClean="0">
              <a:latin typeface="Calibri" charset="0"/>
              <a:ea typeface="Calibri" charset="0"/>
              <a:cs typeface="Times New Roman" charset="0"/>
            </a:endParaRPr>
          </a:p>
          <a:p>
            <a:pPr algn="ctr"/>
            <a:endParaRPr lang="en-GB" b="1" dirty="0" smtClean="0">
              <a:latin typeface="Calibri" charset="0"/>
              <a:ea typeface="Calibri" charset="0"/>
              <a:cs typeface="Times New Roman" charset="0"/>
            </a:endParaRPr>
          </a:p>
          <a:p>
            <a:pPr algn="ctr"/>
            <a:endParaRPr lang="en-GB" b="1" dirty="0">
              <a:latin typeface="Calibri" charset="0"/>
              <a:ea typeface="Calibri" charset="0"/>
              <a:cs typeface="Times New Roman" charset="0"/>
            </a:endParaRPr>
          </a:p>
          <a:p>
            <a:pPr marL="342900" indent="-342900" algn="ctr">
              <a:buAutoNum type="arabicPeriod"/>
            </a:pPr>
            <a:r>
              <a:rPr lang="en-GB" dirty="0" smtClean="0">
                <a:effectLst/>
                <a:latin typeface="Calibri" charset="0"/>
                <a:ea typeface="Calibri" charset="0"/>
                <a:cs typeface="Times New Roman" charset="0"/>
              </a:rPr>
              <a:t>National Oceanography Centre, Southampton, UK</a:t>
            </a:r>
          </a:p>
          <a:p>
            <a:pPr marL="342900" indent="-342900" algn="ctr">
              <a:buAutoNum type="arabicPeriod"/>
            </a:pPr>
            <a:r>
              <a:rPr lang="en-GB" dirty="0" smtClean="0">
                <a:latin typeface="Calibri" charset="0"/>
                <a:ea typeface="Calibri" charset="0"/>
                <a:cs typeface="Times New Roman" charset="0"/>
              </a:rPr>
              <a:t>Imperial College, London, UK</a:t>
            </a:r>
            <a:endParaRPr lang="en-GB" dirty="0" smtClean="0">
              <a:effectLst/>
              <a:latin typeface="Calibri" charset="0"/>
              <a:ea typeface="Calibri" charset="0"/>
              <a:cs typeface="Times New Roman" charset="0"/>
            </a:endParaRPr>
          </a:p>
          <a:p>
            <a:r>
              <a:rPr lang="en-GB" b="1" dirty="0" smtClean="0">
                <a:effectLst/>
                <a:latin typeface="Calibri" charset="0"/>
                <a:ea typeface="Calibri" charset="0"/>
                <a:cs typeface="Times New Roman" charset="0"/>
              </a:rPr>
              <a:t> </a:t>
            </a:r>
            <a:endParaRPr lang="en-GB" dirty="0" smtClean="0">
              <a:effectLst/>
              <a:latin typeface="Calibri" charset="0"/>
              <a:ea typeface="Calibri" charset="0"/>
              <a:cs typeface="Times New Roman" charset="0"/>
            </a:endParaRPr>
          </a:p>
          <a:p>
            <a:pPr algn="ctr"/>
            <a:endParaRPr lang="en-GB" b="1" baseline="30000" dirty="0" smtClean="0">
              <a:effectLst/>
              <a:latin typeface="Calibri" charset="0"/>
              <a:ea typeface="Calibri" charset="0"/>
              <a:cs typeface="Times New Roman" charset="0"/>
            </a:endParaRPr>
          </a:p>
          <a:p>
            <a:pPr algn="ctr"/>
            <a:endParaRPr lang="en-GB" b="1" baseline="30000" dirty="0">
              <a:latin typeface="Calibri" charset="0"/>
              <a:ea typeface="Calibri" charset="0"/>
              <a:cs typeface="Times New Roman" charset="0"/>
            </a:endParaRPr>
          </a:p>
        </p:txBody>
      </p:sp>
      <p:pic>
        <p:nvPicPr>
          <p:cNvPr id="4" name="Picture 3"/>
          <p:cNvPicPr>
            <a:picLocks noChangeAspect="1"/>
          </p:cNvPicPr>
          <p:nvPr/>
        </p:nvPicPr>
        <p:blipFill>
          <a:blip r:embed="rId2"/>
          <a:stretch>
            <a:fillRect/>
          </a:stretch>
        </p:blipFill>
        <p:spPr>
          <a:xfrm>
            <a:off x="211665" y="6316136"/>
            <a:ext cx="992159" cy="347132"/>
          </a:xfrm>
          <a:prstGeom prst="rect">
            <a:avLst/>
          </a:prstGeom>
        </p:spPr>
      </p:pic>
    </p:spTree>
    <p:extLst>
      <p:ext uri="{BB962C8B-B14F-4D97-AF65-F5344CB8AC3E}">
        <p14:creationId xmlns:p14="http://schemas.microsoft.com/office/powerpoint/2010/main" val="142190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 y="1078992"/>
            <a:ext cx="10652760" cy="5078313"/>
          </a:xfrm>
          <a:prstGeom prst="rect">
            <a:avLst/>
          </a:prstGeom>
          <a:noFill/>
        </p:spPr>
        <p:txBody>
          <a:bodyPr wrap="square" rtlCol="0">
            <a:spAutoFit/>
          </a:bodyPr>
          <a:lstStyle/>
          <a:p>
            <a:pPr algn="ctr"/>
            <a:r>
              <a:rPr lang="en-US" sz="2000" b="1" dirty="0" smtClean="0"/>
              <a:t>Conclusions </a:t>
            </a:r>
            <a:r>
              <a:rPr lang="mr-IN" sz="2000" b="1" dirty="0" smtClean="0"/>
              <a:t>–</a:t>
            </a:r>
            <a:r>
              <a:rPr lang="en-US" sz="2000" b="1" dirty="0" smtClean="0"/>
              <a:t> 4 more slides below if interested in more details</a:t>
            </a:r>
          </a:p>
          <a:p>
            <a:endParaRPr lang="en-US" sz="1600" dirty="0"/>
          </a:p>
          <a:p>
            <a:r>
              <a:rPr lang="en-US" sz="1600" dirty="0" smtClean="0"/>
              <a:t>EN4 shows a well defined Labrador Sea Slope Water (LSSW) core all the way to the Mid-Atlantic Bight near Cape Hatteras, associated with a salinity minimum between 400-800m.</a:t>
            </a:r>
          </a:p>
          <a:p>
            <a:endParaRPr lang="en-US" sz="1600" dirty="0"/>
          </a:p>
          <a:p>
            <a:r>
              <a:rPr lang="en-US" sz="1600" dirty="0" smtClean="0"/>
              <a:t>Analysis (in EN4) of periods when the AMOC is high (2005-2008) and low (2009-2015) in the RAPID array (at 26°N) shows a clear difference with fresher LSSW penetrating to Cape Hatteras, and uplifting of </a:t>
            </a:r>
            <a:r>
              <a:rPr lang="en-US" sz="1600" dirty="0" err="1" smtClean="0"/>
              <a:t>isopycnals</a:t>
            </a:r>
            <a:r>
              <a:rPr lang="en-US" sz="1600" dirty="0" smtClean="0"/>
              <a:t> near the slope, which have an associated transport increase of 3Sv.</a:t>
            </a:r>
          </a:p>
          <a:p>
            <a:endParaRPr lang="en-US" sz="1600" dirty="0" smtClean="0"/>
          </a:p>
          <a:p>
            <a:r>
              <a:rPr lang="en-US" sz="1600" dirty="0" smtClean="0"/>
              <a:t>Analysis of Line W occupations near 70°W also shows that LSSW is present in the Mid-Atlantic Bight with core densities near 27.5, and salinities below 35.0.</a:t>
            </a:r>
          </a:p>
          <a:p>
            <a:endParaRPr lang="en-US" sz="1600" dirty="0"/>
          </a:p>
          <a:p>
            <a:r>
              <a:rPr lang="en-US" sz="1600" dirty="0" smtClean="0"/>
              <a:t>It is renewed episodically with fresher LSSW which causes density surfaces near the slope to rise (since it is also thicker). It also spreads to fill the Slope Sea between the slope and the Gulf Stream core.</a:t>
            </a:r>
          </a:p>
          <a:p>
            <a:endParaRPr lang="en-US" sz="1600" dirty="0"/>
          </a:p>
          <a:p>
            <a:r>
              <a:rPr lang="en-US" sz="1600" dirty="0" smtClean="0"/>
              <a:t>The fresher LSSW is present only in the AMOC high period and is associated with a transport increase (deduced from Line W, station 7) of 2-3 </a:t>
            </a:r>
            <a:r>
              <a:rPr lang="en-US" sz="1600" dirty="0" err="1" smtClean="0"/>
              <a:t>Sv</a:t>
            </a:r>
            <a:r>
              <a:rPr lang="en-US" sz="1600" dirty="0" smtClean="0"/>
              <a:t>.</a:t>
            </a:r>
          </a:p>
          <a:p>
            <a:endParaRPr lang="en-US" sz="1600" dirty="0" smtClean="0"/>
          </a:p>
          <a:p>
            <a:r>
              <a:rPr lang="en-US" sz="1600" dirty="0" smtClean="0"/>
              <a:t>The LSSW could play a role in the decadal timescale variability in the North Atlantic.</a:t>
            </a:r>
          </a:p>
          <a:p>
            <a:endParaRPr lang="en-US" sz="1600" dirty="0" smtClean="0"/>
          </a:p>
        </p:txBody>
      </p:sp>
      <p:pic>
        <p:nvPicPr>
          <p:cNvPr id="3" name="Picture 2"/>
          <p:cNvPicPr>
            <a:picLocks noChangeAspect="1"/>
          </p:cNvPicPr>
          <p:nvPr/>
        </p:nvPicPr>
        <p:blipFill>
          <a:blip r:embed="rId2"/>
          <a:stretch>
            <a:fillRect/>
          </a:stretch>
        </p:blipFill>
        <p:spPr>
          <a:xfrm>
            <a:off x="211665" y="6316136"/>
            <a:ext cx="992159" cy="347132"/>
          </a:xfrm>
          <a:prstGeom prst="rect">
            <a:avLst/>
          </a:prstGeom>
        </p:spPr>
      </p:pic>
    </p:spTree>
    <p:extLst>
      <p:ext uri="{BB962C8B-B14F-4D97-AF65-F5344CB8AC3E}">
        <p14:creationId xmlns:p14="http://schemas.microsoft.com/office/powerpoint/2010/main" val="363806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8224" y="192024"/>
            <a:ext cx="2904513" cy="369332"/>
          </a:xfrm>
          <a:prstGeom prst="rect">
            <a:avLst/>
          </a:prstGeom>
          <a:noFill/>
        </p:spPr>
        <p:txBody>
          <a:bodyPr wrap="none" rtlCol="0">
            <a:spAutoFit/>
          </a:bodyPr>
          <a:lstStyle/>
          <a:p>
            <a:r>
              <a:rPr lang="en-US" b="1" dirty="0" smtClean="0"/>
              <a:t>Introduction and Motivation</a:t>
            </a:r>
            <a:endParaRPr lang="en-US" b="1" dirty="0"/>
          </a:p>
        </p:txBody>
      </p:sp>
      <p:sp>
        <p:nvSpPr>
          <p:cNvPr id="10" name="TextBox 9"/>
          <p:cNvSpPr txBox="1"/>
          <p:nvPr/>
        </p:nvSpPr>
        <p:spPr>
          <a:xfrm>
            <a:off x="786384" y="4408997"/>
            <a:ext cx="5756655" cy="1815882"/>
          </a:xfrm>
          <a:prstGeom prst="rect">
            <a:avLst/>
          </a:prstGeom>
          <a:noFill/>
        </p:spPr>
        <p:txBody>
          <a:bodyPr wrap="square" rtlCol="0">
            <a:spAutoFit/>
          </a:bodyPr>
          <a:lstStyle/>
          <a:p>
            <a:r>
              <a:rPr lang="en-US" sz="1400" dirty="0" smtClean="0"/>
              <a:t>Labrador Sea Slope Water (LSSW) is a fresh water mass in the Slope Sea, deriving from the Labrador Current (LC), at depths of 300-700m, thought to penetrate to about 65W. The Shelf Break Jet (SBJ) is a shelf edge current in the upper 200m. Also note the position of Line W (hydrographic repeats).</a:t>
            </a:r>
          </a:p>
          <a:p>
            <a:endParaRPr lang="en-US" sz="1400" dirty="0"/>
          </a:p>
          <a:p>
            <a:r>
              <a:rPr lang="en-US" sz="1400" dirty="0" smtClean="0"/>
              <a:t>However, a high resolution (NEMO, 1/12°) </a:t>
            </a:r>
            <a:r>
              <a:rPr lang="en-US" sz="1400" dirty="0" smtClean="0"/>
              <a:t>ocean model </a:t>
            </a:r>
            <a:r>
              <a:rPr lang="en-US" sz="1400" dirty="0" smtClean="0"/>
              <a:t>shows the LSSW reaching to Cape Hatteras, with ejection events into the Gulf Stream (GS) </a:t>
            </a:r>
            <a:r>
              <a:rPr lang="en-US" sz="1400" dirty="0" smtClean="0"/>
              <a:t>system in the Mid Atlantic Bight.</a:t>
            </a:r>
            <a:endParaRPr lang="en-US" sz="1400"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744" y="342357"/>
            <a:ext cx="4104509" cy="3462861"/>
          </a:xfrm>
          <a:prstGeom prst="rect">
            <a:avLst/>
          </a:prstGeom>
        </p:spPr>
      </p:pic>
      <p:sp>
        <p:nvSpPr>
          <p:cNvPr id="28" name="TextBox 27"/>
          <p:cNvSpPr txBox="1"/>
          <p:nvPr/>
        </p:nvSpPr>
        <p:spPr>
          <a:xfrm>
            <a:off x="7516209" y="561667"/>
            <a:ext cx="2486771" cy="276999"/>
          </a:xfrm>
          <a:prstGeom prst="rect">
            <a:avLst/>
          </a:prstGeom>
          <a:noFill/>
        </p:spPr>
        <p:txBody>
          <a:bodyPr wrap="none" rtlCol="0">
            <a:spAutoFit/>
          </a:bodyPr>
          <a:lstStyle/>
          <a:p>
            <a:r>
              <a:rPr lang="en-US" sz="1200" dirty="0" smtClean="0"/>
              <a:t>NEMO Salinity at 565 m, 23 Jan 1979</a:t>
            </a:r>
            <a:endParaRPr lang="en-US" sz="1200" dirty="0"/>
          </a:p>
        </p:txBody>
      </p:sp>
      <p:cxnSp>
        <p:nvCxnSpPr>
          <p:cNvPr id="29" name="Straight Connector 28"/>
          <p:cNvCxnSpPr/>
          <p:nvPr/>
        </p:nvCxnSpPr>
        <p:spPr>
          <a:xfrm flipH="1">
            <a:off x="9125144" y="1057976"/>
            <a:ext cx="10389" cy="224127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44" y="3440876"/>
            <a:ext cx="4045702" cy="3409018"/>
          </a:xfrm>
          <a:prstGeom prst="rect">
            <a:avLst/>
          </a:prstGeom>
        </p:spPr>
      </p:pic>
      <p:sp>
        <p:nvSpPr>
          <p:cNvPr id="31" name="TextBox 30"/>
          <p:cNvSpPr txBox="1"/>
          <p:nvPr/>
        </p:nvSpPr>
        <p:spPr>
          <a:xfrm>
            <a:off x="7516209" y="3574986"/>
            <a:ext cx="2550891" cy="276999"/>
          </a:xfrm>
          <a:prstGeom prst="rect">
            <a:avLst/>
          </a:prstGeom>
          <a:noFill/>
        </p:spPr>
        <p:txBody>
          <a:bodyPr wrap="none" rtlCol="0">
            <a:spAutoFit/>
          </a:bodyPr>
          <a:lstStyle/>
          <a:p>
            <a:r>
              <a:rPr lang="en-US" sz="1200" dirty="0" smtClean="0"/>
              <a:t>NEMO Salinity </a:t>
            </a:r>
            <a:r>
              <a:rPr lang="en-US" sz="1200" smtClean="0"/>
              <a:t>at x=2600, 23 Jan 1979</a:t>
            </a:r>
            <a:endParaRPr lang="en-US" sz="1200" dirty="0"/>
          </a:p>
        </p:txBody>
      </p:sp>
      <p:pic>
        <p:nvPicPr>
          <p:cNvPr id="15" name="Picture 14"/>
          <p:cNvPicPr>
            <a:picLocks noChangeAspect="1"/>
          </p:cNvPicPr>
          <p:nvPr/>
        </p:nvPicPr>
        <p:blipFill>
          <a:blip r:embed="rId4"/>
          <a:stretch>
            <a:fillRect/>
          </a:stretch>
        </p:blipFill>
        <p:spPr>
          <a:xfrm>
            <a:off x="211665" y="6316136"/>
            <a:ext cx="992159" cy="3471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85" y="896859"/>
            <a:ext cx="4637137" cy="3542618"/>
          </a:xfrm>
          <a:prstGeom prst="rect">
            <a:avLst/>
          </a:prstGeom>
        </p:spPr>
      </p:pic>
      <p:cxnSp>
        <p:nvCxnSpPr>
          <p:cNvPr id="17" name="Straight Connector 16"/>
          <p:cNvCxnSpPr/>
          <p:nvPr/>
        </p:nvCxnSpPr>
        <p:spPr>
          <a:xfrm>
            <a:off x="2324679" y="2534277"/>
            <a:ext cx="589395" cy="9535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29652" y="3066794"/>
            <a:ext cx="542136" cy="246221"/>
          </a:xfrm>
          <a:prstGeom prst="rect">
            <a:avLst/>
          </a:prstGeom>
          <a:noFill/>
        </p:spPr>
        <p:txBody>
          <a:bodyPr wrap="none" rtlCol="0">
            <a:spAutoFit/>
          </a:bodyPr>
          <a:lstStyle/>
          <a:p>
            <a:r>
              <a:rPr lang="en-US" sz="1000" dirty="0" smtClean="0">
                <a:solidFill>
                  <a:srgbClr val="FFFF00"/>
                </a:solidFill>
              </a:rPr>
              <a:t>Line W</a:t>
            </a:r>
            <a:endParaRPr lang="en-US" sz="1000" dirty="0">
              <a:solidFill>
                <a:srgbClr val="FFFF00"/>
              </a:solidFill>
            </a:endParaRPr>
          </a:p>
        </p:txBody>
      </p:sp>
      <p:sp>
        <p:nvSpPr>
          <p:cNvPr id="19" name="TextBox 18"/>
          <p:cNvSpPr txBox="1"/>
          <p:nvPr/>
        </p:nvSpPr>
        <p:spPr>
          <a:xfrm>
            <a:off x="1145416" y="730646"/>
            <a:ext cx="3962816" cy="276999"/>
          </a:xfrm>
          <a:prstGeom prst="rect">
            <a:avLst/>
          </a:prstGeom>
          <a:noFill/>
        </p:spPr>
        <p:txBody>
          <a:bodyPr wrap="none" rtlCol="0">
            <a:spAutoFit/>
          </a:bodyPr>
          <a:lstStyle/>
          <a:p>
            <a:r>
              <a:rPr lang="en-US" sz="1200" dirty="0" smtClean="0"/>
              <a:t>Upper </a:t>
            </a:r>
            <a:r>
              <a:rPr lang="en-US" sz="1200" smtClean="0"/>
              <a:t>layer circulation (shading shows 540m depth contour)</a:t>
            </a:r>
            <a:endParaRPr lang="en-US" sz="1200" dirty="0"/>
          </a:p>
        </p:txBody>
      </p:sp>
      <p:sp>
        <p:nvSpPr>
          <p:cNvPr id="25" name="Triangle 24"/>
          <p:cNvSpPr/>
          <p:nvPr/>
        </p:nvSpPr>
        <p:spPr>
          <a:xfrm rot="13443372">
            <a:off x="2775478" y="2440381"/>
            <a:ext cx="69880" cy="16007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072467" y="1337733"/>
            <a:ext cx="736600" cy="1005460"/>
          </a:xfrm>
          <a:custGeom>
            <a:avLst/>
            <a:gdLst>
              <a:gd name="connsiteX0" fmla="*/ 194733 w 736600"/>
              <a:gd name="connsiteY0" fmla="*/ 0 h 1005460"/>
              <a:gd name="connsiteX1" fmla="*/ 338666 w 736600"/>
              <a:gd name="connsiteY1" fmla="*/ 160867 h 1005460"/>
              <a:gd name="connsiteX2" fmla="*/ 431800 w 736600"/>
              <a:gd name="connsiteY2" fmla="*/ 270934 h 1005460"/>
              <a:gd name="connsiteX3" fmla="*/ 533400 w 736600"/>
              <a:gd name="connsiteY3" fmla="*/ 347134 h 1005460"/>
              <a:gd name="connsiteX4" fmla="*/ 643466 w 736600"/>
              <a:gd name="connsiteY4" fmla="*/ 423334 h 1005460"/>
              <a:gd name="connsiteX5" fmla="*/ 711200 w 736600"/>
              <a:gd name="connsiteY5" fmla="*/ 491067 h 1005460"/>
              <a:gd name="connsiteX6" fmla="*/ 736600 w 736600"/>
              <a:gd name="connsiteY6" fmla="*/ 584200 h 1005460"/>
              <a:gd name="connsiteX7" fmla="*/ 711200 w 736600"/>
              <a:gd name="connsiteY7" fmla="*/ 728134 h 1005460"/>
              <a:gd name="connsiteX8" fmla="*/ 635000 w 736600"/>
              <a:gd name="connsiteY8" fmla="*/ 846667 h 1005460"/>
              <a:gd name="connsiteX9" fmla="*/ 550333 w 736600"/>
              <a:gd name="connsiteY9" fmla="*/ 939800 h 1005460"/>
              <a:gd name="connsiteX10" fmla="*/ 440266 w 736600"/>
              <a:gd name="connsiteY10" fmla="*/ 999067 h 1005460"/>
              <a:gd name="connsiteX11" fmla="*/ 287866 w 736600"/>
              <a:gd name="connsiteY11" fmla="*/ 999067 h 1005460"/>
              <a:gd name="connsiteX12" fmla="*/ 160866 w 736600"/>
              <a:gd name="connsiteY12" fmla="*/ 956734 h 1005460"/>
              <a:gd name="connsiteX13" fmla="*/ 0 w 736600"/>
              <a:gd name="connsiteY13" fmla="*/ 855134 h 100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600" h="1005460">
                <a:moveTo>
                  <a:pt x="194733" y="0"/>
                </a:moveTo>
                <a:lnTo>
                  <a:pt x="338666" y="160867"/>
                </a:lnTo>
                <a:cubicBezTo>
                  <a:pt x="378177" y="206023"/>
                  <a:pt x="399344" y="239890"/>
                  <a:pt x="431800" y="270934"/>
                </a:cubicBezTo>
                <a:cubicBezTo>
                  <a:pt x="464256" y="301978"/>
                  <a:pt x="498122" y="321734"/>
                  <a:pt x="533400" y="347134"/>
                </a:cubicBezTo>
                <a:cubicBezTo>
                  <a:pt x="568678" y="372534"/>
                  <a:pt x="613833" y="399345"/>
                  <a:pt x="643466" y="423334"/>
                </a:cubicBezTo>
                <a:cubicBezTo>
                  <a:pt x="673099" y="447323"/>
                  <a:pt x="695678" y="464256"/>
                  <a:pt x="711200" y="491067"/>
                </a:cubicBezTo>
                <a:cubicBezTo>
                  <a:pt x="726722" y="517878"/>
                  <a:pt x="736600" y="544689"/>
                  <a:pt x="736600" y="584200"/>
                </a:cubicBezTo>
                <a:cubicBezTo>
                  <a:pt x="736600" y="623711"/>
                  <a:pt x="728133" y="684390"/>
                  <a:pt x="711200" y="728134"/>
                </a:cubicBezTo>
                <a:cubicBezTo>
                  <a:pt x="694267" y="771879"/>
                  <a:pt x="661811" y="811389"/>
                  <a:pt x="635000" y="846667"/>
                </a:cubicBezTo>
                <a:cubicBezTo>
                  <a:pt x="608189" y="881945"/>
                  <a:pt x="582789" y="914400"/>
                  <a:pt x="550333" y="939800"/>
                </a:cubicBezTo>
                <a:cubicBezTo>
                  <a:pt x="517877" y="965200"/>
                  <a:pt x="484010" y="989189"/>
                  <a:pt x="440266" y="999067"/>
                </a:cubicBezTo>
                <a:cubicBezTo>
                  <a:pt x="396522" y="1008945"/>
                  <a:pt x="334432" y="1006122"/>
                  <a:pt x="287866" y="999067"/>
                </a:cubicBezTo>
                <a:cubicBezTo>
                  <a:pt x="241300" y="992012"/>
                  <a:pt x="208844" y="980723"/>
                  <a:pt x="160866" y="956734"/>
                </a:cubicBezTo>
                <a:cubicBezTo>
                  <a:pt x="112888" y="932745"/>
                  <a:pt x="0" y="855134"/>
                  <a:pt x="0" y="855134"/>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459817" y="2209800"/>
            <a:ext cx="264583" cy="263084"/>
          </a:xfrm>
          <a:custGeom>
            <a:avLst/>
            <a:gdLst>
              <a:gd name="connsiteX0" fmla="*/ 230716 w 264583"/>
              <a:gd name="connsiteY0" fmla="*/ 0 h 263084"/>
              <a:gd name="connsiteX1" fmla="*/ 162983 w 264583"/>
              <a:gd name="connsiteY1" fmla="*/ 84667 h 263084"/>
              <a:gd name="connsiteX2" fmla="*/ 52916 w 264583"/>
              <a:gd name="connsiteY2" fmla="*/ 143933 h 263084"/>
              <a:gd name="connsiteX3" fmla="*/ 2116 w 264583"/>
              <a:gd name="connsiteY3" fmla="*/ 186267 h 263084"/>
              <a:gd name="connsiteX4" fmla="*/ 19050 w 264583"/>
              <a:gd name="connsiteY4" fmla="*/ 245533 h 263084"/>
              <a:gd name="connsiteX5" fmla="*/ 103716 w 264583"/>
              <a:gd name="connsiteY5" fmla="*/ 262467 h 263084"/>
              <a:gd name="connsiteX6" fmla="*/ 171450 w 264583"/>
              <a:gd name="connsiteY6" fmla="*/ 228600 h 263084"/>
              <a:gd name="connsiteX7" fmla="*/ 264583 w 264583"/>
              <a:gd name="connsiteY7" fmla="*/ 160867 h 26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583" h="263084">
                <a:moveTo>
                  <a:pt x="230716" y="0"/>
                </a:moveTo>
                <a:cubicBezTo>
                  <a:pt x="211666" y="30339"/>
                  <a:pt x="192616" y="60678"/>
                  <a:pt x="162983" y="84667"/>
                </a:cubicBezTo>
                <a:cubicBezTo>
                  <a:pt x="133350" y="108656"/>
                  <a:pt x="79727" y="127000"/>
                  <a:pt x="52916" y="143933"/>
                </a:cubicBezTo>
                <a:cubicBezTo>
                  <a:pt x="26105" y="160866"/>
                  <a:pt x="7760" y="169334"/>
                  <a:pt x="2116" y="186267"/>
                </a:cubicBezTo>
                <a:cubicBezTo>
                  <a:pt x="-3528" y="203200"/>
                  <a:pt x="2117" y="232833"/>
                  <a:pt x="19050" y="245533"/>
                </a:cubicBezTo>
                <a:cubicBezTo>
                  <a:pt x="35983" y="258233"/>
                  <a:pt x="78316" y="265289"/>
                  <a:pt x="103716" y="262467"/>
                </a:cubicBezTo>
                <a:cubicBezTo>
                  <a:pt x="129116" y="259645"/>
                  <a:pt x="144639" y="245533"/>
                  <a:pt x="171450" y="228600"/>
                </a:cubicBezTo>
                <a:cubicBezTo>
                  <a:pt x="198261" y="211667"/>
                  <a:pt x="264583" y="160867"/>
                  <a:pt x="264583" y="160867"/>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2814320" y="2150988"/>
            <a:ext cx="1087120" cy="363612"/>
          </a:xfrm>
          <a:custGeom>
            <a:avLst/>
            <a:gdLst>
              <a:gd name="connsiteX0" fmla="*/ 1087120 w 1087120"/>
              <a:gd name="connsiteY0" fmla="*/ 2932 h 363612"/>
              <a:gd name="connsiteX1" fmla="*/ 965200 w 1087120"/>
              <a:gd name="connsiteY1" fmla="*/ 2932 h 363612"/>
              <a:gd name="connsiteX2" fmla="*/ 863600 w 1087120"/>
              <a:gd name="connsiteY2" fmla="*/ 33412 h 363612"/>
              <a:gd name="connsiteX3" fmla="*/ 767080 w 1087120"/>
              <a:gd name="connsiteY3" fmla="*/ 63892 h 363612"/>
              <a:gd name="connsiteX4" fmla="*/ 680720 w 1087120"/>
              <a:gd name="connsiteY4" fmla="*/ 94372 h 363612"/>
              <a:gd name="connsiteX5" fmla="*/ 594360 w 1087120"/>
              <a:gd name="connsiteY5" fmla="*/ 124852 h 363612"/>
              <a:gd name="connsiteX6" fmla="*/ 497840 w 1087120"/>
              <a:gd name="connsiteY6" fmla="*/ 140092 h 363612"/>
              <a:gd name="connsiteX7" fmla="*/ 406400 w 1087120"/>
              <a:gd name="connsiteY7" fmla="*/ 150252 h 363612"/>
              <a:gd name="connsiteX8" fmla="*/ 335280 w 1087120"/>
              <a:gd name="connsiteY8" fmla="*/ 150252 h 363612"/>
              <a:gd name="connsiteX9" fmla="*/ 203200 w 1087120"/>
              <a:gd name="connsiteY9" fmla="*/ 155332 h 363612"/>
              <a:gd name="connsiteX10" fmla="*/ 147320 w 1087120"/>
              <a:gd name="connsiteY10" fmla="*/ 170572 h 363612"/>
              <a:gd name="connsiteX11" fmla="*/ 111760 w 1087120"/>
              <a:gd name="connsiteY11" fmla="*/ 206132 h 363612"/>
              <a:gd name="connsiteX12" fmla="*/ 76200 w 1087120"/>
              <a:gd name="connsiteY12" fmla="*/ 262012 h 363612"/>
              <a:gd name="connsiteX13" fmla="*/ 0 w 1087120"/>
              <a:gd name="connsiteY13" fmla="*/ 363612 h 36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120" h="363612">
                <a:moveTo>
                  <a:pt x="1087120" y="2932"/>
                </a:moveTo>
                <a:cubicBezTo>
                  <a:pt x="1044786" y="392"/>
                  <a:pt x="1002453" y="-2148"/>
                  <a:pt x="965200" y="2932"/>
                </a:cubicBezTo>
                <a:cubicBezTo>
                  <a:pt x="927947" y="8012"/>
                  <a:pt x="863600" y="33412"/>
                  <a:pt x="863600" y="33412"/>
                </a:cubicBezTo>
                <a:lnTo>
                  <a:pt x="767080" y="63892"/>
                </a:lnTo>
                <a:cubicBezTo>
                  <a:pt x="736600" y="74052"/>
                  <a:pt x="680720" y="94372"/>
                  <a:pt x="680720" y="94372"/>
                </a:cubicBezTo>
                <a:cubicBezTo>
                  <a:pt x="651933" y="104532"/>
                  <a:pt x="624840" y="117232"/>
                  <a:pt x="594360" y="124852"/>
                </a:cubicBezTo>
                <a:cubicBezTo>
                  <a:pt x="563880" y="132472"/>
                  <a:pt x="529167" y="135859"/>
                  <a:pt x="497840" y="140092"/>
                </a:cubicBezTo>
                <a:cubicBezTo>
                  <a:pt x="466513" y="144325"/>
                  <a:pt x="433493" y="148559"/>
                  <a:pt x="406400" y="150252"/>
                </a:cubicBezTo>
                <a:cubicBezTo>
                  <a:pt x="379307" y="151945"/>
                  <a:pt x="369147" y="149405"/>
                  <a:pt x="335280" y="150252"/>
                </a:cubicBezTo>
                <a:cubicBezTo>
                  <a:pt x="301413" y="151099"/>
                  <a:pt x="234527" y="151945"/>
                  <a:pt x="203200" y="155332"/>
                </a:cubicBezTo>
                <a:cubicBezTo>
                  <a:pt x="171873" y="158719"/>
                  <a:pt x="162560" y="162105"/>
                  <a:pt x="147320" y="170572"/>
                </a:cubicBezTo>
                <a:cubicBezTo>
                  <a:pt x="132080" y="179039"/>
                  <a:pt x="123613" y="190892"/>
                  <a:pt x="111760" y="206132"/>
                </a:cubicBezTo>
                <a:cubicBezTo>
                  <a:pt x="99907" y="221372"/>
                  <a:pt x="94827" y="235765"/>
                  <a:pt x="76200" y="262012"/>
                </a:cubicBezTo>
                <a:cubicBezTo>
                  <a:pt x="57573" y="288259"/>
                  <a:pt x="0" y="363612"/>
                  <a:pt x="0" y="363612"/>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960880" y="2057400"/>
            <a:ext cx="1981200" cy="873760"/>
          </a:xfrm>
          <a:custGeom>
            <a:avLst/>
            <a:gdLst>
              <a:gd name="connsiteX0" fmla="*/ 1981200 w 1981200"/>
              <a:gd name="connsiteY0" fmla="*/ 0 h 873760"/>
              <a:gd name="connsiteX1" fmla="*/ 1798320 w 1981200"/>
              <a:gd name="connsiteY1" fmla="*/ 10160 h 873760"/>
              <a:gd name="connsiteX2" fmla="*/ 1686560 w 1981200"/>
              <a:gd name="connsiteY2" fmla="*/ 35560 h 873760"/>
              <a:gd name="connsiteX3" fmla="*/ 1605280 w 1981200"/>
              <a:gd name="connsiteY3" fmla="*/ 60960 h 873760"/>
              <a:gd name="connsiteX4" fmla="*/ 1493520 w 1981200"/>
              <a:gd name="connsiteY4" fmla="*/ 91440 h 873760"/>
              <a:gd name="connsiteX5" fmla="*/ 1457960 w 1981200"/>
              <a:gd name="connsiteY5" fmla="*/ 111760 h 873760"/>
              <a:gd name="connsiteX6" fmla="*/ 1397000 w 1981200"/>
              <a:gd name="connsiteY6" fmla="*/ 157480 h 873760"/>
              <a:gd name="connsiteX7" fmla="*/ 1305560 w 1981200"/>
              <a:gd name="connsiteY7" fmla="*/ 187960 h 873760"/>
              <a:gd name="connsiteX8" fmla="*/ 1203960 w 1981200"/>
              <a:gd name="connsiteY8" fmla="*/ 203200 h 873760"/>
              <a:gd name="connsiteX9" fmla="*/ 1092200 w 1981200"/>
              <a:gd name="connsiteY9" fmla="*/ 208280 h 873760"/>
              <a:gd name="connsiteX10" fmla="*/ 980440 w 1981200"/>
              <a:gd name="connsiteY10" fmla="*/ 218440 h 873760"/>
              <a:gd name="connsiteX11" fmla="*/ 899160 w 1981200"/>
              <a:gd name="connsiteY11" fmla="*/ 254000 h 873760"/>
              <a:gd name="connsiteX12" fmla="*/ 838200 w 1981200"/>
              <a:gd name="connsiteY12" fmla="*/ 330200 h 873760"/>
              <a:gd name="connsiteX13" fmla="*/ 838200 w 1981200"/>
              <a:gd name="connsiteY13" fmla="*/ 335280 h 873760"/>
              <a:gd name="connsiteX14" fmla="*/ 797560 w 1981200"/>
              <a:gd name="connsiteY14" fmla="*/ 396240 h 873760"/>
              <a:gd name="connsiteX15" fmla="*/ 731520 w 1981200"/>
              <a:gd name="connsiteY15" fmla="*/ 436880 h 873760"/>
              <a:gd name="connsiteX16" fmla="*/ 665480 w 1981200"/>
              <a:gd name="connsiteY16" fmla="*/ 477520 h 873760"/>
              <a:gd name="connsiteX17" fmla="*/ 579120 w 1981200"/>
              <a:gd name="connsiteY17" fmla="*/ 508000 h 873760"/>
              <a:gd name="connsiteX18" fmla="*/ 497840 w 1981200"/>
              <a:gd name="connsiteY18" fmla="*/ 523240 h 873760"/>
              <a:gd name="connsiteX19" fmla="*/ 426720 w 1981200"/>
              <a:gd name="connsiteY19" fmla="*/ 528320 h 873760"/>
              <a:gd name="connsiteX20" fmla="*/ 370840 w 1981200"/>
              <a:gd name="connsiteY20" fmla="*/ 528320 h 873760"/>
              <a:gd name="connsiteX21" fmla="*/ 274320 w 1981200"/>
              <a:gd name="connsiteY21" fmla="*/ 533400 h 873760"/>
              <a:gd name="connsiteX22" fmla="*/ 187960 w 1981200"/>
              <a:gd name="connsiteY22" fmla="*/ 584200 h 873760"/>
              <a:gd name="connsiteX23" fmla="*/ 147320 w 1981200"/>
              <a:gd name="connsiteY23" fmla="*/ 635000 h 873760"/>
              <a:gd name="connsiteX24" fmla="*/ 96520 w 1981200"/>
              <a:gd name="connsiteY24" fmla="*/ 701040 h 873760"/>
              <a:gd name="connsiteX25" fmla="*/ 60960 w 1981200"/>
              <a:gd name="connsiteY25" fmla="*/ 767080 h 873760"/>
              <a:gd name="connsiteX26" fmla="*/ 15240 w 1981200"/>
              <a:gd name="connsiteY26" fmla="*/ 833120 h 873760"/>
              <a:gd name="connsiteX27" fmla="*/ 0 w 1981200"/>
              <a:gd name="connsiteY27" fmla="*/ 87376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200" h="873760">
                <a:moveTo>
                  <a:pt x="1981200" y="0"/>
                </a:moveTo>
                <a:cubicBezTo>
                  <a:pt x="1914313" y="2116"/>
                  <a:pt x="1847427" y="4233"/>
                  <a:pt x="1798320" y="10160"/>
                </a:cubicBezTo>
                <a:cubicBezTo>
                  <a:pt x="1749213" y="16087"/>
                  <a:pt x="1718733" y="27093"/>
                  <a:pt x="1686560" y="35560"/>
                </a:cubicBezTo>
                <a:cubicBezTo>
                  <a:pt x="1654387" y="44027"/>
                  <a:pt x="1637453" y="51647"/>
                  <a:pt x="1605280" y="60960"/>
                </a:cubicBezTo>
                <a:cubicBezTo>
                  <a:pt x="1573107" y="70273"/>
                  <a:pt x="1518073" y="82973"/>
                  <a:pt x="1493520" y="91440"/>
                </a:cubicBezTo>
                <a:cubicBezTo>
                  <a:pt x="1468967" y="99907"/>
                  <a:pt x="1474047" y="100753"/>
                  <a:pt x="1457960" y="111760"/>
                </a:cubicBezTo>
                <a:cubicBezTo>
                  <a:pt x="1441873" y="122767"/>
                  <a:pt x="1422400" y="144780"/>
                  <a:pt x="1397000" y="157480"/>
                </a:cubicBezTo>
                <a:cubicBezTo>
                  <a:pt x="1371600" y="170180"/>
                  <a:pt x="1337733" y="180340"/>
                  <a:pt x="1305560" y="187960"/>
                </a:cubicBezTo>
                <a:cubicBezTo>
                  <a:pt x="1273387" y="195580"/>
                  <a:pt x="1239520" y="199813"/>
                  <a:pt x="1203960" y="203200"/>
                </a:cubicBezTo>
                <a:cubicBezTo>
                  <a:pt x="1168400" y="206587"/>
                  <a:pt x="1129453" y="205740"/>
                  <a:pt x="1092200" y="208280"/>
                </a:cubicBezTo>
                <a:cubicBezTo>
                  <a:pt x="1054947" y="210820"/>
                  <a:pt x="1012613" y="210820"/>
                  <a:pt x="980440" y="218440"/>
                </a:cubicBezTo>
                <a:cubicBezTo>
                  <a:pt x="948267" y="226060"/>
                  <a:pt x="922867" y="235373"/>
                  <a:pt x="899160" y="254000"/>
                </a:cubicBezTo>
                <a:cubicBezTo>
                  <a:pt x="875453" y="272627"/>
                  <a:pt x="848360" y="316653"/>
                  <a:pt x="838200" y="330200"/>
                </a:cubicBezTo>
                <a:cubicBezTo>
                  <a:pt x="828040" y="343747"/>
                  <a:pt x="844973" y="324273"/>
                  <a:pt x="838200" y="335280"/>
                </a:cubicBezTo>
                <a:cubicBezTo>
                  <a:pt x="831427" y="346287"/>
                  <a:pt x="815340" y="379307"/>
                  <a:pt x="797560" y="396240"/>
                </a:cubicBezTo>
                <a:cubicBezTo>
                  <a:pt x="779780" y="413173"/>
                  <a:pt x="731520" y="436880"/>
                  <a:pt x="731520" y="436880"/>
                </a:cubicBezTo>
                <a:cubicBezTo>
                  <a:pt x="709507" y="450427"/>
                  <a:pt x="690880" y="465667"/>
                  <a:pt x="665480" y="477520"/>
                </a:cubicBezTo>
                <a:cubicBezTo>
                  <a:pt x="640080" y="489373"/>
                  <a:pt x="607060" y="500380"/>
                  <a:pt x="579120" y="508000"/>
                </a:cubicBezTo>
                <a:cubicBezTo>
                  <a:pt x="551180" y="515620"/>
                  <a:pt x="523240" y="519853"/>
                  <a:pt x="497840" y="523240"/>
                </a:cubicBezTo>
                <a:cubicBezTo>
                  <a:pt x="472440" y="526627"/>
                  <a:pt x="447887" y="527473"/>
                  <a:pt x="426720" y="528320"/>
                </a:cubicBezTo>
                <a:cubicBezTo>
                  <a:pt x="405553" y="529167"/>
                  <a:pt x="396240" y="527473"/>
                  <a:pt x="370840" y="528320"/>
                </a:cubicBezTo>
                <a:cubicBezTo>
                  <a:pt x="345440" y="529167"/>
                  <a:pt x="304800" y="524087"/>
                  <a:pt x="274320" y="533400"/>
                </a:cubicBezTo>
                <a:cubicBezTo>
                  <a:pt x="243840" y="542713"/>
                  <a:pt x="209127" y="567267"/>
                  <a:pt x="187960" y="584200"/>
                </a:cubicBezTo>
                <a:cubicBezTo>
                  <a:pt x="166793" y="601133"/>
                  <a:pt x="162560" y="615527"/>
                  <a:pt x="147320" y="635000"/>
                </a:cubicBezTo>
                <a:cubicBezTo>
                  <a:pt x="132080" y="654473"/>
                  <a:pt x="110913" y="679027"/>
                  <a:pt x="96520" y="701040"/>
                </a:cubicBezTo>
                <a:cubicBezTo>
                  <a:pt x="82127" y="723053"/>
                  <a:pt x="74507" y="745067"/>
                  <a:pt x="60960" y="767080"/>
                </a:cubicBezTo>
                <a:cubicBezTo>
                  <a:pt x="47413" y="789093"/>
                  <a:pt x="25400" y="815340"/>
                  <a:pt x="15240" y="833120"/>
                </a:cubicBezTo>
                <a:cubicBezTo>
                  <a:pt x="5080" y="850900"/>
                  <a:pt x="0" y="873760"/>
                  <a:pt x="0" y="873760"/>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849120" y="2418080"/>
            <a:ext cx="3154680" cy="802640"/>
          </a:xfrm>
          <a:custGeom>
            <a:avLst/>
            <a:gdLst>
              <a:gd name="connsiteX0" fmla="*/ 0 w 3154680"/>
              <a:gd name="connsiteY0" fmla="*/ 802640 h 802640"/>
              <a:gd name="connsiteX1" fmla="*/ 147320 w 3154680"/>
              <a:gd name="connsiteY1" fmla="*/ 680720 h 802640"/>
              <a:gd name="connsiteX2" fmla="*/ 238760 w 3154680"/>
              <a:gd name="connsiteY2" fmla="*/ 614680 h 802640"/>
              <a:gd name="connsiteX3" fmla="*/ 309880 w 3154680"/>
              <a:gd name="connsiteY3" fmla="*/ 574040 h 802640"/>
              <a:gd name="connsiteX4" fmla="*/ 370840 w 3154680"/>
              <a:gd name="connsiteY4" fmla="*/ 538480 h 802640"/>
              <a:gd name="connsiteX5" fmla="*/ 447040 w 3154680"/>
              <a:gd name="connsiteY5" fmla="*/ 523240 h 802640"/>
              <a:gd name="connsiteX6" fmla="*/ 548640 w 3154680"/>
              <a:gd name="connsiteY6" fmla="*/ 528320 h 802640"/>
              <a:gd name="connsiteX7" fmla="*/ 650240 w 3154680"/>
              <a:gd name="connsiteY7" fmla="*/ 538480 h 802640"/>
              <a:gd name="connsiteX8" fmla="*/ 751840 w 3154680"/>
              <a:gd name="connsiteY8" fmla="*/ 538480 h 802640"/>
              <a:gd name="connsiteX9" fmla="*/ 833120 w 3154680"/>
              <a:gd name="connsiteY9" fmla="*/ 513080 h 802640"/>
              <a:gd name="connsiteX10" fmla="*/ 909320 w 3154680"/>
              <a:gd name="connsiteY10" fmla="*/ 472440 h 802640"/>
              <a:gd name="connsiteX11" fmla="*/ 990600 w 3154680"/>
              <a:gd name="connsiteY11" fmla="*/ 421640 h 802640"/>
              <a:gd name="connsiteX12" fmla="*/ 1061720 w 3154680"/>
              <a:gd name="connsiteY12" fmla="*/ 345440 h 802640"/>
              <a:gd name="connsiteX13" fmla="*/ 1117600 w 3154680"/>
              <a:gd name="connsiteY13" fmla="*/ 289560 h 802640"/>
              <a:gd name="connsiteX14" fmla="*/ 1193800 w 3154680"/>
              <a:gd name="connsiteY14" fmla="*/ 254000 h 802640"/>
              <a:gd name="connsiteX15" fmla="*/ 1305560 w 3154680"/>
              <a:gd name="connsiteY15" fmla="*/ 228600 h 802640"/>
              <a:gd name="connsiteX16" fmla="*/ 1412240 w 3154680"/>
              <a:gd name="connsiteY16" fmla="*/ 238760 h 802640"/>
              <a:gd name="connsiteX17" fmla="*/ 1478280 w 3154680"/>
              <a:gd name="connsiteY17" fmla="*/ 259080 h 802640"/>
              <a:gd name="connsiteX18" fmla="*/ 1554480 w 3154680"/>
              <a:gd name="connsiteY18" fmla="*/ 279400 h 802640"/>
              <a:gd name="connsiteX19" fmla="*/ 1656080 w 3154680"/>
              <a:gd name="connsiteY19" fmla="*/ 309880 h 802640"/>
              <a:gd name="connsiteX20" fmla="*/ 1752600 w 3154680"/>
              <a:gd name="connsiteY20" fmla="*/ 345440 h 802640"/>
              <a:gd name="connsiteX21" fmla="*/ 1854200 w 3154680"/>
              <a:gd name="connsiteY21" fmla="*/ 345440 h 802640"/>
              <a:gd name="connsiteX22" fmla="*/ 1935480 w 3154680"/>
              <a:gd name="connsiteY22" fmla="*/ 325120 h 802640"/>
              <a:gd name="connsiteX23" fmla="*/ 2006600 w 3154680"/>
              <a:gd name="connsiteY23" fmla="*/ 294640 h 802640"/>
              <a:gd name="connsiteX24" fmla="*/ 2072640 w 3154680"/>
              <a:gd name="connsiteY24" fmla="*/ 259080 h 802640"/>
              <a:gd name="connsiteX25" fmla="*/ 2133600 w 3154680"/>
              <a:gd name="connsiteY25" fmla="*/ 218440 h 802640"/>
              <a:gd name="connsiteX26" fmla="*/ 2219960 w 3154680"/>
              <a:gd name="connsiteY26" fmla="*/ 182880 h 802640"/>
              <a:gd name="connsiteX27" fmla="*/ 2311400 w 3154680"/>
              <a:gd name="connsiteY27" fmla="*/ 167640 h 802640"/>
              <a:gd name="connsiteX28" fmla="*/ 2407920 w 3154680"/>
              <a:gd name="connsiteY28" fmla="*/ 172720 h 802640"/>
              <a:gd name="connsiteX29" fmla="*/ 2524760 w 3154680"/>
              <a:gd name="connsiteY29" fmla="*/ 193040 h 802640"/>
              <a:gd name="connsiteX30" fmla="*/ 2621280 w 3154680"/>
              <a:gd name="connsiteY30" fmla="*/ 208280 h 802640"/>
              <a:gd name="connsiteX31" fmla="*/ 2712720 w 3154680"/>
              <a:gd name="connsiteY31" fmla="*/ 213360 h 802640"/>
              <a:gd name="connsiteX32" fmla="*/ 2849880 w 3154680"/>
              <a:gd name="connsiteY32" fmla="*/ 172720 h 802640"/>
              <a:gd name="connsiteX33" fmla="*/ 2951480 w 3154680"/>
              <a:gd name="connsiteY33" fmla="*/ 132080 h 802640"/>
              <a:gd name="connsiteX34" fmla="*/ 3063240 w 3154680"/>
              <a:gd name="connsiteY34" fmla="*/ 60960 h 802640"/>
              <a:gd name="connsiteX35" fmla="*/ 3154680 w 3154680"/>
              <a:gd name="connsiteY35" fmla="*/ 0 h 8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54680" h="802640">
                <a:moveTo>
                  <a:pt x="0" y="802640"/>
                </a:moveTo>
                <a:cubicBezTo>
                  <a:pt x="53763" y="757343"/>
                  <a:pt x="107527" y="712047"/>
                  <a:pt x="147320" y="680720"/>
                </a:cubicBezTo>
                <a:cubicBezTo>
                  <a:pt x="187113" y="649393"/>
                  <a:pt x="211667" y="632460"/>
                  <a:pt x="238760" y="614680"/>
                </a:cubicBezTo>
                <a:cubicBezTo>
                  <a:pt x="265853" y="596900"/>
                  <a:pt x="309880" y="574040"/>
                  <a:pt x="309880" y="574040"/>
                </a:cubicBezTo>
                <a:cubicBezTo>
                  <a:pt x="331893" y="561340"/>
                  <a:pt x="347980" y="546947"/>
                  <a:pt x="370840" y="538480"/>
                </a:cubicBezTo>
                <a:cubicBezTo>
                  <a:pt x="393700" y="530013"/>
                  <a:pt x="417407" y="524933"/>
                  <a:pt x="447040" y="523240"/>
                </a:cubicBezTo>
                <a:cubicBezTo>
                  <a:pt x="476673" y="521547"/>
                  <a:pt x="514773" y="525780"/>
                  <a:pt x="548640" y="528320"/>
                </a:cubicBezTo>
                <a:cubicBezTo>
                  <a:pt x="582507" y="530860"/>
                  <a:pt x="616373" y="536787"/>
                  <a:pt x="650240" y="538480"/>
                </a:cubicBezTo>
                <a:cubicBezTo>
                  <a:pt x="684107" y="540173"/>
                  <a:pt x="721360" y="542713"/>
                  <a:pt x="751840" y="538480"/>
                </a:cubicBezTo>
                <a:cubicBezTo>
                  <a:pt x="782320" y="534247"/>
                  <a:pt x="806873" y="524087"/>
                  <a:pt x="833120" y="513080"/>
                </a:cubicBezTo>
                <a:cubicBezTo>
                  <a:pt x="859367" y="502073"/>
                  <a:pt x="883073" y="487680"/>
                  <a:pt x="909320" y="472440"/>
                </a:cubicBezTo>
                <a:cubicBezTo>
                  <a:pt x="935567" y="457200"/>
                  <a:pt x="965200" y="442807"/>
                  <a:pt x="990600" y="421640"/>
                </a:cubicBezTo>
                <a:cubicBezTo>
                  <a:pt x="1016000" y="400473"/>
                  <a:pt x="1040553" y="367453"/>
                  <a:pt x="1061720" y="345440"/>
                </a:cubicBezTo>
                <a:cubicBezTo>
                  <a:pt x="1082887" y="323427"/>
                  <a:pt x="1095587" y="304800"/>
                  <a:pt x="1117600" y="289560"/>
                </a:cubicBezTo>
                <a:cubicBezTo>
                  <a:pt x="1139613" y="274320"/>
                  <a:pt x="1162473" y="264160"/>
                  <a:pt x="1193800" y="254000"/>
                </a:cubicBezTo>
                <a:cubicBezTo>
                  <a:pt x="1225127" y="243840"/>
                  <a:pt x="1269153" y="231140"/>
                  <a:pt x="1305560" y="228600"/>
                </a:cubicBezTo>
                <a:cubicBezTo>
                  <a:pt x="1341967" y="226060"/>
                  <a:pt x="1383453" y="233680"/>
                  <a:pt x="1412240" y="238760"/>
                </a:cubicBezTo>
                <a:cubicBezTo>
                  <a:pt x="1441027" y="243840"/>
                  <a:pt x="1454573" y="252307"/>
                  <a:pt x="1478280" y="259080"/>
                </a:cubicBezTo>
                <a:cubicBezTo>
                  <a:pt x="1501987" y="265853"/>
                  <a:pt x="1524847" y="270933"/>
                  <a:pt x="1554480" y="279400"/>
                </a:cubicBezTo>
                <a:cubicBezTo>
                  <a:pt x="1584113" y="287867"/>
                  <a:pt x="1623060" y="298873"/>
                  <a:pt x="1656080" y="309880"/>
                </a:cubicBezTo>
                <a:cubicBezTo>
                  <a:pt x="1689100" y="320887"/>
                  <a:pt x="1719580" y="339513"/>
                  <a:pt x="1752600" y="345440"/>
                </a:cubicBezTo>
                <a:cubicBezTo>
                  <a:pt x="1785620" y="351367"/>
                  <a:pt x="1823720" y="348827"/>
                  <a:pt x="1854200" y="345440"/>
                </a:cubicBezTo>
                <a:cubicBezTo>
                  <a:pt x="1884680" y="342053"/>
                  <a:pt x="1910080" y="333587"/>
                  <a:pt x="1935480" y="325120"/>
                </a:cubicBezTo>
                <a:cubicBezTo>
                  <a:pt x="1960880" y="316653"/>
                  <a:pt x="1983740" y="305647"/>
                  <a:pt x="2006600" y="294640"/>
                </a:cubicBezTo>
                <a:cubicBezTo>
                  <a:pt x="2029460" y="283633"/>
                  <a:pt x="2051473" y="271780"/>
                  <a:pt x="2072640" y="259080"/>
                </a:cubicBezTo>
                <a:cubicBezTo>
                  <a:pt x="2093807" y="246380"/>
                  <a:pt x="2109047" y="231140"/>
                  <a:pt x="2133600" y="218440"/>
                </a:cubicBezTo>
                <a:cubicBezTo>
                  <a:pt x="2158153" y="205740"/>
                  <a:pt x="2190327" y="191347"/>
                  <a:pt x="2219960" y="182880"/>
                </a:cubicBezTo>
                <a:cubicBezTo>
                  <a:pt x="2249593" y="174413"/>
                  <a:pt x="2280073" y="169333"/>
                  <a:pt x="2311400" y="167640"/>
                </a:cubicBezTo>
                <a:cubicBezTo>
                  <a:pt x="2342727" y="165947"/>
                  <a:pt x="2372360" y="168487"/>
                  <a:pt x="2407920" y="172720"/>
                </a:cubicBezTo>
                <a:cubicBezTo>
                  <a:pt x="2443480" y="176953"/>
                  <a:pt x="2524760" y="193040"/>
                  <a:pt x="2524760" y="193040"/>
                </a:cubicBezTo>
                <a:cubicBezTo>
                  <a:pt x="2560320" y="198967"/>
                  <a:pt x="2589953" y="204893"/>
                  <a:pt x="2621280" y="208280"/>
                </a:cubicBezTo>
                <a:cubicBezTo>
                  <a:pt x="2652607" y="211667"/>
                  <a:pt x="2674620" y="219287"/>
                  <a:pt x="2712720" y="213360"/>
                </a:cubicBezTo>
                <a:cubicBezTo>
                  <a:pt x="2750820" y="207433"/>
                  <a:pt x="2810087" y="186267"/>
                  <a:pt x="2849880" y="172720"/>
                </a:cubicBezTo>
                <a:cubicBezTo>
                  <a:pt x="2889673" y="159173"/>
                  <a:pt x="2915920" y="150707"/>
                  <a:pt x="2951480" y="132080"/>
                </a:cubicBezTo>
                <a:cubicBezTo>
                  <a:pt x="2987040" y="113453"/>
                  <a:pt x="3029373" y="82973"/>
                  <a:pt x="3063240" y="60960"/>
                </a:cubicBezTo>
                <a:cubicBezTo>
                  <a:pt x="3097107" y="38947"/>
                  <a:pt x="3140287" y="10160"/>
                  <a:pt x="3154680"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p:cNvSpPr/>
          <p:nvPr/>
        </p:nvSpPr>
        <p:spPr>
          <a:xfrm rot="18156418">
            <a:off x="4055944" y="2111868"/>
            <a:ext cx="67206" cy="16750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le 47"/>
          <p:cNvSpPr/>
          <p:nvPr/>
        </p:nvSpPr>
        <p:spPr>
          <a:xfrm rot="2813054">
            <a:off x="4700008" y="2252099"/>
            <a:ext cx="100533" cy="182939"/>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le 48"/>
          <p:cNvSpPr/>
          <p:nvPr/>
        </p:nvSpPr>
        <p:spPr>
          <a:xfrm rot="2813054">
            <a:off x="4900895" y="2341862"/>
            <a:ext cx="134230" cy="2006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le 49"/>
          <p:cNvSpPr/>
          <p:nvPr/>
        </p:nvSpPr>
        <p:spPr>
          <a:xfrm rot="12945314">
            <a:off x="1925203" y="2823079"/>
            <a:ext cx="72740" cy="186463"/>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975330" y="2261441"/>
            <a:ext cx="525016" cy="276999"/>
          </a:xfrm>
          <a:prstGeom prst="rect">
            <a:avLst/>
          </a:prstGeom>
          <a:noFill/>
        </p:spPr>
        <p:txBody>
          <a:bodyPr wrap="none" rtlCol="0">
            <a:spAutoFit/>
          </a:bodyPr>
          <a:lstStyle/>
          <a:p>
            <a:r>
              <a:rPr lang="en-US" sz="1200" dirty="0" smtClean="0">
                <a:solidFill>
                  <a:srgbClr val="0070C0"/>
                </a:solidFill>
              </a:rPr>
              <a:t>LSSW</a:t>
            </a:r>
            <a:endParaRPr lang="en-US" sz="1200" dirty="0">
              <a:solidFill>
                <a:srgbClr val="0070C0"/>
              </a:solidFill>
            </a:endParaRPr>
          </a:p>
        </p:txBody>
      </p:sp>
      <p:sp>
        <p:nvSpPr>
          <p:cNvPr id="52" name="TextBox 51"/>
          <p:cNvSpPr txBox="1"/>
          <p:nvPr/>
        </p:nvSpPr>
        <p:spPr>
          <a:xfrm>
            <a:off x="4663168" y="1479488"/>
            <a:ext cx="329001" cy="276999"/>
          </a:xfrm>
          <a:prstGeom prst="rect">
            <a:avLst/>
          </a:prstGeom>
          <a:noFill/>
        </p:spPr>
        <p:txBody>
          <a:bodyPr wrap="none" rtlCol="0">
            <a:spAutoFit/>
          </a:bodyPr>
          <a:lstStyle/>
          <a:p>
            <a:r>
              <a:rPr lang="en-US" sz="1200" dirty="0" smtClean="0">
                <a:solidFill>
                  <a:srgbClr val="0070C0"/>
                </a:solidFill>
              </a:rPr>
              <a:t>LC</a:t>
            </a:r>
            <a:endParaRPr lang="en-US" sz="1200" dirty="0">
              <a:solidFill>
                <a:srgbClr val="0070C0"/>
              </a:solidFill>
            </a:endParaRPr>
          </a:p>
        </p:txBody>
      </p:sp>
      <p:sp>
        <p:nvSpPr>
          <p:cNvPr id="54" name="TextBox 53"/>
          <p:cNvSpPr txBox="1"/>
          <p:nvPr/>
        </p:nvSpPr>
        <p:spPr>
          <a:xfrm>
            <a:off x="4355889" y="2594930"/>
            <a:ext cx="926472" cy="276999"/>
          </a:xfrm>
          <a:prstGeom prst="rect">
            <a:avLst/>
          </a:prstGeom>
          <a:noFill/>
        </p:spPr>
        <p:txBody>
          <a:bodyPr wrap="none" rtlCol="0">
            <a:spAutoFit/>
          </a:bodyPr>
          <a:lstStyle/>
          <a:p>
            <a:r>
              <a:rPr lang="en-US" sz="1200" dirty="0" smtClean="0">
                <a:solidFill>
                  <a:srgbClr val="FF0000"/>
                </a:solidFill>
              </a:rPr>
              <a:t>Gulf Stream</a:t>
            </a:r>
            <a:endParaRPr lang="en-US" sz="1200" dirty="0">
              <a:solidFill>
                <a:srgbClr val="FF0000"/>
              </a:solidFill>
            </a:endParaRPr>
          </a:p>
        </p:txBody>
      </p:sp>
      <p:sp>
        <p:nvSpPr>
          <p:cNvPr id="55" name="TextBox 54"/>
          <p:cNvSpPr txBox="1"/>
          <p:nvPr/>
        </p:nvSpPr>
        <p:spPr>
          <a:xfrm>
            <a:off x="2104373" y="2585061"/>
            <a:ext cx="388248" cy="276999"/>
          </a:xfrm>
          <a:prstGeom prst="rect">
            <a:avLst/>
          </a:prstGeom>
          <a:noFill/>
        </p:spPr>
        <p:txBody>
          <a:bodyPr wrap="none" rtlCol="0">
            <a:spAutoFit/>
          </a:bodyPr>
          <a:lstStyle/>
          <a:p>
            <a:r>
              <a:rPr lang="en-US" sz="1200" dirty="0" smtClean="0">
                <a:solidFill>
                  <a:srgbClr val="FFC000"/>
                </a:solidFill>
              </a:rPr>
              <a:t>SBJ</a:t>
            </a:r>
            <a:endParaRPr lang="en-US" sz="1200" dirty="0">
              <a:solidFill>
                <a:srgbClr val="FFC000"/>
              </a:solidFill>
            </a:endParaRPr>
          </a:p>
        </p:txBody>
      </p:sp>
    </p:spTree>
    <p:extLst>
      <p:ext uri="{BB962C8B-B14F-4D97-AF65-F5344CB8AC3E}">
        <p14:creationId xmlns:p14="http://schemas.microsoft.com/office/powerpoint/2010/main" val="985241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4381" y="5356960"/>
            <a:ext cx="4928616" cy="738664"/>
          </a:xfrm>
          <a:prstGeom prst="rect">
            <a:avLst/>
          </a:prstGeom>
          <a:noFill/>
        </p:spPr>
        <p:txBody>
          <a:bodyPr wrap="square" rtlCol="0">
            <a:spAutoFit/>
          </a:bodyPr>
          <a:lstStyle/>
          <a:p>
            <a:r>
              <a:rPr lang="en-US" sz="1400" dirty="0" smtClean="0"/>
              <a:t>LSSW penetrates into the Mid Atlantic Bight near Cape Hatteras as a fresh boundary current between depths of 400-800m, with salinity below 35.0 at 540m, and densities </a:t>
            </a:r>
            <a:r>
              <a:rPr lang="en-US" sz="1400" dirty="0" smtClean="0"/>
              <a:t>27.4-27.7</a:t>
            </a:r>
            <a:endParaRPr lang="en-US" sz="1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50" y="288170"/>
            <a:ext cx="5711344" cy="48811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888" y="460772"/>
            <a:ext cx="3802151" cy="32698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889" y="3362691"/>
            <a:ext cx="3802150" cy="3263075"/>
          </a:xfrm>
          <a:prstGeom prst="rect">
            <a:avLst/>
          </a:prstGeom>
        </p:spPr>
      </p:pic>
      <p:sp>
        <p:nvSpPr>
          <p:cNvPr id="11" name="TextBox 10"/>
          <p:cNvSpPr txBox="1"/>
          <p:nvPr/>
        </p:nvSpPr>
        <p:spPr>
          <a:xfrm>
            <a:off x="4081600" y="282881"/>
            <a:ext cx="4350293" cy="369332"/>
          </a:xfrm>
          <a:prstGeom prst="rect">
            <a:avLst/>
          </a:prstGeom>
          <a:noFill/>
        </p:spPr>
        <p:txBody>
          <a:bodyPr wrap="none" rtlCol="0">
            <a:spAutoFit/>
          </a:bodyPr>
          <a:lstStyle/>
          <a:p>
            <a:r>
              <a:rPr lang="en-US" b="1" dirty="0" smtClean="0"/>
              <a:t>Mean Structure in EN4 (2005-2015 average)</a:t>
            </a:r>
            <a:endParaRPr lang="en-US" b="1" dirty="0"/>
          </a:p>
        </p:txBody>
      </p:sp>
      <p:sp>
        <p:nvSpPr>
          <p:cNvPr id="12" name="TextBox 11"/>
          <p:cNvSpPr txBox="1"/>
          <p:nvPr/>
        </p:nvSpPr>
        <p:spPr>
          <a:xfrm>
            <a:off x="2728976" y="4717229"/>
            <a:ext cx="1188339" cy="276999"/>
          </a:xfrm>
          <a:prstGeom prst="rect">
            <a:avLst/>
          </a:prstGeom>
          <a:noFill/>
        </p:spPr>
        <p:txBody>
          <a:bodyPr wrap="none" rtlCol="0">
            <a:spAutoFit/>
          </a:bodyPr>
          <a:lstStyle/>
          <a:p>
            <a:r>
              <a:rPr lang="en-US" sz="1200" dirty="0" smtClean="0"/>
              <a:t>Salinity at 540m</a:t>
            </a:r>
            <a:endParaRPr lang="en-US" sz="1200" dirty="0"/>
          </a:p>
        </p:txBody>
      </p:sp>
      <p:sp>
        <p:nvSpPr>
          <p:cNvPr id="13" name="TextBox 12"/>
          <p:cNvSpPr txBox="1"/>
          <p:nvPr/>
        </p:nvSpPr>
        <p:spPr>
          <a:xfrm>
            <a:off x="8130409" y="3331997"/>
            <a:ext cx="1205971" cy="276999"/>
          </a:xfrm>
          <a:prstGeom prst="rect">
            <a:avLst/>
          </a:prstGeom>
          <a:noFill/>
        </p:spPr>
        <p:txBody>
          <a:bodyPr wrap="none" rtlCol="0">
            <a:spAutoFit/>
          </a:bodyPr>
          <a:lstStyle/>
          <a:p>
            <a:r>
              <a:rPr lang="en-US" sz="1200" smtClean="0"/>
              <a:t>Density at </a:t>
            </a:r>
            <a:r>
              <a:rPr lang="en-US" sz="1200" dirty="0" smtClean="0"/>
              <a:t>540m</a:t>
            </a:r>
            <a:endParaRPr lang="en-US" sz="1200" dirty="0"/>
          </a:p>
        </p:txBody>
      </p:sp>
      <p:sp>
        <p:nvSpPr>
          <p:cNvPr id="14" name="TextBox 13"/>
          <p:cNvSpPr txBox="1"/>
          <p:nvPr/>
        </p:nvSpPr>
        <p:spPr>
          <a:xfrm>
            <a:off x="8198317" y="6441100"/>
            <a:ext cx="2041136" cy="276999"/>
          </a:xfrm>
          <a:prstGeom prst="rect">
            <a:avLst/>
          </a:prstGeom>
          <a:noFill/>
        </p:spPr>
        <p:txBody>
          <a:bodyPr wrap="none" rtlCol="0">
            <a:spAutoFit/>
          </a:bodyPr>
          <a:lstStyle/>
          <a:p>
            <a:r>
              <a:rPr lang="en-US" sz="1200" dirty="0" smtClean="0"/>
              <a:t>Salinity (and Density) at 71°W</a:t>
            </a:r>
            <a:endParaRPr lang="en-US" sz="1200" dirty="0"/>
          </a:p>
        </p:txBody>
      </p:sp>
      <p:cxnSp>
        <p:nvCxnSpPr>
          <p:cNvPr id="15" name="Straight Connector 14"/>
          <p:cNvCxnSpPr/>
          <p:nvPr/>
        </p:nvCxnSpPr>
        <p:spPr>
          <a:xfrm>
            <a:off x="8051800" y="925609"/>
            <a:ext cx="18653" cy="234017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211665" y="6316136"/>
            <a:ext cx="992159" cy="347132"/>
          </a:xfrm>
          <a:prstGeom prst="rect">
            <a:avLst/>
          </a:prstGeom>
        </p:spPr>
      </p:pic>
    </p:spTree>
    <p:extLst>
      <p:ext uri="{BB962C8B-B14F-4D97-AF65-F5344CB8AC3E}">
        <p14:creationId xmlns:p14="http://schemas.microsoft.com/office/powerpoint/2010/main" val="1856199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7DC8E31-090E-2F4E-BEFC-B779A41B89E3}"/>
              </a:ext>
            </a:extLst>
          </p:cNvPr>
          <p:cNvPicPr>
            <a:picLocks noChangeAspect="1"/>
          </p:cNvPicPr>
          <p:nvPr/>
        </p:nvPicPr>
        <p:blipFill>
          <a:blip r:embed="rId2"/>
          <a:stretch>
            <a:fillRect/>
          </a:stretch>
        </p:blipFill>
        <p:spPr>
          <a:xfrm>
            <a:off x="6724444" y="3964912"/>
            <a:ext cx="3995927" cy="2671695"/>
          </a:xfrm>
          <a:prstGeom prst="rect">
            <a:avLst/>
          </a:prstGeom>
        </p:spPr>
      </p:pic>
      <p:sp>
        <p:nvSpPr>
          <p:cNvPr id="6" name="TextBox 5"/>
          <p:cNvSpPr txBox="1"/>
          <p:nvPr/>
        </p:nvSpPr>
        <p:spPr>
          <a:xfrm>
            <a:off x="3913362" y="116351"/>
            <a:ext cx="4320350" cy="369332"/>
          </a:xfrm>
          <a:prstGeom prst="rect">
            <a:avLst/>
          </a:prstGeom>
          <a:noFill/>
        </p:spPr>
        <p:txBody>
          <a:bodyPr wrap="none" rtlCol="0">
            <a:spAutoFit/>
          </a:bodyPr>
          <a:lstStyle/>
          <a:p>
            <a:r>
              <a:rPr lang="en-US" b="1" dirty="0" smtClean="0"/>
              <a:t>EN4 changes between 2005-08 and 2009-15</a:t>
            </a:r>
            <a:endParaRPr lang="en-US" b="1" dirty="0"/>
          </a:p>
        </p:txBody>
      </p:sp>
      <p:sp>
        <p:nvSpPr>
          <p:cNvPr id="7" name="TextBox 6"/>
          <p:cNvSpPr txBox="1"/>
          <p:nvPr/>
        </p:nvSpPr>
        <p:spPr>
          <a:xfrm>
            <a:off x="2666803" y="474148"/>
            <a:ext cx="6813468" cy="307777"/>
          </a:xfrm>
          <a:prstGeom prst="rect">
            <a:avLst/>
          </a:prstGeom>
          <a:noFill/>
        </p:spPr>
        <p:txBody>
          <a:bodyPr wrap="none" rtlCol="0">
            <a:spAutoFit/>
          </a:bodyPr>
          <a:lstStyle/>
          <a:p>
            <a:r>
              <a:rPr lang="en-US" sz="1400" dirty="0" smtClean="0"/>
              <a:t>These are periods when the AMOC at 26°N is high and </a:t>
            </a:r>
            <a:r>
              <a:rPr lang="en-US" sz="1400" smtClean="0"/>
              <a:t>low respectively </a:t>
            </a:r>
            <a:r>
              <a:rPr lang="en-US" sz="1400" dirty="0" smtClean="0"/>
              <a:t>(</a:t>
            </a:r>
            <a:r>
              <a:rPr lang="en-US" sz="1400" dirty="0" err="1" smtClean="0"/>
              <a:t>Smeed</a:t>
            </a:r>
            <a:r>
              <a:rPr lang="en-US" sz="1400" dirty="0" smtClean="0"/>
              <a:t> et al, 2018)</a:t>
            </a:r>
            <a:endParaRPr lang="en-US" sz="1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36" y="832014"/>
            <a:ext cx="3541753" cy="298068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36" y="3650155"/>
            <a:ext cx="3561620" cy="29864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5427" y="768707"/>
            <a:ext cx="3777333" cy="3196205"/>
          </a:xfrm>
          <a:prstGeom prst="rect">
            <a:avLst/>
          </a:prstGeom>
        </p:spPr>
      </p:pic>
      <p:sp>
        <p:nvSpPr>
          <p:cNvPr id="14" name="TextBox 13"/>
          <p:cNvSpPr txBox="1"/>
          <p:nvPr/>
        </p:nvSpPr>
        <p:spPr>
          <a:xfrm>
            <a:off x="1500080" y="868782"/>
            <a:ext cx="2941511" cy="307777"/>
          </a:xfrm>
          <a:prstGeom prst="rect">
            <a:avLst/>
          </a:prstGeom>
          <a:noFill/>
        </p:spPr>
        <p:txBody>
          <a:bodyPr wrap="none" rtlCol="0">
            <a:spAutoFit/>
          </a:bodyPr>
          <a:lstStyle/>
          <a:p>
            <a:r>
              <a:rPr lang="en-US" sz="1400" dirty="0" smtClean="0"/>
              <a:t>(a) Salinity change at 540m (high-low)</a:t>
            </a:r>
            <a:endParaRPr lang="en-US" sz="1400" dirty="0"/>
          </a:p>
        </p:txBody>
      </p:sp>
      <p:sp>
        <p:nvSpPr>
          <p:cNvPr id="15" name="TextBox 14"/>
          <p:cNvSpPr txBox="1"/>
          <p:nvPr/>
        </p:nvSpPr>
        <p:spPr>
          <a:xfrm>
            <a:off x="1601581" y="3725477"/>
            <a:ext cx="2968761" cy="307777"/>
          </a:xfrm>
          <a:prstGeom prst="rect">
            <a:avLst/>
          </a:prstGeom>
          <a:noFill/>
        </p:spPr>
        <p:txBody>
          <a:bodyPr wrap="none" rtlCol="0">
            <a:spAutoFit/>
          </a:bodyPr>
          <a:lstStyle/>
          <a:p>
            <a:r>
              <a:rPr lang="en-US" sz="1400" dirty="0" smtClean="0"/>
              <a:t>(b) Density change at 540m (high-low)</a:t>
            </a:r>
            <a:endParaRPr lang="en-US" sz="1400" dirty="0"/>
          </a:p>
        </p:txBody>
      </p:sp>
      <p:sp>
        <p:nvSpPr>
          <p:cNvPr id="16" name="TextBox 15"/>
          <p:cNvSpPr txBox="1"/>
          <p:nvPr/>
        </p:nvSpPr>
        <p:spPr>
          <a:xfrm>
            <a:off x="6875427" y="868782"/>
            <a:ext cx="4723344" cy="307777"/>
          </a:xfrm>
          <a:prstGeom prst="rect">
            <a:avLst/>
          </a:prstGeom>
          <a:noFill/>
        </p:spPr>
        <p:txBody>
          <a:bodyPr wrap="none" rtlCol="0">
            <a:spAutoFit/>
          </a:bodyPr>
          <a:lstStyle/>
          <a:p>
            <a:r>
              <a:rPr lang="en-US" sz="1400" dirty="0" smtClean="0"/>
              <a:t>(c) Density change at 70°W (black: AMOC high-red: AMOC low)</a:t>
            </a:r>
            <a:endParaRPr lang="en-US" sz="1400" dirty="0"/>
          </a:p>
        </p:txBody>
      </p:sp>
      <p:sp>
        <p:nvSpPr>
          <p:cNvPr id="17" name="TextBox 16"/>
          <p:cNvSpPr txBox="1"/>
          <p:nvPr/>
        </p:nvSpPr>
        <p:spPr>
          <a:xfrm>
            <a:off x="6875427" y="3732559"/>
            <a:ext cx="4430059" cy="307777"/>
          </a:xfrm>
          <a:prstGeom prst="rect">
            <a:avLst/>
          </a:prstGeom>
          <a:noFill/>
        </p:spPr>
        <p:txBody>
          <a:bodyPr wrap="none" rtlCol="0">
            <a:spAutoFit/>
          </a:bodyPr>
          <a:lstStyle/>
          <a:p>
            <a:r>
              <a:rPr lang="en-US" sz="1400" dirty="0" smtClean="0"/>
              <a:t>(d) Geostrophic transport above </a:t>
            </a:r>
            <a:r>
              <a:rPr lang="en-US" sz="1400" dirty="0" smtClean="0"/>
              <a:t>1500m &amp; </a:t>
            </a:r>
            <a:r>
              <a:rPr lang="en-US" sz="1400" dirty="0" smtClean="0"/>
              <a:t>change at 70°W</a:t>
            </a:r>
            <a:endParaRPr lang="en-US" sz="1400" dirty="0"/>
          </a:p>
        </p:txBody>
      </p:sp>
      <p:sp>
        <p:nvSpPr>
          <p:cNvPr id="18" name="TextBox 17"/>
          <p:cNvSpPr txBox="1"/>
          <p:nvPr/>
        </p:nvSpPr>
        <p:spPr>
          <a:xfrm flipH="1">
            <a:off x="4782638" y="2095883"/>
            <a:ext cx="1889239" cy="3539430"/>
          </a:xfrm>
          <a:prstGeom prst="rect">
            <a:avLst/>
          </a:prstGeom>
          <a:noFill/>
        </p:spPr>
        <p:txBody>
          <a:bodyPr wrap="square" rtlCol="0">
            <a:spAutoFit/>
          </a:bodyPr>
          <a:lstStyle/>
          <a:p>
            <a:r>
              <a:rPr lang="en-US" sz="1400" dirty="0" smtClean="0"/>
              <a:t>At AMOC high: at 540m (a) the LSSW at 540m is fresher near Cape Hatteras, (b) the density increases along the Gulf Stream, and at </a:t>
            </a:r>
            <a:r>
              <a:rPr lang="en-US" sz="1400" dirty="0" smtClean="0"/>
              <a:t>70°W: </a:t>
            </a:r>
            <a:r>
              <a:rPr lang="en-US" sz="1400" dirty="0" smtClean="0"/>
              <a:t>(c) the thickness of </a:t>
            </a:r>
            <a:r>
              <a:rPr lang="en-US" sz="1400" dirty="0" smtClean="0"/>
              <a:t>27.4-27.7 (LSSW) </a:t>
            </a:r>
            <a:r>
              <a:rPr lang="en-US" sz="1400" dirty="0" smtClean="0"/>
              <a:t>increases near the slope (40°N) and (d) geostrophic </a:t>
            </a:r>
            <a:r>
              <a:rPr lang="en-US" sz="1400" dirty="0" smtClean="0"/>
              <a:t>transport </a:t>
            </a:r>
            <a:r>
              <a:rPr lang="en-US" sz="1400" dirty="0" smtClean="0"/>
              <a:t>increases</a:t>
            </a:r>
            <a:r>
              <a:rPr lang="en-US" sz="1400" dirty="0"/>
              <a:t> </a:t>
            </a:r>
            <a:r>
              <a:rPr lang="en-US" sz="1400" dirty="0" smtClean="0"/>
              <a:t>by some 3Sv. (b), (c) and (d) also show the Gulf Stream is further south at AMOC high</a:t>
            </a:r>
            <a:endParaRPr lang="en-US" sz="1400" dirty="0"/>
          </a:p>
        </p:txBody>
      </p:sp>
      <p:pic>
        <p:nvPicPr>
          <p:cNvPr id="19" name="Picture 18"/>
          <p:cNvPicPr>
            <a:picLocks noChangeAspect="1"/>
          </p:cNvPicPr>
          <p:nvPr/>
        </p:nvPicPr>
        <p:blipFill>
          <a:blip r:embed="rId6"/>
          <a:stretch>
            <a:fillRect/>
          </a:stretch>
        </p:blipFill>
        <p:spPr>
          <a:xfrm>
            <a:off x="211665" y="6316136"/>
            <a:ext cx="992159" cy="347132"/>
          </a:xfrm>
          <a:prstGeom prst="rect">
            <a:avLst/>
          </a:prstGeom>
        </p:spPr>
      </p:pic>
    </p:spTree>
    <p:extLst>
      <p:ext uri="{BB962C8B-B14F-4D97-AF65-F5344CB8AC3E}">
        <p14:creationId xmlns:p14="http://schemas.microsoft.com/office/powerpoint/2010/main" val="314490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7933" y="236152"/>
            <a:ext cx="1646797" cy="369332"/>
          </a:xfrm>
          <a:prstGeom prst="rect">
            <a:avLst/>
          </a:prstGeom>
          <a:noFill/>
        </p:spPr>
        <p:txBody>
          <a:bodyPr wrap="none" rtlCol="0">
            <a:spAutoFit/>
          </a:bodyPr>
          <a:lstStyle/>
          <a:p>
            <a:r>
              <a:rPr lang="en-US" b="1" dirty="0" smtClean="0"/>
              <a:t>Line W analysis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793" y="603500"/>
            <a:ext cx="2804399" cy="5133590"/>
          </a:xfrm>
          <a:prstGeom prst="rect">
            <a:avLst/>
          </a:prstGeom>
        </p:spPr>
      </p:pic>
      <p:sp>
        <p:nvSpPr>
          <p:cNvPr id="8" name="TextBox 7"/>
          <p:cNvSpPr txBox="1"/>
          <p:nvPr/>
        </p:nvSpPr>
        <p:spPr>
          <a:xfrm>
            <a:off x="1694587" y="5625990"/>
            <a:ext cx="9095521" cy="738664"/>
          </a:xfrm>
          <a:prstGeom prst="rect">
            <a:avLst/>
          </a:prstGeom>
          <a:noFill/>
        </p:spPr>
        <p:txBody>
          <a:bodyPr wrap="square" rtlCol="0">
            <a:spAutoFit/>
          </a:bodyPr>
          <a:lstStyle/>
          <a:p>
            <a:r>
              <a:rPr lang="en-US" sz="1400" dirty="0" smtClean="0"/>
              <a:t>(a) Shows episodic renewal of fresh LSSW (2 episodes between 2004-2008) with gradual reduction thereafter (to 2014), and that the LSSW extends to  to 69-68W (39-37.5N, GS core). (b) shows that the density surfaces at Station 7 (69.8°N) above 600m are lifted upwards (by thickening of the LSSW) and (c) shows the implied transport increase.</a:t>
            </a:r>
            <a:endParaRPr lang="en-US" sz="1400" dirty="0"/>
          </a:p>
        </p:txBody>
      </p:sp>
      <p:sp>
        <p:nvSpPr>
          <p:cNvPr id="14" name="TextBox 13"/>
          <p:cNvSpPr txBox="1"/>
          <p:nvPr/>
        </p:nvSpPr>
        <p:spPr>
          <a:xfrm>
            <a:off x="2144114" y="648121"/>
            <a:ext cx="2226892" cy="307777"/>
          </a:xfrm>
          <a:prstGeom prst="rect">
            <a:avLst/>
          </a:prstGeom>
          <a:solidFill>
            <a:schemeClr val="bg1"/>
          </a:solidFill>
        </p:spPr>
        <p:txBody>
          <a:bodyPr wrap="none" rtlCol="0">
            <a:spAutoFit/>
          </a:bodyPr>
          <a:lstStyle/>
          <a:p>
            <a:r>
              <a:rPr lang="en-US" sz="1400" dirty="0" smtClean="0"/>
              <a:t>(a) Salinity on sigma0 = 27.5</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673" y="919276"/>
            <a:ext cx="2959389" cy="450203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941" y="1073992"/>
            <a:ext cx="2854525" cy="4334461"/>
          </a:xfrm>
          <a:prstGeom prst="rect">
            <a:avLst/>
          </a:prstGeom>
        </p:spPr>
      </p:pic>
      <p:sp>
        <p:nvSpPr>
          <p:cNvPr id="26" name="TextBox 25"/>
          <p:cNvSpPr txBox="1"/>
          <p:nvPr/>
        </p:nvSpPr>
        <p:spPr>
          <a:xfrm flipH="1">
            <a:off x="5885921" y="5348991"/>
            <a:ext cx="4546977" cy="276999"/>
          </a:xfrm>
          <a:prstGeom prst="rect">
            <a:avLst/>
          </a:prstGeom>
          <a:noFill/>
        </p:spPr>
        <p:txBody>
          <a:bodyPr wrap="square" rtlCol="0">
            <a:spAutoFit/>
          </a:bodyPr>
          <a:lstStyle/>
          <a:p>
            <a:r>
              <a:rPr lang="en-US" sz="1200" dirty="0" smtClean="0"/>
              <a:t>Potential Density                                                     Transport Change (</a:t>
            </a:r>
            <a:r>
              <a:rPr lang="en-US" sz="1200" dirty="0" err="1" smtClean="0"/>
              <a:t>Sv</a:t>
            </a:r>
            <a:r>
              <a:rPr lang="en-US" sz="1200" dirty="0" smtClean="0"/>
              <a:t>)</a:t>
            </a:r>
            <a:endParaRPr lang="en-US" sz="1200" dirty="0"/>
          </a:p>
        </p:txBody>
      </p:sp>
      <p:sp>
        <p:nvSpPr>
          <p:cNvPr id="27" name="TextBox 26"/>
          <p:cNvSpPr txBox="1"/>
          <p:nvPr/>
        </p:nvSpPr>
        <p:spPr>
          <a:xfrm>
            <a:off x="4930120" y="610924"/>
            <a:ext cx="3016467" cy="523220"/>
          </a:xfrm>
          <a:prstGeom prst="rect">
            <a:avLst/>
          </a:prstGeom>
          <a:noFill/>
        </p:spPr>
        <p:txBody>
          <a:bodyPr wrap="none" rtlCol="0">
            <a:spAutoFit/>
          </a:bodyPr>
          <a:lstStyle/>
          <a:p>
            <a:r>
              <a:rPr lang="en-US" sz="1400" dirty="0" smtClean="0"/>
              <a:t>(b) Density profiles from station 7 in</a:t>
            </a:r>
          </a:p>
          <a:p>
            <a:r>
              <a:rPr lang="en-US" sz="1400" dirty="0"/>
              <a:t> </a:t>
            </a:r>
            <a:r>
              <a:rPr lang="en-US" sz="1400" dirty="0" smtClean="0"/>
              <a:t>2004-2008 (blue) and 2009-2014 (red)</a:t>
            </a:r>
            <a:endParaRPr lang="en-US" sz="1400" dirty="0"/>
          </a:p>
        </p:txBody>
      </p:sp>
      <p:sp>
        <p:nvSpPr>
          <p:cNvPr id="28" name="TextBox 27"/>
          <p:cNvSpPr txBox="1"/>
          <p:nvPr/>
        </p:nvSpPr>
        <p:spPr>
          <a:xfrm>
            <a:off x="8159410" y="671075"/>
            <a:ext cx="2786297" cy="523220"/>
          </a:xfrm>
          <a:prstGeom prst="rect">
            <a:avLst/>
          </a:prstGeom>
          <a:noFill/>
        </p:spPr>
        <p:txBody>
          <a:bodyPr wrap="square" rtlCol="0">
            <a:spAutoFit/>
          </a:bodyPr>
          <a:lstStyle/>
          <a:p>
            <a:r>
              <a:rPr lang="en-US" sz="1400" dirty="0" smtClean="0"/>
              <a:t>(c) Geostrophic transport change   </a:t>
            </a:r>
          </a:p>
          <a:p>
            <a:r>
              <a:rPr lang="en-US" sz="1400" dirty="0"/>
              <a:t> </a:t>
            </a:r>
            <a:r>
              <a:rPr lang="en-US" sz="1400" dirty="0" smtClean="0"/>
              <a:t>           (relative to 2000m)</a:t>
            </a:r>
            <a:endParaRPr lang="en-US" sz="1400" dirty="0"/>
          </a:p>
        </p:txBody>
      </p:sp>
      <p:pic>
        <p:nvPicPr>
          <p:cNvPr id="29" name="Picture 28"/>
          <p:cNvPicPr>
            <a:picLocks noChangeAspect="1"/>
          </p:cNvPicPr>
          <p:nvPr/>
        </p:nvPicPr>
        <p:blipFill>
          <a:blip r:embed="rId5"/>
          <a:stretch>
            <a:fillRect/>
          </a:stretch>
        </p:blipFill>
        <p:spPr>
          <a:xfrm>
            <a:off x="211665" y="6316136"/>
            <a:ext cx="992159" cy="347132"/>
          </a:xfrm>
          <a:prstGeom prst="rect">
            <a:avLst/>
          </a:prstGeom>
        </p:spPr>
      </p:pic>
    </p:spTree>
    <p:extLst>
      <p:ext uri="{BB962C8B-B14F-4D97-AF65-F5344CB8AC3E}">
        <p14:creationId xmlns:p14="http://schemas.microsoft.com/office/powerpoint/2010/main" val="3885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961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727</Words>
  <Application>Microsoft Macintosh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Calibri Light</vt:lpstr>
      <vt:lpstr>Mangal</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Adrian L.</dc:creator>
  <cp:lastModifiedBy>New, Adrian L.</cp:lastModifiedBy>
  <cp:revision>58</cp:revision>
  <dcterms:created xsi:type="dcterms:W3CDTF">2020-04-23T08:37:08Z</dcterms:created>
  <dcterms:modified xsi:type="dcterms:W3CDTF">2020-05-01T11:32:02Z</dcterms:modified>
</cp:coreProperties>
</file>