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2" r:id="rId1"/>
    <p:sldMasterId id="214748417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77" r:id="rId4"/>
    <p:sldId id="288" r:id="rId5"/>
    <p:sldId id="300" r:id="rId6"/>
    <p:sldId id="297" r:id="rId7"/>
    <p:sldId id="299" r:id="rId8"/>
    <p:sldId id="291" r:id="rId9"/>
    <p:sldId id="301" r:id="rId10"/>
    <p:sldId id="289" r:id="rId11"/>
    <p:sldId id="290" r:id="rId12"/>
    <p:sldId id="294" r:id="rId13"/>
    <p:sldId id="308" r:id="rId14"/>
    <p:sldId id="309" r:id="rId15"/>
    <p:sldId id="307" r:id="rId16"/>
    <p:sldId id="292" r:id="rId17"/>
    <p:sldId id="312" r:id="rId18"/>
    <p:sldId id="311" r:id="rId19"/>
    <p:sldId id="296" r:id="rId2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2"/>
    <a:srgbClr val="0070C0"/>
    <a:srgbClr val="517292"/>
    <a:srgbClr val="FFFFFF"/>
    <a:srgbClr val="9AADBF"/>
    <a:srgbClr val="006482"/>
    <a:srgbClr val="4E73A1"/>
    <a:srgbClr val="C89E02"/>
    <a:srgbClr val="EB29E2"/>
    <a:srgbClr val="150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2807" autoAdjust="0"/>
  </p:normalViewPr>
  <p:slideViewPr>
    <p:cSldViewPr snapToGrid="0" snapToObjects="1">
      <p:cViewPr varScale="1">
        <p:scale>
          <a:sx n="107" d="100"/>
          <a:sy n="107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C0F9D06-845B-41A6-90CB-178A29C2161B}" type="datetimeFigureOut">
              <a:rPr lang="fr-FR"/>
              <a:pPr>
                <a:defRPr/>
              </a:pPr>
              <a:t>04/05/2020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177C96A-6008-434E-84B2-B330B095FA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0228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D06FED6-6377-41D2-B8AB-3361A69A1AE6}" type="datetimeFigureOut">
              <a:rPr lang="fr-FR"/>
              <a:pPr>
                <a:defRPr/>
              </a:pPr>
              <a:t>04/05/2020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F93B534-5244-43F5-90F0-134DEC956D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55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Changer auteurs pour ceux de l’article?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979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944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16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65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3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3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141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541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345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07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46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15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70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59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80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1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956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3B534-5244-43F5-90F0-134DEC956DDF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77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 descr="courb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"/>
          <a:stretch>
            <a:fillRect/>
          </a:stretch>
        </p:blipFill>
        <p:spPr bwMode="auto">
          <a:xfrm>
            <a:off x="3597275" y="0"/>
            <a:ext cx="55721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LOGO-cour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951413"/>
            <a:ext cx="565626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" descr="CNRSfilaire-Q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 t="38158" r="37894" b="37900"/>
          <a:stretch>
            <a:fillRect/>
          </a:stretch>
        </p:blipFill>
        <p:spPr bwMode="auto">
          <a:xfrm>
            <a:off x="1239838" y="5889625"/>
            <a:ext cx="7826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pour une image  22"/>
          <p:cNvSpPr>
            <a:spLocks noGrp="1"/>
          </p:cNvSpPr>
          <p:nvPr>
            <p:ph type="pic" sz="quarter" idx="13"/>
          </p:nvPr>
        </p:nvSpPr>
        <p:spPr>
          <a:xfrm>
            <a:off x="5739561" y="5427994"/>
            <a:ext cx="900000" cy="9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00" b="1"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4" name="Espace réservé pour une image  22"/>
          <p:cNvSpPr>
            <a:spLocks noGrp="1"/>
          </p:cNvSpPr>
          <p:nvPr>
            <p:ph type="pic" sz="quarter" idx="14"/>
          </p:nvPr>
        </p:nvSpPr>
        <p:spPr>
          <a:xfrm>
            <a:off x="7942275" y="5427994"/>
            <a:ext cx="900000" cy="9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00" b="1"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1" name="Espace réservé pour une image  22"/>
          <p:cNvSpPr>
            <a:spLocks noGrp="1"/>
          </p:cNvSpPr>
          <p:nvPr>
            <p:ph type="pic" sz="quarter" idx="15"/>
          </p:nvPr>
        </p:nvSpPr>
        <p:spPr>
          <a:xfrm>
            <a:off x="6840918" y="5427994"/>
            <a:ext cx="900000" cy="9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00" b="1"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9"/>
          </p:nvPr>
        </p:nvSpPr>
        <p:spPr>
          <a:xfrm>
            <a:off x="299907" y="2097702"/>
            <a:ext cx="7920000" cy="14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rgbClr val="1F4972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20"/>
          </p:nvPr>
        </p:nvSpPr>
        <p:spPr>
          <a:xfrm>
            <a:off x="316855" y="37973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1" baseline="0">
                <a:solidFill>
                  <a:srgbClr val="4E73A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21"/>
          </p:nvPr>
        </p:nvSpPr>
        <p:spPr>
          <a:xfrm>
            <a:off x="300038" y="406400"/>
            <a:ext cx="5399087" cy="719138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 fontAlgn="auto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&gt;"/>
              <a:defRPr sz="2400" b="1">
                <a:solidFill>
                  <a:srgbClr val="1F4972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Name of the conf, date…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5" y="5873094"/>
            <a:ext cx="1186392" cy="7966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6" y="5889625"/>
            <a:ext cx="926074" cy="9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38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ourb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80667" b="2164"/>
          <a:stretch>
            <a:fillRect/>
          </a:stretch>
        </p:blipFill>
        <p:spPr bwMode="auto">
          <a:xfrm>
            <a:off x="198438" y="5962650"/>
            <a:ext cx="89455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74249" y="1283078"/>
            <a:ext cx="8629204" cy="467999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>
              <a:buFont typeface="Lucida Grande"/>
              <a:buChar char="&gt;"/>
              <a:defRPr sz="2600">
                <a:solidFill>
                  <a:srgbClr val="4E73A1"/>
                </a:solidFill>
                <a:latin typeface="Trebuchet MS"/>
                <a:cs typeface="Trebuchet MS"/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4E73A1"/>
                </a:solidFill>
                <a:latin typeface="Trebuchet MS"/>
                <a:cs typeface="Trebuchet MS"/>
              </a:defRPr>
            </a:lvl2pPr>
            <a:lvl3pPr marL="1143000" indent="-228600">
              <a:buSzPct val="74000"/>
              <a:buFont typeface="Wingdings" charset="2"/>
              <a:buChar char="Ø"/>
              <a:defRPr sz="2200">
                <a:solidFill>
                  <a:srgbClr val="4E73A1"/>
                </a:solidFill>
                <a:latin typeface="Trebuchet MS"/>
                <a:cs typeface="Trebuchet MS"/>
              </a:defRPr>
            </a:lvl3pPr>
            <a:lvl4pPr>
              <a:defRPr>
                <a:solidFill>
                  <a:srgbClr val="4E73A1"/>
                </a:solidFill>
                <a:latin typeface="Trebuchet MS"/>
                <a:cs typeface="Trebuchet MS"/>
              </a:defRPr>
            </a:lvl4pPr>
            <a:lvl5pPr>
              <a:defRPr>
                <a:solidFill>
                  <a:srgbClr val="4E73A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18"/>
          <p:cNvSpPr>
            <a:spLocks noGrp="1"/>
          </p:cNvSpPr>
          <p:nvPr>
            <p:ph type="body" sz="quarter" idx="19"/>
          </p:nvPr>
        </p:nvSpPr>
        <p:spPr>
          <a:xfrm>
            <a:off x="274249" y="173544"/>
            <a:ext cx="8640000" cy="9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000" b="1">
                <a:solidFill>
                  <a:srgbClr val="1F4972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0"/>
          </p:nvPr>
        </p:nvSpPr>
        <p:spPr>
          <a:xfrm>
            <a:off x="8259763" y="6435725"/>
            <a:ext cx="4508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1">
                <a:solidFill>
                  <a:srgbClr val="4E73A1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D760E94-5094-4BB1-B979-5CADCF45F19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9388" indent="-179388" fontAlgn="auto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&gt;"/>
              <a:defRPr sz="1300" b="1">
                <a:solidFill>
                  <a:srgbClr val="1F4972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Name of the conf, date…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63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26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3" descr="PALJE_00115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0"/>
            <a:ext cx="26130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1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4" Type="http://schemas.openxmlformats.org/officeDocument/2006/relationships/image" Target="../media/image12.jpg"/><Relationship Id="rId9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32EE7A4-C109-4647-8EED-8E6BEE3FB6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tretch>
            <a:fillRect/>
          </a:stretch>
        </p:blipFill>
        <p:spPr bwMode="auto">
          <a:xfrm>
            <a:off x="5648641" y="6059605"/>
            <a:ext cx="1850215" cy="7839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Espace réservé du texte 20"/>
          <p:cNvSpPr>
            <a:spLocks noGrp="1"/>
          </p:cNvSpPr>
          <p:nvPr>
            <p:ph type="body" sz="quarter" idx="19"/>
          </p:nvPr>
        </p:nvSpPr>
        <p:spPr bwMode="auto">
          <a:xfrm>
            <a:off x="116222" y="1738153"/>
            <a:ext cx="7382634" cy="1439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Microbial metabolic activity measurements in clouds and precipitation at the </a:t>
            </a:r>
            <a:r>
              <a:rPr lang="en-US" sz="2400" dirty="0" err="1" smtClean="0"/>
              <a:t>Puy</a:t>
            </a:r>
            <a:r>
              <a:rPr lang="en-US" sz="2400" dirty="0" smtClean="0"/>
              <a:t>-de-</a:t>
            </a:r>
            <a:r>
              <a:rPr lang="en-US" sz="2400" dirty="0" err="1" smtClean="0"/>
              <a:t>Dôme</a:t>
            </a:r>
            <a:r>
              <a:rPr lang="en-US" sz="2400" dirty="0" smtClean="0"/>
              <a:t> </a:t>
            </a:r>
            <a:r>
              <a:rPr lang="en-US" sz="2400" dirty="0"/>
              <a:t>station (Central France)</a:t>
            </a:r>
            <a:endParaRPr lang="fr-FR" sz="2400" dirty="0"/>
          </a:p>
        </p:txBody>
      </p:sp>
      <p:sp>
        <p:nvSpPr>
          <p:cNvPr id="4101" name="Espace réservé du texte 21"/>
          <p:cNvSpPr>
            <a:spLocks noGrp="1"/>
          </p:cNvSpPr>
          <p:nvPr>
            <p:ph type="body" sz="quarter" idx="20"/>
          </p:nvPr>
        </p:nvSpPr>
        <p:spPr bwMode="auto">
          <a:xfrm>
            <a:off x="141289" y="3676052"/>
            <a:ext cx="7920038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u="sng" dirty="0"/>
              <a:t>Florent Rossi</a:t>
            </a:r>
            <a:r>
              <a:rPr lang="fr-FR" u="sng" baseline="30000" dirty="0"/>
              <a:t>1</a:t>
            </a:r>
            <a:r>
              <a:rPr lang="fr-FR" dirty="0"/>
              <a:t>, Raphaëlle Péguilhan</a:t>
            </a:r>
            <a:r>
              <a:rPr lang="fr-FR" baseline="30000" dirty="0"/>
              <a:t>1</a:t>
            </a:r>
            <a:r>
              <a:rPr lang="fr-FR" dirty="0"/>
              <a:t>, Maxence Brissy</a:t>
            </a:r>
            <a:r>
              <a:rPr lang="fr-FR" baseline="30000" dirty="0"/>
              <a:t>1</a:t>
            </a:r>
            <a:r>
              <a:rPr lang="fr-FR" dirty="0"/>
              <a:t>, Laurent Deguillaume</a:t>
            </a:r>
            <a:r>
              <a:rPr lang="fr-FR" baseline="30000" dirty="0"/>
              <a:t>2</a:t>
            </a:r>
            <a:r>
              <a:rPr lang="fr-FR" dirty="0"/>
              <a:t>, Anne-Marie Delort</a:t>
            </a:r>
            <a:r>
              <a:rPr lang="fr-FR" baseline="30000" dirty="0"/>
              <a:t>1</a:t>
            </a:r>
            <a:r>
              <a:rPr lang="fr-FR" dirty="0"/>
              <a:t> and Pierre Amato</a:t>
            </a:r>
            <a:r>
              <a:rPr lang="fr-FR" baseline="30000" dirty="0"/>
              <a:t>1</a:t>
            </a:r>
            <a:endParaRPr lang="fr-FR" dirty="0"/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141289" y="4417203"/>
            <a:ext cx="90027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sz="12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Université Clermont Auvergne, CNRS, SIGMA Clermont, ICCF, F-63000 CLERMONT-FERRAND, FRANCE</a:t>
            </a:r>
          </a:p>
          <a:p>
            <a:r>
              <a:rPr lang="fr-FR" sz="12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 </a:t>
            </a:r>
            <a:r>
              <a:rPr lang="fr-F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Université Clermont Auvergne, CNRS, OPGC, F-63000 CLERMONT-FERRAND, FRANCE</a:t>
            </a:r>
          </a:p>
          <a:p>
            <a:pPr eaLnBrk="1" hangingPunct="1"/>
            <a:endParaRPr lang="fr-FR" altLang="en-US" sz="1200" b="1" dirty="0">
              <a:solidFill>
                <a:schemeClr val="tx2">
                  <a:lumMod val="75000"/>
                  <a:lumOff val="2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Espace réservé pour une image 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0CA42-B0B7-4844-BAC3-A90559C97BCD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364" r="36159"/>
          <a:stretch/>
        </p:blipFill>
        <p:spPr bwMode="auto">
          <a:xfrm>
            <a:off x="5777340" y="5232816"/>
            <a:ext cx="1381103" cy="7726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2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pic>
        <p:nvPicPr>
          <p:cNvPr id="8" name="Espace réservé pour une image 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B40C1F6-4108-40CC-8C47-72838D8201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tretch>
            <a:fillRect/>
          </a:stretch>
        </p:blipFill>
        <p:spPr bwMode="auto">
          <a:xfrm>
            <a:off x="7504974" y="5175250"/>
            <a:ext cx="1416505" cy="7726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signe, vert, assis, rue&#10;&#10;Description générée automatiquement">
            <a:extLst>
              <a:ext uri="{FF2B5EF4-FFF2-40B4-BE49-F238E27FC236}">
                <a16:creationId xmlns:a16="http://schemas.microsoft.com/office/drawing/2014/main" id="{65AA6715-64AD-4887-ACDB-C538AFB7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639"/>
          <a:stretch/>
        </p:blipFill>
        <p:spPr>
          <a:xfrm>
            <a:off x="7523923" y="5988741"/>
            <a:ext cx="1381102" cy="78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5" name="TextBox 5"/>
          <p:cNvSpPr txBox="1"/>
          <p:nvPr/>
        </p:nvSpPr>
        <p:spPr>
          <a:xfrm>
            <a:off x="128745" y="1054464"/>
            <a:ext cx="8752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Identical to Polymerase Chain Reaction (PCR): </a:t>
            </a:r>
            <a:r>
              <a:rPr lang="en-US" sz="1600" dirty="0" smtClean="0">
                <a:solidFill>
                  <a:srgbClr val="1F4972"/>
                </a:solidFill>
              </a:rPr>
              <a:t>amplification </a:t>
            </a:r>
            <a:r>
              <a:rPr lang="en-US" sz="1600" dirty="0" smtClean="0">
                <a:solidFill>
                  <a:srgbClr val="1F4972"/>
                </a:solidFill>
              </a:rPr>
              <a:t>of a DNA fragment (70-200pb)</a:t>
            </a:r>
            <a:endParaRPr lang="en-US" sz="1600" dirty="0">
              <a:solidFill>
                <a:srgbClr val="1F4972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" y="1802053"/>
            <a:ext cx="3806890" cy="2243825"/>
          </a:xfrm>
          <a:prstGeom prst="rect">
            <a:avLst/>
          </a:prstGeom>
        </p:spPr>
      </p:pic>
      <p:grpSp>
        <p:nvGrpSpPr>
          <p:cNvPr id="22" name="Group 6"/>
          <p:cNvGrpSpPr/>
          <p:nvPr/>
        </p:nvGrpSpPr>
        <p:grpSpPr>
          <a:xfrm>
            <a:off x="407441" y="5041650"/>
            <a:ext cx="7750441" cy="584775"/>
            <a:chOff x="1337702" y="6328754"/>
            <a:chExt cx="7750441" cy="584775"/>
          </a:xfrm>
        </p:grpSpPr>
        <p:sp>
          <p:nvSpPr>
            <p:cNvPr id="23" name="Right Arrow 34"/>
            <p:cNvSpPr/>
            <p:nvPr/>
          </p:nvSpPr>
          <p:spPr>
            <a:xfrm rot="10800000" flipH="1">
              <a:off x="1337702" y="6484928"/>
              <a:ext cx="478877" cy="244780"/>
            </a:xfrm>
            <a:prstGeom prst="rightArrow">
              <a:avLst>
                <a:gd name="adj1" fmla="val 50000"/>
                <a:gd name="adj2" fmla="val 10098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35"/>
            <p:cNvSpPr txBox="1"/>
            <p:nvPr/>
          </p:nvSpPr>
          <p:spPr>
            <a:xfrm>
              <a:off x="1862443" y="6328754"/>
              <a:ext cx="7225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1F4972"/>
                  </a:solidFill>
                </a:rPr>
                <a:t>Determination of a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Ct</a:t>
              </a:r>
              <a:r>
                <a:rPr lang="en-US" sz="1600" dirty="0" smtClean="0">
                  <a:solidFill>
                    <a:srgbClr val="1F4972"/>
                  </a:solidFill>
                </a:rPr>
                <a:t> value (threshold cycle) </a:t>
              </a:r>
              <a:r>
                <a:rPr lang="en-US" sz="1600" dirty="0" smtClean="0">
                  <a:solidFill>
                    <a:srgbClr val="1F4972"/>
                  </a:solidFill>
                </a:rPr>
                <a:t>= number of cycles to detect a signal above the threshold line</a:t>
              </a:r>
              <a:endParaRPr lang="en-US" sz="1600" dirty="0">
                <a:solidFill>
                  <a:srgbClr val="1F4972"/>
                </a:solidFill>
              </a:endParaRPr>
            </a:p>
          </p:txBody>
        </p:sp>
      </p:grpSp>
      <p:grpSp>
        <p:nvGrpSpPr>
          <p:cNvPr id="25" name="Group 13"/>
          <p:cNvGrpSpPr/>
          <p:nvPr/>
        </p:nvGrpSpPr>
        <p:grpSpPr>
          <a:xfrm>
            <a:off x="4258528" y="2579551"/>
            <a:ext cx="4980897" cy="2270704"/>
            <a:chOff x="5540727" y="3044001"/>
            <a:chExt cx="4980897" cy="2270704"/>
          </a:xfrm>
        </p:grpSpPr>
        <p:sp>
          <p:nvSpPr>
            <p:cNvPr id="26" name="Right Arrow 32"/>
            <p:cNvSpPr/>
            <p:nvPr/>
          </p:nvSpPr>
          <p:spPr>
            <a:xfrm rot="12053746" flipH="1">
              <a:off x="5540727" y="3452867"/>
              <a:ext cx="1064818" cy="201086"/>
            </a:xfrm>
            <a:prstGeom prst="rightArrow">
              <a:avLst>
                <a:gd name="adj1" fmla="val 50000"/>
                <a:gd name="adj2" fmla="val 667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" name="Group 4"/>
            <p:cNvGrpSpPr/>
            <p:nvPr/>
          </p:nvGrpSpPr>
          <p:grpSpPr>
            <a:xfrm>
              <a:off x="6985583" y="3044001"/>
              <a:ext cx="3536041" cy="2270704"/>
              <a:chOff x="6985583" y="3044001"/>
              <a:chExt cx="3536041" cy="2270704"/>
            </a:xfrm>
          </p:grpSpPr>
          <p:sp>
            <p:nvSpPr>
              <p:cNvPr id="28" name="TextBox 31"/>
              <p:cNvSpPr txBox="1"/>
              <p:nvPr/>
            </p:nvSpPr>
            <p:spPr>
              <a:xfrm>
                <a:off x="6985583" y="3044001"/>
                <a:ext cx="34936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Amplification curves</a:t>
                </a:r>
                <a:endParaRPr lang="en-US" sz="1400" dirty="0"/>
              </a:p>
            </p:txBody>
          </p:sp>
          <p:grpSp>
            <p:nvGrpSpPr>
              <p:cNvPr id="29" name="Group 3"/>
              <p:cNvGrpSpPr/>
              <p:nvPr/>
            </p:nvGrpSpPr>
            <p:grpSpPr>
              <a:xfrm>
                <a:off x="7156992" y="3368761"/>
                <a:ext cx="3364632" cy="1945944"/>
                <a:chOff x="7156992" y="3368761"/>
                <a:chExt cx="3364632" cy="1945944"/>
              </a:xfrm>
            </p:grpSpPr>
            <p:pic>
              <p:nvPicPr>
                <p:cNvPr id="30" name="Picture 3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6" t="12546" r="21562" b="28992"/>
                <a:stretch/>
              </p:blipFill>
              <p:spPr>
                <a:xfrm>
                  <a:off x="7156992" y="3368761"/>
                  <a:ext cx="3039020" cy="1661243"/>
                </a:xfrm>
                <a:prstGeom prst="rect">
                  <a:avLst/>
                </a:prstGeom>
              </p:spPr>
            </p:pic>
            <p:sp>
              <p:nvSpPr>
                <p:cNvPr id="31" name="TextBox 2"/>
                <p:cNvSpPr txBox="1"/>
                <p:nvPr/>
              </p:nvSpPr>
              <p:spPr>
                <a:xfrm>
                  <a:off x="8562300" y="5006928"/>
                  <a:ext cx="19593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/>
                    <a:t>Q</a:t>
                  </a:r>
                  <a:r>
                    <a:rPr lang="fr-FR" sz="1400" baseline="-25000" dirty="0" smtClean="0"/>
                    <a:t>DNAn</a:t>
                  </a:r>
                  <a:r>
                    <a:rPr lang="fr-FR" sz="1400" dirty="0" smtClean="0"/>
                    <a:t> = 2 x Q</a:t>
                  </a:r>
                  <a:r>
                    <a:rPr lang="fr-FR" sz="1400" baseline="-25000" dirty="0" smtClean="0"/>
                    <a:t>DNA n-1</a:t>
                  </a:r>
                  <a:endParaRPr lang="fr-FR" sz="1400" baseline="-25000" dirty="0"/>
                </a:p>
              </p:txBody>
            </p:sp>
          </p:grpSp>
        </p:grpSp>
      </p:grpSp>
      <p:sp>
        <p:nvSpPr>
          <p:cNvPr id="32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Principle of qPCR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59256" y="3465389"/>
            <a:ext cx="154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After 35-40 cycles</a:t>
            </a:r>
            <a:endParaRPr lang="en-US" sz="1200" b="1" dirty="0"/>
          </a:p>
        </p:txBody>
      </p:sp>
      <p:grpSp>
        <p:nvGrpSpPr>
          <p:cNvPr id="44" name="Groupe 43"/>
          <p:cNvGrpSpPr/>
          <p:nvPr/>
        </p:nvGrpSpPr>
        <p:grpSpPr>
          <a:xfrm>
            <a:off x="447395" y="4061055"/>
            <a:ext cx="1777384" cy="698886"/>
            <a:chOff x="-1831744" y="3421142"/>
            <a:chExt cx="1777384" cy="698886"/>
          </a:xfrm>
        </p:grpSpPr>
        <p:grpSp>
          <p:nvGrpSpPr>
            <p:cNvPr id="33" name="Groupe 32"/>
            <p:cNvGrpSpPr/>
            <p:nvPr/>
          </p:nvGrpSpPr>
          <p:grpSpPr>
            <a:xfrm>
              <a:off x="-1831744" y="3421142"/>
              <a:ext cx="1777384" cy="261610"/>
              <a:chOff x="-1824028" y="3421142"/>
              <a:chExt cx="1777384" cy="26161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1590772" y="3421142"/>
                <a:ext cx="15441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Denaturation</a:t>
                </a:r>
                <a:endParaRPr lang="en-US" sz="1100" dirty="0"/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-1824028" y="3421142"/>
                <a:ext cx="267419" cy="261610"/>
                <a:chOff x="-1824028" y="3413265"/>
                <a:chExt cx="267419" cy="261610"/>
              </a:xfrm>
            </p:grpSpPr>
            <p:sp>
              <p:nvSpPr>
                <p:cNvPr id="19" name="TextBox 11"/>
                <p:cNvSpPr txBox="1"/>
                <p:nvPr/>
              </p:nvSpPr>
              <p:spPr>
                <a:xfrm>
                  <a:off x="-1824028" y="3413265"/>
                  <a:ext cx="26741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100" dirty="0" smtClean="0"/>
                    <a:t>1</a:t>
                  </a:r>
                  <a:endParaRPr lang="fr-FR" sz="1100" dirty="0"/>
                </a:p>
              </p:txBody>
            </p:sp>
            <p:sp>
              <p:nvSpPr>
                <p:cNvPr id="20" name="Oval 12"/>
                <p:cNvSpPr/>
                <p:nvPr/>
              </p:nvSpPr>
              <p:spPr>
                <a:xfrm>
                  <a:off x="-1777384" y="3459171"/>
                  <a:ext cx="174131" cy="1697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34" name="Groupe 33"/>
            <p:cNvGrpSpPr/>
            <p:nvPr/>
          </p:nvGrpSpPr>
          <p:grpSpPr>
            <a:xfrm>
              <a:off x="-1831744" y="3639780"/>
              <a:ext cx="1777384" cy="261610"/>
              <a:chOff x="-1824028" y="3421142"/>
              <a:chExt cx="1777384" cy="261610"/>
            </a:xfrm>
          </p:grpSpPr>
          <p:sp>
            <p:nvSpPr>
              <p:cNvPr id="35" name="TextBox 8"/>
              <p:cNvSpPr txBox="1"/>
              <p:nvPr/>
            </p:nvSpPr>
            <p:spPr>
              <a:xfrm>
                <a:off x="-1590772" y="3421142"/>
                <a:ext cx="15441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Annealing</a:t>
                </a:r>
                <a:endParaRPr lang="en-US" sz="1100" dirty="0"/>
              </a:p>
            </p:txBody>
          </p:sp>
          <p:grpSp>
            <p:nvGrpSpPr>
              <p:cNvPr id="36" name="Groupe 35"/>
              <p:cNvGrpSpPr/>
              <p:nvPr/>
            </p:nvGrpSpPr>
            <p:grpSpPr>
              <a:xfrm>
                <a:off x="-1824028" y="3421142"/>
                <a:ext cx="267419" cy="261610"/>
                <a:chOff x="-1824028" y="3413265"/>
                <a:chExt cx="267419" cy="261610"/>
              </a:xfrm>
            </p:grpSpPr>
            <p:sp>
              <p:nvSpPr>
                <p:cNvPr id="37" name="TextBox 11"/>
                <p:cNvSpPr txBox="1"/>
                <p:nvPr/>
              </p:nvSpPr>
              <p:spPr>
                <a:xfrm>
                  <a:off x="-1824028" y="3413265"/>
                  <a:ext cx="26741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100" dirty="0" smtClean="0"/>
                    <a:t>2</a:t>
                  </a:r>
                  <a:endParaRPr lang="fr-FR" sz="1100" dirty="0"/>
                </a:p>
              </p:txBody>
            </p:sp>
            <p:sp>
              <p:nvSpPr>
                <p:cNvPr id="38" name="Oval 12"/>
                <p:cNvSpPr/>
                <p:nvPr/>
              </p:nvSpPr>
              <p:spPr>
                <a:xfrm>
                  <a:off x="-1777384" y="3459171"/>
                  <a:ext cx="174131" cy="1697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39" name="Groupe 38"/>
            <p:cNvGrpSpPr/>
            <p:nvPr/>
          </p:nvGrpSpPr>
          <p:grpSpPr>
            <a:xfrm>
              <a:off x="-1831744" y="3858418"/>
              <a:ext cx="1777384" cy="261610"/>
              <a:chOff x="-1824028" y="3421142"/>
              <a:chExt cx="1777384" cy="261610"/>
            </a:xfrm>
          </p:grpSpPr>
          <p:sp>
            <p:nvSpPr>
              <p:cNvPr id="40" name="TextBox 8"/>
              <p:cNvSpPr txBox="1"/>
              <p:nvPr/>
            </p:nvSpPr>
            <p:spPr>
              <a:xfrm>
                <a:off x="-1590772" y="3421142"/>
                <a:ext cx="15441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Elongation</a:t>
                </a:r>
                <a:endParaRPr lang="en-US" sz="1100" dirty="0"/>
              </a:p>
            </p:txBody>
          </p:sp>
          <p:grpSp>
            <p:nvGrpSpPr>
              <p:cNvPr id="41" name="Groupe 40"/>
              <p:cNvGrpSpPr/>
              <p:nvPr/>
            </p:nvGrpSpPr>
            <p:grpSpPr>
              <a:xfrm>
                <a:off x="-1824028" y="3421142"/>
                <a:ext cx="267419" cy="261610"/>
                <a:chOff x="-1824028" y="3413265"/>
                <a:chExt cx="267419" cy="261610"/>
              </a:xfrm>
            </p:grpSpPr>
            <p:sp>
              <p:nvSpPr>
                <p:cNvPr id="42" name="TextBox 11"/>
                <p:cNvSpPr txBox="1"/>
                <p:nvPr/>
              </p:nvSpPr>
              <p:spPr>
                <a:xfrm>
                  <a:off x="-1824028" y="3413265"/>
                  <a:ext cx="26741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100" dirty="0" smtClean="0"/>
                    <a:t>3</a:t>
                  </a:r>
                  <a:endParaRPr lang="fr-FR" sz="1100" dirty="0"/>
                </a:p>
              </p:txBody>
            </p:sp>
            <p:sp>
              <p:nvSpPr>
                <p:cNvPr id="43" name="Oval 12"/>
                <p:cNvSpPr/>
                <p:nvPr/>
              </p:nvSpPr>
              <p:spPr>
                <a:xfrm>
                  <a:off x="-1777384" y="3459171"/>
                  <a:ext cx="174131" cy="1697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sp>
        <p:nvSpPr>
          <p:cNvPr id="46" name="ZoneTexte 45"/>
          <p:cNvSpPr txBox="1"/>
          <p:nvPr/>
        </p:nvSpPr>
        <p:spPr>
          <a:xfrm>
            <a:off x="1590539" y="5808538"/>
            <a:ext cx="604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Elephant" panose="02020904090505020303" pitchFamily="18" charset="0"/>
              </a:rPr>
              <a:t>Important: </a:t>
            </a:r>
            <a:r>
              <a:rPr lang="fr-FR" sz="1600" b="1" dirty="0" smtClean="0">
                <a:latin typeface="Elephant" panose="02020904090505020303" pitchFamily="18" charset="0"/>
              </a:rPr>
              <a:t>t</a:t>
            </a:r>
            <a:r>
              <a:rPr lang="en-US" sz="1600" dirty="0" smtClean="0">
                <a:latin typeface="Elephant" panose="02020904090505020303" pitchFamily="18" charset="0"/>
              </a:rPr>
              <a:t>he </a:t>
            </a:r>
            <a:r>
              <a:rPr lang="en-US" sz="1600" dirty="0">
                <a:latin typeface="Elephant" panose="02020904090505020303" pitchFamily="18" charset="0"/>
              </a:rPr>
              <a:t>lowest the Ct </a:t>
            </a:r>
            <a:r>
              <a:rPr lang="en-US" sz="1600" dirty="0" smtClean="0">
                <a:latin typeface="Elephant" panose="02020904090505020303" pitchFamily="18" charset="0"/>
              </a:rPr>
              <a:t>value, </a:t>
            </a:r>
            <a:r>
              <a:rPr lang="en-US" sz="1600" dirty="0">
                <a:latin typeface="Elephant" panose="02020904090505020303" pitchFamily="18" charset="0"/>
              </a:rPr>
              <a:t>the more </a:t>
            </a:r>
            <a:r>
              <a:rPr lang="en-US" sz="1600" dirty="0" smtClean="0">
                <a:solidFill>
                  <a:srgbClr val="FF0000"/>
                </a:solidFill>
                <a:latin typeface="Elephant" panose="02020904090505020303" pitchFamily="18" charset="0"/>
              </a:rPr>
              <a:t>DNA</a:t>
            </a:r>
            <a:r>
              <a:rPr lang="en-US" sz="1600" dirty="0" smtClean="0">
                <a:latin typeface="Elephant" panose="02020904090505020303" pitchFamily="18" charset="0"/>
              </a:rPr>
              <a:t> or </a:t>
            </a:r>
            <a:r>
              <a:rPr lang="en-US" sz="1600" dirty="0" smtClean="0">
                <a:solidFill>
                  <a:srgbClr val="00B050"/>
                </a:solidFill>
                <a:latin typeface="Elephant" panose="02020904090505020303" pitchFamily="18" charset="0"/>
              </a:rPr>
              <a:t>RNA</a:t>
            </a:r>
            <a:endParaRPr lang="en-US" sz="1600" dirty="0">
              <a:solidFill>
                <a:srgbClr val="00B050"/>
              </a:solidFill>
              <a:latin typeface="Elephant" panose="02020904090505020303" pitchFamily="18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28745" y="1433171"/>
            <a:ext cx="9074820" cy="338554"/>
            <a:chOff x="128745" y="1460066"/>
            <a:chExt cx="9074820" cy="338554"/>
          </a:xfrm>
        </p:grpSpPr>
        <p:sp>
          <p:nvSpPr>
            <p:cNvPr id="21" name="TextBox 24"/>
            <p:cNvSpPr txBox="1"/>
            <p:nvPr/>
          </p:nvSpPr>
          <p:spPr>
            <a:xfrm>
              <a:off x="128745" y="1460066"/>
              <a:ext cx="57588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1F4972"/>
                  </a:solidFill>
                </a:rPr>
                <a:t>Also contains a fluorophore (SYBR green) that binds to the DNA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>
              <a:off x="5550785" y="1629343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35"/>
            <p:cNvSpPr txBox="1"/>
            <p:nvPr/>
          </p:nvSpPr>
          <p:spPr>
            <a:xfrm>
              <a:off x="6005106" y="1460066"/>
              <a:ext cx="3198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1F4972"/>
                  </a:solidFill>
                </a:rPr>
                <a:t>Quantification of DNA at each cycle</a:t>
              </a:r>
              <a:endParaRPr lang="en-US" sz="1600" dirty="0">
                <a:solidFill>
                  <a:srgbClr val="1F4972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3130315" y="5457272"/>
            <a:ext cx="3888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35"/>
          <p:cNvSpPr txBox="1"/>
          <p:nvPr/>
        </p:nvSpPr>
        <p:spPr>
          <a:xfrm>
            <a:off x="3556086" y="5297264"/>
            <a:ext cx="436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Proportional to the </a:t>
            </a:r>
            <a:r>
              <a:rPr lang="en-US" sz="1600" b="1" dirty="0" smtClean="0">
                <a:solidFill>
                  <a:srgbClr val="FF0000"/>
                </a:solidFill>
              </a:rPr>
              <a:t>DNA</a:t>
            </a:r>
            <a:r>
              <a:rPr lang="en-US" sz="1600" dirty="0">
                <a:solidFill>
                  <a:srgbClr val="1F4972"/>
                </a:solidFill>
              </a:rPr>
              <a:t> </a:t>
            </a:r>
            <a:r>
              <a:rPr lang="en-US" sz="1600" dirty="0" smtClean="0">
                <a:solidFill>
                  <a:srgbClr val="1F4972"/>
                </a:solidFill>
              </a:rPr>
              <a:t>or </a:t>
            </a:r>
            <a:r>
              <a:rPr lang="en-US" sz="1600" b="1" dirty="0" smtClean="0">
                <a:solidFill>
                  <a:srgbClr val="00B050"/>
                </a:solidFill>
              </a:rPr>
              <a:t>RNA</a:t>
            </a:r>
            <a:r>
              <a:rPr lang="en-US" sz="1600" dirty="0" smtClean="0">
                <a:solidFill>
                  <a:srgbClr val="1F4972"/>
                </a:solidFill>
              </a:rPr>
              <a:t> at the start</a:t>
            </a:r>
            <a:endParaRPr lang="en-US" sz="1600" dirty="0">
              <a:solidFill>
                <a:srgbClr val="1F49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grpSp>
        <p:nvGrpSpPr>
          <p:cNvPr id="5" name="Group 97"/>
          <p:cNvGrpSpPr/>
          <p:nvPr/>
        </p:nvGrpSpPr>
        <p:grpSpPr>
          <a:xfrm>
            <a:off x="0" y="1003317"/>
            <a:ext cx="6372233" cy="3821571"/>
            <a:chOff x="727838" y="999870"/>
            <a:chExt cx="8645532" cy="5766690"/>
          </a:xfrm>
        </p:grpSpPr>
        <p:cxnSp>
          <p:nvCxnSpPr>
            <p:cNvPr id="7" name="Elbow Connector 89"/>
            <p:cNvCxnSpPr/>
            <p:nvPr/>
          </p:nvCxnSpPr>
          <p:spPr>
            <a:xfrm flipV="1">
              <a:off x="1968185" y="4503887"/>
              <a:ext cx="3795253" cy="460973"/>
            </a:xfrm>
            <a:prstGeom prst="bentConnector3">
              <a:avLst>
                <a:gd name="adj1" fmla="val 73852"/>
              </a:avLst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49"/>
            <p:cNvCxnSpPr/>
            <p:nvPr/>
          </p:nvCxnSpPr>
          <p:spPr>
            <a:xfrm flipV="1">
              <a:off x="1913858" y="4009803"/>
              <a:ext cx="3543305" cy="955057"/>
            </a:xfrm>
            <a:prstGeom prst="bentConnector3">
              <a:avLst>
                <a:gd name="adj1" fmla="val 65742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52"/>
            <p:cNvCxnSpPr/>
            <p:nvPr/>
          </p:nvCxnSpPr>
          <p:spPr>
            <a:xfrm flipV="1">
              <a:off x="1781645" y="3498343"/>
              <a:ext cx="3397092" cy="1491679"/>
            </a:xfrm>
            <a:prstGeom prst="bentConnector3">
              <a:avLst>
                <a:gd name="adj1" fmla="val 60807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56"/>
            <p:cNvCxnSpPr/>
            <p:nvPr/>
          </p:nvCxnSpPr>
          <p:spPr>
            <a:xfrm flipV="1">
              <a:off x="1614629" y="3032001"/>
              <a:ext cx="2687922" cy="1911763"/>
            </a:xfrm>
            <a:prstGeom prst="bentConnector3">
              <a:avLst>
                <a:gd name="adj1" fmla="val 62247"/>
              </a:avLst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71"/>
            <p:cNvCxnSpPr/>
            <p:nvPr/>
          </p:nvCxnSpPr>
          <p:spPr>
            <a:xfrm flipV="1">
              <a:off x="1358484" y="2519652"/>
              <a:ext cx="2454564" cy="2410307"/>
            </a:xfrm>
            <a:prstGeom prst="bentConnector3">
              <a:avLst>
                <a:gd name="adj1" fmla="val 63784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35"/>
            <p:cNvGrpSpPr/>
            <p:nvPr/>
          </p:nvGrpSpPr>
          <p:grpSpPr>
            <a:xfrm>
              <a:off x="727838" y="999870"/>
              <a:ext cx="5471794" cy="5766690"/>
              <a:chOff x="776929" y="918264"/>
              <a:chExt cx="5471794" cy="5766690"/>
            </a:xfrm>
          </p:grpSpPr>
          <p:grpSp>
            <p:nvGrpSpPr>
              <p:cNvPr id="19" name="Group 33"/>
              <p:cNvGrpSpPr/>
              <p:nvPr/>
            </p:nvGrpSpPr>
            <p:grpSpPr>
              <a:xfrm>
                <a:off x="776929" y="1483226"/>
                <a:ext cx="5471794" cy="5201728"/>
                <a:chOff x="691968" y="1492370"/>
                <a:chExt cx="5471794" cy="5201728"/>
              </a:xfrm>
            </p:grpSpPr>
            <p:sp>
              <p:nvSpPr>
                <p:cNvPr id="21" name="Oval 12"/>
                <p:cNvSpPr/>
                <p:nvPr/>
              </p:nvSpPr>
              <p:spPr>
                <a:xfrm>
                  <a:off x="1932316" y="2078965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Oval 13"/>
                <p:cNvSpPr/>
                <p:nvPr/>
              </p:nvSpPr>
              <p:spPr>
                <a:xfrm>
                  <a:off x="2309526" y="2760849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Oval 14"/>
                <p:cNvSpPr/>
                <p:nvPr/>
              </p:nvSpPr>
              <p:spPr>
                <a:xfrm>
                  <a:off x="2284958" y="3521616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Oval 15"/>
                <p:cNvSpPr/>
                <p:nvPr/>
              </p:nvSpPr>
              <p:spPr>
                <a:xfrm>
                  <a:off x="1981452" y="3076754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25" name="Group 21"/>
                <p:cNvGrpSpPr/>
                <p:nvPr/>
              </p:nvGrpSpPr>
              <p:grpSpPr>
                <a:xfrm>
                  <a:off x="1754829" y="1492370"/>
                  <a:ext cx="923027" cy="5201728"/>
                  <a:chOff x="1754829" y="1492370"/>
                  <a:chExt cx="923027" cy="5201728"/>
                </a:xfrm>
              </p:grpSpPr>
              <p:grpSp>
                <p:nvGrpSpPr>
                  <p:cNvPr id="33" name="Group 9"/>
                  <p:cNvGrpSpPr/>
                  <p:nvPr/>
                </p:nvGrpSpPr>
                <p:grpSpPr>
                  <a:xfrm>
                    <a:off x="1795085" y="1492370"/>
                    <a:ext cx="842514" cy="4183812"/>
                    <a:chOff x="1618890" y="1423358"/>
                    <a:chExt cx="842514" cy="4183812"/>
                  </a:xfrm>
                </p:grpSpPr>
                <p:cxnSp>
                  <p:nvCxnSpPr>
                    <p:cNvPr id="36" name="Straight Connector 7"/>
                    <p:cNvCxnSpPr/>
                    <p:nvPr/>
                  </p:nvCxnSpPr>
                  <p:spPr>
                    <a:xfrm>
                      <a:off x="1618890" y="1423358"/>
                      <a:ext cx="0" cy="418381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8"/>
                    <p:cNvCxnSpPr/>
                    <p:nvPr/>
                  </p:nvCxnSpPr>
                  <p:spPr>
                    <a:xfrm>
                      <a:off x="2461404" y="1423358"/>
                      <a:ext cx="0" cy="4183812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4" name="Down Arrow 18"/>
                  <p:cNvSpPr/>
                  <p:nvPr/>
                </p:nvSpPr>
                <p:spPr>
                  <a:xfrm>
                    <a:off x="2052961" y="5469147"/>
                    <a:ext cx="326762" cy="1224951"/>
                  </a:xfrm>
                  <a:prstGeom prst="downArrow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" name="TextBox 19"/>
                  <p:cNvSpPr txBox="1"/>
                  <p:nvPr/>
                </p:nvSpPr>
                <p:spPr>
                  <a:xfrm>
                    <a:off x="1754829" y="5919324"/>
                    <a:ext cx="923027" cy="4644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Flow</a:t>
                    </a:r>
                    <a:endParaRPr lang="en-US" sz="1400" dirty="0"/>
                  </a:p>
                </p:txBody>
              </p:sp>
            </p:grpSp>
            <p:sp>
              <p:nvSpPr>
                <p:cNvPr id="26" name="Flowchart: Terminator 23"/>
                <p:cNvSpPr/>
                <p:nvPr/>
              </p:nvSpPr>
              <p:spPr>
                <a:xfrm rot="-2700000">
                  <a:off x="2166418" y="3638107"/>
                  <a:ext cx="163901" cy="534838"/>
                </a:xfrm>
                <a:prstGeom prst="flowChartTerminator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Flowchart: Terminator 24"/>
                <p:cNvSpPr/>
                <p:nvPr/>
              </p:nvSpPr>
              <p:spPr>
                <a:xfrm rot="1800000">
                  <a:off x="2055046" y="2393391"/>
                  <a:ext cx="163901" cy="534838"/>
                </a:xfrm>
                <a:prstGeom prst="flowChartTerminator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Flowchart: Terminator 25"/>
                <p:cNvSpPr/>
                <p:nvPr/>
              </p:nvSpPr>
              <p:spPr>
                <a:xfrm rot="-2700000">
                  <a:off x="2145487" y="1547988"/>
                  <a:ext cx="163901" cy="534838"/>
                </a:xfrm>
                <a:prstGeom prst="flowChartTerminator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Oval 26"/>
                <p:cNvSpPr/>
                <p:nvPr/>
              </p:nvSpPr>
              <p:spPr>
                <a:xfrm>
                  <a:off x="2073233" y="4327594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Oval 32"/>
                <p:cNvSpPr/>
                <p:nvPr/>
              </p:nvSpPr>
              <p:spPr>
                <a:xfrm>
                  <a:off x="2209279" y="4695819"/>
                  <a:ext cx="252000" cy="25016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2" name="Straight Arrow Connector 30"/>
                <p:cNvCxnSpPr/>
                <p:nvPr/>
              </p:nvCxnSpPr>
              <p:spPr>
                <a:xfrm flipV="1">
                  <a:off x="1578759" y="4873302"/>
                  <a:ext cx="4585003" cy="4373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31"/>
                <p:cNvSpPr txBox="1"/>
                <p:nvPr/>
              </p:nvSpPr>
              <p:spPr>
                <a:xfrm>
                  <a:off x="691968" y="4470750"/>
                  <a:ext cx="1068899" cy="78953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rgbClr val="FF0000"/>
                      </a:solidFill>
                    </a:rPr>
                    <a:t>Laser beams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0" name="TextBox 34"/>
              <p:cNvSpPr txBox="1"/>
              <p:nvPr/>
            </p:nvSpPr>
            <p:spPr>
              <a:xfrm>
                <a:off x="1776350" y="918264"/>
                <a:ext cx="1113958" cy="412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Capillary</a:t>
                </a:r>
                <a:endParaRPr lang="en-US" sz="1400" dirty="0"/>
              </a:p>
            </p:txBody>
          </p:sp>
        </p:grpSp>
        <p:sp>
          <p:nvSpPr>
            <p:cNvPr id="13" name="TextBox 80"/>
            <p:cNvSpPr txBox="1"/>
            <p:nvPr/>
          </p:nvSpPr>
          <p:spPr>
            <a:xfrm>
              <a:off x="5856486" y="4289089"/>
              <a:ext cx="3516884" cy="41798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</a:rPr>
                <a:t>Fluorescence </a:t>
              </a:r>
              <a:r>
                <a:rPr lang="fr-FR" sz="1200" dirty="0" err="1" smtClean="0">
                  <a:solidFill>
                    <a:srgbClr val="00B050"/>
                  </a:solidFill>
                </a:rPr>
                <a:t>channel</a:t>
              </a:r>
              <a:r>
                <a:rPr lang="fr-FR" sz="1200" dirty="0" smtClean="0">
                  <a:solidFill>
                    <a:srgbClr val="00B050"/>
                  </a:solidFill>
                </a:rPr>
                <a:t> 1 – FL1 (530/30)</a:t>
              </a:r>
              <a:endParaRPr lang="fr-FR" sz="1200" dirty="0">
                <a:solidFill>
                  <a:srgbClr val="00B050"/>
                </a:solidFill>
              </a:endParaRPr>
            </a:p>
          </p:txBody>
        </p:sp>
        <p:sp>
          <p:nvSpPr>
            <p:cNvPr id="14" name="TextBox 81"/>
            <p:cNvSpPr txBox="1"/>
            <p:nvPr/>
          </p:nvSpPr>
          <p:spPr>
            <a:xfrm>
              <a:off x="5540062" y="3817954"/>
              <a:ext cx="2807903" cy="41798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Side Scatter - SSC (488/10)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82"/>
            <p:cNvSpPr txBox="1"/>
            <p:nvPr/>
          </p:nvSpPr>
          <p:spPr>
            <a:xfrm>
              <a:off x="5178738" y="3326724"/>
              <a:ext cx="1658342" cy="41798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FL2 (585/42)</a:t>
              </a:r>
              <a:endParaRPr lang="fr-FR" sz="1200" dirty="0"/>
            </a:p>
          </p:txBody>
        </p:sp>
        <p:sp>
          <p:nvSpPr>
            <p:cNvPr id="16" name="TextBox 83"/>
            <p:cNvSpPr txBox="1"/>
            <p:nvPr/>
          </p:nvSpPr>
          <p:spPr>
            <a:xfrm>
              <a:off x="4409992" y="2862981"/>
              <a:ext cx="1556935" cy="3714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C000"/>
                  </a:solidFill>
                </a:rPr>
                <a:t>FL4 (661/61)</a:t>
              </a:r>
              <a:endParaRPr lang="fr-FR" sz="12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Box 84"/>
            <p:cNvSpPr txBox="1"/>
            <p:nvPr/>
          </p:nvSpPr>
          <p:spPr>
            <a:xfrm>
              <a:off x="3889120" y="2336509"/>
              <a:ext cx="1539172" cy="4179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</a:rPr>
                <a:t>FL3 (670LP)</a:t>
              </a:r>
              <a:endParaRPr lang="fr-FR" sz="1200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92"/>
            <p:cNvSpPr txBox="1"/>
            <p:nvPr/>
          </p:nvSpPr>
          <p:spPr>
            <a:xfrm>
              <a:off x="6335851" y="4772833"/>
              <a:ext cx="2809652" cy="417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Forward Scatter - FSC (</a:t>
              </a:r>
              <a:r>
                <a:rPr lang="en-US" sz="1200" dirty="0" err="1" smtClean="0"/>
                <a:t>diiode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</p:grpSp>
      <p:pic>
        <p:nvPicPr>
          <p:cNvPr id="41" name="Picture 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4318"/>
          <a:stretch/>
        </p:blipFill>
        <p:spPr>
          <a:xfrm>
            <a:off x="6830369" y="1096331"/>
            <a:ext cx="1889578" cy="1253674"/>
          </a:xfrm>
          <a:prstGeom prst="rect">
            <a:avLst/>
          </a:prstGeom>
        </p:spPr>
      </p:pic>
      <p:sp>
        <p:nvSpPr>
          <p:cNvPr id="42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Principle of </a:t>
            </a:r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Flow </a:t>
            </a:r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cytometry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6319838" y="3505495"/>
            <a:ext cx="1332096" cy="276999"/>
            <a:chOff x="6319838" y="3505495"/>
            <a:chExt cx="1332096" cy="276999"/>
          </a:xfrm>
        </p:grpSpPr>
        <p:cxnSp>
          <p:nvCxnSpPr>
            <p:cNvPr id="46" name="Connecteur droit avec flèche 45"/>
            <p:cNvCxnSpPr/>
            <p:nvPr/>
          </p:nvCxnSpPr>
          <p:spPr>
            <a:xfrm>
              <a:off x="6319838" y="3642149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92"/>
            <p:cNvSpPr txBox="1"/>
            <p:nvPr/>
          </p:nvSpPr>
          <p:spPr>
            <a:xfrm>
              <a:off x="6667159" y="3505495"/>
              <a:ext cx="9847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Particle size</a:t>
              </a:r>
              <a:endParaRPr lang="en-US" sz="1200" b="1" dirty="0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5739331" y="2884286"/>
            <a:ext cx="2033072" cy="276999"/>
            <a:chOff x="5739331" y="2884286"/>
            <a:chExt cx="2033072" cy="276999"/>
          </a:xfrm>
        </p:grpSpPr>
        <p:sp>
          <p:nvSpPr>
            <p:cNvPr id="48" name="TextBox 92"/>
            <p:cNvSpPr txBox="1"/>
            <p:nvPr/>
          </p:nvSpPr>
          <p:spPr>
            <a:xfrm>
              <a:off x="6088532" y="2884286"/>
              <a:ext cx="16838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Particle </a:t>
              </a:r>
              <a:r>
                <a:rPr lang="en-US" sz="1200" b="1" dirty="0" err="1" smtClean="0"/>
                <a:t>granulometry</a:t>
              </a:r>
              <a:endParaRPr lang="en-US" sz="1200" b="1" dirty="0"/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5739331" y="3010444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564059" y="3208827"/>
            <a:ext cx="1800660" cy="276999"/>
            <a:chOff x="6319838" y="3514826"/>
            <a:chExt cx="1800660" cy="276999"/>
          </a:xfrm>
        </p:grpSpPr>
        <p:cxnSp>
          <p:nvCxnSpPr>
            <p:cNvPr id="53" name="Connecteur droit avec flèche 52"/>
            <p:cNvCxnSpPr/>
            <p:nvPr/>
          </p:nvCxnSpPr>
          <p:spPr>
            <a:xfrm>
              <a:off x="6319838" y="3642149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92"/>
            <p:cNvSpPr txBox="1"/>
            <p:nvPr/>
          </p:nvSpPr>
          <p:spPr>
            <a:xfrm>
              <a:off x="6680717" y="3514826"/>
              <a:ext cx="14397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Green wavelength</a:t>
              </a:r>
              <a:endParaRPr lang="en-US" sz="1200" b="1" dirty="0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3693895" y="1878068"/>
            <a:ext cx="1675564" cy="276999"/>
            <a:chOff x="6319838" y="3505495"/>
            <a:chExt cx="1675564" cy="276999"/>
          </a:xfrm>
        </p:grpSpPr>
        <p:cxnSp>
          <p:nvCxnSpPr>
            <p:cNvPr id="56" name="Connecteur droit avec flèche 55"/>
            <p:cNvCxnSpPr/>
            <p:nvPr/>
          </p:nvCxnSpPr>
          <p:spPr>
            <a:xfrm>
              <a:off x="6319838" y="3642149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92"/>
            <p:cNvSpPr txBox="1"/>
            <p:nvPr/>
          </p:nvSpPr>
          <p:spPr>
            <a:xfrm>
              <a:off x="6680718" y="3505495"/>
              <a:ext cx="13146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Red wavelength</a:t>
              </a:r>
              <a:endParaRPr lang="en-US" sz="1200" b="1" dirty="0"/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3990200" y="2227197"/>
            <a:ext cx="1800660" cy="276999"/>
            <a:chOff x="6319838" y="3505495"/>
            <a:chExt cx="1800660" cy="276999"/>
          </a:xfrm>
        </p:grpSpPr>
        <p:cxnSp>
          <p:nvCxnSpPr>
            <p:cNvPr id="59" name="Connecteur droit avec flèche 58"/>
            <p:cNvCxnSpPr/>
            <p:nvPr/>
          </p:nvCxnSpPr>
          <p:spPr>
            <a:xfrm>
              <a:off x="6319838" y="3642149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92"/>
            <p:cNvSpPr txBox="1"/>
            <p:nvPr/>
          </p:nvSpPr>
          <p:spPr>
            <a:xfrm>
              <a:off x="6680717" y="3505495"/>
              <a:ext cx="14397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Orange wavelength</a:t>
              </a:r>
              <a:endParaRPr lang="en-US" sz="1200" b="1" dirty="0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4681190" y="2547656"/>
            <a:ext cx="1800660" cy="276999"/>
            <a:chOff x="6319838" y="3505495"/>
            <a:chExt cx="1800660" cy="276999"/>
          </a:xfrm>
        </p:grpSpPr>
        <p:cxnSp>
          <p:nvCxnSpPr>
            <p:cNvPr id="62" name="Connecteur droit avec flèche 61"/>
            <p:cNvCxnSpPr/>
            <p:nvPr/>
          </p:nvCxnSpPr>
          <p:spPr>
            <a:xfrm>
              <a:off x="6319838" y="3642149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92"/>
            <p:cNvSpPr txBox="1"/>
            <p:nvPr/>
          </p:nvSpPr>
          <p:spPr>
            <a:xfrm>
              <a:off x="6680717" y="3505495"/>
              <a:ext cx="14397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Yellow wavelength</a:t>
              </a:r>
              <a:endParaRPr lang="en-US" sz="1200" b="1" dirty="0"/>
            </a:p>
          </p:txBody>
        </p:sp>
      </p:grpSp>
      <p:grpSp>
        <p:nvGrpSpPr>
          <p:cNvPr id="64" name="Group 6"/>
          <p:cNvGrpSpPr/>
          <p:nvPr/>
        </p:nvGrpSpPr>
        <p:grpSpPr>
          <a:xfrm>
            <a:off x="653614" y="5362173"/>
            <a:ext cx="7322213" cy="338554"/>
            <a:chOff x="1283912" y="6328754"/>
            <a:chExt cx="7322213" cy="338554"/>
          </a:xfrm>
        </p:grpSpPr>
        <p:sp>
          <p:nvSpPr>
            <p:cNvPr id="65" name="Right Arrow 34"/>
            <p:cNvSpPr/>
            <p:nvPr/>
          </p:nvSpPr>
          <p:spPr>
            <a:xfrm rot="10800000" flipH="1">
              <a:off x="1283912" y="6368385"/>
              <a:ext cx="478877" cy="244780"/>
            </a:xfrm>
            <a:prstGeom prst="rightArrow">
              <a:avLst>
                <a:gd name="adj1" fmla="val 50000"/>
                <a:gd name="adj2" fmla="val 10098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TextBox 35"/>
            <p:cNvSpPr txBox="1"/>
            <p:nvPr/>
          </p:nvSpPr>
          <p:spPr>
            <a:xfrm>
              <a:off x="1862443" y="6328754"/>
              <a:ext cx="6743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1F4972"/>
                  </a:solidFill>
                </a:rPr>
                <a:t>Allow to identify and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count</a:t>
              </a:r>
              <a:r>
                <a:rPr lang="en-US" sz="1600" dirty="0" smtClean="0">
                  <a:solidFill>
                    <a:srgbClr val="1F4972"/>
                  </a:solidFill>
                </a:rPr>
                <a:t> </a:t>
              </a:r>
              <a:r>
                <a:rPr lang="en-US" sz="1600" dirty="0" smtClean="0">
                  <a:solidFill>
                    <a:srgbClr val="1F4972"/>
                  </a:solidFill>
                </a:rPr>
                <a:t>particles </a:t>
              </a:r>
              <a:r>
                <a:rPr lang="en-US" sz="1600" dirty="0" smtClean="0">
                  <a:solidFill>
                    <a:srgbClr val="1F4972"/>
                  </a:solidFill>
                </a:rPr>
                <a:t>according to their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size</a:t>
              </a:r>
              <a:r>
                <a:rPr lang="en-US" sz="1600" dirty="0" smtClean="0">
                  <a:solidFill>
                    <a:srgbClr val="1F4972"/>
                  </a:solidFill>
                </a:rPr>
                <a:t> and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staining</a:t>
              </a:r>
              <a:endParaRPr lang="en-US" sz="1600" b="1" dirty="0">
                <a:solidFill>
                  <a:srgbClr val="1F4972"/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891770" y="1231231"/>
            <a:ext cx="125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Bacterial cells</a:t>
            </a:r>
            <a:endParaRPr lang="en-US" sz="1400" dirty="0"/>
          </a:p>
        </p:txBody>
      </p:sp>
      <p:cxnSp>
        <p:nvCxnSpPr>
          <p:cNvPr id="38" name="Connecteur droit avec flèche 37"/>
          <p:cNvCxnSpPr>
            <a:stCxn id="2" idx="1"/>
            <a:endCxn id="28" idx="3"/>
          </p:cNvCxnSpPr>
          <p:nvPr/>
        </p:nvCxnSpPr>
        <p:spPr>
          <a:xfrm flipH="1">
            <a:off x="1174436" y="1385120"/>
            <a:ext cx="717334" cy="1639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2" idx="1"/>
            <a:endCxn id="22" idx="0"/>
          </p:cNvCxnSpPr>
          <p:nvPr/>
        </p:nvCxnSpPr>
        <p:spPr>
          <a:xfrm flipH="1">
            <a:off x="1285098" y="1385120"/>
            <a:ext cx="606672" cy="83321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Principle of Flux cytometry: example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80666" y="1165671"/>
            <a:ext cx="8620703" cy="369332"/>
            <a:chOff x="89910" y="1287250"/>
            <a:chExt cx="8620703" cy="369332"/>
          </a:xfrm>
        </p:grpSpPr>
        <p:sp>
          <p:nvSpPr>
            <p:cNvPr id="11" name="TextBox 5"/>
            <p:cNvSpPr txBox="1"/>
            <p:nvPr/>
          </p:nvSpPr>
          <p:spPr>
            <a:xfrm>
              <a:off x="89910" y="1302639"/>
              <a:ext cx="5822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F4972"/>
                  </a:solidFill>
                </a:rPr>
                <a:t>Cloud</a:t>
              </a:r>
              <a:r>
                <a:rPr lang="en-US" sz="1600" dirty="0" smtClean="0">
                  <a:solidFill>
                    <a:srgbClr val="1F4972"/>
                  </a:solidFill>
                </a:rPr>
                <a:t> sample stained with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SYBR green </a:t>
              </a:r>
              <a:r>
                <a:rPr lang="en-US" sz="1600" dirty="0" smtClean="0">
                  <a:solidFill>
                    <a:srgbClr val="1F4972"/>
                  </a:solidFill>
                </a:rPr>
                <a:t>(intercalating agent of DNA)</a:t>
              </a:r>
              <a:endParaRPr lang="en-US" sz="1600" dirty="0">
                <a:solidFill>
                  <a:srgbClr val="1F4972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239680" y="1287250"/>
              <a:ext cx="24709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F4972"/>
                  </a:solidFill>
                </a:rPr>
                <a:t>fluoresces in green (</a:t>
              </a:r>
              <a:r>
                <a:rPr lang="en-US" b="1" dirty="0">
                  <a:solidFill>
                    <a:srgbClr val="1F4972"/>
                  </a:solidFill>
                </a:rPr>
                <a:t>FL1</a:t>
              </a:r>
              <a:r>
                <a:rPr lang="en-US" dirty="0">
                  <a:solidFill>
                    <a:srgbClr val="1F4972"/>
                  </a:solidFill>
                </a:rPr>
                <a:t>)</a:t>
              </a:r>
            </a:p>
          </p:txBody>
        </p:sp>
        <p:sp>
          <p:nvSpPr>
            <p:cNvPr id="13" name="Flèche droite 12"/>
            <p:cNvSpPr/>
            <p:nvPr/>
          </p:nvSpPr>
          <p:spPr>
            <a:xfrm>
              <a:off x="5912318" y="1403331"/>
              <a:ext cx="261258" cy="137171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77723" y="1658290"/>
            <a:ext cx="7884959" cy="3005119"/>
            <a:chOff x="684855" y="2104975"/>
            <a:chExt cx="8760032" cy="3309733"/>
          </a:xfrm>
        </p:grpSpPr>
        <p:pic>
          <p:nvPicPr>
            <p:cNvPr id="9" name="Picture 10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" t="28004" r="53738" b="47605"/>
            <a:stretch/>
          </p:blipFill>
          <p:spPr>
            <a:xfrm>
              <a:off x="1163778" y="2142173"/>
              <a:ext cx="4122550" cy="287717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5552305" y="2390213"/>
              <a:ext cx="2572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Bacterial population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028859" y="3788812"/>
              <a:ext cx="3416028" cy="40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Background fluorescence</a:t>
              </a:r>
              <a:endParaRPr lang="en-US" b="1" dirty="0"/>
            </a:p>
          </p:txBody>
        </p:sp>
        <p:sp>
          <p:nvSpPr>
            <p:cNvPr id="15" name="Double flèche horizontale 14"/>
            <p:cNvSpPr/>
            <p:nvPr/>
          </p:nvSpPr>
          <p:spPr>
            <a:xfrm>
              <a:off x="1916626" y="4880024"/>
              <a:ext cx="3063081" cy="206188"/>
            </a:xfrm>
            <a:prstGeom prst="leftRightArrow">
              <a:avLst/>
            </a:prstGeom>
            <a:solidFill>
              <a:schemeClr val="bg1"/>
            </a:solidFill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206554" y="5045376"/>
              <a:ext cx="2483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Cells </a:t>
              </a:r>
              <a:r>
                <a:rPr lang="en-US" dirty="0" err="1" smtClean="0">
                  <a:solidFill>
                    <a:srgbClr val="0070C0"/>
                  </a:solidFill>
                </a:rPr>
                <a:t>granulometry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7" name="Double flèche horizontale 16"/>
            <p:cNvSpPr/>
            <p:nvPr/>
          </p:nvSpPr>
          <p:spPr>
            <a:xfrm rot="5400000">
              <a:off x="99927" y="3305330"/>
              <a:ext cx="2022796" cy="206188"/>
            </a:xfrm>
            <a:prstGeom prst="leftRightArrow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-372091" y="3161921"/>
              <a:ext cx="2483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Fluorescence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2" name="Connecteur droit avec flèche 21"/>
            <p:cNvCxnSpPr>
              <a:stCxn id="2" idx="1"/>
            </p:cNvCxnSpPr>
            <p:nvPr/>
          </p:nvCxnSpPr>
          <p:spPr>
            <a:xfrm flipH="1">
              <a:off x="3818965" y="2574880"/>
              <a:ext cx="1733340" cy="4438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12" idx="1"/>
            </p:cNvCxnSpPr>
            <p:nvPr/>
          </p:nvCxnSpPr>
          <p:spPr>
            <a:xfrm flipH="1" flipV="1">
              <a:off x="4491318" y="3830272"/>
              <a:ext cx="1537541" cy="1619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224017" y="4851990"/>
            <a:ext cx="8964809" cy="590255"/>
            <a:chOff x="274638" y="5069289"/>
            <a:chExt cx="8964809" cy="590255"/>
          </a:xfrm>
        </p:grpSpPr>
        <p:sp>
          <p:nvSpPr>
            <p:cNvPr id="29" name="TextBox 35"/>
            <p:cNvSpPr txBox="1"/>
            <p:nvPr/>
          </p:nvSpPr>
          <p:spPr>
            <a:xfrm>
              <a:off x="274638" y="5069289"/>
              <a:ext cx="8331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1F4972"/>
                  </a:solidFill>
                </a:rPr>
                <a:t>Because DNA within bacterial cells is stained with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SYBR green</a:t>
              </a:r>
              <a:r>
                <a:rPr lang="en-US" sz="1600" dirty="0" smtClean="0">
                  <a:solidFill>
                    <a:srgbClr val="1F4972"/>
                  </a:solidFill>
                </a:rPr>
                <a:t>, the bacterial population emit a higher signal on </a:t>
              </a:r>
              <a:r>
                <a:rPr lang="en-US" sz="1600" b="1" dirty="0" smtClean="0">
                  <a:solidFill>
                    <a:srgbClr val="1F4972"/>
                  </a:solidFill>
                </a:rPr>
                <a:t>FL1</a:t>
              </a:r>
              <a:r>
                <a:rPr lang="en-US" sz="1600" dirty="0" smtClean="0">
                  <a:solidFill>
                    <a:srgbClr val="1F4972"/>
                  </a:solidFill>
                </a:rPr>
                <a:t> axis and stands out from the </a:t>
              </a:r>
              <a:r>
                <a:rPr lang="en-US" sz="1600" dirty="0" smtClean="0">
                  <a:solidFill>
                    <a:srgbClr val="1F4972"/>
                  </a:solidFill>
                </a:rPr>
                <a:t>background</a:t>
              </a:r>
              <a:endParaRPr lang="en-US" sz="1600" dirty="0">
                <a:solidFill>
                  <a:srgbClr val="1F4972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505238" y="5492533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5"/>
            <p:cNvSpPr txBox="1"/>
            <p:nvPr/>
          </p:nvSpPr>
          <p:spPr>
            <a:xfrm>
              <a:off x="5872555" y="5320990"/>
              <a:ext cx="3366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F4972"/>
                  </a:solidFill>
                </a:rPr>
                <a:t>Total bacterial number measurement</a:t>
              </a:r>
              <a:endParaRPr lang="en-US" sz="1600" b="1" dirty="0">
                <a:solidFill>
                  <a:srgbClr val="1F4972"/>
                </a:solidFill>
              </a:endParaRPr>
            </a:p>
          </p:txBody>
        </p:sp>
      </p:grpSp>
      <p:sp>
        <p:nvSpPr>
          <p:cNvPr id="27" name="TextBox 35"/>
          <p:cNvSpPr txBox="1"/>
          <p:nvPr/>
        </p:nvSpPr>
        <p:spPr>
          <a:xfrm>
            <a:off x="224017" y="5588496"/>
            <a:ext cx="8331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For metabolic activity measurement, </a:t>
            </a:r>
            <a:r>
              <a:rPr lang="en-US" sz="1600" b="1" dirty="0" smtClean="0">
                <a:solidFill>
                  <a:srgbClr val="1F4972"/>
                </a:solidFill>
              </a:rPr>
              <a:t>SYBR</a:t>
            </a:r>
            <a:r>
              <a:rPr lang="en-US" sz="1600" dirty="0" smtClean="0">
                <a:solidFill>
                  <a:srgbClr val="1F4972"/>
                </a:solidFill>
              </a:rPr>
              <a:t> is </a:t>
            </a:r>
            <a:r>
              <a:rPr lang="en-US" sz="1600" dirty="0">
                <a:solidFill>
                  <a:srgbClr val="1F4972"/>
                </a:solidFill>
              </a:rPr>
              <a:t>replaced by fluorescein </a:t>
            </a:r>
            <a:r>
              <a:rPr lang="en-US" sz="1600" dirty="0" smtClean="0">
                <a:solidFill>
                  <a:srgbClr val="1F4972"/>
                </a:solidFill>
              </a:rPr>
              <a:t>diacetate (</a:t>
            </a:r>
            <a:r>
              <a:rPr lang="en-US" sz="1600" b="1" dirty="0" smtClean="0">
                <a:solidFill>
                  <a:srgbClr val="1F4972"/>
                </a:solidFill>
              </a:rPr>
              <a:t>FDA, </a:t>
            </a:r>
            <a:r>
              <a:rPr lang="en-US" sz="1600" dirty="0" smtClean="0">
                <a:solidFill>
                  <a:srgbClr val="1F4972"/>
                </a:solidFill>
              </a:rPr>
              <a:t>non-fluorescent), which is cleaved by </a:t>
            </a:r>
            <a:r>
              <a:rPr lang="en-US" sz="1600" b="1" dirty="0" smtClean="0">
                <a:solidFill>
                  <a:srgbClr val="1F4972"/>
                </a:solidFill>
              </a:rPr>
              <a:t>esterase enzymes </a:t>
            </a:r>
            <a:r>
              <a:rPr lang="en-US" sz="1600" dirty="0" smtClean="0">
                <a:solidFill>
                  <a:srgbClr val="1F4972"/>
                </a:solidFill>
              </a:rPr>
              <a:t>into </a:t>
            </a:r>
            <a:r>
              <a:rPr lang="en-US" sz="1600" b="1" dirty="0" smtClean="0">
                <a:solidFill>
                  <a:srgbClr val="1F4972"/>
                </a:solidFill>
              </a:rPr>
              <a:t>fluorescein </a:t>
            </a:r>
            <a:r>
              <a:rPr lang="en-US" sz="1600" dirty="0" smtClean="0">
                <a:solidFill>
                  <a:srgbClr val="1F4972"/>
                </a:solidFill>
              </a:rPr>
              <a:t>(</a:t>
            </a:r>
            <a:r>
              <a:rPr lang="en-US" sz="1600" dirty="0">
                <a:solidFill>
                  <a:srgbClr val="1F4972"/>
                </a:solidFill>
              </a:rPr>
              <a:t>fluoresces in green (</a:t>
            </a:r>
            <a:r>
              <a:rPr lang="en-US" sz="1600" b="1" dirty="0">
                <a:solidFill>
                  <a:srgbClr val="1F4972"/>
                </a:solidFill>
              </a:rPr>
              <a:t>FL1</a:t>
            </a:r>
            <a:r>
              <a:rPr lang="en-US" sz="1600" dirty="0" smtClean="0">
                <a:solidFill>
                  <a:srgbClr val="1F4972"/>
                </a:solidFill>
              </a:rPr>
              <a:t>))</a:t>
            </a:r>
            <a:endParaRPr lang="en-US" sz="1600" dirty="0">
              <a:solidFill>
                <a:srgbClr val="1F4972"/>
              </a:solidFill>
            </a:endParaRPr>
          </a:p>
          <a:p>
            <a:endParaRPr lang="en-US" sz="1600" b="1" dirty="0">
              <a:solidFill>
                <a:srgbClr val="1F497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50778" y="2660389"/>
            <a:ext cx="664028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Cloud and precipitation events of the 22/10/2019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Results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92107" y="3801897"/>
            <a:ext cx="8938079" cy="2207018"/>
            <a:chOff x="18864" y="3730238"/>
            <a:chExt cx="8938079" cy="220701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b="5736"/>
            <a:stretch/>
          </p:blipFill>
          <p:spPr>
            <a:xfrm>
              <a:off x="143009" y="3935114"/>
              <a:ext cx="8739734" cy="2002142"/>
            </a:xfrm>
            <a:prstGeom prst="rect">
              <a:avLst/>
            </a:prstGeom>
          </p:spPr>
        </p:pic>
        <p:sp>
          <p:nvSpPr>
            <p:cNvPr id="9" name="Double flèche horizontale 8"/>
            <p:cNvSpPr/>
            <p:nvPr/>
          </p:nvSpPr>
          <p:spPr>
            <a:xfrm rot="658203">
              <a:off x="804876" y="5063555"/>
              <a:ext cx="7416000" cy="108000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8089196" y="5278654"/>
              <a:ext cx="867747" cy="504063"/>
              <a:chOff x="6703065" y="1919844"/>
              <a:chExt cx="867747" cy="504063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6703065" y="1919844"/>
                <a:ext cx="867747" cy="5040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08816" y="1987209"/>
                <a:ext cx="856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Opme</a:t>
                </a:r>
                <a:endParaRPr lang="fr-FR" dirty="0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136865" y="4580655"/>
              <a:ext cx="2033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Clermont-Ferrand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18864" y="3730238"/>
              <a:ext cx="1492898" cy="531845"/>
              <a:chOff x="4669908" y="2388637"/>
              <a:chExt cx="1492898" cy="531845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4699171" y="2388637"/>
                <a:ext cx="1434373" cy="5318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4669908" y="2485282"/>
                <a:ext cx="14928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Puy-de-Dôme</a:t>
                </a:r>
                <a:endParaRPr lang="fr-FR" sz="1600" dirty="0"/>
              </a:p>
            </p:txBody>
          </p:sp>
        </p:grpSp>
      </p:grpSp>
      <p:pic>
        <p:nvPicPr>
          <p:cNvPr id="29" name="Picture 3" descr="C:\SCIENCE\NUAGES_2\RAPHAELLE mopga\PAPIER CLOUD-RAIN\MeteoOPGC\disdro_20191022.png"/>
          <p:cNvPicPr>
            <a:picLocks noChangeAspect="1" noChangeArrowheads="1"/>
          </p:cNvPicPr>
          <p:nvPr/>
        </p:nvPicPr>
        <p:blipFill>
          <a:blip r:embed="rId4" cstate="print"/>
          <a:srcRect r="4207"/>
          <a:stretch>
            <a:fillRect/>
          </a:stretch>
        </p:blipFill>
        <p:spPr bwMode="auto">
          <a:xfrm>
            <a:off x="6114116" y="1598498"/>
            <a:ext cx="3029884" cy="2372220"/>
          </a:xfrm>
          <a:prstGeom prst="rect">
            <a:avLst/>
          </a:prstGeom>
          <a:noFill/>
        </p:spPr>
      </p:pic>
      <p:pic>
        <p:nvPicPr>
          <p:cNvPr id="30" name="Picture 2" descr="http://wwwobs.univ-bpclermont.fr/opgc/Archive-webcam/cezeaux/2019/10/22/webcamcez-201910221312.jpg"/>
          <p:cNvPicPr>
            <a:picLocks noChangeAspect="1" noChangeArrowheads="1"/>
          </p:cNvPicPr>
          <p:nvPr/>
        </p:nvPicPr>
        <p:blipFill rotWithShape="1">
          <a:blip r:embed="rId5" cstate="print"/>
          <a:srcRect t="4712"/>
          <a:stretch/>
        </p:blipFill>
        <p:spPr bwMode="auto">
          <a:xfrm>
            <a:off x="370995" y="1564816"/>
            <a:ext cx="3020105" cy="2158339"/>
          </a:xfrm>
          <a:prstGeom prst="rect">
            <a:avLst/>
          </a:prstGeom>
          <a:noFill/>
        </p:spPr>
      </p:pic>
      <p:sp>
        <p:nvSpPr>
          <p:cNvPr id="32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Results: Cloud and precipitation at the sites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340104" y="1395539"/>
            <a:ext cx="27213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Total precipitation at </a:t>
            </a:r>
            <a:r>
              <a:rPr lang="en-US" sz="1600" dirty="0" err="1" smtClean="0"/>
              <a:t>Opme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1112300"/>
            <a:ext cx="36697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Cloud at the summit of the </a:t>
            </a:r>
            <a:r>
              <a:rPr lang="en-US" sz="1600" dirty="0" err="1" smtClean="0"/>
              <a:t>Puy</a:t>
            </a:r>
            <a:r>
              <a:rPr lang="en-US" sz="1600" dirty="0" smtClean="0"/>
              <a:t>-de-</a:t>
            </a:r>
            <a:r>
              <a:rPr lang="en-US" sz="1600" dirty="0" err="1" smtClean="0"/>
              <a:t>Dôme</a:t>
            </a:r>
            <a:r>
              <a:rPr lang="en-US" sz="1600" dirty="0" smtClean="0"/>
              <a:t> station (PDD)</a:t>
            </a:r>
            <a:endParaRPr lang="en-US" sz="1600" dirty="0"/>
          </a:p>
        </p:txBody>
      </p:sp>
      <p:grpSp>
        <p:nvGrpSpPr>
          <p:cNvPr id="26" name="Groupe 25"/>
          <p:cNvGrpSpPr/>
          <p:nvPr/>
        </p:nvGrpSpPr>
        <p:grpSpPr>
          <a:xfrm>
            <a:off x="3203306" y="2394706"/>
            <a:ext cx="3378371" cy="2467149"/>
            <a:chOff x="3134267" y="2394706"/>
            <a:chExt cx="3378371" cy="246714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6"/>
            <a:srcRect l="5256" t="10544" r="13474" b="22455"/>
            <a:stretch/>
          </p:blipFill>
          <p:spPr>
            <a:xfrm>
              <a:off x="3134267" y="2898362"/>
              <a:ext cx="3075841" cy="19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Connecteur droit 20"/>
            <p:cNvCxnSpPr/>
            <p:nvPr/>
          </p:nvCxnSpPr>
          <p:spPr>
            <a:xfrm flipH="1">
              <a:off x="3592943" y="4540657"/>
              <a:ext cx="2628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3600670" y="4554078"/>
              <a:ext cx="19871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Boundary layer (719 m)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3756212" y="2920783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6091085" y="4560911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442659" y="2394706"/>
              <a:ext cx="73510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PDD</a:t>
              </a:r>
            </a:p>
            <a:p>
              <a:pPr algn="ctr"/>
              <a:r>
                <a:rPr lang="fr-FR" sz="1200" dirty="0" smtClean="0"/>
                <a:t> 1465 m</a:t>
              </a:r>
              <a:endParaRPr lang="fr-FR" sz="1200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777532" y="3961340"/>
              <a:ext cx="73510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/>
                <a:t>Opme</a:t>
              </a:r>
              <a:endParaRPr lang="fr-FR" sz="1200" b="1" dirty="0" smtClean="0"/>
            </a:p>
            <a:p>
              <a:pPr algn="ctr"/>
              <a:r>
                <a:rPr lang="fr-FR" sz="1200" dirty="0" smtClean="0"/>
                <a:t> 680 m</a:t>
              </a:r>
              <a:endParaRPr lang="fr-FR" sz="1200" dirty="0"/>
            </a:p>
          </p:txBody>
        </p:sp>
      </p:grpSp>
      <p:sp>
        <p:nvSpPr>
          <p:cNvPr id="35" name="ZoneTexte 34"/>
          <p:cNvSpPr txBox="1"/>
          <p:nvPr/>
        </p:nvSpPr>
        <p:spPr>
          <a:xfrm rot="641246">
            <a:off x="3470243" y="5199845"/>
            <a:ext cx="149468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12.40 Km apart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3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grpSp>
        <p:nvGrpSpPr>
          <p:cNvPr id="5" name="Group 28"/>
          <p:cNvGrpSpPr/>
          <p:nvPr/>
        </p:nvGrpSpPr>
        <p:grpSpPr>
          <a:xfrm>
            <a:off x="34455" y="987211"/>
            <a:ext cx="6591100" cy="3247416"/>
            <a:chOff x="137054" y="1319971"/>
            <a:chExt cx="9048244" cy="3960000"/>
          </a:xfrm>
        </p:grpSpPr>
        <p:grpSp>
          <p:nvGrpSpPr>
            <p:cNvPr id="7" name="Group 25"/>
            <p:cNvGrpSpPr/>
            <p:nvPr/>
          </p:nvGrpSpPr>
          <p:grpSpPr>
            <a:xfrm>
              <a:off x="137054" y="1319971"/>
              <a:ext cx="9048244" cy="3960000"/>
              <a:chOff x="137054" y="1319971"/>
              <a:chExt cx="9048244" cy="3960000"/>
            </a:xfrm>
          </p:grpSpPr>
          <p:pic>
            <p:nvPicPr>
              <p:cNvPr id="10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054" y="1319971"/>
                <a:ext cx="5958946" cy="3960000"/>
              </a:xfrm>
              <a:prstGeom prst="rect">
                <a:avLst/>
              </a:prstGeom>
            </p:spPr>
          </p:pic>
          <p:sp>
            <p:nvSpPr>
              <p:cNvPr id="11" name="TextBox 2"/>
              <p:cNvSpPr txBox="1"/>
              <p:nvPr/>
            </p:nvSpPr>
            <p:spPr>
              <a:xfrm>
                <a:off x="6784847" y="1627632"/>
                <a:ext cx="2028062" cy="412843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srgbClr val="00B0F0"/>
                    </a:solidFill>
                  </a:rPr>
                  <a:t>Control +</a:t>
                </a:r>
                <a:endParaRPr lang="fr-FR" sz="16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2" name="TextBox 17"/>
              <p:cNvSpPr txBox="1"/>
              <p:nvPr/>
            </p:nvSpPr>
            <p:spPr>
              <a:xfrm>
                <a:off x="6784848" y="3674179"/>
                <a:ext cx="1755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/>
                  <a:t>Control -</a:t>
                </a:r>
                <a:endParaRPr lang="fr-FR" b="1" dirty="0"/>
              </a:p>
            </p:txBody>
          </p:sp>
          <p:sp>
            <p:nvSpPr>
              <p:cNvPr id="13" name="Left Arrow 18"/>
              <p:cNvSpPr/>
              <p:nvPr/>
            </p:nvSpPr>
            <p:spPr>
              <a:xfrm>
                <a:off x="5998464" y="1737359"/>
                <a:ext cx="701040" cy="167271"/>
              </a:xfrm>
              <a:prstGeom prst="leftArrow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F0"/>
                  </a:solidFill>
                </a:endParaRPr>
              </a:p>
            </p:txBody>
          </p:sp>
          <p:sp>
            <p:nvSpPr>
              <p:cNvPr id="14" name="Left Arrow 19"/>
              <p:cNvSpPr/>
              <p:nvPr/>
            </p:nvSpPr>
            <p:spPr>
              <a:xfrm>
                <a:off x="5998464" y="3775210"/>
                <a:ext cx="701040" cy="167271"/>
              </a:xfrm>
              <a:prstGeom prst="lef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ight Brace 21"/>
              <p:cNvSpPr/>
              <p:nvPr/>
            </p:nvSpPr>
            <p:spPr>
              <a:xfrm>
                <a:off x="5998464" y="2417596"/>
                <a:ext cx="512064" cy="388941"/>
              </a:xfrm>
              <a:prstGeom prst="rightBrac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TextBox 22"/>
              <p:cNvSpPr txBox="1"/>
              <p:nvPr/>
            </p:nvSpPr>
            <p:spPr>
              <a:xfrm>
                <a:off x="6777100" y="2354605"/>
                <a:ext cx="2408198" cy="41284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err="1" smtClean="0">
                    <a:solidFill>
                      <a:srgbClr val="00B050"/>
                    </a:solidFill>
                  </a:rPr>
                  <a:t>cDNA</a:t>
                </a:r>
                <a:r>
                  <a:rPr lang="fr-FR" sz="1600" b="1" dirty="0" smtClean="0">
                    <a:solidFill>
                      <a:srgbClr val="00B050"/>
                    </a:solidFill>
                  </a:rPr>
                  <a:t> (=RNA)</a:t>
                </a:r>
                <a:endParaRPr lang="fr-FR" sz="16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7" name="Right Brace 23"/>
              <p:cNvSpPr/>
              <p:nvPr/>
            </p:nvSpPr>
            <p:spPr>
              <a:xfrm>
                <a:off x="5998464" y="2873303"/>
                <a:ext cx="512064" cy="263898"/>
              </a:xfrm>
              <a:prstGeom prst="rightBrac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TextBox 24"/>
              <p:cNvSpPr txBox="1"/>
              <p:nvPr/>
            </p:nvSpPr>
            <p:spPr>
              <a:xfrm>
                <a:off x="6784849" y="2808880"/>
                <a:ext cx="1639654" cy="4128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srgbClr val="FF0000"/>
                    </a:solidFill>
                  </a:rPr>
                  <a:t>DNA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26"/>
            <p:cNvSpPr txBox="1"/>
            <p:nvPr/>
          </p:nvSpPr>
          <p:spPr>
            <a:xfrm>
              <a:off x="6797606" y="4262244"/>
              <a:ext cx="1191338" cy="450375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Ct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  <p:sp>
          <p:nvSpPr>
            <p:cNvPr id="9" name="Left Arrow 27"/>
            <p:cNvSpPr/>
            <p:nvPr/>
          </p:nvSpPr>
          <p:spPr>
            <a:xfrm>
              <a:off x="5998464" y="4400116"/>
              <a:ext cx="701040" cy="167271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Results: </a:t>
            </a:r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qPCR on cloud sample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21696" y="2177420"/>
            <a:ext cx="23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Ct </a:t>
            </a:r>
            <a:r>
              <a:rPr lang="fr-FR" b="1" baseline="-25000" dirty="0" smtClean="0">
                <a:solidFill>
                  <a:srgbClr val="FF0000"/>
                </a:solidFill>
              </a:rPr>
              <a:t>DNA</a:t>
            </a:r>
            <a:r>
              <a:rPr lang="fr-FR" dirty="0" smtClean="0">
                <a:solidFill>
                  <a:srgbClr val="FF0000"/>
                </a:solidFill>
              </a:rPr>
              <a:t> = 24.69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21696" y="1820277"/>
            <a:ext cx="23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Ct </a:t>
            </a:r>
            <a:r>
              <a:rPr lang="fr-FR" b="1" baseline="-25000" dirty="0">
                <a:solidFill>
                  <a:srgbClr val="00B050"/>
                </a:solidFill>
              </a:rPr>
              <a:t>R</a:t>
            </a:r>
            <a:r>
              <a:rPr lang="fr-FR" b="1" baseline="-25000" dirty="0" smtClean="0">
                <a:solidFill>
                  <a:srgbClr val="00B050"/>
                </a:solidFill>
              </a:rPr>
              <a:t>NA</a:t>
            </a:r>
            <a:r>
              <a:rPr lang="fr-FR" dirty="0" smtClean="0">
                <a:solidFill>
                  <a:srgbClr val="00B050"/>
                </a:solidFill>
              </a:rPr>
              <a:t> = 23.48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6761825" y="1936358"/>
            <a:ext cx="261258" cy="13717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>
            <a:off x="6761825" y="2300647"/>
            <a:ext cx="261258" cy="13717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9"/>
              <p:cNvSpPr txBox="1"/>
              <p:nvPr/>
            </p:nvSpPr>
            <p:spPr>
              <a:xfrm>
                <a:off x="274638" y="5477613"/>
                <a:ext cx="2400380" cy="48756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𝐶𝑡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𝑅𝑁𝐴</m:t>
                        </m:r>
                      </m:num>
                      <m:den>
                        <m:r>
                          <a:rPr lang="fr-F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𝐶𝑡</m:t>
                        </m:r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𝐷𝑁𝐴</m:t>
                        </m:r>
                      </m:den>
                    </m:f>
                  </m:oMath>
                </a14:m>
                <a:r>
                  <a:rPr lang="fr-FR" dirty="0"/>
                  <a:t> </a:t>
                </a:r>
                <a:r>
                  <a:rPr lang="fr-FR" dirty="0">
                    <a:cs typeface="Calibri" panose="020F0502020204030204" pitchFamily="34" charset="0"/>
                  </a:rPr>
                  <a:t>≈ </a:t>
                </a:r>
                <a:r>
                  <a:rPr lang="fr-FR" dirty="0" smtClean="0">
                    <a:cs typeface="Calibri" panose="020F0502020204030204" pitchFamily="34" charset="0"/>
                  </a:rPr>
                  <a:t>0.95</a:t>
                </a:r>
                <a:endParaRPr lang="fr-FR" dirty="0"/>
              </a:p>
            </p:txBody>
          </p:sp>
        </mc:Choice>
        <mc:Fallback>
          <p:sp>
            <p:nvSpPr>
              <p:cNvPr id="27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38" y="5477613"/>
                <a:ext cx="2400380" cy="487569"/>
              </a:xfrm>
              <a:prstGeom prst="rect">
                <a:avLst/>
              </a:prstGeom>
              <a:blipFill>
                <a:blip r:embed="rId4"/>
                <a:stretch>
                  <a:fillRect l="-1768" b="-609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3"/>
          <p:cNvGrpSpPr/>
          <p:nvPr/>
        </p:nvGrpSpPr>
        <p:grpSpPr>
          <a:xfrm>
            <a:off x="2957910" y="5391619"/>
            <a:ext cx="5683568" cy="646331"/>
            <a:chOff x="4208526" y="5587158"/>
            <a:chExt cx="7578090" cy="861774"/>
          </a:xfrm>
        </p:grpSpPr>
        <p:sp>
          <p:nvSpPr>
            <p:cNvPr id="29" name="Right Arrow 30"/>
            <p:cNvSpPr/>
            <p:nvPr/>
          </p:nvSpPr>
          <p:spPr>
            <a:xfrm>
              <a:off x="4208526" y="5839720"/>
              <a:ext cx="704088" cy="350135"/>
            </a:xfrm>
            <a:prstGeom prst="rightArrow">
              <a:avLst>
                <a:gd name="adj1" fmla="val 50000"/>
                <a:gd name="adj2" fmla="val 7221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extBox 31"/>
            <p:cNvSpPr txBox="1"/>
            <p:nvPr/>
          </p:nvSpPr>
          <p:spPr>
            <a:xfrm>
              <a:off x="5007102" y="5802602"/>
              <a:ext cx="367131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 smtClean="0">
                  <a:solidFill>
                    <a:srgbClr val="00B050"/>
                  </a:solidFill>
                </a:rPr>
                <a:t>rRNA</a:t>
              </a:r>
              <a:r>
                <a:rPr lang="en-US" sz="1500" b="1" dirty="0" smtClean="0">
                  <a:solidFill>
                    <a:srgbClr val="00B0F0"/>
                  </a:solidFill>
                </a:rPr>
                <a:t> </a:t>
              </a:r>
              <a:r>
                <a:rPr lang="en-US" sz="1500" b="1" dirty="0"/>
                <a:t>quantity &gt;</a:t>
              </a:r>
              <a:r>
                <a:rPr lang="en-US" sz="1500" b="1" dirty="0" smtClean="0"/>
                <a:t> </a:t>
              </a:r>
              <a:r>
                <a:rPr lang="en-US" sz="1500" b="1" dirty="0" smtClean="0">
                  <a:solidFill>
                    <a:srgbClr val="FF0000"/>
                  </a:solidFill>
                </a:rPr>
                <a:t>rDNA </a:t>
              </a:r>
              <a:r>
                <a:rPr lang="en-US" sz="1500" b="1" dirty="0"/>
                <a:t>quantity</a:t>
              </a:r>
            </a:p>
          </p:txBody>
        </p:sp>
        <p:sp>
          <p:nvSpPr>
            <p:cNvPr id="31" name="TextBox 32"/>
            <p:cNvSpPr txBox="1"/>
            <p:nvPr/>
          </p:nvSpPr>
          <p:spPr>
            <a:xfrm>
              <a:off x="8913114" y="5587158"/>
              <a:ext cx="2873502" cy="861774"/>
            </a:xfrm>
            <a:prstGeom prst="rect">
              <a:avLst/>
            </a:prstGeom>
            <a:noFill/>
            <a:ln>
              <a:solidFill>
                <a:srgbClr val="1F497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F4972"/>
                  </a:solidFill>
                </a:rPr>
                <a:t>Recent Metabolic </a:t>
              </a:r>
              <a:r>
                <a:rPr lang="en-US" b="1" dirty="0" smtClean="0">
                  <a:solidFill>
                    <a:srgbClr val="1F4972"/>
                  </a:solidFill>
                </a:rPr>
                <a:t>Activity?</a:t>
              </a:r>
              <a:endParaRPr lang="en-US" b="1" dirty="0">
                <a:solidFill>
                  <a:srgbClr val="1F4972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1603549" y="4482291"/>
            <a:ext cx="5419535" cy="639148"/>
            <a:chOff x="3221943" y="4314011"/>
            <a:chExt cx="5419535" cy="639148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943" y="4314011"/>
              <a:ext cx="1025842" cy="639148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4301829" y="4456671"/>
              <a:ext cx="4339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Elephant" panose="02020904090505020303" pitchFamily="18" charset="0"/>
                </a:rPr>
                <a:t>t</a:t>
              </a:r>
              <a:r>
                <a:rPr lang="en-US" sz="1400" dirty="0" smtClean="0">
                  <a:latin typeface="Elephant" panose="02020904090505020303" pitchFamily="18" charset="0"/>
                </a:rPr>
                <a:t>he </a:t>
              </a:r>
              <a:r>
                <a:rPr lang="en-US" sz="1400" dirty="0">
                  <a:latin typeface="Elephant" panose="02020904090505020303" pitchFamily="18" charset="0"/>
                </a:rPr>
                <a:t>lowest the Ct </a:t>
              </a:r>
              <a:r>
                <a:rPr lang="en-US" sz="1400" dirty="0" smtClean="0">
                  <a:latin typeface="Elephant" panose="02020904090505020303" pitchFamily="18" charset="0"/>
                </a:rPr>
                <a:t>value, </a:t>
              </a:r>
              <a:r>
                <a:rPr lang="en-US" sz="1400" dirty="0">
                  <a:latin typeface="Elephant" panose="02020904090505020303" pitchFamily="18" charset="0"/>
                </a:rPr>
                <a:t>the more </a:t>
              </a:r>
              <a:r>
                <a:rPr lang="en-US" sz="1400" dirty="0" smtClean="0">
                  <a:solidFill>
                    <a:srgbClr val="FF0000"/>
                  </a:solidFill>
                  <a:latin typeface="Elephant" panose="02020904090505020303" pitchFamily="18" charset="0"/>
                </a:rPr>
                <a:t>DNA</a:t>
              </a:r>
              <a:r>
                <a:rPr lang="en-US" sz="1400" dirty="0" smtClean="0">
                  <a:latin typeface="Elephant" panose="02020904090505020303" pitchFamily="18" charset="0"/>
                </a:rPr>
                <a:t> or </a:t>
              </a:r>
              <a:r>
                <a:rPr lang="en-US" sz="1400" dirty="0" smtClean="0">
                  <a:solidFill>
                    <a:srgbClr val="00B050"/>
                  </a:solidFill>
                  <a:latin typeface="Elephant" panose="02020904090505020303" pitchFamily="18" charset="0"/>
                </a:rPr>
                <a:t>RNA</a:t>
              </a:r>
              <a:endParaRPr lang="en-US" sz="1400" dirty="0">
                <a:solidFill>
                  <a:srgbClr val="00B050"/>
                </a:solidFill>
                <a:latin typeface="Elephant" panose="02020904090505020303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1" b="31761"/>
          <a:stretch/>
        </p:blipFill>
        <p:spPr>
          <a:xfrm>
            <a:off x="1661778" y="2421702"/>
            <a:ext cx="2843588" cy="1368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Results: Flow </a:t>
            </a:r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cytometry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144519" y="948237"/>
            <a:ext cx="2244138" cy="1012031"/>
            <a:chOff x="956338" y="1147628"/>
            <a:chExt cx="2244138" cy="1012031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9" t="18373" r="16102" b="42288"/>
            <a:stretch/>
          </p:blipFill>
          <p:spPr>
            <a:xfrm>
              <a:off x="956338" y="1449687"/>
              <a:ext cx="2244138" cy="70997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431672" y="1147628"/>
              <a:ext cx="1414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Cloud</a:t>
              </a:r>
              <a:endParaRPr lang="en-US" sz="16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851102" y="946134"/>
            <a:ext cx="1892130" cy="1041328"/>
            <a:chOff x="6282933" y="1120029"/>
            <a:chExt cx="1892130" cy="10413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117" b="12649"/>
            <a:stretch/>
          </p:blipFill>
          <p:spPr>
            <a:xfrm>
              <a:off x="6282933" y="1439973"/>
              <a:ext cx="1892130" cy="72138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521981" y="1120029"/>
              <a:ext cx="1414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Precipitation</a:t>
              </a:r>
              <a:endParaRPr lang="en-US" sz="1600" dirty="0"/>
            </a:p>
          </p:txBody>
        </p:sp>
      </p:grpSp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8229" r="53917" b="48426"/>
          <a:stretch/>
        </p:blipFill>
        <p:spPr>
          <a:xfrm>
            <a:off x="80751" y="2673702"/>
            <a:ext cx="1422398" cy="10800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41845" r="37322" b="29327"/>
          <a:stretch/>
        </p:blipFill>
        <p:spPr>
          <a:xfrm>
            <a:off x="4676560" y="2680963"/>
            <a:ext cx="1366227" cy="1044000"/>
          </a:xfrm>
          <a:prstGeom prst="rect">
            <a:avLst/>
          </a:prstGeom>
        </p:spPr>
      </p:pic>
      <p:cxnSp>
        <p:nvCxnSpPr>
          <p:cNvPr id="19" name="Straight Connector 5"/>
          <p:cNvCxnSpPr/>
          <p:nvPr/>
        </p:nvCxnSpPr>
        <p:spPr>
          <a:xfrm>
            <a:off x="4561333" y="975349"/>
            <a:ext cx="21335" cy="288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b="38406"/>
          <a:stretch/>
        </p:blipFill>
        <p:spPr>
          <a:xfrm>
            <a:off x="6176246" y="2486882"/>
            <a:ext cx="2890385" cy="1260000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0" y="2178707"/>
            <a:ext cx="3841052" cy="276999"/>
            <a:chOff x="0" y="2178707"/>
            <a:chExt cx="3841052" cy="276999"/>
          </a:xfrm>
        </p:grpSpPr>
        <p:sp>
          <p:nvSpPr>
            <p:cNvPr id="13" name="ZoneTexte 12"/>
            <p:cNvSpPr txBox="1"/>
            <p:nvPr/>
          </p:nvSpPr>
          <p:spPr>
            <a:xfrm>
              <a:off x="0" y="2178707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</a:rPr>
                <a:t>Total bacteria (SYBR) </a:t>
              </a:r>
              <a:endParaRPr 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164652" y="2178707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B050"/>
                  </a:solidFill>
                </a:rPr>
                <a:t>Active bacteria (FDA)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519723" y="2172649"/>
            <a:ext cx="3841052" cy="276999"/>
            <a:chOff x="0" y="2178707"/>
            <a:chExt cx="3841052" cy="276999"/>
          </a:xfrm>
        </p:grpSpPr>
        <p:sp>
          <p:nvSpPr>
            <p:cNvPr id="33" name="ZoneTexte 32"/>
            <p:cNvSpPr txBox="1"/>
            <p:nvPr/>
          </p:nvSpPr>
          <p:spPr>
            <a:xfrm>
              <a:off x="0" y="2178707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</a:rPr>
                <a:t>Total bacteria (SYBR) </a:t>
              </a:r>
              <a:endParaRPr 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164652" y="2178707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B050"/>
                  </a:solidFill>
                </a:rPr>
                <a:t>Active bacteria (FDA)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44825" y="2172649"/>
            <a:ext cx="4453324" cy="1682700"/>
            <a:chOff x="44825" y="2172649"/>
            <a:chExt cx="4453324" cy="1682700"/>
          </a:xfrm>
        </p:grpSpPr>
        <p:sp>
          <p:nvSpPr>
            <p:cNvPr id="23" name="Rectangle 22"/>
            <p:cNvSpPr/>
            <p:nvPr/>
          </p:nvSpPr>
          <p:spPr>
            <a:xfrm>
              <a:off x="44825" y="2172649"/>
              <a:ext cx="1572825" cy="1682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60697" y="2172649"/>
              <a:ext cx="2837452" cy="1682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645852" y="2163795"/>
            <a:ext cx="4453324" cy="1682700"/>
            <a:chOff x="44825" y="2172649"/>
            <a:chExt cx="4453324" cy="1682700"/>
          </a:xfrm>
        </p:grpSpPr>
        <p:sp>
          <p:nvSpPr>
            <p:cNvPr id="40" name="Rectangle 39"/>
            <p:cNvSpPr/>
            <p:nvPr/>
          </p:nvSpPr>
          <p:spPr>
            <a:xfrm>
              <a:off x="44825" y="2172649"/>
              <a:ext cx="1572825" cy="1682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60697" y="2172649"/>
              <a:ext cx="2837452" cy="1682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6319838" y="2770094"/>
            <a:ext cx="720000" cy="504000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1823436" y="2796989"/>
            <a:ext cx="720000" cy="504000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259763" y="2734234"/>
            <a:ext cx="806868" cy="324000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3685213" y="2734234"/>
            <a:ext cx="806868" cy="324000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 rot="20021599">
            <a:off x="43470" y="2819670"/>
            <a:ext cx="1359143" cy="404849"/>
          </a:xfrm>
          <a:prstGeom prst="rect">
            <a:avLst/>
          </a:prstGeom>
          <a:solidFill>
            <a:srgbClr val="0070C0">
              <a:alpha val="10000"/>
            </a:srgb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 rot="20021599">
            <a:off x="4704624" y="2823112"/>
            <a:ext cx="1359143" cy="404849"/>
          </a:xfrm>
          <a:prstGeom prst="rect">
            <a:avLst/>
          </a:prstGeom>
          <a:solidFill>
            <a:srgbClr val="0070C0">
              <a:alpha val="10000"/>
            </a:srgb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239" y="3914725"/>
            <a:ext cx="3681523" cy="28223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92664" y="4359046"/>
            <a:ext cx="1961380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More bacteria in precipitation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392664" y="5346339"/>
            <a:ext cx="196138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Bacteria more active in precipitation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5851102" y="5295499"/>
            <a:ext cx="3432442" cy="573564"/>
            <a:chOff x="5481371" y="4983015"/>
            <a:chExt cx="3432442" cy="573564"/>
          </a:xfrm>
        </p:grpSpPr>
        <p:sp>
          <p:nvSpPr>
            <p:cNvPr id="60" name="Ellipse 59"/>
            <p:cNvSpPr/>
            <p:nvPr/>
          </p:nvSpPr>
          <p:spPr>
            <a:xfrm>
              <a:off x="5709352" y="4983015"/>
              <a:ext cx="2976481" cy="5735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481371" y="5008187"/>
              <a:ext cx="34324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Microbial multiplication in fresh precipitation?</a:t>
              </a:r>
              <a:endParaRPr lang="en-US" sz="1400" b="1" dirty="0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6679838" y="4477836"/>
            <a:ext cx="2402820" cy="370362"/>
            <a:chOff x="5597082" y="5960771"/>
            <a:chExt cx="2402820" cy="370362"/>
          </a:xfrm>
        </p:grpSpPr>
        <p:sp>
          <p:nvSpPr>
            <p:cNvPr id="63" name="Ellipse 62"/>
            <p:cNvSpPr/>
            <p:nvPr/>
          </p:nvSpPr>
          <p:spPr>
            <a:xfrm>
              <a:off x="5645367" y="5960771"/>
              <a:ext cx="2306251" cy="3703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5597082" y="5992064"/>
              <a:ext cx="2402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Below-cloud scavenging?</a:t>
              </a:r>
              <a:endParaRPr lang="en-US" sz="1400" b="1" dirty="0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3975195" y="5898748"/>
            <a:ext cx="5682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12%</a:t>
            </a:r>
            <a:endParaRPr lang="fr-FR" sz="1400" b="1" dirty="0"/>
          </a:p>
        </p:txBody>
      </p:sp>
      <p:sp>
        <p:nvSpPr>
          <p:cNvPr id="65" name="ZoneTexte 64"/>
          <p:cNvSpPr txBox="1"/>
          <p:nvPr/>
        </p:nvSpPr>
        <p:spPr>
          <a:xfrm>
            <a:off x="5215778" y="5351272"/>
            <a:ext cx="5682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33%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027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Conclusions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2483" y="1533827"/>
            <a:ext cx="816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1F4972"/>
                </a:solidFill>
              </a:rPr>
              <a:t>The more favorable </a:t>
            </a:r>
            <a:r>
              <a:rPr lang="en-US" sz="1600" dirty="0" smtClean="0">
                <a:solidFill>
                  <a:srgbClr val="1F4972"/>
                </a:solidFill>
              </a:rPr>
              <a:t>conditions </a:t>
            </a:r>
            <a:r>
              <a:rPr lang="en-US" sz="1600" dirty="0" smtClean="0">
                <a:solidFill>
                  <a:srgbClr val="1F4972"/>
                </a:solidFill>
              </a:rPr>
              <a:t>in precipitation allowed for bacteria to </a:t>
            </a:r>
            <a:r>
              <a:rPr lang="en-US" sz="1600" b="1" dirty="0" smtClean="0">
                <a:solidFill>
                  <a:srgbClr val="1F4972"/>
                </a:solidFill>
              </a:rPr>
              <a:t>quickly multiply</a:t>
            </a:r>
            <a:r>
              <a:rPr lang="en-US" sz="1600" dirty="0" smtClean="0">
                <a:solidFill>
                  <a:srgbClr val="1F4972"/>
                </a:solidFill>
              </a:rPr>
              <a:t>?</a:t>
            </a:r>
          </a:p>
          <a:p>
            <a:endParaRPr lang="en-US" sz="400" dirty="0" smtClean="0">
              <a:solidFill>
                <a:srgbClr val="1F497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F4972"/>
                </a:solidFill>
              </a:rPr>
              <a:t>T</a:t>
            </a:r>
            <a:r>
              <a:rPr lang="en-US" sz="1600" dirty="0" smtClean="0">
                <a:solidFill>
                  <a:srgbClr val="1F4972"/>
                </a:solidFill>
              </a:rPr>
              <a:t>he difference between cloud and precipitation comes from the </a:t>
            </a:r>
            <a:r>
              <a:rPr lang="en-US" sz="1600" b="1" dirty="0" smtClean="0">
                <a:solidFill>
                  <a:srgbClr val="1F4972"/>
                </a:solidFill>
              </a:rPr>
              <a:t>scavenging of aerosols</a:t>
            </a:r>
            <a:r>
              <a:rPr lang="en-US" sz="1600" dirty="0" smtClean="0">
                <a:solidFill>
                  <a:srgbClr val="1F4972"/>
                </a:solidFill>
              </a:rPr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4638" y="1084721"/>
            <a:ext cx="887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F4972"/>
                </a:solidFill>
              </a:rPr>
              <a:t>Higher bacterial density and microbial activity </a:t>
            </a:r>
            <a:r>
              <a:rPr lang="en-US" dirty="0" smtClean="0">
                <a:solidFill>
                  <a:srgbClr val="1F4972"/>
                </a:solidFill>
              </a:rPr>
              <a:t>in precipitation than in the associated cloud:</a:t>
            </a:r>
            <a:endParaRPr lang="en-US" dirty="0">
              <a:solidFill>
                <a:srgbClr val="1F497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4638" y="4294950"/>
            <a:ext cx="815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2"/>
                </a:solidFill>
              </a:rPr>
              <a:t>Both </a:t>
            </a:r>
            <a:r>
              <a:rPr lang="en-US" b="1" dirty="0" smtClean="0">
                <a:solidFill>
                  <a:srgbClr val="1F4972"/>
                </a:solidFill>
              </a:rPr>
              <a:t>qPCR</a:t>
            </a:r>
            <a:r>
              <a:rPr lang="en-US" dirty="0" smtClean="0">
                <a:solidFill>
                  <a:srgbClr val="1F4972"/>
                </a:solidFill>
              </a:rPr>
              <a:t> and </a:t>
            </a:r>
            <a:r>
              <a:rPr lang="en-US" b="1" dirty="0" smtClean="0">
                <a:solidFill>
                  <a:srgbClr val="1F4972"/>
                </a:solidFill>
              </a:rPr>
              <a:t>cytometry</a:t>
            </a:r>
            <a:r>
              <a:rPr lang="en-US" dirty="0" smtClean="0">
                <a:solidFill>
                  <a:srgbClr val="1F4972"/>
                </a:solidFill>
              </a:rPr>
              <a:t> allowed to highlight metabolic activity in </a:t>
            </a:r>
            <a:r>
              <a:rPr lang="en-US" b="1" dirty="0" smtClean="0">
                <a:solidFill>
                  <a:srgbClr val="1F4972"/>
                </a:solidFill>
              </a:rPr>
              <a:t>cloud</a:t>
            </a:r>
            <a:r>
              <a:rPr lang="en-US" dirty="0" smtClean="0">
                <a:solidFill>
                  <a:srgbClr val="1F4972"/>
                </a:solidFill>
              </a:rPr>
              <a:t>, although different information can be extracted</a:t>
            </a:r>
            <a:endParaRPr lang="en-US" dirty="0">
              <a:solidFill>
                <a:srgbClr val="1F497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63499" y="4950246"/>
            <a:ext cx="81581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1F4972"/>
                </a:solidFill>
              </a:rPr>
              <a:t>qPCR provide the activity of the </a:t>
            </a:r>
            <a:r>
              <a:rPr lang="en-US" sz="1600" b="1" dirty="0" smtClean="0">
                <a:solidFill>
                  <a:srgbClr val="1F4972"/>
                </a:solidFill>
              </a:rPr>
              <a:t>whole microbial community </a:t>
            </a:r>
            <a:r>
              <a:rPr lang="en-US" sz="1600" dirty="0" smtClean="0">
                <a:solidFill>
                  <a:srgbClr val="1F4972"/>
                </a:solidFill>
              </a:rPr>
              <a:t>(bacteria and archaea), but is highly dependent on DNA/RNA </a:t>
            </a:r>
            <a:r>
              <a:rPr lang="en-US" sz="1600" b="1" dirty="0" smtClean="0">
                <a:solidFill>
                  <a:srgbClr val="1F4972"/>
                </a:solidFill>
              </a:rPr>
              <a:t>quality</a:t>
            </a:r>
            <a:r>
              <a:rPr lang="en-US" sz="1600" dirty="0" smtClean="0">
                <a:solidFill>
                  <a:srgbClr val="1F4972"/>
                </a:solidFill>
              </a:rPr>
              <a:t> and </a:t>
            </a:r>
            <a:r>
              <a:rPr lang="en-US" sz="1600" b="1" dirty="0" smtClean="0">
                <a:solidFill>
                  <a:srgbClr val="1F4972"/>
                </a:solidFill>
              </a:rPr>
              <a:t>quantity</a:t>
            </a:r>
          </a:p>
          <a:p>
            <a:endParaRPr lang="en-US" sz="400" dirty="0" smtClean="0">
              <a:solidFill>
                <a:srgbClr val="1F497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F4972"/>
                </a:solidFill>
              </a:rPr>
              <a:t>Flow cytometry provide a </a:t>
            </a:r>
            <a:r>
              <a:rPr lang="en-US" sz="1600" b="1" dirty="0">
                <a:solidFill>
                  <a:srgbClr val="1F4972"/>
                </a:solidFill>
              </a:rPr>
              <a:t>general activity </a:t>
            </a:r>
            <a:r>
              <a:rPr lang="en-US" sz="1600" dirty="0">
                <a:solidFill>
                  <a:srgbClr val="1F4972"/>
                </a:solidFill>
              </a:rPr>
              <a:t>(esterase) but more accurately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95779" y="2748781"/>
            <a:ext cx="6352442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2"/>
                </a:solidFill>
              </a:rPr>
              <a:t>Aerosols may represent a huge reservoir of total and active bacterial cells</a:t>
            </a:r>
            <a:endParaRPr lang="en-US" sz="1600" b="1" dirty="0">
              <a:solidFill>
                <a:srgbClr val="1F497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2483" y="3150926"/>
            <a:ext cx="8279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F4972"/>
                </a:solidFill>
              </a:rPr>
              <a:t>Raindrop impacts on the ground </a:t>
            </a:r>
            <a:r>
              <a:rPr lang="en-US" sz="1600" b="1" dirty="0">
                <a:solidFill>
                  <a:srgbClr val="1F4972"/>
                </a:solidFill>
              </a:rPr>
              <a:t>aerosolized active microorganisms </a:t>
            </a:r>
            <a:r>
              <a:rPr lang="en-US" sz="1600" dirty="0">
                <a:solidFill>
                  <a:srgbClr val="1F4972"/>
                </a:solidFill>
              </a:rPr>
              <a:t>surrounding the </a:t>
            </a:r>
            <a:r>
              <a:rPr lang="en-US" sz="1600" dirty="0" smtClean="0">
                <a:solidFill>
                  <a:srgbClr val="1F4972"/>
                </a:solidFill>
              </a:rPr>
              <a:t>sampler?</a:t>
            </a:r>
          </a:p>
          <a:p>
            <a:endParaRPr lang="en-US" sz="400" dirty="0">
              <a:solidFill>
                <a:srgbClr val="1F497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F4972"/>
                </a:solidFill>
              </a:rPr>
              <a:t>Bacteria had time to </a:t>
            </a:r>
            <a:r>
              <a:rPr lang="en-US" sz="1600" b="1" dirty="0">
                <a:solidFill>
                  <a:srgbClr val="1F4972"/>
                </a:solidFill>
              </a:rPr>
              <a:t>grow</a:t>
            </a:r>
            <a:r>
              <a:rPr lang="en-US" sz="1600" dirty="0">
                <a:solidFill>
                  <a:srgbClr val="1F4972"/>
                </a:solidFill>
              </a:rPr>
              <a:t> in the glass bottle before sample </a:t>
            </a:r>
            <a:r>
              <a:rPr lang="en-US" sz="1600" dirty="0" smtClean="0">
                <a:solidFill>
                  <a:srgbClr val="1F4972"/>
                </a:solidFill>
              </a:rPr>
              <a:t>recovery?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21" y="2175586"/>
            <a:ext cx="905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/>
              <a:t>e.g.</a:t>
            </a:r>
            <a:r>
              <a:rPr lang="en-US" sz="1400" dirty="0" smtClean="0"/>
              <a:t> If </a:t>
            </a:r>
            <a:r>
              <a:rPr lang="en-US" sz="1400" dirty="0"/>
              <a:t>we consider a total </a:t>
            </a:r>
            <a:r>
              <a:rPr lang="en-US" sz="1400" dirty="0" smtClean="0"/>
              <a:t>scavenging, </a:t>
            </a:r>
            <a:r>
              <a:rPr lang="en-US" sz="1400" dirty="0" smtClean="0"/>
              <a:t>aerosols </a:t>
            </a:r>
            <a:r>
              <a:rPr lang="en-US" sz="1400" dirty="0"/>
              <a:t>compartment contributes to </a:t>
            </a:r>
            <a:r>
              <a:rPr lang="en-US" sz="1400" b="1" dirty="0"/>
              <a:t>80%</a:t>
            </a:r>
            <a:r>
              <a:rPr lang="en-US" sz="1400" dirty="0"/>
              <a:t> and </a:t>
            </a:r>
            <a:r>
              <a:rPr lang="en-US" sz="1400" b="1" dirty="0"/>
              <a:t>92%</a:t>
            </a:r>
            <a:r>
              <a:rPr lang="en-US" sz="1400" dirty="0"/>
              <a:t> of the total and active bacterial cells respectively found in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3189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Perspectives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78303" y="5548161"/>
            <a:ext cx="540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Elephant" panose="02020904090505020303" pitchFamily="18" charset="0"/>
              </a:rPr>
              <a:t>Thank you for your attention!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Elephant" panose="02020904090505020303" pitchFamily="18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82214" y="1090840"/>
            <a:ext cx="9910667" cy="650967"/>
            <a:chOff x="327027" y="1159585"/>
            <a:chExt cx="9910667" cy="650967"/>
          </a:xfrm>
        </p:grpSpPr>
        <p:sp>
          <p:nvSpPr>
            <p:cNvPr id="12" name="ZoneTexte 11"/>
            <p:cNvSpPr txBox="1"/>
            <p:nvPr/>
          </p:nvSpPr>
          <p:spPr>
            <a:xfrm>
              <a:off x="327027" y="1159585"/>
              <a:ext cx="81581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solidFill>
                    <a:srgbClr val="1F4972"/>
                  </a:solidFill>
                </a:rPr>
                <a:t>The results presented here concern only one cloud event and the associated precipitation</a:t>
              </a:r>
              <a:endParaRPr lang="en-US" dirty="0">
                <a:solidFill>
                  <a:srgbClr val="1F4972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415141" y="1441220"/>
              <a:ext cx="78225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1F4972"/>
                  </a:solidFill>
                </a:rPr>
                <a:t>More sampling events </a:t>
              </a:r>
              <a:r>
                <a:rPr lang="en-US" dirty="0" smtClean="0">
                  <a:solidFill>
                    <a:srgbClr val="1F4972"/>
                  </a:solidFill>
                </a:rPr>
                <a:t>are needed to strengthen the interpretations </a:t>
              </a:r>
              <a:endParaRPr lang="en-US" dirty="0">
                <a:solidFill>
                  <a:srgbClr val="1F4972"/>
                </a:solidFill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1999374" y="1621475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/>
          <p:cNvSpPr txBox="1"/>
          <p:nvPr/>
        </p:nvSpPr>
        <p:spPr>
          <a:xfrm>
            <a:off x="382213" y="2797828"/>
            <a:ext cx="83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1F4972"/>
                </a:solidFill>
              </a:rPr>
              <a:t>The data need to be supplemented with microbial diversity and chemical/physical parameters to identify the main factors affecting microbial activity </a:t>
            </a:r>
            <a:endParaRPr lang="en-US" dirty="0">
              <a:solidFill>
                <a:srgbClr val="1F497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 txBox="1">
            <a:spLocks/>
          </p:cNvSpPr>
          <p:nvPr/>
        </p:nvSpPr>
        <p:spPr>
          <a:xfrm>
            <a:off x="198438" y="6281738"/>
            <a:ext cx="6121400" cy="360362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fr-FR"/>
            </a:defPPr>
            <a:lvl1pPr marL="179388" indent="-179388" algn="l" defTabSz="457200" rtl="0" fontAlgn="auto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&gt;"/>
              <a:defRPr sz="1300" b="1" kern="1200">
                <a:solidFill>
                  <a:srgbClr val="1F4972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EGU congress, 5</a:t>
            </a:r>
            <a:r>
              <a:rPr lang="en-US" baseline="30000" smtClean="0"/>
              <a:t>th</a:t>
            </a:r>
            <a:r>
              <a:rPr lang="en-US" smtClean="0"/>
              <a:t> May 2020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82214" y="1946652"/>
            <a:ext cx="83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1F4972"/>
                </a:solidFill>
              </a:rPr>
              <a:t>Considering the potential contribution of aerosols into precipitation</a:t>
            </a:r>
            <a:r>
              <a:rPr lang="en-US" dirty="0">
                <a:solidFill>
                  <a:srgbClr val="1F4972"/>
                </a:solidFill>
              </a:rPr>
              <a:t>, </a:t>
            </a:r>
            <a:r>
              <a:rPr lang="en-US" dirty="0" smtClean="0">
                <a:solidFill>
                  <a:srgbClr val="1F4972"/>
                </a:solidFill>
              </a:rPr>
              <a:t>microbial </a:t>
            </a:r>
            <a:r>
              <a:rPr lang="en-US" dirty="0">
                <a:solidFill>
                  <a:srgbClr val="1F4972"/>
                </a:solidFill>
              </a:rPr>
              <a:t>activity and bacterial density in the air compartment should be </a:t>
            </a:r>
            <a:r>
              <a:rPr lang="en-US" dirty="0" smtClean="0">
                <a:solidFill>
                  <a:srgbClr val="1F4972"/>
                </a:solidFill>
              </a:rPr>
              <a:t>assessed as well </a:t>
            </a:r>
            <a:endParaRPr lang="en-US" dirty="0">
              <a:solidFill>
                <a:srgbClr val="1F497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2214" y="3649003"/>
            <a:ext cx="83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1F4972"/>
                </a:solidFill>
              </a:rPr>
              <a:t>The high activity observed in precipitation highlights the potential strong impact of airborne microorganisms (precipitation and </a:t>
            </a:r>
            <a:r>
              <a:rPr lang="en-US" dirty="0">
                <a:solidFill>
                  <a:srgbClr val="1F4972"/>
                </a:solidFill>
              </a:rPr>
              <a:t>aerosols) </a:t>
            </a:r>
            <a:r>
              <a:rPr lang="en-US" dirty="0" smtClean="0">
                <a:solidFill>
                  <a:srgbClr val="1F4972"/>
                </a:solidFill>
              </a:rPr>
              <a:t>on receptacle </a:t>
            </a:r>
            <a:r>
              <a:rPr lang="en-US" dirty="0">
                <a:solidFill>
                  <a:srgbClr val="1F4972"/>
                </a:solidFill>
              </a:rPr>
              <a:t>ecosystems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427032" y="4275416"/>
            <a:ext cx="8211425" cy="646331"/>
            <a:chOff x="1427032" y="3924121"/>
            <a:chExt cx="8211425" cy="646331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427032" y="4115883"/>
              <a:ext cx="388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815904" y="3924121"/>
              <a:ext cx="7822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1F4972"/>
                  </a:solidFill>
                </a:rPr>
                <a:t>Need to assess the effect of precipitation on microbial diversity on receiving ecosystems   </a:t>
              </a:r>
              <a:endParaRPr lang="en-US" dirty="0">
                <a:solidFill>
                  <a:srgbClr val="1F49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13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82938" y="144720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Introduction</a:t>
            </a:r>
            <a:endParaRPr lang="fr-FR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75856" y="4841354"/>
            <a:ext cx="854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Outdoor atmosphere, clouds and </a:t>
            </a:r>
            <a:r>
              <a:rPr lang="en-US" sz="1600" dirty="0" smtClean="0">
                <a:solidFill>
                  <a:srgbClr val="1F4972"/>
                </a:solidFill>
              </a:rPr>
              <a:t>precipitation </a:t>
            </a:r>
            <a:r>
              <a:rPr lang="en-US" sz="1600" dirty="0" smtClean="0">
                <a:solidFill>
                  <a:srgbClr val="1F4972"/>
                </a:solidFill>
              </a:rPr>
              <a:t>harbors a complex microbial assemblages including </a:t>
            </a:r>
            <a:r>
              <a:rPr lang="en-US" sz="1600" dirty="0" smtClean="0">
                <a:solidFill>
                  <a:srgbClr val="1F4972"/>
                </a:solidFill>
              </a:rPr>
              <a:t>bacteria</a:t>
            </a:r>
            <a:endParaRPr lang="en-US" sz="1600" dirty="0">
              <a:solidFill>
                <a:srgbClr val="1F4972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364148" y="929364"/>
            <a:ext cx="6496045" cy="3553293"/>
            <a:chOff x="1054358" y="771919"/>
            <a:chExt cx="6943914" cy="3814551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054358" y="771919"/>
              <a:ext cx="6943914" cy="381455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9" t="18373" r="16102" b="42288"/>
            <a:stretch/>
          </p:blipFill>
          <p:spPr>
            <a:xfrm>
              <a:off x="3090788" y="1099732"/>
              <a:ext cx="3006873" cy="955353"/>
            </a:xfrm>
            <a:prstGeom prst="rect">
              <a:avLst/>
            </a:prstGeom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425" y="2900172"/>
              <a:ext cx="1516782" cy="1179720"/>
            </a:xfrm>
            <a:prstGeom prst="rect">
              <a:avLst/>
            </a:prstGeom>
          </p:spPr>
        </p:pic>
        <p:pic>
          <p:nvPicPr>
            <p:cNvPr id="11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708"/>
            <a:stretch/>
          </p:blipFill>
          <p:spPr>
            <a:xfrm>
              <a:off x="1231932" y="2987532"/>
              <a:ext cx="1535676" cy="1194415"/>
            </a:xfrm>
            <a:prstGeom prst="rect">
              <a:avLst/>
            </a:prstGeom>
          </p:spPr>
        </p:pic>
        <p:sp>
          <p:nvSpPr>
            <p:cNvPr id="12" name="Left-Right Arrow 12"/>
            <p:cNvSpPr/>
            <p:nvPr/>
          </p:nvSpPr>
          <p:spPr>
            <a:xfrm>
              <a:off x="3671039" y="3915258"/>
              <a:ext cx="1689953" cy="211691"/>
            </a:xfrm>
            <a:prstGeom prst="left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 17"/>
            <p:cNvGrpSpPr/>
            <p:nvPr/>
          </p:nvGrpSpPr>
          <p:grpSpPr>
            <a:xfrm>
              <a:off x="6395025" y="1638608"/>
              <a:ext cx="728391" cy="1151245"/>
              <a:chOff x="9105863" y="1995234"/>
              <a:chExt cx="1548360" cy="1954130"/>
            </a:xfrm>
          </p:grpSpPr>
          <p:sp>
            <p:nvSpPr>
              <p:cNvPr id="14" name="Bent Arrow 14"/>
              <p:cNvSpPr/>
              <p:nvPr/>
            </p:nvSpPr>
            <p:spPr>
              <a:xfrm flipH="1">
                <a:off x="9105863" y="1995234"/>
                <a:ext cx="1418362" cy="1785668"/>
              </a:xfrm>
              <a:prstGeom prst="bentArrow">
                <a:avLst>
                  <a:gd name="adj1" fmla="val 19583"/>
                  <a:gd name="adj2" fmla="val 17476"/>
                  <a:gd name="adj3" fmla="val 25000"/>
                  <a:gd name="adj4" fmla="val 4375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Left Arrow 15"/>
              <p:cNvSpPr/>
              <p:nvPr/>
            </p:nvSpPr>
            <p:spPr>
              <a:xfrm rot="16200000">
                <a:off x="9888204" y="3183345"/>
                <a:ext cx="992038" cy="540000"/>
              </a:xfrm>
              <a:prstGeom prst="leftArrow">
                <a:avLst>
                  <a:gd name="adj1" fmla="val 50000"/>
                  <a:gd name="adj2" fmla="val 61182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" name="Group 17"/>
            <p:cNvGrpSpPr/>
            <p:nvPr/>
          </p:nvGrpSpPr>
          <p:grpSpPr>
            <a:xfrm flipH="1">
              <a:off x="1946306" y="1649057"/>
              <a:ext cx="728391" cy="1151245"/>
              <a:chOff x="9105863" y="1995234"/>
              <a:chExt cx="1548360" cy="1954130"/>
            </a:xfrm>
          </p:grpSpPr>
          <p:sp>
            <p:nvSpPr>
              <p:cNvPr id="20" name="Bent Arrow 14"/>
              <p:cNvSpPr/>
              <p:nvPr/>
            </p:nvSpPr>
            <p:spPr>
              <a:xfrm flipH="1">
                <a:off x="9105863" y="1995234"/>
                <a:ext cx="1418362" cy="1785668"/>
              </a:xfrm>
              <a:prstGeom prst="bentArrow">
                <a:avLst>
                  <a:gd name="adj1" fmla="val 19583"/>
                  <a:gd name="adj2" fmla="val 17476"/>
                  <a:gd name="adj3" fmla="val 25000"/>
                  <a:gd name="adj4" fmla="val 4375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Left Arrow 15"/>
              <p:cNvSpPr/>
              <p:nvPr/>
            </p:nvSpPr>
            <p:spPr>
              <a:xfrm rot="16200000">
                <a:off x="9888204" y="3183345"/>
                <a:ext cx="992038" cy="540000"/>
              </a:xfrm>
              <a:prstGeom prst="leftArrow">
                <a:avLst>
                  <a:gd name="adj1" fmla="val 50000"/>
                  <a:gd name="adj2" fmla="val 61182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3431582" y="1707988"/>
              <a:ext cx="2395874" cy="330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10</a:t>
              </a:r>
              <a:r>
                <a:rPr lang="fr-FR" sz="1400" baseline="30000" dirty="0" smtClean="0"/>
                <a:t>3</a:t>
              </a:r>
              <a:r>
                <a:rPr lang="fr-FR" sz="1400" dirty="0" smtClean="0"/>
                <a:t>-10</a:t>
              </a:r>
              <a:r>
                <a:rPr lang="fr-FR" sz="1400" baseline="30000" dirty="0" smtClean="0"/>
                <a:t>4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cell</a:t>
              </a:r>
              <a:r>
                <a:rPr lang="fr-FR" sz="1400" dirty="0" smtClean="0"/>
                <a:t>/m</a:t>
              </a:r>
              <a:r>
                <a:rPr lang="fr-FR" sz="1400" baseline="30000" dirty="0" smtClean="0"/>
                <a:t>3</a:t>
              </a:r>
              <a:r>
                <a:rPr lang="fr-FR" sz="1400" dirty="0" smtClean="0"/>
                <a:t> of water</a:t>
              </a:r>
              <a:endParaRPr lang="fr-FR" sz="1400" dirty="0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3620871" y="2308803"/>
              <a:ext cx="1687713" cy="1374042"/>
              <a:chOff x="3620871" y="2308803"/>
              <a:chExt cx="1687713" cy="1374042"/>
            </a:xfrm>
          </p:grpSpPr>
          <p:pic>
            <p:nvPicPr>
              <p:cNvPr id="17" name="Picture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6" r="6863" b="10101"/>
              <a:stretch/>
            </p:blipFill>
            <p:spPr>
              <a:xfrm>
                <a:off x="4498292" y="2384606"/>
                <a:ext cx="677969" cy="612000"/>
              </a:xfrm>
              <a:prstGeom prst="rect">
                <a:avLst/>
              </a:prstGeom>
            </p:spPr>
          </p:pic>
          <p:pic>
            <p:nvPicPr>
              <p:cNvPr id="18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35"/>
              <a:stretch/>
            </p:blipFill>
            <p:spPr>
              <a:xfrm>
                <a:off x="3724545" y="2394328"/>
                <a:ext cx="773747" cy="612000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046"/>
              <a:stretch/>
            </p:blipFill>
            <p:spPr>
              <a:xfrm>
                <a:off x="4107957" y="2996997"/>
                <a:ext cx="726982" cy="612000"/>
              </a:xfrm>
              <a:prstGeom prst="rect">
                <a:avLst/>
              </a:prstGeom>
            </p:spPr>
          </p:pic>
          <p:sp>
            <p:nvSpPr>
              <p:cNvPr id="8" name="Rectangle à coins arrondis 7"/>
              <p:cNvSpPr/>
              <p:nvPr/>
            </p:nvSpPr>
            <p:spPr>
              <a:xfrm>
                <a:off x="3620871" y="2308803"/>
                <a:ext cx="1687713" cy="137404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3797061" y="771919"/>
              <a:ext cx="1511523" cy="36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Clouds</a:t>
              </a:r>
              <a:endParaRPr lang="en-US" sz="16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293406" y="4170847"/>
              <a:ext cx="1511523" cy="36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Precipitation</a:t>
              </a:r>
              <a:endParaRPr lang="en-US" sz="16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306499" y="4101629"/>
              <a:ext cx="1511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Air</a:t>
              </a:r>
              <a:endParaRPr lang="fr-FR" sz="1600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6345871" y="2971161"/>
            <a:ext cx="12773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10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 </a:t>
            </a:r>
            <a:r>
              <a:rPr lang="fr-FR" sz="1200" dirty="0" err="1" smtClean="0"/>
              <a:t>cell</a:t>
            </a:r>
            <a:r>
              <a:rPr lang="fr-FR" sz="1200" dirty="0" smtClean="0"/>
              <a:t>/m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 of air</a:t>
            </a:r>
            <a:endParaRPr lang="fr-FR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1432817" y="3055089"/>
            <a:ext cx="17260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10</a:t>
            </a:r>
            <a:r>
              <a:rPr lang="fr-FR" sz="1200" baseline="30000" dirty="0" smtClean="0"/>
              <a:t>4</a:t>
            </a:r>
            <a:r>
              <a:rPr lang="fr-FR" sz="1200" dirty="0" smtClean="0"/>
              <a:t>-10</a:t>
            </a:r>
            <a:r>
              <a:rPr lang="fr-FR" sz="1200" baseline="30000" dirty="0" smtClean="0"/>
              <a:t>5</a:t>
            </a:r>
            <a:r>
              <a:rPr lang="fr-FR" sz="1200" dirty="0" smtClean="0"/>
              <a:t> </a:t>
            </a:r>
            <a:r>
              <a:rPr lang="fr-FR" sz="1200" dirty="0" err="1" smtClean="0"/>
              <a:t>cell</a:t>
            </a:r>
            <a:r>
              <a:rPr lang="fr-FR" sz="1200" dirty="0" smtClean="0"/>
              <a:t>/m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 of water</a:t>
            </a:r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75856" y="5544494"/>
            <a:ext cx="854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These microorganisms are aerosolized from </a:t>
            </a:r>
            <a:r>
              <a:rPr lang="en-US" sz="1600" dirty="0">
                <a:solidFill>
                  <a:srgbClr val="1F4972"/>
                </a:solidFill>
              </a:rPr>
              <a:t>surfaces by mechanical </a:t>
            </a:r>
            <a:r>
              <a:rPr lang="en-US" sz="1600" dirty="0" smtClean="0">
                <a:solidFill>
                  <a:srgbClr val="1F4972"/>
                </a:solidFill>
              </a:rPr>
              <a:t>disturbances mostly, </a:t>
            </a:r>
            <a:r>
              <a:rPr lang="en-US" sz="1600" dirty="0">
                <a:solidFill>
                  <a:srgbClr val="1F4972"/>
                </a:solidFill>
              </a:rPr>
              <a:t>such as </a:t>
            </a:r>
            <a:r>
              <a:rPr lang="en-US" sz="1600" dirty="0" smtClean="0">
                <a:solidFill>
                  <a:srgbClr val="1F4972"/>
                </a:solidFill>
              </a:rPr>
              <a:t>wind or raindrop </a:t>
            </a:r>
            <a:r>
              <a:rPr lang="en-US" sz="1600" dirty="0" smtClean="0">
                <a:solidFill>
                  <a:srgbClr val="1F4972"/>
                </a:solidFill>
              </a:rPr>
              <a:t>impacts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4265" r="14982"/>
          <a:stretch/>
        </p:blipFill>
        <p:spPr>
          <a:xfrm>
            <a:off x="586801" y="2287437"/>
            <a:ext cx="3185932" cy="2583843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656916" y="5576277"/>
            <a:ext cx="793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F4972"/>
                </a:solidFill>
              </a:rPr>
              <a:t>Only few studies involving few cloud samples were analysed so </a:t>
            </a:r>
            <a:r>
              <a:rPr lang="en-GB" sz="1600" dirty="0" smtClean="0">
                <a:solidFill>
                  <a:srgbClr val="1F4972"/>
                </a:solidFill>
              </a:rPr>
              <a:t>far</a:t>
            </a:r>
            <a:endParaRPr lang="en-GB" sz="1600" dirty="0" smtClean="0">
              <a:solidFill>
                <a:srgbClr val="1F497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4972"/>
                </a:solidFill>
              </a:rPr>
              <a:t>Only qualitative images of the whole microbial </a:t>
            </a:r>
            <a:r>
              <a:rPr lang="en-US" sz="1600" dirty="0" smtClean="0">
                <a:solidFill>
                  <a:srgbClr val="1F4972"/>
                </a:solidFill>
              </a:rPr>
              <a:t>functioning were performed so </a:t>
            </a:r>
            <a:r>
              <a:rPr lang="en-US" sz="1600" dirty="0" smtClean="0">
                <a:solidFill>
                  <a:srgbClr val="1F4972"/>
                </a:solidFill>
              </a:rPr>
              <a:t>far</a:t>
            </a:r>
            <a:endParaRPr lang="en-GB" sz="1600" dirty="0" smtClean="0">
              <a:solidFill>
                <a:srgbClr val="1F4972"/>
              </a:solidFill>
            </a:endParaRP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Metabolic activity in clouds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4638" y="1203610"/>
            <a:ext cx="854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Despite the harsh environmental constraints (U.V., low temperature, osmotic variations) and low microbial biomass, these microorganisms can remain active, as shown by </a:t>
            </a:r>
            <a:r>
              <a:rPr lang="en-US" sz="1600" dirty="0">
                <a:solidFill>
                  <a:srgbClr val="1F4972"/>
                </a:solidFill>
              </a:rPr>
              <a:t>A</a:t>
            </a:r>
            <a:r>
              <a:rPr lang="en-US" sz="1600" dirty="0" smtClean="0">
                <a:solidFill>
                  <a:srgbClr val="1F4972"/>
                </a:solidFill>
              </a:rPr>
              <a:t>mato </a:t>
            </a:r>
            <a:r>
              <a:rPr lang="en-US" sz="1600" i="1" dirty="0" smtClean="0">
                <a:solidFill>
                  <a:srgbClr val="1F4972"/>
                </a:solidFill>
              </a:rPr>
              <a:t>et al</a:t>
            </a:r>
            <a:r>
              <a:rPr lang="en-US" sz="1600" dirty="0" smtClean="0">
                <a:solidFill>
                  <a:srgbClr val="1F4972"/>
                </a:solidFill>
              </a:rPr>
              <a:t>. (2019</a:t>
            </a:r>
            <a:r>
              <a:rPr lang="en-US" sz="1600" dirty="0" smtClean="0">
                <a:solidFill>
                  <a:srgbClr val="1F4972"/>
                </a:solidFill>
              </a:rPr>
              <a:t>) 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70579" y="2519281"/>
            <a:ext cx="3840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The main function identified involve:</a:t>
            </a:r>
            <a:endParaRPr lang="en-US" sz="1600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5463511" y="2939744"/>
            <a:ext cx="3840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Polysaccharide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Amino-acid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Oxidant detoxification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Nutrient uptake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4870579" y="4236583"/>
            <a:ext cx="671804" cy="279919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637650" y="4191845"/>
            <a:ext cx="3840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Impact on Cloud chemistry?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98438" y="5113912"/>
            <a:ext cx="384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However…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Objectives of the study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4356" y="1515489"/>
            <a:ext cx="854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The objectives of this study are: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To assess microbial activity in the </a:t>
            </a:r>
            <a:r>
              <a:rPr lang="en-US" b="1" dirty="0"/>
              <a:t>different compartments of the atmosphere (clouds, </a:t>
            </a:r>
            <a:r>
              <a:rPr lang="en-US" b="1" dirty="0" smtClean="0"/>
              <a:t>precipitation) </a:t>
            </a:r>
            <a:r>
              <a:rPr lang="en-US" b="1" dirty="0" smtClean="0"/>
              <a:t>at a larger spatial and temporal scale </a:t>
            </a:r>
          </a:p>
          <a:p>
            <a:pPr marL="342900" indent="-342900">
              <a:buFont typeface="+mj-lt"/>
              <a:buAutoNum type="arabicPeriod"/>
            </a:pP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To link microbial activity and biodiversity</a:t>
            </a:r>
          </a:p>
          <a:p>
            <a:pPr marL="342900" indent="-342900">
              <a:buFont typeface="+mj-lt"/>
              <a:buAutoNum type="arabicPeriod"/>
            </a:pPr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To investigate the environmental factors (physical and chemical characteristics) that influence such activity </a:t>
            </a:r>
          </a:p>
          <a:p>
            <a:pPr marL="342900" indent="-342900">
              <a:buFont typeface="+mj-lt"/>
              <a:buAutoNum type="arabicPeriod"/>
            </a:pPr>
            <a:endParaRPr lang="en-US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8"/>
          <p:cNvSpPr>
            <a:spLocks noGrp="1"/>
          </p:cNvSpPr>
          <p:nvPr>
            <p:ph type="body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Sampling sites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b="6340"/>
          <a:stretch/>
        </p:blipFill>
        <p:spPr>
          <a:xfrm>
            <a:off x="437277" y="868093"/>
            <a:ext cx="2837770" cy="277084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8864" y="3730238"/>
            <a:ext cx="8938079" cy="2328856"/>
            <a:chOff x="18864" y="3730238"/>
            <a:chExt cx="8938079" cy="232885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009" y="3935113"/>
              <a:ext cx="8739734" cy="2123981"/>
            </a:xfrm>
            <a:prstGeom prst="rect">
              <a:avLst/>
            </a:prstGeom>
          </p:spPr>
        </p:pic>
        <p:sp>
          <p:nvSpPr>
            <p:cNvPr id="8" name="Double flèche horizontale 7"/>
            <p:cNvSpPr/>
            <p:nvPr/>
          </p:nvSpPr>
          <p:spPr>
            <a:xfrm rot="658203">
              <a:off x="804876" y="5063555"/>
              <a:ext cx="7416000" cy="108000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 rot="665677">
              <a:off x="3488173" y="5155020"/>
              <a:ext cx="149468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12.40 Km apart</a:t>
              </a:r>
              <a:endParaRPr lang="en-US" sz="1400" dirty="0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8089196" y="5278654"/>
              <a:ext cx="867747" cy="504063"/>
              <a:chOff x="6703065" y="1919844"/>
              <a:chExt cx="867747" cy="504063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6703065" y="1919844"/>
                <a:ext cx="867747" cy="5040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6708816" y="1987209"/>
                <a:ext cx="856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Opme</a:t>
                </a:r>
                <a:endParaRPr lang="fr-FR" dirty="0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5686459" y="4627771"/>
              <a:ext cx="2033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Clermont-Ferrand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8864" y="3730238"/>
              <a:ext cx="1492898" cy="531845"/>
              <a:chOff x="4669908" y="2388637"/>
              <a:chExt cx="1492898" cy="531845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4699171" y="2388637"/>
                <a:ext cx="1434373" cy="5318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4669908" y="2485282"/>
                <a:ext cx="14928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Puy-de-Dôme</a:t>
                </a:r>
                <a:endParaRPr lang="fr-FR" sz="1600" dirty="0"/>
              </a:p>
            </p:txBody>
          </p:sp>
        </p:grpSp>
      </p:grpSp>
      <p:sp>
        <p:nvSpPr>
          <p:cNvPr id="19" name="ZoneTexte 18"/>
          <p:cNvSpPr txBox="1"/>
          <p:nvPr/>
        </p:nvSpPr>
        <p:spPr>
          <a:xfrm>
            <a:off x="3492727" y="1500497"/>
            <a:ext cx="5421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2"/>
                </a:solidFill>
              </a:rPr>
              <a:t>The study was performed in Clermont-Ferrand (central France)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461657" y="2029621"/>
            <a:ext cx="5421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1F4972"/>
                </a:solidFill>
              </a:rPr>
              <a:t>2 study sites: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F4972"/>
                </a:solidFill>
              </a:rPr>
              <a:t>Puy</a:t>
            </a:r>
            <a:r>
              <a:rPr lang="en-US" sz="1600" dirty="0" smtClean="0">
                <a:solidFill>
                  <a:srgbClr val="1F4972"/>
                </a:solidFill>
              </a:rPr>
              <a:t>-de-</a:t>
            </a:r>
            <a:r>
              <a:rPr lang="en-US" sz="1600" dirty="0" err="1" smtClean="0">
                <a:solidFill>
                  <a:srgbClr val="1F4972"/>
                </a:solidFill>
              </a:rPr>
              <a:t>Dôme</a:t>
            </a:r>
            <a:r>
              <a:rPr lang="en-US" sz="1600" dirty="0" smtClean="0">
                <a:solidFill>
                  <a:srgbClr val="1F4972"/>
                </a:solidFill>
              </a:rPr>
              <a:t> station for clouds (1465m </a:t>
            </a:r>
            <a:r>
              <a:rPr lang="en-US" sz="1600" dirty="0" err="1" smtClean="0">
                <a:solidFill>
                  <a:srgbClr val="1F4972"/>
                </a:solidFill>
              </a:rPr>
              <a:t>a.s.l</a:t>
            </a:r>
            <a:r>
              <a:rPr lang="en-US" sz="1600" dirty="0" smtClean="0">
                <a:solidFill>
                  <a:srgbClr val="1F497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F4972"/>
                </a:solidFill>
              </a:rPr>
              <a:t>Opme</a:t>
            </a:r>
            <a:r>
              <a:rPr lang="en-US" sz="1600" dirty="0" smtClean="0">
                <a:solidFill>
                  <a:srgbClr val="1F4972"/>
                </a:solidFill>
              </a:rPr>
              <a:t> station for </a:t>
            </a:r>
            <a:r>
              <a:rPr lang="en-US" sz="1600" dirty="0" smtClean="0">
                <a:solidFill>
                  <a:srgbClr val="1F4972"/>
                </a:solidFill>
              </a:rPr>
              <a:t>precipitation </a:t>
            </a:r>
            <a:r>
              <a:rPr lang="en-US" sz="1600" dirty="0" smtClean="0">
                <a:solidFill>
                  <a:srgbClr val="1F4972"/>
                </a:solidFill>
              </a:rPr>
              <a:t>(680m </a:t>
            </a:r>
            <a:r>
              <a:rPr lang="en-US" sz="1600" dirty="0" err="1" smtClean="0">
                <a:solidFill>
                  <a:srgbClr val="1F4972"/>
                </a:solidFill>
              </a:rPr>
              <a:t>a.s.l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6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Sampling of clouds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49023" y="1187352"/>
            <a:ext cx="254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2"/>
                </a:solidFill>
              </a:rPr>
              <a:t>Cloud droplet impactor</a:t>
            </a:r>
            <a:endParaRPr lang="en-US" sz="1600" b="1" dirty="0">
              <a:solidFill>
                <a:srgbClr val="1F4972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3"/>
          <a:stretch/>
        </p:blipFill>
        <p:spPr>
          <a:xfrm>
            <a:off x="1720043" y="1096995"/>
            <a:ext cx="2299310" cy="2448000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6740969" y="4312960"/>
            <a:ext cx="1496476" cy="1559936"/>
            <a:chOff x="3097749" y="2435390"/>
            <a:chExt cx="1496476" cy="1559936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/>
            <a:srcRect l="8518" r="2959" b="3168"/>
            <a:stretch/>
          </p:blipFill>
          <p:spPr>
            <a:xfrm>
              <a:off x="3289441" y="2665361"/>
              <a:ext cx="1304784" cy="132996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097749" y="2435390"/>
              <a:ext cx="550506" cy="404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64353" r="30296" b="11429"/>
          <a:stretch/>
        </p:blipFill>
        <p:spPr>
          <a:xfrm>
            <a:off x="4515679" y="3663598"/>
            <a:ext cx="2416982" cy="1745569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853965" y="5380219"/>
            <a:ext cx="1723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(</a:t>
            </a:r>
            <a:r>
              <a:rPr lang="fr-FR" sz="1200" dirty="0" err="1" smtClean="0"/>
              <a:t>Temkiv</a:t>
            </a:r>
            <a:r>
              <a:rPr lang="fr-FR" sz="1200" dirty="0" smtClean="0"/>
              <a:t> et al., 2017)</a:t>
            </a:r>
            <a:endParaRPr lang="fr-FR" sz="1200" dirty="0"/>
          </a:p>
        </p:txBody>
      </p:sp>
      <p:sp>
        <p:nvSpPr>
          <p:cNvPr id="32" name="Rectangle 31"/>
          <p:cNvSpPr/>
          <p:nvPr/>
        </p:nvSpPr>
        <p:spPr>
          <a:xfrm>
            <a:off x="148533" y="1077777"/>
            <a:ext cx="8836847" cy="2496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48532" y="3634232"/>
            <a:ext cx="8836847" cy="2404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300597" y="989402"/>
            <a:ext cx="621101" cy="2612019"/>
            <a:chOff x="300597" y="1168700"/>
            <a:chExt cx="621101" cy="2612019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300597" y="1317320"/>
              <a:ext cx="621101" cy="2340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 rot="16200000">
              <a:off x="-694863" y="2305433"/>
              <a:ext cx="2612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Chemical measurements</a:t>
              </a:r>
              <a:endParaRPr lang="en-US" sz="1600" b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8259763" y="3825788"/>
            <a:ext cx="621101" cy="2010599"/>
            <a:chOff x="8259763" y="3942332"/>
            <a:chExt cx="621101" cy="2010599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8259763" y="3942332"/>
              <a:ext cx="621101" cy="20105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 rot="16200000">
              <a:off x="7743111" y="4721592"/>
              <a:ext cx="1657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DNA/RNA</a:t>
              </a:r>
              <a:endParaRPr lang="en-US" sz="1600" b="1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010320" y="1015024"/>
            <a:ext cx="621101" cy="2612019"/>
            <a:chOff x="1010320" y="1194322"/>
            <a:chExt cx="621101" cy="2612019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1010320" y="1317320"/>
              <a:ext cx="621101" cy="2340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 rot="16200000">
              <a:off x="14861" y="2331055"/>
              <a:ext cx="2612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Bacterial counts</a:t>
              </a:r>
              <a:endParaRPr lang="en-US" sz="1600" b="1" dirty="0"/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171543" y="4244924"/>
            <a:ext cx="4598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Filled with RNA later solution (DNA/RNA fixator) 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552265" y="2444481"/>
            <a:ext cx="416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Sampling for 4 hours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71543" y="5337359"/>
            <a:ext cx="416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Sample is then filtered (</a:t>
            </a:r>
            <a:r>
              <a:rPr lang="en-US" sz="1600" dirty="0" smtClean="0">
                <a:solidFill>
                  <a:srgbClr val="1F4972"/>
                </a:solidFill>
              </a:rPr>
              <a:t>MCE </a:t>
            </a:r>
            <a:r>
              <a:rPr lang="en-US" sz="1600" dirty="0" smtClean="0">
                <a:solidFill>
                  <a:srgbClr val="1F4972"/>
                </a:solidFill>
              </a:rPr>
              <a:t>0.2 µm) for DNA/RNA extraction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552265" y="2070069"/>
            <a:ext cx="416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4972"/>
                </a:solidFill>
              </a:rPr>
              <a:t>Sample </a:t>
            </a:r>
            <a:r>
              <a:rPr lang="en-US" sz="1600" dirty="0" smtClean="0">
                <a:solidFill>
                  <a:srgbClr val="1F4972"/>
                </a:solidFill>
              </a:rPr>
              <a:t>harvested </a:t>
            </a:r>
            <a:r>
              <a:rPr lang="en-US" sz="1600" dirty="0">
                <a:solidFill>
                  <a:srgbClr val="1F4972"/>
                </a:solidFill>
              </a:rPr>
              <a:t>in sterile glass bottle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71543" y="4973214"/>
            <a:ext cx="416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Sampling for 4 hours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552265" y="1695657"/>
            <a:ext cx="416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Flow rate: 108 m</a:t>
            </a:r>
            <a:r>
              <a:rPr lang="en-US" sz="1600" baseline="30000" dirty="0" smtClean="0">
                <a:solidFill>
                  <a:srgbClr val="1F4972"/>
                </a:solidFill>
              </a:rPr>
              <a:t>3</a:t>
            </a:r>
            <a:r>
              <a:rPr lang="en-US" sz="1600" dirty="0" smtClean="0">
                <a:solidFill>
                  <a:srgbClr val="1F4972"/>
                </a:solidFill>
              </a:rPr>
              <a:t>of air/h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8087" y="3724471"/>
            <a:ext cx="337433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1F4972"/>
                </a:solidFill>
              </a:rPr>
              <a:t>High flow rate </a:t>
            </a:r>
            <a:r>
              <a:rPr lang="fr-FR" sz="1600" b="1" dirty="0" err="1" smtClean="0">
                <a:solidFill>
                  <a:srgbClr val="1F4972"/>
                </a:solidFill>
              </a:rPr>
              <a:t>impinger</a:t>
            </a:r>
            <a:r>
              <a:rPr lang="fr-FR" sz="1600" b="1" dirty="0" smtClean="0">
                <a:solidFill>
                  <a:srgbClr val="1F4972"/>
                </a:solidFill>
              </a:rPr>
              <a:t> (</a:t>
            </a:r>
            <a:r>
              <a:rPr lang="fr-FR" sz="1600" b="1" dirty="0" err="1" smtClean="0">
                <a:solidFill>
                  <a:srgbClr val="1F4972"/>
                </a:solidFill>
              </a:rPr>
              <a:t>Kärcher</a:t>
            </a:r>
            <a:r>
              <a:rPr lang="fr-FR" sz="1600" b="1" dirty="0" smtClean="0">
                <a:solidFill>
                  <a:srgbClr val="1F4972"/>
                </a:solidFill>
              </a:rPr>
              <a:t> DS6)</a:t>
            </a:r>
            <a:endParaRPr lang="fr-FR" sz="1600" b="1" dirty="0">
              <a:solidFill>
                <a:srgbClr val="1F4972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71543" y="4609069"/>
            <a:ext cx="416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Flow rate: 2 m</a:t>
            </a:r>
            <a:r>
              <a:rPr lang="en-US" sz="1600" baseline="30000" dirty="0" smtClean="0">
                <a:solidFill>
                  <a:srgbClr val="1F4972"/>
                </a:solidFill>
              </a:rPr>
              <a:t>3</a:t>
            </a:r>
            <a:r>
              <a:rPr lang="en-US" sz="1600" dirty="0" smtClean="0">
                <a:solidFill>
                  <a:srgbClr val="1F4972"/>
                </a:solidFill>
              </a:rPr>
              <a:t>of air/min</a:t>
            </a:r>
            <a:endParaRPr lang="en-US" sz="1600" dirty="0">
              <a:solidFill>
                <a:srgbClr val="1F49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Sampling of precipitations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3" r="15563" b="4568"/>
          <a:stretch/>
        </p:blipFill>
        <p:spPr>
          <a:xfrm>
            <a:off x="410547" y="1518329"/>
            <a:ext cx="2528596" cy="30712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675969" y="3939855"/>
            <a:ext cx="1823410" cy="1998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3059513" y="3152321"/>
            <a:ext cx="4945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Samples are maintained </a:t>
            </a:r>
            <a:r>
              <a:rPr lang="en-US" sz="1600" dirty="0">
                <a:solidFill>
                  <a:srgbClr val="1F4972"/>
                </a:solidFill>
              </a:rPr>
              <a:t>at </a:t>
            </a:r>
            <a:r>
              <a:rPr lang="en-US" sz="1600" dirty="0" smtClean="0">
                <a:solidFill>
                  <a:srgbClr val="1F4972"/>
                </a:solidFill>
              </a:rPr>
              <a:t>4°C</a:t>
            </a:r>
            <a:endParaRPr lang="en-US" sz="1600" dirty="0">
              <a:solidFill>
                <a:srgbClr val="1F497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59513" y="2156108"/>
            <a:ext cx="611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Equipped with an automated </a:t>
            </a:r>
            <a:r>
              <a:rPr lang="en-US" sz="1600" dirty="0" err="1" smtClean="0">
                <a:solidFill>
                  <a:srgbClr val="1F4972"/>
                </a:solidFill>
              </a:rPr>
              <a:t>teflon</a:t>
            </a:r>
            <a:r>
              <a:rPr lang="en-US" sz="1600" dirty="0">
                <a:solidFill>
                  <a:srgbClr val="1F4972"/>
                </a:solidFill>
              </a:rPr>
              <a:t> lid </a:t>
            </a:r>
            <a:r>
              <a:rPr lang="en-US" sz="1600" dirty="0" smtClean="0">
                <a:solidFill>
                  <a:srgbClr val="1F4972"/>
                </a:solidFill>
              </a:rPr>
              <a:t>that opens </a:t>
            </a:r>
            <a:r>
              <a:rPr lang="en-US" sz="1600" dirty="0">
                <a:solidFill>
                  <a:srgbClr val="1F4972"/>
                </a:solidFill>
              </a:rPr>
              <a:t>with precipitation detector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59513" y="3527316"/>
            <a:ext cx="6111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Samples were recovered within 24h for further analyses</a:t>
            </a:r>
            <a:endParaRPr lang="en-US" sz="1600" dirty="0">
              <a:solidFill>
                <a:srgbClr val="1F4972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 rot="5400000">
            <a:off x="5787994" y="4166126"/>
            <a:ext cx="621101" cy="2612019"/>
            <a:chOff x="300597" y="1168700"/>
            <a:chExt cx="621101" cy="2612019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300597" y="1317320"/>
              <a:ext cx="621101" cy="2340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 rot="16200000">
              <a:off x="-694863" y="2305433"/>
              <a:ext cx="2612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Chemical measurements</a:t>
              </a:r>
              <a:endParaRPr lang="en-US" sz="1600" b="1" dirty="0"/>
            </a:p>
          </p:txBody>
        </p:sp>
      </p:grpSp>
      <p:grpSp>
        <p:nvGrpSpPr>
          <p:cNvPr id="25" name="Groupe 24"/>
          <p:cNvGrpSpPr/>
          <p:nvPr/>
        </p:nvGrpSpPr>
        <p:grpSpPr>
          <a:xfrm rot="5400000">
            <a:off x="7445875" y="3305111"/>
            <a:ext cx="621101" cy="2612019"/>
            <a:chOff x="1010320" y="1194322"/>
            <a:chExt cx="621101" cy="2612019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1010320" y="1317320"/>
              <a:ext cx="621101" cy="2340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 rot="16200000">
              <a:off x="14861" y="2331055"/>
              <a:ext cx="2612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Bacterial counts</a:t>
              </a:r>
              <a:endParaRPr lang="en-US" sz="1600" b="1" dirty="0"/>
            </a:p>
          </p:txBody>
        </p:sp>
      </p:grpSp>
      <p:grpSp>
        <p:nvGrpSpPr>
          <p:cNvPr id="28" name="Groupe 27"/>
          <p:cNvGrpSpPr/>
          <p:nvPr/>
        </p:nvGrpSpPr>
        <p:grpSpPr>
          <a:xfrm rot="5400000">
            <a:off x="4054956" y="3611735"/>
            <a:ext cx="621101" cy="2010599"/>
            <a:chOff x="8259763" y="3942332"/>
            <a:chExt cx="621101" cy="2010599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8259763" y="3942332"/>
              <a:ext cx="621101" cy="20105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 rot="16200000">
              <a:off x="7743111" y="4721592"/>
              <a:ext cx="1657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DNA/RNA</a:t>
              </a:r>
              <a:endParaRPr lang="en-US" sz="16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0280" y="1313064"/>
            <a:ext cx="5256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1F4972"/>
                </a:solidFill>
              </a:rPr>
              <a:t>Eigenbrodt</a:t>
            </a:r>
            <a:r>
              <a:rPr lang="en-US" sz="1600" b="1" dirty="0" smtClean="0">
                <a:solidFill>
                  <a:srgbClr val="1F4972"/>
                </a:solidFill>
              </a:rPr>
              <a:t>  NSA 181 / KHS Precipitation Collector</a:t>
            </a:r>
            <a:endParaRPr lang="en-US" sz="1600" b="1" dirty="0">
              <a:solidFill>
                <a:srgbClr val="1F497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059513" y="2777325"/>
            <a:ext cx="6002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F4972"/>
                </a:solidFill>
              </a:rPr>
              <a:t>Precipitation are harvested in sterile glass bottle </a:t>
            </a:r>
            <a:r>
              <a:rPr lang="en-US" sz="1600" dirty="0" smtClean="0">
                <a:solidFill>
                  <a:srgbClr val="1F4972"/>
                </a:solidFill>
              </a:rPr>
              <a:t>(8 </a:t>
            </a:r>
            <a:r>
              <a:rPr lang="en-US" sz="1600" dirty="0" smtClean="0">
                <a:solidFill>
                  <a:srgbClr val="1F4972"/>
                </a:solidFill>
              </a:rPr>
              <a:t>bottles in total)</a:t>
            </a:r>
            <a:endParaRPr lang="en-US" sz="1600" dirty="0">
              <a:solidFill>
                <a:srgbClr val="1F49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Metabolic activity assessments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28881" y="1392207"/>
            <a:ext cx="7296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Bio-molecular approaches vs cellular approaches</a:t>
            </a:r>
            <a:endParaRPr lang="en-US" sz="2000" b="1" dirty="0"/>
          </a:p>
        </p:txBody>
      </p:sp>
      <p:cxnSp>
        <p:nvCxnSpPr>
          <p:cNvPr id="7" name="Straight Connector 5"/>
          <p:cNvCxnSpPr/>
          <p:nvPr/>
        </p:nvCxnSpPr>
        <p:spPr>
          <a:xfrm>
            <a:off x="4561333" y="2130724"/>
            <a:ext cx="21335" cy="432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547589" y="2132628"/>
            <a:ext cx="3240000" cy="2564912"/>
            <a:chOff x="-115655" y="1574439"/>
            <a:chExt cx="3240000" cy="2564912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55" y="1574439"/>
              <a:ext cx="3240000" cy="2153122"/>
            </a:xfrm>
            <a:prstGeom prst="rect">
              <a:avLst/>
            </a:prstGeom>
          </p:spPr>
        </p:pic>
        <p:sp>
          <p:nvSpPr>
            <p:cNvPr id="10" name="TextBox 11"/>
            <p:cNvSpPr txBox="1"/>
            <p:nvPr/>
          </p:nvSpPr>
          <p:spPr>
            <a:xfrm>
              <a:off x="301909" y="3739241"/>
              <a:ext cx="240487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/>
                <a:t>Quantitative PCR</a:t>
              </a:r>
              <a:endParaRPr lang="fr-FR" sz="2000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356412" y="2061742"/>
            <a:ext cx="3168000" cy="2641130"/>
            <a:chOff x="5542613" y="2056410"/>
            <a:chExt cx="3168000" cy="2641130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5" b="74889"/>
            <a:stretch/>
          </p:blipFill>
          <p:spPr>
            <a:xfrm>
              <a:off x="5542613" y="2056410"/>
              <a:ext cx="3168000" cy="2226227"/>
            </a:xfrm>
            <a:prstGeom prst="rect">
              <a:avLst/>
            </a:prstGeom>
          </p:spPr>
        </p:pic>
        <p:sp>
          <p:nvSpPr>
            <p:cNvPr id="12" name="TextBox 17"/>
            <p:cNvSpPr txBox="1"/>
            <p:nvPr/>
          </p:nvSpPr>
          <p:spPr>
            <a:xfrm>
              <a:off x="5924177" y="4297430"/>
              <a:ext cx="240487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Flow Cytometry</a:t>
              </a:r>
              <a:endParaRPr lang="en-US" sz="20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621" y="5297702"/>
            <a:ext cx="415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Ratio of the 16S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</a:rPr>
              <a:t>rRNA</a:t>
            </a:r>
            <a:r>
              <a:rPr lang="en-US" sz="2000" b="1" dirty="0" smtClean="0"/>
              <a:t>/16S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rDNA </a:t>
            </a:r>
            <a:r>
              <a:rPr lang="en-US" sz="2000" b="1" dirty="0" smtClean="0"/>
              <a:t>gene in bacteria</a:t>
            </a:r>
            <a:endParaRPr lang="en-US" sz="2000" b="1" dirty="0"/>
          </a:p>
        </p:txBody>
      </p:sp>
      <p:sp>
        <p:nvSpPr>
          <p:cNvPr id="16" name="TextBox 19"/>
          <p:cNvSpPr txBox="1"/>
          <p:nvPr/>
        </p:nvSpPr>
        <p:spPr>
          <a:xfrm>
            <a:off x="4789627" y="5294051"/>
            <a:ext cx="415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Esterase enzymes activity </a:t>
            </a:r>
            <a:r>
              <a:rPr lang="en-US" sz="2000" b="1" dirty="0" smtClean="0"/>
              <a:t>(FDA)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F7CF02-A9CA-4FC8-A1CC-9033EACB86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6D760E94-5094-4BB1-B979-5CADCF45F19E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C318EF73-9522-4EA8-BFE3-0713CB8AB7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98438" y="6281738"/>
            <a:ext cx="6121400" cy="360362"/>
          </a:xfrm>
        </p:spPr>
        <p:txBody>
          <a:bodyPr/>
          <a:lstStyle/>
          <a:p>
            <a:pPr>
              <a:defRPr/>
            </a:pPr>
            <a:r>
              <a:rPr lang="en-US" dirty="0"/>
              <a:t>EGU congress, 5</a:t>
            </a:r>
            <a:r>
              <a:rPr lang="en-US" baseline="30000" dirty="0"/>
              <a:t>th</a:t>
            </a:r>
            <a:r>
              <a:rPr lang="en-US" dirty="0"/>
              <a:t> May 2020</a:t>
            </a:r>
            <a:endParaRPr lang="fr-FR" dirty="0"/>
          </a:p>
        </p:txBody>
      </p:sp>
      <p:grpSp>
        <p:nvGrpSpPr>
          <p:cNvPr id="36" name="Group 58"/>
          <p:cNvGrpSpPr/>
          <p:nvPr/>
        </p:nvGrpSpPr>
        <p:grpSpPr>
          <a:xfrm>
            <a:off x="198438" y="1761433"/>
            <a:ext cx="6153774" cy="369332"/>
            <a:chOff x="650534" y="1218302"/>
            <a:chExt cx="6153774" cy="369332"/>
          </a:xfrm>
        </p:grpSpPr>
        <p:sp>
          <p:nvSpPr>
            <p:cNvPr id="37" name="TextBox 55"/>
            <p:cNvSpPr txBox="1"/>
            <p:nvPr/>
          </p:nvSpPr>
          <p:spPr>
            <a:xfrm>
              <a:off x="650534" y="1218302"/>
              <a:ext cx="3721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1F4972"/>
                  </a:solidFill>
                </a:rPr>
                <a:t>16S gene (V4 region)</a:t>
              </a:r>
              <a:endParaRPr lang="en-US" dirty="0">
                <a:solidFill>
                  <a:srgbClr val="1F4972"/>
                </a:solidFill>
              </a:endParaRPr>
            </a:p>
          </p:txBody>
        </p:sp>
        <p:sp>
          <p:nvSpPr>
            <p:cNvPr id="38" name="TextBox 56"/>
            <p:cNvSpPr txBox="1"/>
            <p:nvPr/>
          </p:nvSpPr>
          <p:spPr>
            <a:xfrm>
              <a:off x="3938900" y="1218302"/>
              <a:ext cx="2865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ribosomal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1F4972"/>
                  </a:solidFill>
                </a:rPr>
                <a:t>RNA transcription</a:t>
              </a:r>
              <a:endParaRPr lang="en-US" dirty="0">
                <a:solidFill>
                  <a:srgbClr val="1F4972"/>
                </a:solidFill>
              </a:endParaRPr>
            </a:p>
          </p:txBody>
        </p:sp>
        <p:sp>
          <p:nvSpPr>
            <p:cNvPr id="39" name="Right Arrow 57"/>
            <p:cNvSpPr/>
            <p:nvPr/>
          </p:nvSpPr>
          <p:spPr>
            <a:xfrm>
              <a:off x="3092309" y="1318843"/>
              <a:ext cx="696624" cy="1682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Espace réservé du texte 8"/>
          <p:cNvSpPr>
            <a:spLocks noGrp="1"/>
          </p:cNvSpPr>
          <p:nvPr>
            <p:ph type="body" sz="quarter" idx="19"/>
          </p:nvPr>
        </p:nvSpPr>
        <p:spPr bwMode="auto">
          <a:xfrm>
            <a:off x="274638" y="173038"/>
            <a:ext cx="8639175" cy="900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Determination of metabolic activity by qPCR</a:t>
            </a:r>
            <a:endParaRPr lang="en-US" altLang="en-US" sz="28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692574" y="3064681"/>
            <a:ext cx="7226087" cy="1949484"/>
            <a:chOff x="502059" y="3520491"/>
            <a:chExt cx="7226087" cy="1949484"/>
          </a:xfrm>
        </p:grpSpPr>
        <p:sp>
          <p:nvSpPr>
            <p:cNvPr id="24" name="TextBox 28"/>
            <p:cNvSpPr txBox="1"/>
            <p:nvPr/>
          </p:nvSpPr>
          <p:spPr>
            <a:xfrm>
              <a:off x="3560005" y="3908502"/>
              <a:ext cx="11247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Nucleoid</a:t>
              </a:r>
              <a:r>
                <a:rPr lang="en-US" sz="1600" dirty="0" smtClean="0"/>
                <a:t> </a:t>
              </a:r>
              <a:r>
                <a:rPr lang="en-US" sz="1600" dirty="0" smtClean="0">
                  <a:solidFill>
                    <a:srgbClr val="FF0000"/>
                  </a:solidFill>
                </a:rPr>
                <a:t>(DNA)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502059" y="3520491"/>
              <a:ext cx="4197899" cy="1949484"/>
              <a:chOff x="548321" y="2344728"/>
              <a:chExt cx="4197899" cy="1949484"/>
            </a:xfrm>
          </p:grpSpPr>
          <p:sp>
            <p:nvSpPr>
              <p:cNvPr id="9" name="TextBox 5"/>
              <p:cNvSpPr txBox="1"/>
              <p:nvPr/>
            </p:nvSpPr>
            <p:spPr>
              <a:xfrm>
                <a:off x="1125941" y="2344728"/>
                <a:ext cx="1508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Active cell</a:t>
                </a:r>
                <a:endParaRPr lang="en-US" b="1" dirty="0"/>
              </a:p>
            </p:txBody>
          </p:sp>
          <p:sp>
            <p:nvSpPr>
              <p:cNvPr id="10" name="Rounded Rectangle 8"/>
              <p:cNvSpPr/>
              <p:nvPr/>
            </p:nvSpPr>
            <p:spPr>
              <a:xfrm>
                <a:off x="548321" y="2809649"/>
                <a:ext cx="2664000" cy="1044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Cloud 10"/>
              <p:cNvSpPr/>
              <p:nvPr/>
            </p:nvSpPr>
            <p:spPr>
              <a:xfrm rot="14603505">
                <a:off x="2495352" y="3188711"/>
                <a:ext cx="801855" cy="154460"/>
              </a:xfrm>
              <a:prstGeom prst="cloud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Oval 14"/>
              <p:cNvSpPr/>
              <p:nvPr/>
            </p:nvSpPr>
            <p:spPr>
              <a:xfrm>
                <a:off x="1054292" y="3420605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Oval 15"/>
              <p:cNvSpPr/>
              <p:nvPr/>
            </p:nvSpPr>
            <p:spPr>
              <a:xfrm>
                <a:off x="741215" y="3248568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Oval 16"/>
              <p:cNvSpPr/>
              <p:nvPr/>
            </p:nvSpPr>
            <p:spPr>
              <a:xfrm>
                <a:off x="1481012" y="3174657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Oval 17"/>
              <p:cNvSpPr/>
              <p:nvPr/>
            </p:nvSpPr>
            <p:spPr>
              <a:xfrm>
                <a:off x="1584454" y="3539665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Oval 18"/>
              <p:cNvSpPr/>
              <p:nvPr/>
            </p:nvSpPr>
            <p:spPr>
              <a:xfrm>
                <a:off x="1054292" y="3025127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2109101" y="3025127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Oval 20"/>
              <p:cNvSpPr/>
              <p:nvPr/>
            </p:nvSpPr>
            <p:spPr>
              <a:xfrm>
                <a:off x="1972440" y="3354657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Oval 21"/>
              <p:cNvSpPr/>
              <p:nvPr/>
            </p:nvSpPr>
            <p:spPr>
              <a:xfrm>
                <a:off x="1543988" y="2928981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Oval 22"/>
              <p:cNvSpPr/>
              <p:nvPr/>
            </p:nvSpPr>
            <p:spPr>
              <a:xfrm>
                <a:off x="2445376" y="3495149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Oval 23"/>
              <p:cNvSpPr/>
              <p:nvPr/>
            </p:nvSpPr>
            <p:spPr>
              <a:xfrm>
                <a:off x="2141227" y="3649050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Oval 24"/>
              <p:cNvSpPr/>
              <p:nvPr/>
            </p:nvSpPr>
            <p:spPr>
              <a:xfrm>
                <a:off x="1843893" y="3079396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Oval 25"/>
              <p:cNvSpPr/>
              <p:nvPr/>
            </p:nvSpPr>
            <p:spPr>
              <a:xfrm>
                <a:off x="1323255" y="3542225"/>
                <a:ext cx="118919" cy="119332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TextBox 37"/>
              <p:cNvSpPr txBox="1"/>
              <p:nvPr/>
            </p:nvSpPr>
            <p:spPr>
              <a:xfrm>
                <a:off x="3621508" y="3800970"/>
                <a:ext cx="1124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B050"/>
                    </a:solidFill>
                  </a:rPr>
                  <a:t>Ribosomes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7" name="Straight Arrow Connector 39"/>
              <p:cNvCxnSpPr>
                <a:stCxn id="26" idx="1"/>
                <a:endCxn id="20" idx="5"/>
              </p:cNvCxnSpPr>
              <p:nvPr/>
            </p:nvCxnSpPr>
            <p:spPr>
              <a:xfrm flipH="1" flipV="1">
                <a:off x="2546880" y="3597005"/>
                <a:ext cx="1074628" cy="35785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45"/>
              <p:cNvSpPr txBox="1"/>
              <p:nvPr/>
            </p:nvSpPr>
            <p:spPr>
              <a:xfrm>
                <a:off x="897427" y="3894102"/>
                <a:ext cx="1965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err="1" smtClean="0">
                    <a:solidFill>
                      <a:srgbClr val="00B050"/>
                    </a:solidFill>
                  </a:rPr>
                  <a:t>rRNA</a:t>
                </a:r>
                <a:r>
                  <a:rPr lang="fr-FR" sz="2000" b="1" dirty="0" smtClean="0"/>
                  <a:t> &gt; </a:t>
                </a:r>
                <a:r>
                  <a:rPr lang="fr-FR" sz="2000" b="1" dirty="0" err="1" smtClean="0">
                    <a:solidFill>
                      <a:srgbClr val="FF0000"/>
                    </a:solidFill>
                  </a:rPr>
                  <a:t>rDNA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2" name="Groupe 51"/>
            <p:cNvGrpSpPr/>
            <p:nvPr/>
          </p:nvGrpSpPr>
          <p:grpSpPr>
            <a:xfrm>
              <a:off x="5064146" y="3522591"/>
              <a:ext cx="2664000" cy="1946515"/>
              <a:chOff x="5782218" y="2346828"/>
              <a:chExt cx="2664000" cy="1946515"/>
            </a:xfrm>
          </p:grpSpPr>
          <p:grpSp>
            <p:nvGrpSpPr>
              <p:cNvPr id="30" name="Group 47"/>
              <p:cNvGrpSpPr/>
              <p:nvPr/>
            </p:nvGrpSpPr>
            <p:grpSpPr>
              <a:xfrm>
                <a:off x="5782218" y="2806496"/>
                <a:ext cx="2664000" cy="1043999"/>
                <a:chOff x="6919363" y="1525627"/>
                <a:chExt cx="4013813" cy="1581912"/>
              </a:xfrm>
            </p:grpSpPr>
            <p:sp>
              <p:nvSpPr>
                <p:cNvPr id="32" name="Rounded Rectangle 9"/>
                <p:cNvSpPr/>
                <p:nvPr/>
              </p:nvSpPr>
              <p:spPr>
                <a:xfrm>
                  <a:off x="6919363" y="1525627"/>
                  <a:ext cx="4013813" cy="15819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Cloud 12"/>
                <p:cNvSpPr/>
                <p:nvPr/>
              </p:nvSpPr>
              <p:spPr>
                <a:xfrm rot="19263393">
                  <a:off x="7084812" y="1971205"/>
                  <a:ext cx="1462074" cy="297494"/>
                </a:xfrm>
                <a:prstGeom prst="cloud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Oval 26"/>
                <p:cNvSpPr/>
                <p:nvPr/>
              </p:nvSpPr>
              <p:spPr>
                <a:xfrm>
                  <a:off x="7815849" y="2672505"/>
                  <a:ext cx="179999" cy="180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Oval 27"/>
                <p:cNvSpPr/>
                <p:nvPr/>
              </p:nvSpPr>
              <p:spPr>
                <a:xfrm>
                  <a:off x="8453287" y="2316582"/>
                  <a:ext cx="179999" cy="180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5" name="TextBox 7"/>
              <p:cNvSpPr txBox="1"/>
              <p:nvPr/>
            </p:nvSpPr>
            <p:spPr>
              <a:xfrm>
                <a:off x="6125142" y="2346828"/>
                <a:ext cx="197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Cell in dormancy</a:t>
                </a:r>
                <a:endParaRPr lang="en-US" b="1" dirty="0"/>
              </a:p>
            </p:txBody>
          </p:sp>
          <p:sp>
            <p:nvSpPr>
              <p:cNvPr id="46" name="TextBox 48"/>
              <p:cNvSpPr txBox="1"/>
              <p:nvPr/>
            </p:nvSpPr>
            <p:spPr>
              <a:xfrm>
                <a:off x="6131324" y="3893233"/>
                <a:ext cx="1965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err="1" smtClean="0">
                    <a:solidFill>
                      <a:srgbClr val="00B050"/>
                    </a:solidFill>
                  </a:rPr>
                  <a:t>rRNA</a:t>
                </a:r>
                <a:r>
                  <a:rPr lang="fr-FR" sz="2000" b="1" dirty="0" smtClean="0"/>
                  <a:t> &lt; </a:t>
                </a:r>
                <a:r>
                  <a:rPr lang="fr-FR" sz="2000" b="1" dirty="0" err="1" smtClean="0">
                    <a:solidFill>
                      <a:srgbClr val="FF0000"/>
                    </a:solidFill>
                  </a:rPr>
                  <a:t>rDNA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Straight Arrow Connector 30"/>
            <p:cNvCxnSpPr>
              <a:stCxn id="24" idx="1"/>
            </p:cNvCxnSpPr>
            <p:nvPr/>
          </p:nvCxnSpPr>
          <p:spPr>
            <a:xfrm flipH="1">
              <a:off x="2987355" y="4200890"/>
              <a:ext cx="572650" cy="2923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30"/>
            <p:cNvCxnSpPr>
              <a:stCxn id="24" idx="3"/>
            </p:cNvCxnSpPr>
            <p:nvPr/>
          </p:nvCxnSpPr>
          <p:spPr>
            <a:xfrm>
              <a:off x="4684717" y="4200890"/>
              <a:ext cx="661724" cy="2810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39"/>
          <p:cNvCxnSpPr>
            <a:stCxn id="26" idx="3"/>
            <a:endCxn id="34" idx="3"/>
          </p:cNvCxnSpPr>
          <p:nvPr/>
        </p:nvCxnSpPr>
        <p:spPr>
          <a:xfrm flipV="1">
            <a:off x="4890473" y="4384739"/>
            <a:ext cx="976689" cy="2900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6"/>
          <p:cNvGrpSpPr/>
          <p:nvPr/>
        </p:nvGrpSpPr>
        <p:grpSpPr>
          <a:xfrm>
            <a:off x="722464" y="5602806"/>
            <a:ext cx="7322213" cy="338554"/>
            <a:chOff x="1283912" y="6328754"/>
            <a:chExt cx="7322213" cy="338554"/>
          </a:xfrm>
        </p:grpSpPr>
        <p:sp>
          <p:nvSpPr>
            <p:cNvPr id="75" name="Right Arrow 34"/>
            <p:cNvSpPr/>
            <p:nvPr/>
          </p:nvSpPr>
          <p:spPr>
            <a:xfrm rot="10800000" flipH="1">
              <a:off x="1283912" y="6368385"/>
              <a:ext cx="478877" cy="244780"/>
            </a:xfrm>
            <a:prstGeom prst="rightArrow">
              <a:avLst>
                <a:gd name="adj1" fmla="val 50000"/>
                <a:gd name="adj2" fmla="val 10098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TextBox 35"/>
            <p:cNvSpPr txBox="1"/>
            <p:nvPr/>
          </p:nvSpPr>
          <p:spPr>
            <a:xfrm>
              <a:off x="1862443" y="6328754"/>
              <a:ext cx="6743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</a:t>
              </a:r>
              <a:r>
                <a:rPr lang="en-US" sz="1600" dirty="0" smtClean="0"/>
                <a:t> </a:t>
              </a:r>
              <a:r>
                <a:rPr lang="en-US" sz="1600" b="1" dirty="0" err="1" smtClean="0">
                  <a:solidFill>
                    <a:srgbClr val="00B050"/>
                  </a:solidFill>
                </a:rPr>
                <a:t>rRNA</a:t>
              </a:r>
              <a:r>
                <a:rPr lang="en-US" sz="1600" dirty="0" smtClean="0"/>
                <a:t>/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rDNA</a:t>
              </a:r>
              <a:r>
                <a:rPr lang="en-US" sz="1600" dirty="0" smtClean="0"/>
                <a:t> </a:t>
              </a:r>
              <a:r>
                <a:rPr lang="en-US" sz="1600" dirty="0" smtClean="0">
                  <a:solidFill>
                    <a:srgbClr val="1F4972"/>
                  </a:solidFill>
                </a:rPr>
                <a:t>ratio &gt; 1 highlight a recent metabolic activity in the community </a:t>
              </a:r>
              <a:endParaRPr lang="en-US" sz="1600" dirty="0">
                <a:solidFill>
                  <a:srgbClr val="1F4972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4178303" y="6451489"/>
            <a:ext cx="745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© Authors</a:t>
            </a:r>
            <a:endParaRPr lang="en-US" sz="1000" b="1" dirty="0">
              <a:solidFill>
                <a:schemeClr val="tx2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361821" y="946024"/>
            <a:ext cx="2344757" cy="1765804"/>
            <a:chOff x="6361821" y="879346"/>
            <a:chExt cx="2620814" cy="2001416"/>
          </a:xfrm>
        </p:grpSpPr>
        <p:grpSp>
          <p:nvGrpSpPr>
            <p:cNvPr id="40" name="Group 66"/>
            <p:cNvGrpSpPr/>
            <p:nvPr/>
          </p:nvGrpSpPr>
          <p:grpSpPr>
            <a:xfrm>
              <a:off x="6482770" y="879346"/>
              <a:ext cx="2434020" cy="2001416"/>
              <a:chOff x="7706538" y="2726576"/>
              <a:chExt cx="3874639" cy="3396202"/>
            </a:xfrm>
          </p:grpSpPr>
          <p:pic>
            <p:nvPicPr>
              <p:cNvPr id="42" name="Picture 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6538" y="2726576"/>
                <a:ext cx="3769824" cy="2178121"/>
              </a:xfrm>
              <a:prstGeom prst="rect">
                <a:avLst/>
              </a:prstGeom>
            </p:spPr>
          </p:pic>
          <p:sp>
            <p:nvSpPr>
              <p:cNvPr id="41" name="TextBox 63"/>
              <p:cNvSpPr txBox="1"/>
              <p:nvPr/>
            </p:nvSpPr>
            <p:spPr>
              <a:xfrm>
                <a:off x="8081223" y="4869338"/>
                <a:ext cx="3499954" cy="125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B050"/>
                    </a:solidFill>
                  </a:rPr>
                  <a:t>Ribosome </a:t>
                </a:r>
                <a:r>
                  <a:rPr lang="en-US" sz="1200" dirty="0" smtClean="0"/>
                  <a:t>units contains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200" dirty="0" smtClean="0"/>
                  <a:t>Proteins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200" dirty="0" smtClean="0"/>
                  <a:t>RNA</a:t>
                </a:r>
                <a:endParaRPr lang="en-US" sz="1200" dirty="0"/>
              </a:p>
            </p:txBody>
          </p:sp>
        </p:grpSp>
        <p:sp>
          <p:nvSpPr>
            <p:cNvPr id="2" name="Rectangle à coins arrondis 1"/>
            <p:cNvSpPr/>
            <p:nvPr/>
          </p:nvSpPr>
          <p:spPr>
            <a:xfrm>
              <a:off x="6361821" y="879346"/>
              <a:ext cx="2620814" cy="200141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338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ategy DACOOTA -v1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ésentation_ICCF_Pag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strategy DACOOTA -v1</Template>
  <TotalTime>2287</TotalTime>
  <Words>1341</Words>
  <Application>Microsoft Office PowerPoint</Application>
  <PresentationFormat>Affichage à l'écran (4:3)</PresentationFormat>
  <Paragraphs>259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Cambria Math</vt:lpstr>
      <vt:lpstr>Elephant</vt:lpstr>
      <vt:lpstr>Lucida Grande</vt:lpstr>
      <vt:lpstr>Trebuchet MS</vt:lpstr>
      <vt:lpstr>Wingdings</vt:lpstr>
      <vt:lpstr>strategy DACOOTA -v1</vt:lpstr>
      <vt:lpstr>Présentation_ICCF_Pages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PORT-CNRS</dc:creator>
  <cp:lastModifiedBy>Flo flo</cp:lastModifiedBy>
  <cp:revision>193</cp:revision>
  <dcterms:created xsi:type="dcterms:W3CDTF">2014-04-29T09:30:06Z</dcterms:created>
  <dcterms:modified xsi:type="dcterms:W3CDTF">2020-05-04T09:53:48Z</dcterms:modified>
</cp:coreProperties>
</file>