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385261c5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385261c5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385261c5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385261c5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385261c51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385261c5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385261c51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385261c5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385261c51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385261c5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385261c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385261c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385261c5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385261c5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385261c5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385261c5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385261c5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385261c5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385261c5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385261c5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f462c53a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f462c53a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71af9551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71af9551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71af95517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71af9551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71af9551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71af9551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71af9551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71af9551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71af9551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71af9551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71af95517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71af9551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385261c5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385261c5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385261c5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385261c5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3a53740b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3a53740b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10525"/>
            <a:ext cx="8520600" cy="13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/>
              <a:t>The NeXtSIM-F sea ice forecasting system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767450"/>
            <a:ext cx="6456300" cy="20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400"/>
              <a:t>Sea ice modeling group, NERSC</a:t>
            </a:r>
            <a:endParaRPr b="1"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Guillaume Boutin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Anton Korosov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Einar Olason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Pierre Rampal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 u="sng"/>
              <a:t>Timothy Williams</a:t>
            </a:r>
            <a:endParaRPr b="1" sz="18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400"/>
              <a:t>Acknowledgements</a:t>
            </a:r>
            <a:endParaRPr b="1"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Arne Melsom, met.no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Sylvain Bouillon, Veronique Dansereau, Philipp Griewank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4625" y="1479925"/>
            <a:ext cx="19050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1825" y="1950263"/>
            <a:ext cx="99060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9150" y="2820650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1963" y="3609600"/>
            <a:ext cx="12858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87213" y="4345850"/>
            <a:ext cx="1114425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609600" y="609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drift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34" name="Google Shape;134;p22"/>
          <p:cNvSpPr txBox="1"/>
          <p:nvPr/>
        </p:nvSpPr>
        <p:spPr>
          <a:xfrm>
            <a:off x="416625" y="4125775"/>
            <a:ext cx="7963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of day 6 forecast to OSI SAF drift (24h high-resolution product, derived from SAR). </a:t>
            </a:r>
            <a:r>
              <a:rPr b="1" i="1" lang="en-GB">
                <a:solidFill>
                  <a:srgbClr val="FF0000"/>
                </a:solidFill>
              </a:rPr>
              <a:t>Similar to 48h results.</a:t>
            </a:r>
            <a:endParaRPr b="1" i="1">
              <a:solidFill>
                <a:srgbClr val="FF000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i="1" lang="en-GB">
                <a:solidFill>
                  <a:schemeClr val="dk1"/>
                </a:solidFill>
              </a:rPr>
              <a:t>Arne Melsom, CMEMS Quality Information Document (to be released).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625" y="1170125"/>
            <a:ext cx="7394599" cy="28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thickness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41" name="Google Shape;141;p23"/>
          <p:cNvSpPr txBox="1"/>
          <p:nvPr/>
        </p:nvSpPr>
        <p:spPr>
          <a:xfrm>
            <a:off x="416625" y="4125775"/>
            <a:ext cx="7963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of analysis to CS2-SMOS thickness. Winter 2018-2019.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170125"/>
            <a:ext cx="8483819" cy="28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thickness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48" name="Google Shape;148;p24"/>
          <p:cNvSpPr txBox="1"/>
          <p:nvPr/>
        </p:nvSpPr>
        <p:spPr>
          <a:xfrm>
            <a:off x="416625" y="4125775"/>
            <a:ext cx="7963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of analysis to CS2-SMOS thickness. Winter 2019-2020. </a:t>
            </a:r>
            <a:r>
              <a:rPr b="1" i="1" lang="en-GB">
                <a:solidFill>
                  <a:srgbClr val="FF0000"/>
                </a:solidFill>
              </a:rPr>
              <a:t>Growing positive bias.</a:t>
            </a:r>
            <a:endParaRPr b="1" i="1">
              <a:solidFill>
                <a:srgbClr val="FF0000"/>
              </a:solidFill>
            </a:endParaRPr>
          </a:p>
        </p:txBody>
      </p:sp>
      <p:pic>
        <p:nvPicPr>
          <p:cNvPr id="149" name="Google Shape;14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170125"/>
            <a:ext cx="8483819" cy="28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</a:t>
            </a:r>
            <a:r>
              <a:rPr i="1" lang="en-GB"/>
              <a:t> thickness</a:t>
            </a:r>
            <a:endParaRPr i="1"/>
          </a:p>
        </p:txBody>
      </p:sp>
      <p:sp>
        <p:nvSpPr>
          <p:cNvPr id="155" name="Google Shape;155;p25"/>
          <p:cNvSpPr txBox="1"/>
          <p:nvPr/>
        </p:nvSpPr>
        <p:spPr>
          <a:xfrm>
            <a:off x="416625" y="1117725"/>
            <a:ext cx="796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analysis to CS2-SMOS thickness. April 2019 average.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156" name="Google Shape;15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525" y="1790425"/>
            <a:ext cx="8839198" cy="218701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1233800" y="3977450"/>
            <a:ext cx="7345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overestimation of ice thickness north of Svalbard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Underestimation in Fram Strait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Caused by too-thick ice allowing an arch to form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thickness</a:t>
            </a:r>
            <a:endParaRPr i="1"/>
          </a:p>
        </p:txBody>
      </p:sp>
      <p:sp>
        <p:nvSpPr>
          <p:cNvPr id="163" name="Google Shape;163;p26"/>
          <p:cNvSpPr txBox="1"/>
          <p:nvPr/>
        </p:nvSpPr>
        <p:spPr>
          <a:xfrm>
            <a:off x="416625" y="1117725"/>
            <a:ext cx="796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analysis to CS2-SMOS thickness. February 2020 average.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164" name="Google Shape;16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525" y="1790425"/>
            <a:ext cx="8839198" cy="218701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1233800" y="3977450"/>
            <a:ext cx="7345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overestimation of ice thickness north of Svalbard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Large overestimation in Fram Strait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Overestimation in central pack also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concentration &amp; extent</a:t>
            </a:r>
            <a:endParaRPr i="1"/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86088"/>
            <a:ext cx="6049324" cy="27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/>
          <p:nvPr/>
        </p:nvSpPr>
        <p:spPr>
          <a:xfrm>
            <a:off x="416625" y="4125775"/>
            <a:ext cx="7963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of day 6 forecasts to OSI SAF ice concentration (SSMI).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MAD: Mean absolute difference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i="1" lang="en-GB">
                <a:solidFill>
                  <a:schemeClr val="dk1"/>
                </a:solidFill>
              </a:rPr>
              <a:t>Arne Melsom, CMEMS Quality Information Document (to be released).</a:t>
            </a:r>
            <a:endParaRPr b="1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concentration &amp; extent</a:t>
            </a:r>
            <a:endParaRPr i="1"/>
          </a:p>
        </p:txBody>
      </p:sp>
      <p:sp>
        <p:nvSpPr>
          <p:cNvPr id="178" name="Google Shape;178;p28"/>
          <p:cNvSpPr txBox="1"/>
          <p:nvPr/>
        </p:nvSpPr>
        <p:spPr>
          <a:xfrm>
            <a:off x="416625" y="4125775"/>
            <a:ext cx="7963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Extent from forecasts compared to</a:t>
            </a:r>
            <a:r>
              <a:rPr b="1" lang="en-GB">
                <a:solidFill>
                  <a:schemeClr val="dk1"/>
                </a:solidFill>
              </a:rPr>
              <a:t> OSI SAF ice concentration (SSMI).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400"/>
              <a:buChar char="-"/>
            </a:pPr>
            <a:r>
              <a:rPr b="1" i="1" lang="en-GB">
                <a:solidFill>
                  <a:srgbClr val="FF0000"/>
                </a:solidFill>
              </a:rPr>
              <a:t>Correction of concentration  not persisting in summer.</a:t>
            </a:r>
            <a:endParaRPr b="1" i="1">
              <a:solidFill>
                <a:srgbClr val="FF0000"/>
              </a:solidFill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950" y="1170125"/>
            <a:ext cx="6697153" cy="28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Integrated ice edge error</a:t>
            </a:r>
            <a:endParaRPr i="1"/>
          </a:p>
        </p:txBody>
      </p:sp>
      <p:sp>
        <p:nvSpPr>
          <p:cNvPr id="185" name="Google Shape;185;p29"/>
          <p:cNvSpPr txBox="1"/>
          <p:nvPr/>
        </p:nvSpPr>
        <p:spPr>
          <a:xfrm>
            <a:off x="416625" y="4125775"/>
            <a:ext cx="7963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of day 1, 6 forecasts to OSI SAF ice concentration (SSMI).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i="1" lang="en-GB">
                <a:solidFill>
                  <a:schemeClr val="dk1"/>
                </a:solidFill>
              </a:rPr>
              <a:t>Arne Melsom, CMEMS Quality Information Document (to be released).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170125"/>
            <a:ext cx="5913873" cy="28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5235825" y="1017725"/>
            <a:ext cx="34608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Large error in Fram Strait in summer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concentration &amp; extent</a:t>
            </a:r>
            <a:endParaRPr i="1"/>
          </a:p>
        </p:txBody>
      </p:sp>
      <p:sp>
        <p:nvSpPr>
          <p:cNvPr id="193" name="Google Shape;193;p30"/>
          <p:cNvSpPr txBox="1"/>
          <p:nvPr/>
        </p:nvSpPr>
        <p:spPr>
          <a:xfrm>
            <a:off x="416625" y="1117725"/>
            <a:ext cx="796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analysis to OSI SAF ice concentration (SSMI). June 2019 average.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25" y="1790425"/>
            <a:ext cx="8839198" cy="218701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1233800" y="3977450"/>
            <a:ext cx="7345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Large underestimation of ice extent in summer in the Fram Strait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Caused by too-thick ice north of Svalbard allowing an arch to form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concentration &amp; extent</a:t>
            </a:r>
            <a:endParaRPr i="1"/>
          </a:p>
        </p:txBody>
      </p:sp>
      <p:sp>
        <p:nvSpPr>
          <p:cNvPr id="201" name="Google Shape;201;p31"/>
          <p:cNvSpPr txBox="1"/>
          <p:nvPr/>
        </p:nvSpPr>
        <p:spPr>
          <a:xfrm>
            <a:off x="416625" y="1117725"/>
            <a:ext cx="7963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analysis to OSI SAF ice concentration (SSMI). July 2019 average.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525" y="1790425"/>
            <a:ext cx="8839198" cy="218701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1233800" y="3977450"/>
            <a:ext cx="7345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Large underestimation of ice extent in summer in the Fram Strait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Caused by too-thick ice north of Svalbard allowing an arch to form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15200"/>
            <a:ext cx="416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neXtSIM-F forecast platform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Running operationally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Will be included as part of CMEMS ARC-MFC portfolio in July 2020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Evaluation for 2018-11 - 2020-03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Drift for 2018-2019 winter agrees well with observations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Drift for 2019-2020 winter deteriorated slightly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RMSE up by ~1km/day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Thickness too high off NE Greenland and north of Svalbard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Concentration underestimated in Fram Strait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100" y="865325"/>
            <a:ext cx="4366498" cy="317181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4625100" y="4211700"/>
            <a:ext cx="4161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Recent forecast of sea ice thickness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-GB">
                <a:solidFill>
                  <a:schemeClr val="dk1"/>
                </a:solidFill>
              </a:rPr>
              <a:t>run on 2020-05-04</a:t>
            </a:r>
            <a:endParaRPr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/>
          </a:p>
        </p:txBody>
      </p:sp>
      <p:sp>
        <p:nvSpPr>
          <p:cNvPr id="209" name="Google Shape;209;p32"/>
          <p:cNvSpPr txBox="1"/>
          <p:nvPr>
            <p:ph idx="1" type="body"/>
          </p:nvPr>
        </p:nvSpPr>
        <p:spPr>
          <a:xfrm>
            <a:off x="311700" y="1115200"/>
            <a:ext cx="416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Drift generally agrees well with observations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Very good in first winter while thickness is more realistic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Still reasonable in second winter, but less good.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Accumulation of ice by North Greenland and North Svalbard causes some problems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Arching blocks export through Fram Strait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Affects drift</a:t>
            </a:r>
            <a:endParaRPr/>
          </a:p>
        </p:txBody>
      </p:sp>
      <p:pic>
        <p:nvPicPr>
          <p:cNvPr id="210" name="Google Shape;21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100" y="865325"/>
            <a:ext cx="4366498" cy="317181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/>
          <p:nvPr/>
        </p:nvSpPr>
        <p:spPr>
          <a:xfrm>
            <a:off x="4625100" y="4211700"/>
            <a:ext cx="4161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Recent forecast of sea ice concentration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run on 2020-05-04</a:t>
            </a:r>
            <a:endParaRPr i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Future Plans</a:t>
            </a:r>
            <a:endParaRPr/>
          </a:p>
        </p:txBody>
      </p:sp>
      <p:sp>
        <p:nvSpPr>
          <p:cNvPr id="217" name="Google Shape;217;p33"/>
          <p:cNvSpPr txBox="1"/>
          <p:nvPr>
            <p:ph idx="1" type="body"/>
          </p:nvPr>
        </p:nvSpPr>
        <p:spPr>
          <a:xfrm>
            <a:off x="311700" y="1115200"/>
            <a:ext cx="416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Priorities: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Dynamic parameterisations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To address thickness issues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Explicit solver (speed)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Assimilation of: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CS2-SMOS thickness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SAR deformation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Other ideas (finer tuning)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Assimilation of SMOS thickness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Another compensating heat flux for when ice is added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Longer term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Ensemble Kalman Filter (EnKF)</a:t>
            </a:r>
            <a:endParaRPr/>
          </a:p>
        </p:txBody>
      </p:sp>
      <p:pic>
        <p:nvPicPr>
          <p:cNvPr id="218" name="Google Shape;21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100" y="865325"/>
            <a:ext cx="4366498" cy="317181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3"/>
          <p:cNvSpPr txBox="1"/>
          <p:nvPr/>
        </p:nvSpPr>
        <p:spPr>
          <a:xfrm>
            <a:off x="4625100" y="4211700"/>
            <a:ext cx="4161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Recent forecast of sea ice concentration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-GB">
                <a:solidFill>
                  <a:schemeClr val="dk1"/>
                </a:solidFill>
              </a:rPr>
              <a:t>run on 2020-05-04</a:t>
            </a:r>
            <a:endParaRPr i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neXtSIM-F forecast platform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15200"/>
            <a:ext cx="416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First forecast system using the neXtSIM sea ice model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One of few models that doesn’t use the EVP rheology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Maxwell-Elasto-Brittle rheology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Relatively recent upgrade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Good sea ice drift and deformation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Needs further modifications to prevent excessive thickness growth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100" y="865325"/>
            <a:ext cx="4366498" cy="317181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4625100" y="4211700"/>
            <a:ext cx="4161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Recent forecast of sea ice thickness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run on 2020-05-04</a:t>
            </a:r>
            <a:endParaRPr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neXtSIM-F forecast platform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15200"/>
            <a:ext cx="416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Currently running a 10-km Arctic domain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Daily: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 1-day hindcast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7-day forecast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Stand-alone model, forced by TOPAZ4 (ocean) and ECMWF IFS (atmosphere)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Takes 2.5h with 16 CPU on a local server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To be improved by solving the ice dynamics explicitly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Currently they are solved implicitly (~ Picard solution)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100" y="865325"/>
            <a:ext cx="4366498" cy="317181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625100" y="4211700"/>
            <a:ext cx="4161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Recent forecast of sea ice concentration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-GB"/>
              <a:t>run on 2020-05-04</a:t>
            </a:r>
            <a:endParaRPr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neXtSIM-F forecast platform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115200"/>
            <a:ext cx="416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Assimilation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Blend of OSISAF SSMI and AMSR2 concentration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Use AMSR2 to give sharper ice edge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Only change concentration if ice masks disagree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Changing ice conc led to terrible drift/thickness fields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Compensating heat flux if ice removed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To stop regrowth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SST lowered to freezing point if ice added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To stop melting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100" y="865325"/>
            <a:ext cx="4366498" cy="317181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4625100" y="4211700"/>
            <a:ext cx="4161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Recent forecast of sea ice concentration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-GB">
                <a:solidFill>
                  <a:schemeClr val="dk1"/>
                </a:solidFill>
              </a:rPr>
              <a:t>run on 2020-05-04</a:t>
            </a:r>
            <a:endParaRPr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neXtSIM-F forecast platform</a:t>
            </a:r>
            <a:endParaRPr/>
          </a:p>
        </p:txBody>
      </p:sp>
      <p:sp>
        <p:nvSpPr>
          <p:cNvPr id="99" name="Google Shape;99;p18"/>
          <p:cNvSpPr txBox="1"/>
          <p:nvPr/>
        </p:nvSpPr>
        <p:spPr>
          <a:xfrm>
            <a:off x="4625100" y="4211700"/>
            <a:ext cx="4161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From</a:t>
            </a:r>
            <a:r>
              <a:rPr i="1" lang="en-GB"/>
              <a:t> forecast run on 2020-05-4</a:t>
            </a:r>
            <a:endParaRPr i="1"/>
          </a:p>
        </p:txBody>
      </p:sp>
      <p:grpSp>
        <p:nvGrpSpPr>
          <p:cNvPr id="100" name="Google Shape;100;p18"/>
          <p:cNvGrpSpPr/>
          <p:nvPr/>
        </p:nvGrpSpPr>
        <p:grpSpPr>
          <a:xfrm>
            <a:off x="86975" y="1701875"/>
            <a:ext cx="8904627" cy="2354886"/>
            <a:chOff x="86975" y="1016075"/>
            <a:chExt cx="8904627" cy="2354886"/>
          </a:xfrm>
        </p:grpSpPr>
        <p:pic>
          <p:nvPicPr>
            <p:cNvPr id="101" name="Google Shape;101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51125"/>
              <a:ext cx="8839202" cy="1819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8"/>
            <p:cNvSpPr txBox="1"/>
            <p:nvPr/>
          </p:nvSpPr>
          <p:spPr>
            <a:xfrm>
              <a:off x="86975" y="1092275"/>
              <a:ext cx="21990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GB"/>
                <a:t>Thin ice concentration</a:t>
              </a:r>
              <a:endParaRPr i="1"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Char char="-"/>
              </a:pPr>
              <a:r>
                <a:rPr i="1" lang="en-GB"/>
                <a:t>prior to assimilation</a:t>
              </a:r>
              <a:endParaRPr i="1"/>
            </a:p>
          </p:txBody>
        </p:sp>
        <p:sp>
          <p:nvSpPr>
            <p:cNvPr id="103" name="Google Shape;103;p18"/>
            <p:cNvSpPr txBox="1"/>
            <p:nvPr/>
          </p:nvSpPr>
          <p:spPr>
            <a:xfrm>
              <a:off x="3211175" y="1092275"/>
              <a:ext cx="21990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GB"/>
                <a:t>Thin ice concentration</a:t>
              </a:r>
              <a:endParaRPr i="1"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Char char="-"/>
              </a:pPr>
              <a:r>
                <a:rPr i="1" lang="en-GB"/>
                <a:t>after assimilation</a:t>
              </a:r>
              <a:endParaRPr i="1"/>
            </a:p>
          </p:txBody>
        </p:sp>
        <p:sp>
          <p:nvSpPr>
            <p:cNvPr id="104" name="Google Shape;104;p18"/>
            <p:cNvSpPr txBox="1"/>
            <p:nvPr/>
          </p:nvSpPr>
          <p:spPr>
            <a:xfrm>
              <a:off x="6231025" y="1016075"/>
              <a:ext cx="21990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GB"/>
                <a:t>Thin ice concentration</a:t>
              </a:r>
              <a:endParaRPr i="1"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Char char="-"/>
              </a:pPr>
              <a:r>
                <a:rPr i="1" lang="en-GB"/>
                <a:t>innovation</a:t>
              </a:r>
              <a:endParaRPr i="1">
                <a:highlight>
                  <a:schemeClr val="lt1"/>
                </a:highlight>
              </a:endParaRPr>
            </a:p>
          </p:txBody>
        </p:sp>
        <p:sp>
          <p:nvSpPr>
            <p:cNvPr id="105" name="Google Shape;105;p18"/>
            <p:cNvSpPr/>
            <p:nvPr/>
          </p:nvSpPr>
          <p:spPr>
            <a:xfrm>
              <a:off x="6787150" y="1551125"/>
              <a:ext cx="1208100" cy="164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" name="Google Shape;106;p18"/>
          <p:cNvSpPr txBox="1"/>
          <p:nvPr/>
        </p:nvSpPr>
        <p:spPr>
          <a:xfrm>
            <a:off x="507175" y="1148600"/>
            <a:ext cx="73392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</a:rPr>
              <a:t>Correction to concentration - more a correction of extent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drift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12" name="Google Shape;112;p19"/>
          <p:cNvSpPr txBox="1"/>
          <p:nvPr/>
        </p:nvSpPr>
        <p:spPr>
          <a:xfrm>
            <a:off x="416625" y="4125775"/>
            <a:ext cx="7963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of analysis to OSI SAF drift (48h, 60km product). Winter 2018-2019.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170125"/>
            <a:ext cx="7104933" cy="28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drift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19" name="Google Shape;119;p20"/>
          <p:cNvSpPr txBox="1"/>
          <p:nvPr/>
        </p:nvSpPr>
        <p:spPr>
          <a:xfrm>
            <a:off x="416625" y="4125775"/>
            <a:ext cx="7963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of analysis to OSI SAF drift (48h, 60km product). Winter 2019-2020. RMSE has increased since first winter.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170125"/>
            <a:ext cx="7104933" cy="28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Evaluation:</a:t>
            </a:r>
            <a:r>
              <a:rPr i="1" lang="en-GB"/>
              <a:t> Ice drift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26" name="Google Shape;126;p21"/>
          <p:cNvSpPr txBox="1"/>
          <p:nvPr/>
        </p:nvSpPr>
        <p:spPr>
          <a:xfrm>
            <a:off x="416625" y="4125775"/>
            <a:ext cx="79635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Comparison of forecasts to OSI SAF drift (48h, 60km product). Both winters.</a:t>
            </a:r>
            <a:endParaRPr b="1" i="1">
              <a:solidFill>
                <a:schemeClr val="dk1"/>
              </a:solidFill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170125"/>
            <a:ext cx="3501996" cy="28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196" y="1170125"/>
            <a:ext cx="3568149" cy="28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