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323" r:id="rId3"/>
    <p:sldId id="324" r:id="rId4"/>
    <p:sldId id="300" r:id="rId5"/>
    <p:sldId id="312" r:id="rId6"/>
    <p:sldId id="322" r:id="rId7"/>
    <p:sldId id="274" r:id="rId8"/>
    <p:sldId id="321" r:id="rId9"/>
    <p:sldId id="307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4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0DF0D-36A8-4E52-A682-B8765CED5A2F}" type="datetimeFigureOut">
              <a:rPr lang="en-CA" smtClean="0"/>
              <a:pPr/>
              <a:t>2020-05-04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2BD57-5620-46A3-96A2-55A90FA70BA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749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37A2-905B-4624-BFCC-C72F4FCD0EEA}" type="datetime1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09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A9D1-8DC5-4067-8BBC-9AE0830EC607}" type="datetime1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46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8727-DACE-4692-92CB-92E04D27C5AA}" type="datetime1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01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A12-C7B6-4CE7-9DA0-7E3C2FF9B18C}" type="datetime1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444" y="4767264"/>
            <a:ext cx="782411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6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9BA0-003A-4890-8B9D-665665B3BD40}" type="datetime1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3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CDE2-0FDF-4179-B752-1A54DEA17186}" type="datetime1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08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3139-834C-4FDC-BA3C-D3668AD0B7F1}" type="datetime1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59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BF1C-6D74-4DB5-950F-0E81AB464023}" type="datetime1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7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966E-8E5A-4CC9-9BD2-05011CBFC330}" type="datetime1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444" y="4767264"/>
            <a:ext cx="782411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FC77-E45C-4AB6-AF57-DEC695D74C68}" type="datetime1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9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03D5-4E50-4DE7-A378-0F809D8A2CD1}" type="datetime1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4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07FB9-6C37-4116-A8BC-9A8DBE2D3451}" type="datetime1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BF69C-9825-4B3A-98F3-38A8FEFF13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72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1" y="600075"/>
            <a:ext cx="6474280" cy="3789046"/>
          </a:xfrm>
        </p:spPr>
        <p:txBody>
          <a:bodyPr>
            <a:normAutofit/>
          </a:bodyPr>
          <a:lstStyle/>
          <a:p>
            <a:r>
              <a:rPr lang="en-GB" sz="3100" b="1" dirty="0" smtClean="0">
                <a:solidFill>
                  <a:schemeClr val="bg1"/>
                </a:solidFill>
              </a:rPr>
              <a:t>Imaging </a:t>
            </a:r>
            <a:r>
              <a:rPr lang="en-GB" sz="3100" b="1" dirty="0">
                <a:solidFill>
                  <a:schemeClr val="bg1"/>
                </a:solidFill>
              </a:rPr>
              <a:t>magma storage in the Main Ethiopian Rift with 3-D Magnetotellurics</a:t>
            </a:r>
            <a:r>
              <a:rPr lang="en-GB" sz="31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GB" sz="3100" b="1" dirty="0">
                <a:solidFill>
                  <a:schemeClr val="bg1"/>
                </a:solidFill>
                <a:latin typeface="+mn-lt"/>
              </a:rPr>
            </a:br>
            <a:r>
              <a:rPr lang="en-GB" sz="33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GB" sz="3300" b="1" dirty="0">
                <a:solidFill>
                  <a:schemeClr val="bg1"/>
                </a:solidFill>
                <a:latin typeface="+mn-lt"/>
              </a:rPr>
            </a:br>
            <a:r>
              <a:rPr lang="en-GB" sz="2325" b="1" dirty="0">
                <a:solidFill>
                  <a:schemeClr val="bg1"/>
                </a:solidFill>
                <a:latin typeface="+mn-lt"/>
              </a:rPr>
              <a:t>Juliane H</a:t>
            </a:r>
            <a:r>
              <a:rPr lang="de-DE" sz="2325" b="1" dirty="0" smtClean="0">
                <a:solidFill>
                  <a:schemeClr val="bg1"/>
                </a:solidFill>
                <a:latin typeface="+mn-lt"/>
              </a:rPr>
              <a:t>übert</a:t>
            </a:r>
            <a:r>
              <a:rPr lang="de-DE" sz="2325" b="1" baseline="30000" dirty="0" smtClean="0">
                <a:solidFill>
                  <a:schemeClr val="bg1"/>
                </a:solidFill>
                <a:latin typeface="+mn-lt"/>
              </a:rPr>
              <a:t>1,2</a:t>
            </a:r>
            <a:r>
              <a:rPr lang="de-DE" sz="2325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de-DE" sz="2325" b="1" dirty="0">
                <a:solidFill>
                  <a:schemeClr val="bg1"/>
                </a:solidFill>
                <a:latin typeface="+mn-lt"/>
              </a:rPr>
              <a:t>Kathy </a:t>
            </a:r>
            <a:r>
              <a:rPr lang="de-DE" sz="2325" b="1" dirty="0" smtClean="0">
                <a:solidFill>
                  <a:schemeClr val="bg1"/>
                </a:solidFill>
                <a:latin typeface="+mn-lt"/>
              </a:rPr>
              <a:t>Whaler</a:t>
            </a:r>
            <a:r>
              <a:rPr lang="de-DE" sz="2325" b="1" baseline="30000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de-DE" sz="2325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de-DE" sz="2325" b="1" dirty="0">
                <a:solidFill>
                  <a:schemeClr val="bg1"/>
                </a:solidFill>
                <a:latin typeface="+mn-lt"/>
              </a:rPr>
              <a:t>Shimeles </a:t>
            </a:r>
            <a:r>
              <a:rPr lang="de-DE" sz="2325" b="1" dirty="0" smtClean="0">
                <a:solidFill>
                  <a:schemeClr val="bg1"/>
                </a:solidFill>
                <a:latin typeface="+mn-lt"/>
              </a:rPr>
              <a:t>Fisseha</a:t>
            </a:r>
            <a:r>
              <a:rPr lang="de-DE" sz="2325" b="1" baseline="30000" dirty="0" smtClean="0">
                <a:solidFill>
                  <a:schemeClr val="bg1"/>
                </a:solidFill>
                <a:latin typeface="+mn-lt"/>
              </a:rPr>
              <a:t>3</a:t>
            </a:r>
            <a:r>
              <a:rPr lang="de-DE" sz="2325" b="1" dirty="0" smtClean="0">
                <a:solidFill>
                  <a:schemeClr val="bg1"/>
                </a:solidFill>
                <a:latin typeface="+mn-lt"/>
              </a:rPr>
              <a:t>, Fiona Iddon</a:t>
            </a:r>
            <a:r>
              <a:rPr lang="de-DE" sz="2325" b="1" baseline="30000" dirty="0" smtClean="0">
                <a:solidFill>
                  <a:schemeClr val="bg1"/>
                </a:solidFill>
                <a:latin typeface="+mn-lt"/>
              </a:rPr>
              <a:t>4</a:t>
            </a:r>
            <a:r>
              <a:rPr lang="de-DE" sz="2325" b="1" dirty="0" smtClean="0">
                <a:solidFill>
                  <a:schemeClr val="bg1"/>
                </a:solidFill>
                <a:latin typeface="+mn-lt"/>
              </a:rPr>
              <a:t>, Colin Hogg</a:t>
            </a:r>
            <a:r>
              <a:rPr lang="de-DE" sz="2325" b="1" baseline="30000" dirty="0" smtClean="0">
                <a:solidFill>
                  <a:schemeClr val="bg1"/>
                </a:solidFill>
                <a:latin typeface="+mn-lt"/>
              </a:rPr>
              <a:t>5</a:t>
            </a:r>
            <a:br>
              <a:rPr lang="de-DE" sz="2325" b="1" baseline="30000" dirty="0" smtClean="0">
                <a:solidFill>
                  <a:schemeClr val="bg1"/>
                </a:solidFill>
                <a:latin typeface="+mn-lt"/>
              </a:rPr>
            </a:br>
            <a:r>
              <a:rPr lang="de-DE" sz="2325" b="1" baseline="30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de-DE" sz="2325" b="1" baseline="30000" dirty="0" smtClean="0">
                <a:solidFill>
                  <a:schemeClr val="bg1"/>
                </a:solidFill>
                <a:latin typeface="+mn-lt"/>
              </a:rPr>
            </a:br>
            <a:r>
              <a:rPr lang="de-DE" sz="2325" b="1" baseline="30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de-DE" sz="2325" b="1" baseline="30000" dirty="0" smtClean="0">
                <a:solidFill>
                  <a:schemeClr val="bg1"/>
                </a:solidFill>
                <a:latin typeface="+mn-lt"/>
              </a:rPr>
            </a:br>
            <a:r>
              <a:rPr lang="en-US" sz="2400" baseline="30000" dirty="0" smtClean="0">
                <a:solidFill>
                  <a:schemeClr val="bg1"/>
                </a:solidFill>
              </a:rPr>
              <a:t> </a:t>
            </a:r>
            <a:r>
              <a:rPr lang="en-US" sz="1400" baseline="30000" dirty="0" smtClean="0">
                <a:solidFill>
                  <a:schemeClr val="bg1"/>
                </a:solidFill>
              </a:rPr>
              <a:t>1</a:t>
            </a:r>
            <a:r>
              <a:rPr lang="en-US" sz="1400" dirty="0" smtClean="0">
                <a:solidFill>
                  <a:schemeClr val="bg1"/>
                </a:solidFill>
              </a:rPr>
              <a:t>School of Geosciences, University of Edinburgh, Edinburgh, U.K.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baseline="30000" dirty="0" smtClean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now at British </a:t>
            </a:r>
            <a:r>
              <a:rPr lang="en-US" sz="1400" dirty="0" smtClean="0">
                <a:solidFill>
                  <a:schemeClr val="bg1"/>
                </a:solidFill>
              </a:rPr>
              <a:t>Geological Survey, Edinburgh, UK</a:t>
            </a:r>
            <a:r>
              <a:rPr lang="en-CA" sz="1400" dirty="0" smtClean="0">
                <a:solidFill>
                  <a:schemeClr val="bg1"/>
                </a:solidFill>
              </a:rPr>
              <a:t/>
            </a:r>
            <a:br>
              <a:rPr lang="en-CA" sz="1400" dirty="0" smtClean="0">
                <a:solidFill>
                  <a:schemeClr val="bg1"/>
                </a:solidFill>
              </a:rPr>
            </a:br>
            <a:r>
              <a:rPr lang="en-GB" sz="1400" baseline="30000" dirty="0" smtClean="0">
                <a:solidFill>
                  <a:schemeClr val="bg1"/>
                </a:solidFill>
              </a:rPr>
              <a:t>3</a:t>
            </a:r>
            <a:r>
              <a:rPr lang="en-GB" sz="1400" dirty="0" smtClean="0">
                <a:solidFill>
                  <a:schemeClr val="bg1"/>
                </a:solidFill>
              </a:rPr>
              <a:t> Institute of Geophysics, Space Science and Astronomy, Addis Ababa University, Ethiopia</a:t>
            </a:r>
            <a:br>
              <a:rPr lang="en-GB" sz="1400" dirty="0" smtClean="0">
                <a:solidFill>
                  <a:schemeClr val="bg1"/>
                </a:solidFill>
              </a:rPr>
            </a:br>
            <a:r>
              <a:rPr lang="en-US" sz="1400" baseline="30000" dirty="0" smtClean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Department of Earth Sciences, University of Cambridge, UK</a:t>
            </a:r>
            <a:r>
              <a:rPr lang="en-GB" sz="1400" dirty="0" smtClean="0">
                <a:solidFill>
                  <a:schemeClr val="bg1"/>
                </a:solidFill>
              </a:rPr>
              <a:t/>
            </a:r>
            <a:br>
              <a:rPr lang="en-GB" sz="1400" dirty="0" smtClean="0">
                <a:solidFill>
                  <a:schemeClr val="bg1"/>
                </a:solidFill>
              </a:rPr>
            </a:br>
            <a:r>
              <a:rPr lang="en-US" sz="1400" baseline="30000" dirty="0" smtClean="0">
                <a:solidFill>
                  <a:schemeClr val="bg1"/>
                </a:solidFill>
              </a:rPr>
              <a:t> 5</a:t>
            </a:r>
            <a:r>
              <a:rPr lang="en-US" sz="1400" dirty="0" smtClean="0">
                <a:solidFill>
                  <a:schemeClr val="bg1"/>
                </a:solidFill>
              </a:rPr>
              <a:t>Dublin Institute for Advanced Studies, Dublin, Ireland </a:t>
            </a:r>
            <a:endParaRPr lang="en-GB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6" y="4455269"/>
            <a:ext cx="1633493" cy="428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14" y="4464830"/>
            <a:ext cx="1901952" cy="428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18" y="4456695"/>
            <a:ext cx="2098024" cy="465500"/>
          </a:xfrm>
          <a:prstGeom prst="rect">
            <a:avLst/>
          </a:prstGeom>
        </p:spPr>
      </p:pic>
      <p:pic>
        <p:nvPicPr>
          <p:cNvPr id="7" name="Picture 6" descr="dia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42598" y="4474723"/>
            <a:ext cx="601402" cy="466928"/>
          </a:xfrm>
          <a:prstGeom prst="rect">
            <a:avLst/>
          </a:prstGeom>
        </p:spPr>
      </p:pic>
      <p:pic>
        <p:nvPicPr>
          <p:cNvPr id="21506" name="Picture 2" descr="https://www.riftvolc.geos.ed.ac.uk/sites/riftvolc.geos.ed.ac.uk/files/logo-cambrid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7336" y="4443540"/>
            <a:ext cx="2247089" cy="47592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89" y="78791"/>
            <a:ext cx="3024730" cy="9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05274" y="117510"/>
            <a:ext cx="3592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Main Ethiopian Rift (MER) </a:t>
            </a:r>
            <a:endParaRPr lang="en-CA" sz="2000" b="1" dirty="0"/>
          </a:p>
          <a:p>
            <a:endParaRPr lang="en-CA" dirty="0"/>
          </a:p>
          <a:p>
            <a:endParaRPr lang="en-GB" dirty="0"/>
          </a:p>
        </p:txBody>
      </p:sp>
      <p:pic>
        <p:nvPicPr>
          <p:cNvPr id="12" name="Picture 11" descr="Rooney2007_sdfz+w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421" y="2878697"/>
            <a:ext cx="1965221" cy="18623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79771" y="4774291"/>
            <a:ext cx="16137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 smtClean="0"/>
              <a:t>Rooney </a:t>
            </a:r>
            <a:r>
              <a:rPr lang="en-CA" sz="1350" dirty="0"/>
              <a:t>et al. (</a:t>
            </a:r>
            <a:r>
              <a:rPr lang="en-CA" sz="1350" dirty="0" smtClean="0"/>
              <a:t>2007)</a:t>
            </a:r>
            <a:endParaRPr lang="en-CA" sz="13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6" y="618194"/>
            <a:ext cx="4861174" cy="39631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84308" y="4553655"/>
            <a:ext cx="4316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/>
              <a:t>MER is located at transition between continental rifting and seafloor spreading in Afar</a:t>
            </a:r>
          </a:p>
        </p:txBody>
      </p:sp>
      <p:pic>
        <p:nvPicPr>
          <p:cNvPr id="20" name="Picture 19" descr="SAM_19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7154" y="117510"/>
            <a:ext cx="3194534" cy="1594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118715" y="2765480"/>
            <a:ext cx="21703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Volcanism is greatly </a:t>
            </a:r>
            <a:r>
              <a:rPr lang="en-CA" sz="1600" dirty="0" smtClean="0"/>
              <a:t>variable: silicic calderas, basaltic monogenetic vents etc. (Fontijn et al. 2018)</a:t>
            </a:r>
            <a:endParaRPr lang="en-CA" sz="1600" dirty="0"/>
          </a:p>
          <a:p>
            <a:r>
              <a:rPr lang="en-CA" sz="1600" dirty="0"/>
              <a:t>Magma storage and supply is debated</a:t>
            </a:r>
            <a:endParaRPr lang="en-CA" sz="1600" dirty="0"/>
          </a:p>
        </p:txBody>
      </p:sp>
      <p:sp>
        <p:nvSpPr>
          <p:cNvPr id="22" name="Rectangle 21"/>
          <p:cNvSpPr/>
          <p:nvPr/>
        </p:nvSpPr>
        <p:spPr>
          <a:xfrm>
            <a:off x="5367338" y="1864394"/>
            <a:ext cx="3788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/>
              <a:t>Number of active volcanoes – geothermal energy is of great interest, but also large hazard for population</a:t>
            </a:r>
          </a:p>
        </p:txBody>
      </p:sp>
    </p:spTree>
    <p:extLst>
      <p:ext uri="{BB962C8B-B14F-4D97-AF65-F5344CB8AC3E}">
        <p14:creationId xmlns:p14="http://schemas.microsoft.com/office/powerpoint/2010/main" val="289039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650" y="1553777"/>
            <a:ext cx="3746100" cy="30103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9851" y="566924"/>
            <a:ext cx="37151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/>
              <a:t>Electrical conductivity can be interpreted in terms of </a:t>
            </a:r>
            <a:r>
              <a:rPr lang="en-CA" sz="1600" b="1" dirty="0" smtClean="0"/>
              <a:t>temperature</a:t>
            </a:r>
            <a:r>
              <a:rPr lang="en-CA" sz="1600" dirty="0" smtClean="0"/>
              <a:t>, </a:t>
            </a:r>
            <a:r>
              <a:rPr lang="en-CA" sz="1600" b="1" dirty="0" smtClean="0"/>
              <a:t>pressure</a:t>
            </a:r>
            <a:r>
              <a:rPr lang="en-CA" sz="1600" dirty="0" smtClean="0"/>
              <a:t>, </a:t>
            </a:r>
            <a:r>
              <a:rPr lang="en-CA" sz="1600" b="1" dirty="0" smtClean="0"/>
              <a:t>water</a:t>
            </a:r>
            <a:r>
              <a:rPr lang="en-CA" sz="1600" dirty="0" smtClean="0"/>
              <a:t> and </a:t>
            </a:r>
            <a:r>
              <a:rPr lang="en-CA" sz="1600" b="1" dirty="0" smtClean="0"/>
              <a:t>melt</a:t>
            </a:r>
            <a:r>
              <a:rPr lang="en-CA" sz="1600" dirty="0" smtClean="0"/>
              <a:t> content using petrological models and lab experiments</a:t>
            </a:r>
            <a:endParaRPr lang="en-CA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89112" y="4617223"/>
            <a:ext cx="19036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 smtClean="0"/>
              <a:t>After </a:t>
            </a:r>
            <a:r>
              <a:rPr lang="en-CA" sz="1350" dirty="0" err="1" smtClean="0"/>
              <a:t>Guo</a:t>
            </a:r>
            <a:r>
              <a:rPr lang="en-CA" sz="1350" dirty="0" smtClean="0"/>
              <a:t> et al. (2016)</a:t>
            </a:r>
            <a:endParaRPr lang="en-CA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147892" y="138793"/>
            <a:ext cx="6310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Imaging magmatic processes with magnetotellurics (MT)</a:t>
            </a:r>
            <a:r>
              <a:rPr lang="en-CA" sz="2000" b="1" dirty="0" smtClean="0"/>
              <a:t> </a:t>
            </a:r>
            <a:endParaRPr lang="en-CA" sz="2000" b="1" dirty="0"/>
          </a:p>
          <a:p>
            <a:endParaRPr lang="en-CA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" y="1493248"/>
            <a:ext cx="3939717" cy="28793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4808" y="569918"/>
            <a:ext cx="5289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MT images the bulk electrical conductivity/resistivity of the Earth </a:t>
            </a:r>
          </a:p>
          <a:p>
            <a:r>
              <a:rPr lang="en-CA" dirty="0" smtClean="0"/>
              <a:t>-&gt; highly sensitive to presence of magma/fluid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123804" y="4427919"/>
            <a:ext cx="42160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 err="1" smtClean="0"/>
              <a:t>Whaler&amp;Hautot</a:t>
            </a:r>
            <a:r>
              <a:rPr lang="en-CA" sz="1350" dirty="0" smtClean="0"/>
              <a:t> (2006) EAGLE profile in the northern main Ethiopian rift, deeper conductor related to magmatic segment</a:t>
            </a:r>
            <a:endParaRPr lang="en-CA" sz="1350" dirty="0"/>
          </a:p>
        </p:txBody>
      </p:sp>
    </p:spTree>
    <p:extLst>
      <p:ext uri="{BB962C8B-B14F-4D97-AF65-F5344CB8AC3E}">
        <p14:creationId xmlns:p14="http://schemas.microsoft.com/office/powerpoint/2010/main" val="341108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37339" y="363189"/>
            <a:ext cx="381999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MT data collected within </a:t>
            </a:r>
            <a:r>
              <a:rPr lang="en-CA" sz="2000" b="1" dirty="0" err="1" smtClean="0"/>
              <a:t>RiftVolc</a:t>
            </a:r>
            <a:r>
              <a:rPr lang="en-CA" sz="2000" b="1" dirty="0" smtClean="0"/>
              <a:t>:</a:t>
            </a:r>
            <a:endParaRPr lang="en-CA" sz="2000" b="1" dirty="0"/>
          </a:p>
          <a:p>
            <a:endParaRPr lang="en-CA" dirty="0"/>
          </a:p>
          <a:p>
            <a:r>
              <a:rPr lang="en-CA" dirty="0" smtClean="0"/>
              <a:t>14 </a:t>
            </a:r>
            <a:r>
              <a:rPr lang="en-CA" dirty="0"/>
              <a:t>Long period MT + Broadband stations, </a:t>
            </a:r>
            <a:r>
              <a:rPr lang="en-CA" dirty="0" smtClean="0"/>
              <a:t>45 </a:t>
            </a:r>
            <a:r>
              <a:rPr lang="en-CA" dirty="0"/>
              <a:t>Broadband stations in array in Western part of </a:t>
            </a:r>
            <a:r>
              <a:rPr lang="en-CA" dirty="0" smtClean="0"/>
              <a:t>MER</a:t>
            </a:r>
            <a:r>
              <a:rPr lang="en-CA" dirty="0" smtClean="0"/>
              <a:t>, mixed data </a:t>
            </a:r>
            <a:r>
              <a:rPr lang="en-CA" dirty="0" smtClean="0"/>
              <a:t>quality (high population density)</a:t>
            </a:r>
            <a:endParaRPr lang="en-CA" dirty="0"/>
          </a:p>
          <a:p>
            <a:r>
              <a:rPr lang="en-CA" dirty="0"/>
              <a:t>+ 2 Sites from Reykjavik </a:t>
            </a:r>
            <a:r>
              <a:rPr lang="en-CA" dirty="0" err="1"/>
              <a:t>Geothermal’s</a:t>
            </a:r>
            <a:r>
              <a:rPr lang="en-CA" dirty="0"/>
              <a:t> Tulu </a:t>
            </a:r>
            <a:r>
              <a:rPr lang="en-CA" dirty="0" err="1"/>
              <a:t>Moye</a:t>
            </a:r>
            <a:r>
              <a:rPr lang="en-CA" dirty="0"/>
              <a:t> prospect </a:t>
            </a:r>
          </a:p>
          <a:p>
            <a:r>
              <a:rPr lang="en-CA" dirty="0"/>
              <a:t>-&gt; roughly 6 parallel </a:t>
            </a:r>
            <a:r>
              <a:rPr lang="en-CA" dirty="0" smtClean="0"/>
              <a:t>profiles</a:t>
            </a:r>
          </a:p>
          <a:p>
            <a:r>
              <a:rPr lang="en-CA" dirty="0" smtClean="0"/>
              <a:t>Crossing Central volcano </a:t>
            </a:r>
            <a:r>
              <a:rPr lang="en-CA" dirty="0" err="1" smtClean="0"/>
              <a:t>Aluto</a:t>
            </a:r>
            <a:r>
              <a:rPr lang="en-CA" dirty="0" smtClean="0"/>
              <a:t> (silicic caldera with active hydrothermal system), focus of many more detailed studies </a:t>
            </a:r>
            <a:endParaRPr lang="en-CA" dirty="0"/>
          </a:p>
          <a:p>
            <a:endParaRPr lang="en-GB" dirty="0"/>
          </a:p>
        </p:txBody>
      </p:sp>
      <p:sp>
        <p:nvSpPr>
          <p:cNvPr id="10" name="5-Point Star 9"/>
          <p:cNvSpPr/>
          <p:nvPr/>
        </p:nvSpPr>
        <p:spPr>
          <a:xfrm>
            <a:off x="6857039" y="2414020"/>
            <a:ext cx="174648" cy="206934"/>
          </a:xfrm>
          <a:prstGeom prst="star5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1" name="5-Point Star 10"/>
          <p:cNvSpPr/>
          <p:nvPr/>
        </p:nvSpPr>
        <p:spPr>
          <a:xfrm>
            <a:off x="3808568" y="1437923"/>
            <a:ext cx="169411" cy="127961"/>
          </a:xfrm>
          <a:prstGeom prst="star5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2" name="5-Point Star 11"/>
          <p:cNvSpPr/>
          <p:nvPr/>
        </p:nvSpPr>
        <p:spPr>
          <a:xfrm>
            <a:off x="3655198" y="1297567"/>
            <a:ext cx="166533" cy="137239"/>
          </a:xfrm>
          <a:prstGeom prst="star5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6" y="0"/>
            <a:ext cx="4156877" cy="51435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75675" y="2757159"/>
            <a:ext cx="314107" cy="30014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889782" y="2839772"/>
            <a:ext cx="4275781" cy="15007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05493" y="1389446"/>
            <a:ext cx="32943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Inversion parameters and details:</a:t>
            </a:r>
          </a:p>
          <a:p>
            <a:endParaRPr lang="en-GB" sz="1400" dirty="0" smtClean="0"/>
          </a:p>
          <a:p>
            <a:pPr marL="285750" indent="-285750">
              <a:buFontTx/>
              <a:buChar char="-"/>
            </a:pPr>
            <a:r>
              <a:rPr lang="en-GB" sz="1400" dirty="0" err="1" smtClean="0"/>
              <a:t>ModEM</a:t>
            </a:r>
            <a:r>
              <a:rPr lang="en-GB" sz="1400" dirty="0" smtClean="0"/>
              <a:t> </a:t>
            </a:r>
            <a:r>
              <a:rPr lang="en-GB" sz="1400" dirty="0" smtClean="0"/>
              <a:t>(</a:t>
            </a:r>
            <a:r>
              <a:rPr lang="en-GB" sz="1400" dirty="0" err="1" smtClean="0"/>
              <a:t>Egbert&amp;Kelbert</a:t>
            </a:r>
            <a:r>
              <a:rPr lang="en-GB" sz="1400" dirty="0" smtClean="0"/>
              <a:t> 2012</a:t>
            </a:r>
            <a:r>
              <a:rPr lang="en-GB" sz="1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GB" sz="1400" dirty="0" smtClean="0"/>
              <a:t>Starting model is homogeneous half space with 25 </a:t>
            </a:r>
            <a:r>
              <a:rPr lang="el-GR" sz="1400" dirty="0" smtClean="0"/>
              <a:t>Ω</a:t>
            </a:r>
            <a:r>
              <a:rPr lang="en-GB" sz="1400" dirty="0" smtClean="0"/>
              <a:t>m (average of all apparent resistivity curves)</a:t>
            </a:r>
          </a:p>
          <a:p>
            <a:pPr marL="285750" indent="-285750">
              <a:buFontTx/>
              <a:buChar char="-"/>
            </a:pPr>
            <a:r>
              <a:rPr lang="en-GB" sz="1400" dirty="0" smtClean="0"/>
              <a:t>Covariance </a:t>
            </a:r>
            <a:r>
              <a:rPr lang="en-GB" sz="1400" dirty="0" smtClean="0"/>
              <a:t>set to </a:t>
            </a:r>
            <a:r>
              <a:rPr lang="en-GB" sz="1400" dirty="0" smtClean="0"/>
              <a:t>0.4 </a:t>
            </a:r>
            <a:r>
              <a:rPr lang="en-GB" sz="1400" dirty="0" smtClean="0"/>
              <a:t>(after testing</a:t>
            </a:r>
            <a:r>
              <a:rPr lang="en-GB" sz="1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GB" sz="1400" dirty="0" smtClean="0"/>
              <a:t>start </a:t>
            </a:r>
            <a:r>
              <a:rPr lang="en-GB" sz="1400" dirty="0" smtClean="0"/>
              <a:t>with full impedance data (&gt;1s</a:t>
            </a:r>
            <a:r>
              <a:rPr lang="en-GB" sz="1400" dirty="0" smtClean="0"/>
              <a:t>), then all impedance data plus LMT tipper (BB tipper is very small and noisy)</a:t>
            </a:r>
          </a:p>
          <a:p>
            <a:pPr marL="285750" indent="-285750">
              <a:buFontTx/>
              <a:buChar char="-"/>
            </a:pPr>
            <a:r>
              <a:rPr lang="en-GB" sz="1400" dirty="0" smtClean="0"/>
              <a:t>RMS of preferred model is 2.7</a:t>
            </a:r>
            <a:endParaRPr lang="en-GB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1087" y="331076"/>
            <a:ext cx="8508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 new full 3-D </a:t>
            </a:r>
            <a:r>
              <a:rPr lang="en-GB" sz="2400" b="1" dirty="0" smtClean="0"/>
              <a:t>inversion model </a:t>
            </a:r>
            <a:r>
              <a:rPr lang="en-GB" sz="2400" b="1" dirty="0" smtClean="0"/>
              <a:t>of  electrical resistivity in the MER</a:t>
            </a:r>
            <a:endParaRPr lang="en-GB" sz="2400" b="1" dirty="0" smtClean="0"/>
          </a:p>
          <a:p>
            <a:endParaRPr lang="en-CA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3" y="866918"/>
            <a:ext cx="4804906" cy="360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73" y="-8581"/>
            <a:ext cx="2745474" cy="2677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22" y="-7154"/>
            <a:ext cx="2668973" cy="2602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93" y="50817"/>
            <a:ext cx="2609534" cy="2545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72" y="2340610"/>
            <a:ext cx="2873932" cy="2802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91" y="2439409"/>
            <a:ext cx="2697181" cy="2699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22" y="2439409"/>
            <a:ext cx="2647515" cy="2704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0817"/>
            <a:ext cx="1455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3-D inversion model of CMER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99322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696"/>
            <a:ext cx="3655170" cy="344591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8550" y="61995"/>
            <a:ext cx="6802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3-D </a:t>
            </a:r>
            <a:r>
              <a:rPr lang="en-GB" sz="2400" b="1" dirty="0" smtClean="0"/>
              <a:t>inversion model of </a:t>
            </a:r>
            <a:r>
              <a:rPr lang="en-GB" sz="2400" b="1" dirty="0" smtClean="0"/>
              <a:t>CMER – some details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8125" y="4094369"/>
            <a:ext cx="6980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No big conductor at 5km under central volcano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Large deeper conductor in the northern part with connection to Tulu </a:t>
            </a:r>
            <a:r>
              <a:rPr lang="en-CA" sz="1200" dirty="0" err="1" smtClean="0"/>
              <a:t>Moye</a:t>
            </a:r>
            <a:r>
              <a:rPr lang="en-CA" sz="1200" dirty="0" smtClean="0"/>
              <a:t> hydrothermal prospect deep reservoir at ~5km)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Large zone of higher conductivity in the lower crust in the Western part of </a:t>
            </a:r>
            <a:r>
              <a:rPr lang="en-CA" sz="1200" dirty="0"/>
              <a:t>the </a:t>
            </a:r>
            <a:r>
              <a:rPr lang="en-CA" sz="1200" dirty="0" smtClean="0"/>
              <a:t>rift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Asymmetric shoulders</a:t>
            </a:r>
            <a:endParaRPr lang="en-CA" sz="1200" dirty="0"/>
          </a:p>
        </p:txBody>
      </p:sp>
      <p:sp>
        <p:nvSpPr>
          <p:cNvPr id="2" name="Oval 1"/>
          <p:cNvSpPr/>
          <p:nvPr/>
        </p:nvSpPr>
        <p:spPr>
          <a:xfrm>
            <a:off x="1706798" y="2238113"/>
            <a:ext cx="418809" cy="41182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352923" y="1539323"/>
            <a:ext cx="380273" cy="4118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52" y="570647"/>
            <a:ext cx="3523048" cy="343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17" y="584933"/>
            <a:ext cx="3339899" cy="342167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848143" y="1479792"/>
            <a:ext cx="728999" cy="4118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endCxn id="2" idx="5"/>
          </p:cNvCxnSpPr>
          <p:nvPr/>
        </p:nvCxnSpPr>
        <p:spPr>
          <a:xfrm flipH="1" flipV="1">
            <a:off x="2064274" y="2589631"/>
            <a:ext cx="1865552" cy="150473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233082" y="1891621"/>
            <a:ext cx="344060" cy="24360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18388651">
            <a:off x="6053882" y="1803212"/>
            <a:ext cx="2194363" cy="6123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6395" y="62247"/>
            <a:ext cx="8505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Structural interpretation of </a:t>
            </a:r>
            <a:r>
              <a:rPr lang="en-CA" sz="2000" b="1" dirty="0" smtClean="0"/>
              <a:t>melt storage in </a:t>
            </a:r>
            <a:r>
              <a:rPr lang="en-CA" sz="2000" b="1" dirty="0" smtClean="0"/>
              <a:t>the </a:t>
            </a:r>
            <a:r>
              <a:rPr lang="en-CA" sz="2000" b="1" dirty="0" smtClean="0"/>
              <a:t>MER supported by MT model</a:t>
            </a:r>
            <a:endParaRPr lang="en-CA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007" y="516125"/>
            <a:ext cx="4036386" cy="3701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44" y="440495"/>
            <a:ext cx="3630044" cy="34057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0824" y="3902051"/>
            <a:ext cx="3854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 smtClean="0"/>
              <a:t>Chambers et al. (2019), 3-D </a:t>
            </a:r>
            <a:r>
              <a:rPr lang="en-GB" sz="1400" dirty="0"/>
              <a:t>slow </a:t>
            </a:r>
            <a:r>
              <a:rPr lang="en-GB" sz="1400" dirty="0" smtClean="0"/>
              <a:t>shear wave velocity </a:t>
            </a:r>
            <a:r>
              <a:rPr lang="en-GB" sz="1400" dirty="0"/>
              <a:t>anomaly roughly 200‐km by 100‐km wide positioned </a:t>
            </a:r>
            <a:r>
              <a:rPr lang="en-GB" sz="1400" dirty="0" smtClean="0"/>
              <a:t>20km beneath </a:t>
            </a:r>
            <a:r>
              <a:rPr lang="en-GB" sz="1400" dirty="0"/>
              <a:t>the MER axis</a:t>
            </a:r>
            <a:endParaRPr lang="en-CA" sz="1100" dirty="0"/>
          </a:p>
        </p:txBody>
      </p:sp>
      <p:sp>
        <p:nvSpPr>
          <p:cNvPr id="10" name="Oval 9"/>
          <p:cNvSpPr/>
          <p:nvPr/>
        </p:nvSpPr>
        <p:spPr>
          <a:xfrm rot="2329573">
            <a:off x="873578" y="2285999"/>
            <a:ext cx="604157" cy="9388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377301" y="2993370"/>
            <a:ext cx="940221" cy="9643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15575" y="4271383"/>
            <a:ext cx="33612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smtClean="0"/>
              <a:t>Iddon (2019), model of melt storage in th</a:t>
            </a:r>
            <a:r>
              <a:rPr lang="en-GB" sz="1350" dirty="0" smtClean="0"/>
              <a:t>e MER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16329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745" y="342465"/>
            <a:ext cx="86900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/>
              <a:t>Summary</a:t>
            </a:r>
            <a:endParaRPr lang="en-GB" b="1" dirty="0" smtClean="0"/>
          </a:p>
          <a:p>
            <a:pPr algn="just">
              <a:buFontTx/>
              <a:buChar char="-"/>
            </a:pPr>
            <a:r>
              <a:rPr lang="en-GB" dirty="0" smtClean="0"/>
              <a:t> Broadband and long period MT data from an array in the </a:t>
            </a:r>
            <a:r>
              <a:rPr lang="en-GB" dirty="0" smtClean="0"/>
              <a:t>CMER yield new 3-D model of electrical conductivity of the crust (&lt;40km)</a:t>
            </a:r>
            <a:endParaRPr lang="en-GB" dirty="0" smtClean="0"/>
          </a:p>
          <a:p>
            <a:pPr algn="just">
              <a:buFontTx/>
              <a:buChar char="-"/>
            </a:pPr>
            <a:r>
              <a:rPr lang="en-GB" dirty="0" smtClean="0"/>
              <a:t> Electrical conductivity observed/modelled can constraint water and partial melt content of current storage conditions</a:t>
            </a:r>
          </a:p>
          <a:p>
            <a:pPr algn="just">
              <a:buFontTx/>
              <a:buChar char="-"/>
            </a:pPr>
            <a:r>
              <a:rPr lang="en-GB" dirty="0" smtClean="0"/>
              <a:t> Magma is stored below the rift centre and off-axis</a:t>
            </a:r>
          </a:p>
          <a:p>
            <a:pPr algn="just">
              <a:buFontTx/>
              <a:buChar char="-"/>
            </a:pPr>
            <a:r>
              <a:rPr lang="en-GB" dirty="0" smtClean="0"/>
              <a:t> </a:t>
            </a:r>
            <a:r>
              <a:rPr lang="en-GB" dirty="0" smtClean="0"/>
              <a:t>Zone of higher conductivity in the lower crust coincides with low shear-wave velocity</a:t>
            </a:r>
            <a:endParaRPr lang="en-GB" b="1" dirty="0"/>
          </a:p>
          <a:p>
            <a:pPr algn="just"/>
            <a:endParaRPr lang="en-GB" b="1" dirty="0"/>
          </a:p>
          <a:p>
            <a:pPr algn="just"/>
            <a:endParaRPr lang="en-GB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F69C-9825-4B3A-98F3-38A8FEFF134D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93" y="2735103"/>
            <a:ext cx="5022842" cy="18547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889" y="2476819"/>
            <a:ext cx="36739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 smtClean="0"/>
              <a:t>Acknowledgements</a:t>
            </a:r>
            <a:r>
              <a:rPr lang="en-GB" sz="1400" b="1" dirty="0" smtClean="0"/>
              <a:t>:</a:t>
            </a:r>
            <a:endParaRPr lang="en-GB" sz="1400" b="1" dirty="0" smtClean="0"/>
          </a:p>
          <a:p>
            <a:pPr algn="just"/>
            <a:r>
              <a:rPr lang="en-CA" sz="1100" b="1" dirty="0" err="1" smtClean="0"/>
              <a:t>RiftVolc</a:t>
            </a:r>
            <a:r>
              <a:rPr lang="en-CA" sz="1100" dirty="0" smtClean="0"/>
              <a:t> is a NERC funded project that aims to research past and current volcanism and volcanic hazards in the central Main Ethiopian Rift. The five year long project includes </a:t>
            </a:r>
            <a:r>
              <a:rPr lang="en-CA" sz="1100" b="1" dirty="0" smtClean="0"/>
              <a:t>BGS</a:t>
            </a:r>
            <a:r>
              <a:rPr lang="en-CA" sz="1100" dirty="0" smtClean="0"/>
              <a:t>, the </a:t>
            </a:r>
            <a:r>
              <a:rPr lang="en-CA" sz="1100" b="1" dirty="0" smtClean="0"/>
              <a:t>Universities of Edinburgh, Bristol, Oxford, Cambridge</a:t>
            </a:r>
            <a:r>
              <a:rPr lang="en-CA" sz="1100" dirty="0" smtClean="0"/>
              <a:t>, </a:t>
            </a:r>
            <a:r>
              <a:rPr lang="en-CA" sz="1100" b="1" dirty="0" smtClean="0"/>
              <a:t>Southampton</a:t>
            </a:r>
            <a:r>
              <a:rPr lang="en-CA" sz="1100" dirty="0" smtClean="0"/>
              <a:t> and </a:t>
            </a:r>
            <a:r>
              <a:rPr lang="en-CA" sz="1100" b="1" dirty="0" smtClean="0"/>
              <a:t>Leeds</a:t>
            </a:r>
            <a:r>
              <a:rPr lang="en-CA" sz="1100" dirty="0" smtClean="0"/>
              <a:t> as well as </a:t>
            </a:r>
            <a:r>
              <a:rPr lang="en-CA" sz="1100" b="1" dirty="0" smtClean="0"/>
              <a:t>Addis Ababa University </a:t>
            </a:r>
            <a:r>
              <a:rPr lang="en-CA" sz="1100" dirty="0" smtClean="0"/>
              <a:t>and the </a:t>
            </a:r>
            <a:r>
              <a:rPr lang="en-CA" sz="1100" b="1" dirty="0" smtClean="0"/>
              <a:t>Geological Survey of Ethiopia</a:t>
            </a:r>
            <a:r>
              <a:rPr lang="en-CA" sz="1100" dirty="0" smtClean="0"/>
              <a:t>.</a:t>
            </a:r>
            <a:endParaRPr lang="en-GB" sz="1100" b="1" dirty="0" smtClean="0"/>
          </a:p>
          <a:p>
            <a:pPr algn="just"/>
            <a:endParaRPr lang="en-GB" sz="1100" b="1" dirty="0" smtClean="0"/>
          </a:p>
          <a:p>
            <a:pPr algn="just"/>
            <a:r>
              <a:rPr lang="en-GB" sz="1100" dirty="0" smtClean="0"/>
              <a:t>Special thanks go to the staff at </a:t>
            </a:r>
            <a:r>
              <a:rPr lang="en-GB" sz="1100" b="1" dirty="0" smtClean="0"/>
              <a:t>IGGSA</a:t>
            </a:r>
            <a:r>
              <a:rPr lang="en-GB" sz="1100" dirty="0" smtClean="0"/>
              <a:t>, drivers and field crews and </a:t>
            </a:r>
            <a:r>
              <a:rPr lang="en-GB" sz="1100" b="1" dirty="0" smtClean="0"/>
              <a:t>Dublin Institute of Advanced Studies </a:t>
            </a:r>
            <a:r>
              <a:rPr lang="en-GB" sz="1100" dirty="0" smtClean="0"/>
              <a:t>for the instrument loan</a:t>
            </a:r>
            <a:r>
              <a:rPr lang="en-GB" sz="1100" b="1" dirty="0" smtClean="0"/>
              <a:t>. Reykjavik Geothermal </a:t>
            </a:r>
            <a:r>
              <a:rPr lang="en-GB" sz="1100" dirty="0" smtClean="0"/>
              <a:t>kindly provided MT data from two stations of the Tulu </a:t>
            </a:r>
            <a:r>
              <a:rPr lang="en-GB" sz="1100" dirty="0" err="1" smtClean="0"/>
              <a:t>Moye</a:t>
            </a:r>
            <a:r>
              <a:rPr lang="en-GB" sz="1100" dirty="0" smtClean="0"/>
              <a:t> prospect.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946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4258</TotalTime>
  <Words>659</Words>
  <Application>Microsoft Office PowerPoint</Application>
  <PresentationFormat>On-screen Show (16:9)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Imaging magma storage in the Main Ethiopian Rift with 3-D Magnetotellurics  Juliane Hübert1,2, Kathy Whaler1, Shimeles Fisseha3, Fiona Iddon4, Colin Hogg5    1School of Geosciences, University of Edinburgh, Edinburgh, U.K. 2now at British Geological Survey, Edinburgh, UK 3 Institute of Geophysics, Space Science and Astronomy, Addis Ababa University, Ethiopia 4Department of Earth Sciences, University of Cambridge, UK  5Dublin Institute for Advanced Studies, Dublin, Ireland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Magnetotellurics in the East African Rift Valley  Juliane Hübert – Post-Doc</dc:title>
  <dc:creator>HUEBERT Juliane</dc:creator>
  <cp:lastModifiedBy>Huebert, Juliane</cp:lastModifiedBy>
  <cp:revision>511</cp:revision>
  <dcterms:created xsi:type="dcterms:W3CDTF">2016-03-07T13:02:46Z</dcterms:created>
  <dcterms:modified xsi:type="dcterms:W3CDTF">2020-05-04T21:14:03Z</dcterms:modified>
</cp:coreProperties>
</file>