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2" r:id="rId9"/>
    <p:sldId id="261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3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A782D0-0814-4B6D-A7D7-311CDA810912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9098754-8439-4381-BB90-FE811213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43989" y="5139782"/>
            <a:ext cx="11504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Istanbul Technical University, Faculty of Mines, Geological Engineering Department, Istanbul, Turkey</a:t>
            </a:r>
          </a:p>
          <a:p>
            <a:pPr algn="ctr"/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Çanakkale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Onsekiz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Mart University, Engineering Faculty, Geological Engineering Department,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Çanakkale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Turkey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501861" y="6367597"/>
            <a:ext cx="518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#shareEGU2020, EGU General Assembly 2020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343276" y="1783116"/>
            <a:ext cx="95054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 history of the Marmara </a:t>
            </a:r>
            <a:r>
              <a:rPr lang="en-US" sz="4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en-US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implications for</a:t>
            </a:r>
          </a:p>
          <a:p>
            <a:pPr algn="ctr"/>
            <a:r>
              <a:rPr lang="it-IT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dextral shear zone in NW Anatolia</a:t>
            </a:r>
          </a:p>
          <a:p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82780" y="3782479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86000" y="4165876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Salim Birkan Bayrak</a:t>
            </a:r>
            <a:r>
              <a:rPr lang="en-US" sz="2000" u="sng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Işıl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Güraslan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Alp Ünal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Ömer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Kamacı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Şafak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Altunkaynak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Erdinç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Yiğitbaş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1028" name="Picture 4" descr="Çanakkale Onsekiz Mart Üniversitesi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83" y="201758"/>
            <a:ext cx="1453778" cy="14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4A124-ED01-0E4A-AF52-DAEE2041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110439"/>
            <a:ext cx="2070484" cy="1165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048EB-D2F0-6A49-84AB-E269EAB6C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60" y="203409"/>
            <a:ext cx="1446491" cy="14537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9FFFCD-2297-8C46-9052-33576822877D}"/>
              </a:ext>
            </a:extLst>
          </p:cNvPr>
          <p:cNvCxnSpPr/>
          <p:nvPr/>
        </p:nvCxnSpPr>
        <p:spPr>
          <a:xfrm>
            <a:off x="0" y="1825319"/>
            <a:ext cx="12192000" cy="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96A9CC-0D31-BD45-8475-B1C9023AEC92}"/>
              </a:ext>
            </a:extLst>
          </p:cNvPr>
          <p:cNvCxnSpPr/>
          <p:nvPr/>
        </p:nvCxnSpPr>
        <p:spPr>
          <a:xfrm>
            <a:off x="0" y="3641799"/>
            <a:ext cx="12192000" cy="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9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613705" y="853440"/>
            <a:ext cx="4828771" cy="3218688"/>
            <a:chOff x="6741376" y="109583"/>
            <a:chExt cx="4828771" cy="3218688"/>
          </a:xfrm>
        </p:grpSpPr>
        <p:grpSp>
          <p:nvGrpSpPr>
            <p:cNvPr id="5" name="Grup 4"/>
            <p:cNvGrpSpPr/>
            <p:nvPr/>
          </p:nvGrpSpPr>
          <p:grpSpPr>
            <a:xfrm>
              <a:off x="6741376" y="109583"/>
              <a:ext cx="4828771" cy="3218688"/>
              <a:chOff x="5105514" y="1623277"/>
              <a:chExt cx="4828771" cy="3218688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5514" y="1628502"/>
                <a:ext cx="4816518" cy="321346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8" name="Dikdörtgen 7"/>
              <p:cNvSpPr/>
              <p:nvPr/>
            </p:nvSpPr>
            <p:spPr>
              <a:xfrm>
                <a:off x="5105514" y="1623277"/>
                <a:ext cx="4816518" cy="32186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ikdörtgen 8"/>
              <p:cNvSpPr/>
              <p:nvPr/>
            </p:nvSpPr>
            <p:spPr>
              <a:xfrm>
                <a:off x="9563100" y="1623277"/>
                <a:ext cx="358932" cy="30784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9550847" y="1623349"/>
                <a:ext cx="383438" cy="30777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Metin kutusu 5"/>
            <p:cNvSpPr txBox="1"/>
            <p:nvPr/>
          </p:nvSpPr>
          <p:spPr>
            <a:xfrm>
              <a:off x="9106707" y="1600624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 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</a:t>
              </a: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6173435" y="853440"/>
            <a:ext cx="4841025" cy="3250363"/>
            <a:chOff x="6741375" y="3422435"/>
            <a:chExt cx="4841025" cy="3250363"/>
          </a:xfrm>
        </p:grpSpPr>
        <p:grpSp>
          <p:nvGrpSpPr>
            <p:cNvPr id="12" name="Grup 11"/>
            <p:cNvGrpSpPr/>
            <p:nvPr/>
          </p:nvGrpSpPr>
          <p:grpSpPr>
            <a:xfrm>
              <a:off x="6741375" y="3422435"/>
              <a:ext cx="4841025" cy="3250363"/>
              <a:chOff x="6741375" y="3422435"/>
              <a:chExt cx="4841025" cy="3250363"/>
            </a:xfrm>
          </p:grpSpPr>
          <p:pic>
            <p:nvPicPr>
              <p:cNvPr id="15" name="Resim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1376" y="3422435"/>
                <a:ext cx="4841024" cy="3250363"/>
              </a:xfrm>
              <a:prstGeom prst="rect">
                <a:avLst/>
              </a:prstGeom>
            </p:spPr>
          </p:pic>
          <p:sp>
            <p:nvSpPr>
              <p:cNvPr id="16" name="Dikdörtgen 15"/>
              <p:cNvSpPr/>
              <p:nvPr/>
            </p:nvSpPr>
            <p:spPr>
              <a:xfrm>
                <a:off x="6741375" y="3422435"/>
                <a:ext cx="4828771" cy="32503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Metin kutusu 12"/>
            <p:cNvSpPr txBox="1"/>
            <p:nvPr/>
          </p:nvSpPr>
          <p:spPr>
            <a:xfrm>
              <a:off x="9553303" y="5047616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9262197" y="4127986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SGR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0546080" y="853440"/>
            <a:ext cx="456126" cy="383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10561585" y="85344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990011" y="3683726"/>
            <a:ext cx="440212" cy="3884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kdörtgen 18"/>
          <p:cNvSpPr/>
          <p:nvPr/>
        </p:nvSpPr>
        <p:spPr>
          <a:xfrm>
            <a:off x="10554037" y="3715401"/>
            <a:ext cx="440212" cy="3884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etin kutusu 19"/>
          <p:cNvSpPr txBox="1"/>
          <p:nvPr/>
        </p:nvSpPr>
        <p:spPr>
          <a:xfrm>
            <a:off x="3422468" y="348343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Shear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Kinematics</a:t>
            </a:r>
            <a:endParaRPr lang="tr-TR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27314" y="4328160"/>
            <a:ext cx="973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</a:t>
            </a:r>
            <a:r>
              <a:rPr lang="tr-TR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6. 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Optical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shear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sense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indicators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as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 type mantled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porphyroclast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(a)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micafish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structure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(b).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990010" y="369231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579218" y="373357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0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22468" y="348343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  <a:endParaRPr lang="tr-TR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Metin kutusu 1">
            <a:extLst>
              <a:ext uri="{FF2B5EF4-FFF2-40B4-BE49-F238E27FC236}">
                <a16:creationId xmlns:a16="http://schemas.microsoft.com/office/drawing/2014/main" id="{E457647C-3E6D-0243-B93A-3A818CFCD11E}"/>
              </a:ext>
            </a:extLst>
          </p:cNvPr>
          <p:cNvSpPr txBox="1"/>
          <p:nvPr/>
        </p:nvSpPr>
        <p:spPr>
          <a:xfrm>
            <a:off x="844731" y="1053737"/>
            <a:ext cx="10249989" cy="429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of these field and micro-structural data collectively suggest that the shear sense indicators such as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micafish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structures and </a:t>
            </a:r>
            <a:r>
              <a:rPr lang="el-G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type mantled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porphyroclasts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displayed stair-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steppings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pointing out to a right lateral movement,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Indicating that the structural evolution and deformation history of Marmara granitoid was controlled by a dextral shear zone.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22468" y="348343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/>
                <a:cs typeface="Times New Roman" panose="02020603050405020304" pitchFamily="18" charset="0"/>
              </a:rPr>
              <a:t>References</a:t>
            </a:r>
            <a:endParaRPr lang="tr-TR" sz="2800" b="1" dirty="0"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10011" y="871563"/>
            <a:ext cx="104677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Ustaömer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P. A.,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Ustaömer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T., Collins, A. S., &amp;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Reischpeitsch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J. (2009).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Lutetian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arc-type magmatism along the southern Eurasian margin: new U-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LA-ICPMS and whole-rock geochemical data from Marmara Island, NW Turkey. 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Mineralogy and Petrology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 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96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(3-4), 177-196.</a:t>
            </a:r>
            <a:endParaRPr lang="tr-TR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Passchier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 W., &amp; Williams, P. R., 1996, Conflicting shear sense indicators in shear zones; the problem of non-ideal sections. Journal of Structural Geology, 18(10), 1281-1284. </a:t>
            </a:r>
            <a:endParaRPr lang="tr-TR" sz="20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Passchier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 W., &amp;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Trouw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R. A., 2005,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Microtectonics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Springer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Science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Business Media.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Altunkaynak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S., &amp;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Dilek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Y. (2006). Timing and nature of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postcollisional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volcanism in western Anatolia and geodynamic implications. SPECIAL PAPERS-GEOLOGICAL SOCIETY OF AMERICA, 409, 321.</a:t>
            </a:r>
          </a:p>
          <a:p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885440" y="558800"/>
            <a:ext cx="642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Outline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Presentation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07440" y="1432560"/>
            <a:ext cx="990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</a:t>
            </a: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Geology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Solid-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Shear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kinematics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268042" y="95702"/>
            <a:ext cx="479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83825" y="3609360"/>
            <a:ext cx="185420" cy="181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296091" y="999489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7090491" y="712105"/>
            <a:ext cx="4338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Marmara Island is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located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Western Anatolia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comprises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tectonic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units</a:t>
            </a:r>
            <a:r>
              <a:rPr lang="tr-T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56046" y="5779931"/>
            <a:ext cx="483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</a:t>
            </a:r>
            <a:r>
              <a:rPr lang="tr-TR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1.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Marmara Island in Western Anatolia (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modified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Altunkaynak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Dilek, 2006).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9" y="627018"/>
            <a:ext cx="6630531" cy="50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422468" y="97971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75457" y="64285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</a:t>
            </a:r>
            <a:r>
              <a:rPr lang="tr-TR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2.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Geological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Marmara Island.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7" y="717674"/>
            <a:ext cx="6803707" cy="562107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415612" y="621191"/>
            <a:ext cx="433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tr-TR" sz="2400" dirty="0"/>
          </a:p>
          <a:p>
            <a:endParaRPr lang="en-US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783411" y="449786"/>
            <a:ext cx="397110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err="1"/>
              <a:t>Gündoğdu</a:t>
            </a:r>
            <a:r>
              <a:rPr lang="en-US" sz="1600" dirty="0"/>
              <a:t> complex, which forms the bas</a:t>
            </a:r>
            <a:r>
              <a:rPr lang="tr-TR" sz="1600" dirty="0" err="1"/>
              <a:t>ement</a:t>
            </a:r>
            <a:r>
              <a:rPr lang="en-US" sz="1600" dirty="0"/>
              <a:t> of the study area, is represented by </a:t>
            </a:r>
            <a:r>
              <a:rPr lang="en-US" sz="1600" dirty="0" err="1"/>
              <a:t>metapelites</a:t>
            </a:r>
            <a:r>
              <a:rPr lang="en-US" sz="1600" dirty="0"/>
              <a:t> and recrystallized </a:t>
            </a:r>
            <a:r>
              <a:rPr lang="en-US" sz="1600" dirty="0" err="1"/>
              <a:t>limestones</a:t>
            </a:r>
            <a:r>
              <a:rPr lang="en-US" sz="1600" dirty="0"/>
              <a:t> that have undergone regional metamorphism in</a:t>
            </a:r>
            <a:r>
              <a:rPr lang="tr-TR" sz="1600" dirty="0"/>
              <a:t> </a:t>
            </a:r>
            <a:r>
              <a:rPr lang="en-US" sz="1600" dirty="0"/>
              <a:t>amphibolite </a:t>
            </a:r>
            <a:r>
              <a:rPr lang="en-US" sz="1600" dirty="0" err="1"/>
              <a:t>facies</a:t>
            </a:r>
            <a:r>
              <a:rPr lang="en-US" sz="1600" dirty="0"/>
              <a:t>.</a:t>
            </a:r>
            <a:endParaRPr lang="tr-T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600" dirty="0"/>
              <a:t>Erdek </a:t>
            </a:r>
            <a:r>
              <a:rPr lang="tr-TR" sz="1600" dirty="0" err="1"/>
              <a:t>complex</a:t>
            </a:r>
            <a:r>
              <a:rPr lang="tr-TR" sz="1600" dirty="0"/>
              <a:t>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contains</a:t>
            </a:r>
            <a:r>
              <a:rPr lang="tr-TR" sz="1600" dirty="0"/>
              <a:t> </a:t>
            </a:r>
            <a:r>
              <a:rPr lang="tr-TR" sz="1600" dirty="0" err="1"/>
              <a:t>metabasites</a:t>
            </a:r>
            <a:r>
              <a:rPr lang="tr-TR" sz="1600" dirty="0"/>
              <a:t>, </a:t>
            </a:r>
            <a:r>
              <a:rPr lang="tr-TR" sz="1600" dirty="0" err="1"/>
              <a:t>metaophiolyticis</a:t>
            </a:r>
            <a:r>
              <a:rPr lang="tr-TR" sz="1600" dirty="0"/>
              <a:t>, </a:t>
            </a:r>
            <a:r>
              <a:rPr lang="tr-TR" sz="1600" dirty="0" err="1"/>
              <a:t>metapelites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marbles</a:t>
            </a:r>
            <a:r>
              <a:rPr lang="tr-TR" sz="1600" dirty="0"/>
              <a:t> </a:t>
            </a:r>
            <a:r>
              <a:rPr lang="tr-TR" sz="1600" dirty="0" err="1"/>
              <a:t>have</a:t>
            </a:r>
            <a:r>
              <a:rPr lang="tr-TR" sz="1600" dirty="0"/>
              <a:t> </a:t>
            </a:r>
            <a:r>
              <a:rPr lang="tr-TR" sz="1600" dirty="0" err="1"/>
              <a:t>undergone</a:t>
            </a:r>
            <a:r>
              <a:rPr lang="tr-TR" sz="1600" dirty="0"/>
              <a:t> </a:t>
            </a:r>
            <a:r>
              <a:rPr lang="tr-TR" sz="1600" dirty="0" err="1"/>
              <a:t>metamorphism</a:t>
            </a:r>
            <a:r>
              <a:rPr lang="tr-TR" sz="1600" dirty="0"/>
              <a:t> in </a:t>
            </a:r>
            <a:r>
              <a:rPr lang="tr-TR" sz="1600" dirty="0" err="1"/>
              <a:t>epidot-amphibolite</a:t>
            </a:r>
            <a:r>
              <a:rPr lang="tr-TR" sz="1600" dirty="0"/>
              <a:t> </a:t>
            </a:r>
            <a:r>
              <a:rPr lang="tr-TR" sz="1600" dirty="0" err="1"/>
              <a:t>facies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600" dirty="0"/>
              <a:t>Marmara </a:t>
            </a:r>
            <a:r>
              <a:rPr lang="tr-TR" sz="1600" dirty="0" err="1"/>
              <a:t>marble</a:t>
            </a:r>
            <a:r>
              <a:rPr lang="tr-TR" sz="1600" dirty="0"/>
              <a:t> is a </a:t>
            </a:r>
            <a:r>
              <a:rPr lang="tr-TR" sz="1600" dirty="0" err="1"/>
              <a:t>banded</a:t>
            </a:r>
            <a:r>
              <a:rPr lang="tr-TR" sz="1600" dirty="0"/>
              <a:t> </a:t>
            </a:r>
            <a:r>
              <a:rPr lang="tr-TR" sz="1600" dirty="0" err="1"/>
              <a:t>marble</a:t>
            </a:r>
            <a:r>
              <a:rPr lang="tr-TR" sz="1600" dirty="0"/>
              <a:t>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was</a:t>
            </a:r>
            <a:r>
              <a:rPr lang="tr-TR" sz="1600" dirty="0"/>
              <a:t> </a:t>
            </a:r>
            <a:r>
              <a:rPr lang="tr-TR" sz="1600" dirty="0" err="1"/>
              <a:t>affected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a </a:t>
            </a:r>
            <a:r>
              <a:rPr lang="tr-TR" sz="1600" dirty="0" err="1"/>
              <a:t>greenschist</a:t>
            </a:r>
            <a:r>
              <a:rPr lang="tr-TR" sz="1600" dirty="0"/>
              <a:t> </a:t>
            </a:r>
            <a:r>
              <a:rPr lang="tr-TR" sz="1600" dirty="0" err="1"/>
              <a:t>facies</a:t>
            </a:r>
            <a:r>
              <a:rPr lang="tr-TR" sz="1600" dirty="0"/>
              <a:t> </a:t>
            </a:r>
            <a:r>
              <a:rPr lang="tr-TR" sz="1600" dirty="0" err="1"/>
              <a:t>regional</a:t>
            </a:r>
            <a:r>
              <a:rPr lang="tr-TR" sz="1600" dirty="0"/>
              <a:t> </a:t>
            </a:r>
            <a:r>
              <a:rPr lang="tr-TR" sz="1600" dirty="0" err="1"/>
              <a:t>metamorphism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600" dirty="0"/>
              <a:t>Saraylar </a:t>
            </a:r>
            <a:r>
              <a:rPr lang="tr-TR" sz="1600" dirty="0" err="1"/>
              <a:t>complex</a:t>
            </a:r>
            <a:r>
              <a:rPr lang="tr-TR" sz="1600" dirty="0"/>
              <a:t> </a:t>
            </a:r>
            <a:r>
              <a:rPr lang="tr-TR" sz="1600" dirty="0" err="1"/>
              <a:t>includes</a:t>
            </a:r>
            <a:r>
              <a:rPr lang="tr-TR" sz="1600" dirty="0"/>
              <a:t> </a:t>
            </a:r>
            <a:r>
              <a:rPr lang="tr-TR" sz="1600" dirty="0" err="1"/>
              <a:t>metavolcanites</a:t>
            </a:r>
            <a:r>
              <a:rPr lang="tr-TR" sz="1600" dirty="0"/>
              <a:t>, </a:t>
            </a:r>
            <a:r>
              <a:rPr lang="tr-TR" sz="1600" dirty="0" err="1"/>
              <a:t>metatuffs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marble</a:t>
            </a:r>
            <a:r>
              <a:rPr lang="tr-TR" sz="1600" dirty="0"/>
              <a:t> </a:t>
            </a:r>
            <a:r>
              <a:rPr lang="tr-TR" sz="1600" dirty="0" err="1"/>
              <a:t>blocks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have</a:t>
            </a:r>
            <a:r>
              <a:rPr lang="tr-TR" sz="1600" dirty="0"/>
              <a:t> </a:t>
            </a:r>
            <a:r>
              <a:rPr lang="tr-TR" sz="1600" dirty="0" err="1"/>
              <a:t>undergone</a:t>
            </a:r>
            <a:r>
              <a:rPr lang="tr-TR" sz="1600" dirty="0"/>
              <a:t> </a:t>
            </a:r>
            <a:r>
              <a:rPr lang="tr-TR" sz="1600" dirty="0" err="1"/>
              <a:t>regional</a:t>
            </a:r>
            <a:r>
              <a:rPr lang="tr-TR" sz="1600" dirty="0"/>
              <a:t> </a:t>
            </a:r>
            <a:r>
              <a:rPr lang="tr-TR" sz="1600" dirty="0" err="1"/>
              <a:t>metamorphism</a:t>
            </a:r>
            <a:r>
              <a:rPr lang="tr-TR" sz="1600" dirty="0"/>
              <a:t> in </a:t>
            </a:r>
            <a:r>
              <a:rPr lang="tr-TR" sz="1600" dirty="0" err="1"/>
              <a:t>greenschist</a:t>
            </a:r>
            <a:r>
              <a:rPr lang="tr-TR" sz="1600" dirty="0"/>
              <a:t> </a:t>
            </a:r>
            <a:r>
              <a:rPr lang="tr-TR" sz="1600" dirty="0" err="1"/>
              <a:t>facies</a:t>
            </a:r>
            <a:r>
              <a:rPr lang="tr-TR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22468" y="165463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13705" y="671691"/>
            <a:ext cx="1118556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Marmara granitoid (47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Ustaömer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al., 2009) is a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representative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Eocene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post-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collisional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magmatism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several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plutons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NW Anatolia,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Turkey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 W-E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trending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sill-like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magmatic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body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concordantly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emplaced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metamorphic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basement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Erdek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Saraylar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Marble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Mineral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composition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Marmara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granodiorite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It’s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mineral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paragenesis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plagioclase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quartz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alkali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feldspar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biotite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hornblende +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epidote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muscovite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granodiorite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displays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well-developed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foliation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meso-scale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elongation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mica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feldspar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crystals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recrystallization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quartz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however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in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places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magmatic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textures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preserved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Deformed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granodiorite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broadly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cut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aplitic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pegmatitic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dikes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contains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mafic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enclaves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display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same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indicators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main </a:t>
            </a:r>
            <a:r>
              <a:rPr lang="tr-TR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tr-T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tr-TR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tr-T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tr-T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09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44091" y="95795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20440" y="6162485"/>
            <a:ext cx="992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</a:t>
            </a:r>
            <a:r>
              <a:rPr lang="tr-TR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3.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Field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photographs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showing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elogated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mafic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enclaves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(a), 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elongated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mafic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minerals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(b),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aplite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dyke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(c),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foliated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Marmara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(d).</a:t>
            </a:r>
            <a:endParaRPr lang="en-US" sz="1600" dirty="0">
              <a:latin typeface="Helvetica Neue" panose="02000503000000020004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1420440" y="561943"/>
            <a:ext cx="3665365" cy="2749025"/>
            <a:chOff x="1350771" y="619014"/>
            <a:chExt cx="3665365" cy="2749025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50771" y="619015"/>
              <a:ext cx="3665365" cy="2749024"/>
            </a:xfrm>
            <a:prstGeom prst="rect">
              <a:avLst/>
            </a:prstGeom>
          </p:spPr>
        </p:pic>
        <p:sp>
          <p:nvSpPr>
            <p:cNvPr id="12" name="Dikdörtgen 11"/>
            <p:cNvSpPr/>
            <p:nvPr/>
          </p:nvSpPr>
          <p:spPr>
            <a:xfrm>
              <a:off x="1350771" y="619014"/>
              <a:ext cx="3665365" cy="27490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4502331" y="619014"/>
              <a:ext cx="513805" cy="478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6637571" y="561943"/>
            <a:ext cx="3631474" cy="2723608"/>
            <a:chOff x="6827520" y="619013"/>
            <a:chExt cx="3631474" cy="272360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520" y="619015"/>
              <a:ext cx="3631474" cy="2723606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6827520" y="619014"/>
              <a:ext cx="3631474" cy="27236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9945189" y="619013"/>
              <a:ext cx="513805" cy="478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(b)</a:t>
              </a:r>
              <a:endParaRPr lang="en-US" dirty="0"/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6637571" y="3410575"/>
            <a:ext cx="3631474" cy="2720258"/>
            <a:chOff x="6901543" y="3706593"/>
            <a:chExt cx="3501788" cy="2634880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543" y="3715132"/>
              <a:ext cx="3501788" cy="2626341"/>
            </a:xfrm>
            <a:prstGeom prst="rect">
              <a:avLst/>
            </a:prstGeom>
          </p:spPr>
        </p:pic>
        <p:sp>
          <p:nvSpPr>
            <p:cNvPr id="14" name="Dikdörtgen 13"/>
            <p:cNvSpPr/>
            <p:nvPr/>
          </p:nvSpPr>
          <p:spPr>
            <a:xfrm>
              <a:off x="6901543" y="3706593"/>
              <a:ext cx="3501788" cy="26348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9889526" y="3706593"/>
              <a:ext cx="513805" cy="478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1413371" y="3342620"/>
            <a:ext cx="3672434" cy="2788213"/>
            <a:chOff x="1350771" y="3706593"/>
            <a:chExt cx="3501788" cy="2634880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771" y="3715132"/>
              <a:ext cx="3501788" cy="2626341"/>
            </a:xfrm>
            <a:prstGeom prst="rect">
              <a:avLst/>
            </a:prstGeom>
          </p:spPr>
        </p:pic>
        <p:sp>
          <p:nvSpPr>
            <p:cNvPr id="15" name="Dikdörtgen 14"/>
            <p:cNvSpPr/>
            <p:nvPr/>
          </p:nvSpPr>
          <p:spPr>
            <a:xfrm>
              <a:off x="1350771" y="3706593"/>
              <a:ext cx="3501788" cy="26348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4338754" y="3715132"/>
              <a:ext cx="513805" cy="478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4599817" y="596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(a)</a:t>
            </a:r>
            <a:endParaRPr lang="en-US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9777246" y="5968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(b)</a:t>
            </a:r>
            <a:endParaRPr lang="en-US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4572000" y="340330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(c)</a:t>
            </a:r>
            <a:endParaRPr lang="en-US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9777246" y="344833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7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405050" y="269966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Geology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33006" y="5424045"/>
            <a:ext cx="869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Fig</a:t>
            </a:r>
            <a:r>
              <a:rPr lang="tr-TR" b="1" dirty="0"/>
              <a:t> 4. </a:t>
            </a:r>
            <a:r>
              <a:rPr lang="tr-TR" dirty="0"/>
              <a:t>General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section</a:t>
            </a:r>
            <a:r>
              <a:rPr lang="tr-TR" dirty="0"/>
              <a:t> </a:t>
            </a:r>
            <a:r>
              <a:rPr lang="tr-TR" dirty="0" err="1"/>
              <a:t>views</a:t>
            </a:r>
            <a:r>
              <a:rPr lang="tr-TR" dirty="0"/>
              <a:t> of </a:t>
            </a:r>
            <a:r>
              <a:rPr lang="tr-TR" dirty="0" err="1"/>
              <a:t>granodiorite</a:t>
            </a:r>
            <a:r>
              <a:rPr lang="tr-TR" dirty="0"/>
              <a:t> (</a:t>
            </a:r>
            <a:r>
              <a:rPr lang="tr-TR" dirty="0" err="1"/>
              <a:t>a,b</a:t>
            </a:r>
            <a:r>
              <a:rPr lang="tr-TR" dirty="0"/>
              <a:t>) (</a:t>
            </a:r>
            <a:r>
              <a:rPr lang="tr-TR" dirty="0" err="1"/>
              <a:t>ept</a:t>
            </a:r>
            <a:r>
              <a:rPr lang="tr-TR" dirty="0"/>
              <a:t>: </a:t>
            </a:r>
            <a:r>
              <a:rPr lang="tr-TR" dirty="0" err="1"/>
              <a:t>epidote</a:t>
            </a:r>
            <a:r>
              <a:rPr lang="tr-TR" dirty="0"/>
              <a:t>, </a:t>
            </a:r>
            <a:r>
              <a:rPr lang="tr-TR" dirty="0" err="1"/>
              <a:t>bt</a:t>
            </a:r>
            <a:r>
              <a:rPr lang="tr-TR" dirty="0"/>
              <a:t>: </a:t>
            </a:r>
            <a:r>
              <a:rPr lang="tr-TR" dirty="0" err="1"/>
              <a:t>biotite</a:t>
            </a:r>
            <a:r>
              <a:rPr lang="tr-TR" dirty="0"/>
              <a:t>, </a:t>
            </a:r>
            <a:r>
              <a:rPr lang="tr-TR" dirty="0" err="1"/>
              <a:t>plg</a:t>
            </a:r>
            <a:r>
              <a:rPr lang="tr-TR" dirty="0"/>
              <a:t>: </a:t>
            </a:r>
            <a:r>
              <a:rPr lang="tr-TR" dirty="0" err="1"/>
              <a:t>plagioclase</a:t>
            </a:r>
            <a:r>
              <a:rPr lang="tr-TR" dirty="0"/>
              <a:t>, </a:t>
            </a:r>
            <a:r>
              <a:rPr lang="tr-TR" dirty="0" err="1"/>
              <a:t>qtz</a:t>
            </a:r>
            <a:r>
              <a:rPr lang="tr-TR" dirty="0"/>
              <a:t>: </a:t>
            </a:r>
            <a:r>
              <a:rPr lang="tr-TR" dirty="0" err="1"/>
              <a:t>quartz</a:t>
            </a:r>
            <a:r>
              <a:rPr lang="tr-TR" dirty="0"/>
              <a:t>).</a:t>
            </a:r>
            <a:endParaRPr lang="en-US" dirty="0"/>
          </a:p>
        </p:txBody>
      </p:sp>
      <p:grpSp>
        <p:nvGrpSpPr>
          <p:cNvPr id="22" name="Grup 21"/>
          <p:cNvGrpSpPr/>
          <p:nvPr/>
        </p:nvGrpSpPr>
        <p:grpSpPr>
          <a:xfrm>
            <a:off x="1733006" y="2120537"/>
            <a:ext cx="3936275" cy="2403565"/>
            <a:chOff x="1733006" y="2120537"/>
            <a:chExt cx="3936275" cy="2403565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5" t="39493" r="14115" b="25459"/>
            <a:stretch/>
          </p:blipFill>
          <p:spPr>
            <a:xfrm>
              <a:off x="1733006" y="2120537"/>
              <a:ext cx="3936275" cy="2403565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1733006" y="2120537"/>
              <a:ext cx="3936275" cy="24035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5207726" y="2120537"/>
              <a:ext cx="461555" cy="4136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5227439" y="212053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(a)</a:t>
              </a:r>
              <a:endParaRPr lang="en-US" dirty="0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5192277" y="4093419"/>
              <a:ext cx="477004" cy="4306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etin kutusu 19"/>
            <p:cNvSpPr txBox="1"/>
            <p:nvPr/>
          </p:nvSpPr>
          <p:spPr>
            <a:xfrm>
              <a:off x="5192277" y="40934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4x</a:t>
              </a:r>
              <a:endParaRPr lang="en-US" dirty="0"/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7153546" y="1846217"/>
            <a:ext cx="3673754" cy="2960915"/>
            <a:chOff x="7153546" y="1846217"/>
            <a:chExt cx="3673754" cy="2960915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5" t="35809" r="17661" b="21143"/>
            <a:stretch/>
          </p:blipFill>
          <p:spPr>
            <a:xfrm>
              <a:off x="7153546" y="1846217"/>
              <a:ext cx="3622765" cy="2952206"/>
            </a:xfrm>
            <a:prstGeom prst="rect">
              <a:avLst/>
            </a:prstGeom>
          </p:spPr>
        </p:pic>
        <p:sp>
          <p:nvSpPr>
            <p:cNvPr id="11" name="Dikdörtgen 10"/>
            <p:cNvSpPr/>
            <p:nvPr/>
          </p:nvSpPr>
          <p:spPr>
            <a:xfrm>
              <a:off x="7153546" y="1846217"/>
              <a:ext cx="3622765" cy="29522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0314756" y="1846217"/>
              <a:ext cx="461555" cy="4136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10325547" y="1846217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(b)</a:t>
              </a:r>
              <a:endParaRPr lang="en-US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10245089" y="4315099"/>
              <a:ext cx="531222" cy="492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10245089" y="437644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2.5x</a:t>
              </a:r>
              <a:endParaRPr lang="en-US" dirty="0"/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3979818" y="331370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plg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3701143" y="26448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915886" y="221554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490651" y="409341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qtz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9422675" y="379445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159932" y="2992724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175870" y="18584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qtz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32628" y="155303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Solid-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endParaRPr lang="tr-TR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81164" y="678523"/>
            <a:ext cx="10249989" cy="561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Solid-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granodiorite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represented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ductile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temperatures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ductile-to-brittle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relatively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lower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temperatures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Evidence for the ductile deformation of the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granitoid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represented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chessboard extinction of quartz, grain boundary migration (GBM)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subgrain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rotation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recrystallisation (SGR) which exhibits that the deformation temperature changed from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600 </a:t>
            </a:r>
            <a:r>
              <a:rPr lang="tr-TR" sz="2200" baseline="30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400</a:t>
            </a:r>
            <a:r>
              <a:rPr lang="tr-TR" sz="22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baseline="30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Passchier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Trouw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1996)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tr-TR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Bulging recrystallization (BLG), grain size reduction of amphibole, biotite and plagioclases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microcracks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plagioclases were considered as overlying ductile-to-brittle deformation</a:t>
            </a:r>
            <a:r>
              <a:rPr lang="tr-TR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signatures which develop between 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&lt;250 </a:t>
            </a:r>
            <a:r>
              <a:rPr lang="tr-TR" sz="2200" baseline="30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tr-TR" sz="22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temperatures</a:t>
            </a:r>
            <a:r>
              <a:rPr lang="tr-TR" sz="2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Helvetica Neue" panose="02000503000000020004"/>
              </a:rPr>
              <a:t>Passchier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/>
              </a:rPr>
              <a:t> and </a:t>
            </a:r>
            <a:r>
              <a:rPr lang="en-US" sz="2200" dirty="0" err="1">
                <a:solidFill>
                  <a:srgbClr val="000000"/>
                </a:solidFill>
                <a:latin typeface="Helvetica Neue" panose="02000503000000020004"/>
              </a:rPr>
              <a:t>Trouw</a:t>
            </a:r>
            <a:r>
              <a:rPr lang="en-US" sz="2200" dirty="0">
                <a:solidFill>
                  <a:srgbClr val="000000"/>
                </a:solidFill>
                <a:latin typeface="Helvetica Neue" panose="02000503000000020004"/>
              </a:rPr>
              <a:t>, 2005)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19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20913" y="171649"/>
            <a:ext cx="53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Solid-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</a:t>
            </a:r>
            <a:r>
              <a:rPr lang="tr-T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Deformation</a:t>
            </a:r>
            <a:endParaRPr lang="tr-TR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548446" y="840556"/>
            <a:ext cx="3395418" cy="2346151"/>
            <a:chOff x="962086" y="1594541"/>
            <a:chExt cx="4533960" cy="3241039"/>
          </a:xfrm>
        </p:grpSpPr>
        <p:grpSp>
          <p:nvGrpSpPr>
            <p:cNvPr id="10" name="Grup 9"/>
            <p:cNvGrpSpPr/>
            <p:nvPr/>
          </p:nvGrpSpPr>
          <p:grpSpPr>
            <a:xfrm>
              <a:off x="962086" y="1594541"/>
              <a:ext cx="4533960" cy="3241039"/>
              <a:chOff x="962086" y="1594541"/>
              <a:chExt cx="4533960" cy="3241039"/>
            </a:xfrm>
          </p:grpSpPr>
          <p:pic>
            <p:nvPicPr>
              <p:cNvPr id="15" name="Resim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086" y="1594541"/>
                <a:ext cx="4533960" cy="3241039"/>
              </a:xfrm>
              <a:prstGeom prst="rect">
                <a:avLst/>
              </a:prstGeom>
            </p:spPr>
          </p:pic>
          <p:sp>
            <p:nvSpPr>
              <p:cNvPr id="16" name="Dikdörtgen 15"/>
              <p:cNvSpPr/>
              <p:nvPr/>
            </p:nvSpPr>
            <p:spPr>
              <a:xfrm>
                <a:off x="962086" y="1594541"/>
                <a:ext cx="4533960" cy="32410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Metin kutusu 10"/>
            <p:cNvSpPr txBox="1"/>
            <p:nvPr/>
          </p:nvSpPr>
          <p:spPr>
            <a:xfrm>
              <a:off x="2353056" y="1877568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3700272" y="1944624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1560576" y="293827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4189730" y="3220825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Qtz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ikdörtgen 6"/>
          <p:cNvSpPr/>
          <p:nvPr/>
        </p:nvSpPr>
        <p:spPr>
          <a:xfrm>
            <a:off x="4542056" y="911378"/>
            <a:ext cx="396787" cy="3526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4539823" y="93371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4544844" y="2807619"/>
            <a:ext cx="413896" cy="382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etin kutusu 44"/>
          <p:cNvSpPr txBox="1"/>
          <p:nvPr/>
        </p:nvSpPr>
        <p:spPr>
          <a:xfrm>
            <a:off x="4539823" y="28207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 35"/>
          <p:cNvGrpSpPr/>
          <p:nvPr/>
        </p:nvGrpSpPr>
        <p:grpSpPr>
          <a:xfrm>
            <a:off x="6916041" y="3308911"/>
            <a:ext cx="3506848" cy="2360369"/>
            <a:chOff x="7068238" y="3629348"/>
            <a:chExt cx="3711414" cy="2503551"/>
          </a:xfrm>
        </p:grpSpPr>
        <p:grpSp>
          <p:nvGrpSpPr>
            <p:cNvPr id="24" name="Grup 23"/>
            <p:cNvGrpSpPr/>
            <p:nvPr/>
          </p:nvGrpSpPr>
          <p:grpSpPr>
            <a:xfrm>
              <a:off x="7068238" y="3654555"/>
              <a:ext cx="3687699" cy="2475997"/>
              <a:chOff x="6741375" y="3422435"/>
              <a:chExt cx="4841024" cy="3250363"/>
            </a:xfrm>
          </p:grpSpPr>
          <p:grpSp>
            <p:nvGrpSpPr>
              <p:cNvPr id="25" name="Grup 24"/>
              <p:cNvGrpSpPr/>
              <p:nvPr/>
            </p:nvGrpSpPr>
            <p:grpSpPr>
              <a:xfrm>
                <a:off x="6741375" y="3422435"/>
                <a:ext cx="4841024" cy="3250363"/>
                <a:chOff x="6741375" y="3422435"/>
                <a:chExt cx="4841024" cy="3250363"/>
              </a:xfrm>
            </p:grpSpPr>
            <p:pic>
              <p:nvPicPr>
                <p:cNvPr id="28" name="Resim 2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1376" y="3422435"/>
                  <a:ext cx="4841023" cy="3250363"/>
                </a:xfrm>
                <a:prstGeom prst="rect">
                  <a:avLst/>
                </a:prstGeom>
              </p:spPr>
            </p:pic>
            <p:sp>
              <p:nvSpPr>
                <p:cNvPr id="29" name="Dikdörtgen 28"/>
                <p:cNvSpPr/>
                <p:nvPr/>
              </p:nvSpPr>
              <p:spPr>
                <a:xfrm>
                  <a:off x="6741375" y="3422435"/>
                  <a:ext cx="4828771" cy="325036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Metin kutusu 25"/>
              <p:cNvSpPr txBox="1"/>
              <p:nvPr/>
            </p:nvSpPr>
            <p:spPr>
              <a:xfrm>
                <a:off x="9553304" y="5047616"/>
                <a:ext cx="378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Metin kutusu 26"/>
              <p:cNvSpPr txBox="1"/>
              <p:nvPr/>
            </p:nvSpPr>
            <p:spPr>
              <a:xfrm>
                <a:off x="9224419" y="4065749"/>
                <a:ext cx="582211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SGR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Dikdörtgen 32"/>
            <p:cNvSpPr/>
            <p:nvPr/>
          </p:nvSpPr>
          <p:spPr>
            <a:xfrm>
              <a:off x="10387584" y="3654555"/>
              <a:ext cx="359020" cy="3566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10354536" y="362934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10354536" y="5750416"/>
              <a:ext cx="392777" cy="382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etin kutusu 45"/>
            <p:cNvSpPr txBox="1"/>
            <p:nvPr/>
          </p:nvSpPr>
          <p:spPr>
            <a:xfrm>
              <a:off x="10345911" y="574806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4x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1548446" y="3295404"/>
            <a:ext cx="3390397" cy="2234656"/>
            <a:chOff x="1460577" y="3762020"/>
            <a:chExt cx="3685214" cy="2428974"/>
          </a:xfrm>
        </p:grpSpPr>
        <p:grpSp>
          <p:nvGrpSpPr>
            <p:cNvPr id="30" name="Grup 29"/>
            <p:cNvGrpSpPr/>
            <p:nvPr/>
          </p:nvGrpSpPr>
          <p:grpSpPr>
            <a:xfrm>
              <a:off x="1460577" y="3791383"/>
              <a:ext cx="3672874" cy="2399611"/>
              <a:chOff x="676365" y="3432628"/>
              <a:chExt cx="4964997" cy="3243798"/>
            </a:xfrm>
          </p:grpSpPr>
          <p:pic>
            <p:nvPicPr>
              <p:cNvPr id="31" name="Resim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365" y="3432628"/>
                <a:ext cx="4964997" cy="3243798"/>
              </a:xfrm>
              <a:prstGeom prst="rect">
                <a:avLst/>
              </a:prstGeom>
            </p:spPr>
          </p:pic>
          <p:sp>
            <p:nvSpPr>
              <p:cNvPr id="32" name="Dikdörtgen 31"/>
              <p:cNvSpPr/>
              <p:nvPr/>
            </p:nvSpPr>
            <p:spPr>
              <a:xfrm>
                <a:off x="676365" y="3439885"/>
                <a:ext cx="4964997" cy="32365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Dikdörtgen 7"/>
            <p:cNvSpPr/>
            <p:nvPr/>
          </p:nvSpPr>
          <p:spPr>
            <a:xfrm>
              <a:off x="4754880" y="3791383"/>
              <a:ext cx="378571" cy="3417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731895" y="3762020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Dikdörtgen 43"/>
            <p:cNvSpPr/>
            <p:nvPr/>
          </p:nvSpPr>
          <p:spPr>
            <a:xfrm>
              <a:off x="4719556" y="5808511"/>
              <a:ext cx="413896" cy="382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etin kutusu 46"/>
            <p:cNvSpPr txBox="1"/>
            <p:nvPr/>
          </p:nvSpPr>
          <p:spPr>
            <a:xfrm>
              <a:off x="4718847" y="58019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4x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6916043" y="904245"/>
            <a:ext cx="3506847" cy="2274357"/>
            <a:chOff x="7068237" y="895641"/>
            <a:chExt cx="3811790" cy="2472127"/>
          </a:xfrm>
        </p:grpSpPr>
        <p:grpSp>
          <p:nvGrpSpPr>
            <p:cNvPr id="17" name="Grup 16"/>
            <p:cNvGrpSpPr/>
            <p:nvPr/>
          </p:nvGrpSpPr>
          <p:grpSpPr>
            <a:xfrm>
              <a:off x="7068237" y="901828"/>
              <a:ext cx="3771225" cy="2463189"/>
              <a:chOff x="5719161" y="1594541"/>
              <a:chExt cx="4957189" cy="3248297"/>
            </a:xfrm>
          </p:grpSpPr>
          <p:grpSp>
            <p:nvGrpSpPr>
              <p:cNvPr id="18" name="Grup 17"/>
              <p:cNvGrpSpPr/>
              <p:nvPr/>
            </p:nvGrpSpPr>
            <p:grpSpPr>
              <a:xfrm>
                <a:off x="5719161" y="1594541"/>
                <a:ext cx="4957189" cy="3248297"/>
                <a:chOff x="879566" y="1741714"/>
                <a:chExt cx="4957189" cy="3248297"/>
              </a:xfrm>
            </p:grpSpPr>
            <p:pic>
              <p:nvPicPr>
                <p:cNvPr id="22" name="Resim 2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081" y="1749204"/>
                  <a:ext cx="4950674" cy="3233549"/>
                </a:xfrm>
                <a:prstGeom prst="rect">
                  <a:avLst/>
                </a:prstGeom>
              </p:spPr>
            </p:pic>
            <p:sp>
              <p:nvSpPr>
                <p:cNvPr id="23" name="Dikdörtgen 22"/>
                <p:cNvSpPr/>
                <p:nvPr/>
              </p:nvSpPr>
              <p:spPr>
                <a:xfrm>
                  <a:off x="879566" y="1741714"/>
                  <a:ext cx="4957189" cy="324829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Düz Ok Bağlayıcısı 18"/>
              <p:cNvCxnSpPr/>
              <p:nvPr/>
            </p:nvCxnSpPr>
            <p:spPr>
              <a:xfrm flipV="1">
                <a:off x="6821424" y="3758410"/>
                <a:ext cx="987552" cy="3990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6140041" y="3357360"/>
                <a:ext cx="1143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Chessboard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>
                <a:off x="8871458" y="3426552"/>
                <a:ext cx="4812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Qtz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Dikdörtgen 33"/>
            <p:cNvSpPr/>
            <p:nvPr/>
          </p:nvSpPr>
          <p:spPr>
            <a:xfrm>
              <a:off x="10479024" y="901828"/>
              <a:ext cx="360438" cy="3526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10446685" y="895641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Dikdörtgen 41"/>
            <p:cNvSpPr/>
            <p:nvPr/>
          </p:nvSpPr>
          <p:spPr>
            <a:xfrm>
              <a:off x="10446685" y="2985285"/>
              <a:ext cx="392777" cy="382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etin kutusu 47"/>
            <p:cNvSpPr txBox="1"/>
            <p:nvPr/>
          </p:nvSpPr>
          <p:spPr>
            <a:xfrm>
              <a:off x="10387584" y="298923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10x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1703006" y="5910213"/>
            <a:ext cx="952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</a:t>
            </a:r>
            <a:r>
              <a:rPr lang="tr-TR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5.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photograpgs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showing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bulging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recrystallization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(BGR)(a),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chessboard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extinction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(b),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graind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boundary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migration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(c),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subgrain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rotation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recrystallization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(SGR)(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c,d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micafish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structure</a:t>
            </a:r>
            <a:r>
              <a:rPr lang="tr-T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(d). 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9" name="Resim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034" y="4032881"/>
            <a:ext cx="640135" cy="432854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060" y="4196305"/>
            <a:ext cx="640135" cy="432854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605" y="3678445"/>
            <a:ext cx="640135" cy="432854"/>
          </a:xfrm>
          <a:prstGeom prst="rect">
            <a:avLst/>
          </a:prstGeom>
        </p:spPr>
      </p:pic>
      <p:cxnSp>
        <p:nvCxnSpPr>
          <p:cNvPr id="60" name="Düz Ok Bağlayıcısı 59"/>
          <p:cNvCxnSpPr/>
          <p:nvPr/>
        </p:nvCxnSpPr>
        <p:spPr>
          <a:xfrm flipV="1">
            <a:off x="3422468" y="4616316"/>
            <a:ext cx="322218" cy="5064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Metin kutusu 60"/>
          <p:cNvSpPr txBox="1"/>
          <p:nvPr/>
        </p:nvSpPr>
        <p:spPr>
          <a:xfrm>
            <a:off x="3708594" y="4608420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GBR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999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{26FA87AB-BF80-344C-9AF8-42BA03832B2C}tf10001120</Template>
  <TotalTime>1335</TotalTime>
  <Words>884</Words>
  <Application>Microsoft Macintosh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Helvetica Neue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Birkan Bayrak</dc:creator>
  <cp:lastModifiedBy>Sofie Amundsen</cp:lastModifiedBy>
  <cp:revision>69</cp:revision>
  <dcterms:created xsi:type="dcterms:W3CDTF">2020-04-27T18:31:38Z</dcterms:created>
  <dcterms:modified xsi:type="dcterms:W3CDTF">2020-05-05T21:28:22Z</dcterms:modified>
</cp:coreProperties>
</file>