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514" r:id="rId2"/>
    <p:sldId id="547" r:id="rId3"/>
    <p:sldId id="543" r:id="rId4"/>
    <p:sldId id="522" r:id="rId5"/>
    <p:sldId id="523" r:id="rId6"/>
    <p:sldId id="541" r:id="rId7"/>
    <p:sldId id="539" r:id="rId8"/>
    <p:sldId id="442" r:id="rId9"/>
    <p:sldId id="536" r:id="rId10"/>
    <p:sldId id="258" r:id="rId11"/>
    <p:sldId id="538" r:id="rId12"/>
    <p:sldId id="540" r:id="rId13"/>
    <p:sldId id="537" r:id="rId14"/>
    <p:sldId id="545" r:id="rId15"/>
    <p:sldId id="544" r:id="rId16"/>
    <p:sldId id="533" r:id="rId17"/>
    <p:sldId id="528" r:id="rId18"/>
    <p:sldId id="535" r:id="rId19"/>
    <p:sldId id="534" r:id="rId20"/>
    <p:sldId id="50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Jackson" initials="JJ" lastIdx="15" clrIdx="0">
    <p:extLst>
      <p:ext uri="{19B8F6BF-5375-455C-9EA6-DF929625EA0E}">
        <p15:presenceInfo xmlns:p15="http://schemas.microsoft.com/office/powerpoint/2012/main" userId="1c6e3b12f7f2a93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9F"/>
    <a:srgbClr val="012169"/>
    <a:srgbClr val="A5BB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837" autoAdjust="0"/>
  </p:normalViewPr>
  <p:slideViewPr>
    <p:cSldViewPr snapToGrid="0">
      <p:cViewPr varScale="1">
        <p:scale>
          <a:sx n="72" d="100"/>
          <a:sy n="72" d="100"/>
        </p:scale>
        <p:origin x="135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0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vino\Dropbox\Previsico\JavaFIN%20project\RatingsCurve_AllCities%20(version%20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vino\Dropbox\Previsico\JavaFIN%20project\RatingsCurve_AllCities%20(version%20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vino\AppData\Roaming\Microsoft\Excel\RatingsCurve_AllCities%20(version%201)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vino\Dropbox\Previsico\JavaFIN%20project\RatingsCurve_AllCities%20(version%201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vino\Dropbox\Previsico\JavaFIN%20project\RatingsCurve_AllCities%20(version%201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vino\Dropbox\Previsico\JavaFIN%20project\RatingsCurve_AllCities%20(version%201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Number of buildings in Solo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692038495188105E-2"/>
          <c:y val="0.15782407407407409"/>
          <c:w val="0.87753018372703417"/>
          <c:h val="0.49917650918635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'AVI-STATS'!$K$2</c:f>
              <c:strCache>
                <c:ptCount val="1"/>
                <c:pt idx="0">
                  <c:v>Number of buildings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'AVI-STATS'!$J$3:$J$18</c:f>
              <c:strCache>
                <c:ptCount val="16"/>
                <c:pt idx="0">
                  <c:v>house</c:v>
                </c:pt>
                <c:pt idx="1">
                  <c:v>school</c:v>
                </c:pt>
                <c:pt idx="2">
                  <c:v>commercial</c:v>
                </c:pt>
                <c:pt idx="3">
                  <c:v>bank</c:v>
                </c:pt>
                <c:pt idx="4">
                  <c:v>place_of_worship</c:v>
                </c:pt>
                <c:pt idx="5">
                  <c:v>marketplace</c:v>
                </c:pt>
                <c:pt idx="6">
                  <c:v>public</c:v>
                </c:pt>
                <c:pt idx="7">
                  <c:v>toilets</c:v>
                </c:pt>
                <c:pt idx="8">
                  <c:v>Gudang</c:v>
                </c:pt>
                <c:pt idx="9">
                  <c:v>Ruko</c:v>
                </c:pt>
                <c:pt idx="10">
                  <c:v>restaurant</c:v>
                </c:pt>
                <c:pt idx="11">
                  <c:v>hotel</c:v>
                </c:pt>
                <c:pt idx="12">
                  <c:v>industrial</c:v>
                </c:pt>
                <c:pt idx="13">
                  <c:v>warehouse</c:v>
                </c:pt>
                <c:pt idx="14">
                  <c:v>mosque</c:v>
                </c:pt>
                <c:pt idx="15">
                  <c:v>residential</c:v>
                </c:pt>
              </c:strCache>
            </c:strRef>
          </c:cat>
          <c:val>
            <c:numRef>
              <c:f>'AVI-STATS'!$K$3:$K$18</c:f>
              <c:numCache>
                <c:formatCode>General</c:formatCode>
                <c:ptCount val="16"/>
                <c:pt idx="0">
                  <c:v>1462</c:v>
                </c:pt>
                <c:pt idx="1">
                  <c:v>24</c:v>
                </c:pt>
                <c:pt idx="2">
                  <c:v>24</c:v>
                </c:pt>
                <c:pt idx="3">
                  <c:v>16</c:v>
                </c:pt>
                <c:pt idx="4">
                  <c:v>14</c:v>
                </c:pt>
                <c:pt idx="5">
                  <c:v>14</c:v>
                </c:pt>
                <c:pt idx="6">
                  <c:v>12</c:v>
                </c:pt>
                <c:pt idx="7">
                  <c:v>11</c:v>
                </c:pt>
                <c:pt idx="8">
                  <c:v>11</c:v>
                </c:pt>
                <c:pt idx="9">
                  <c:v>10</c:v>
                </c:pt>
                <c:pt idx="10">
                  <c:v>9</c:v>
                </c:pt>
                <c:pt idx="11">
                  <c:v>9</c:v>
                </c:pt>
                <c:pt idx="12">
                  <c:v>9</c:v>
                </c:pt>
                <c:pt idx="13">
                  <c:v>9</c:v>
                </c:pt>
                <c:pt idx="14">
                  <c:v>7</c:v>
                </c:pt>
                <c:pt idx="1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27-45DF-961C-0DFDA9899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0908360"/>
        <c:axId val="640920496"/>
      </c:barChart>
      <c:catAx>
        <c:axId val="64090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920496"/>
        <c:crosses val="autoZero"/>
        <c:auto val="1"/>
        <c:lblAlgn val="ctr"/>
        <c:lblOffset val="100"/>
        <c:noMultiLvlLbl val="0"/>
      </c:catAx>
      <c:valAx>
        <c:axId val="640920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908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Number of buildings in Semarang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'AVI-STATS'!$G$2</c:f>
              <c:strCache>
                <c:ptCount val="1"/>
                <c:pt idx="0">
                  <c:v>Number of buildings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'AVI-STATS'!$F$3:$F$18</c:f>
              <c:strCache>
                <c:ptCount val="16"/>
                <c:pt idx="0">
                  <c:v>school</c:v>
                </c:pt>
                <c:pt idx="1">
                  <c:v>mosque</c:v>
                </c:pt>
                <c:pt idx="2">
                  <c:v>college</c:v>
                </c:pt>
                <c:pt idx="3">
                  <c:v>government_office</c:v>
                </c:pt>
                <c:pt idx="4">
                  <c:v>kindergarten</c:v>
                </c:pt>
                <c:pt idx="5">
                  <c:v>bank</c:v>
                </c:pt>
                <c:pt idx="6">
                  <c:v>university</c:v>
                </c:pt>
                <c:pt idx="7">
                  <c:v>residential</c:v>
                </c:pt>
                <c:pt idx="8">
                  <c:v>church</c:v>
                </c:pt>
                <c:pt idx="9">
                  <c:v>hospital</c:v>
                </c:pt>
                <c:pt idx="10">
                  <c:v>clinic</c:v>
                </c:pt>
                <c:pt idx="11">
                  <c:v>village_office</c:v>
                </c:pt>
                <c:pt idx="12">
                  <c:v>house</c:v>
                </c:pt>
                <c:pt idx="13">
                  <c:v>community_group_offi</c:v>
                </c:pt>
                <c:pt idx="14">
                  <c:v>temple</c:v>
                </c:pt>
                <c:pt idx="15">
                  <c:v>police</c:v>
                </c:pt>
              </c:strCache>
            </c:strRef>
          </c:cat>
          <c:val>
            <c:numRef>
              <c:f>'AVI-STATS'!$G$3:$G$18</c:f>
              <c:numCache>
                <c:formatCode>General</c:formatCode>
                <c:ptCount val="16"/>
                <c:pt idx="0">
                  <c:v>517</c:v>
                </c:pt>
                <c:pt idx="1">
                  <c:v>471</c:v>
                </c:pt>
                <c:pt idx="2">
                  <c:v>150</c:v>
                </c:pt>
                <c:pt idx="3">
                  <c:v>137</c:v>
                </c:pt>
                <c:pt idx="4">
                  <c:v>136</c:v>
                </c:pt>
                <c:pt idx="5">
                  <c:v>105</c:v>
                </c:pt>
                <c:pt idx="6">
                  <c:v>105</c:v>
                </c:pt>
                <c:pt idx="7">
                  <c:v>100</c:v>
                </c:pt>
                <c:pt idx="8">
                  <c:v>84</c:v>
                </c:pt>
                <c:pt idx="9">
                  <c:v>66</c:v>
                </c:pt>
                <c:pt idx="10">
                  <c:v>61</c:v>
                </c:pt>
                <c:pt idx="11">
                  <c:v>46</c:v>
                </c:pt>
                <c:pt idx="12">
                  <c:v>44</c:v>
                </c:pt>
                <c:pt idx="13">
                  <c:v>29</c:v>
                </c:pt>
                <c:pt idx="14">
                  <c:v>26</c:v>
                </c:pt>
                <c:pt idx="1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3F-4797-A43C-AFD51B592C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7074496"/>
        <c:axId val="597080072"/>
      </c:barChart>
      <c:catAx>
        <c:axId val="59707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7080072"/>
        <c:crosses val="autoZero"/>
        <c:auto val="1"/>
        <c:lblAlgn val="ctr"/>
        <c:lblOffset val="100"/>
        <c:noMultiLvlLbl val="0"/>
      </c:catAx>
      <c:valAx>
        <c:axId val="597080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707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Number of buildings in Jakarta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'AVI-STATS'!$B$2</c:f>
              <c:strCache>
                <c:ptCount val="1"/>
                <c:pt idx="0">
                  <c:v>Number of buildings ratio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'AVI-STATS'!$A$3:$A$18</c:f>
              <c:strCache>
                <c:ptCount val="16"/>
                <c:pt idx="0">
                  <c:v>school</c:v>
                </c:pt>
                <c:pt idx="1">
                  <c:v>mosque</c:v>
                </c:pt>
                <c:pt idx="2">
                  <c:v>government_office</c:v>
                </c:pt>
                <c:pt idx="3">
                  <c:v>community_group_offi</c:v>
                </c:pt>
                <c:pt idx="4">
                  <c:v>power_substation</c:v>
                </c:pt>
                <c:pt idx="5">
                  <c:v>bank</c:v>
                </c:pt>
                <c:pt idx="6">
                  <c:v>kindergarten</c:v>
                </c:pt>
                <c:pt idx="7">
                  <c:v>clinic</c:v>
                </c:pt>
                <c:pt idx="8">
                  <c:v>hospital</c:v>
                </c:pt>
                <c:pt idx="9">
                  <c:v>commercial</c:v>
                </c:pt>
                <c:pt idx="10">
                  <c:v>church</c:v>
                </c:pt>
                <c:pt idx="11">
                  <c:v>university</c:v>
                </c:pt>
                <c:pt idx="12">
                  <c:v>house</c:v>
                </c:pt>
                <c:pt idx="13">
                  <c:v>apartments</c:v>
                </c:pt>
                <c:pt idx="14">
                  <c:v>office</c:v>
                </c:pt>
                <c:pt idx="15">
                  <c:v>embassy</c:v>
                </c:pt>
              </c:strCache>
            </c:strRef>
          </c:cat>
          <c:val>
            <c:numRef>
              <c:f>'AVI-STATS'!$B$3:$B$18</c:f>
              <c:numCache>
                <c:formatCode>General</c:formatCode>
                <c:ptCount val="16"/>
                <c:pt idx="0">
                  <c:v>704</c:v>
                </c:pt>
                <c:pt idx="1">
                  <c:v>671</c:v>
                </c:pt>
                <c:pt idx="2">
                  <c:v>393</c:v>
                </c:pt>
                <c:pt idx="3">
                  <c:v>270</c:v>
                </c:pt>
                <c:pt idx="4">
                  <c:v>201</c:v>
                </c:pt>
                <c:pt idx="5">
                  <c:v>191</c:v>
                </c:pt>
                <c:pt idx="6">
                  <c:v>148</c:v>
                </c:pt>
                <c:pt idx="7">
                  <c:v>139</c:v>
                </c:pt>
                <c:pt idx="8">
                  <c:v>133</c:v>
                </c:pt>
                <c:pt idx="9">
                  <c:v>126</c:v>
                </c:pt>
                <c:pt idx="10">
                  <c:v>117</c:v>
                </c:pt>
                <c:pt idx="11">
                  <c:v>103</c:v>
                </c:pt>
                <c:pt idx="12">
                  <c:v>79</c:v>
                </c:pt>
                <c:pt idx="13">
                  <c:v>75</c:v>
                </c:pt>
                <c:pt idx="14">
                  <c:v>72</c:v>
                </c:pt>
                <c:pt idx="15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66-4769-A1D0-A76EB2C7B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8628792"/>
        <c:axId val="618629120"/>
      </c:barChart>
      <c:catAx>
        <c:axId val="618628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8629120"/>
        <c:crosses val="autoZero"/>
        <c:auto val="1"/>
        <c:lblAlgn val="ctr"/>
        <c:lblOffset val="100"/>
        <c:noMultiLvlLbl val="0"/>
      </c:catAx>
      <c:valAx>
        <c:axId val="618629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8628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Correlation between total rainfall and buildings flooded - All Cities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Semarang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Workings!$BA$2:$BA$31</c:f>
              <c:numCache>
                <c:formatCode>General</c:formatCode>
                <c:ptCount val="30"/>
                <c:pt idx="0">
                  <c:v>2.9635429382324165</c:v>
                </c:pt>
                <c:pt idx="1">
                  <c:v>5.7959556579589711</c:v>
                </c:pt>
                <c:pt idx="2">
                  <c:v>12.331485748290982</c:v>
                </c:pt>
                <c:pt idx="3">
                  <c:v>13.371944427490217</c:v>
                </c:pt>
                <c:pt idx="4">
                  <c:v>19.977331161498995</c:v>
                </c:pt>
                <c:pt idx="5">
                  <c:v>34.151077270507749</c:v>
                </c:pt>
                <c:pt idx="6">
                  <c:v>34.897804260253864</c:v>
                </c:pt>
                <c:pt idx="7">
                  <c:v>40.905475616455021</c:v>
                </c:pt>
                <c:pt idx="8">
                  <c:v>46.918058395385657</c:v>
                </c:pt>
                <c:pt idx="9">
                  <c:v>49.510717391967717</c:v>
                </c:pt>
                <c:pt idx="10">
                  <c:v>53.802013397216733</c:v>
                </c:pt>
                <c:pt idx="11">
                  <c:v>57.201004028320241</c:v>
                </c:pt>
                <c:pt idx="12">
                  <c:v>60.075283052999993</c:v>
                </c:pt>
                <c:pt idx="13">
                  <c:v>60.543680191039925</c:v>
                </c:pt>
                <c:pt idx="14">
                  <c:v>64.202785491943217</c:v>
                </c:pt>
                <c:pt idx="15">
                  <c:v>65.257072448730398</c:v>
                </c:pt>
                <c:pt idx="16">
                  <c:v>66.442012786865092</c:v>
                </c:pt>
                <c:pt idx="17">
                  <c:v>69.398880004882656</c:v>
                </c:pt>
                <c:pt idx="18">
                  <c:v>70.796966552734304</c:v>
                </c:pt>
                <c:pt idx="19">
                  <c:v>79.144001007079993</c:v>
                </c:pt>
                <c:pt idx="20">
                  <c:v>100.40044784545867</c:v>
                </c:pt>
                <c:pt idx="21">
                  <c:v>113.40856552124015</c:v>
                </c:pt>
                <c:pt idx="22">
                  <c:v>126.6792211234568</c:v>
                </c:pt>
                <c:pt idx="23">
                  <c:v>132.11294724047158</c:v>
                </c:pt>
                <c:pt idx="24">
                  <c:v>136.37971878051721</c:v>
                </c:pt>
                <c:pt idx="25">
                  <c:v>166.39480590820264</c:v>
                </c:pt>
                <c:pt idx="26">
                  <c:v>179.01563644409146</c:v>
                </c:pt>
                <c:pt idx="27">
                  <c:v>187.62922286987273</c:v>
                </c:pt>
                <c:pt idx="28">
                  <c:v>209.20848846435501</c:v>
                </c:pt>
                <c:pt idx="29">
                  <c:v>266.98684692382733</c:v>
                </c:pt>
              </c:numCache>
            </c:numRef>
          </c:xVal>
          <c:yVal>
            <c:numRef>
              <c:f>Workings!$BB$2:$BB$31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2564</c:v>
                </c:pt>
                <c:pt idx="6">
                  <c:v>6706</c:v>
                </c:pt>
                <c:pt idx="7">
                  <c:v>5648</c:v>
                </c:pt>
                <c:pt idx="8">
                  <c:v>0</c:v>
                </c:pt>
                <c:pt idx="9">
                  <c:v>8269</c:v>
                </c:pt>
                <c:pt idx="10">
                  <c:v>6674</c:v>
                </c:pt>
                <c:pt idx="11">
                  <c:v>6922</c:v>
                </c:pt>
                <c:pt idx="12">
                  <c:v>3096</c:v>
                </c:pt>
                <c:pt idx="13">
                  <c:v>7550</c:v>
                </c:pt>
                <c:pt idx="14">
                  <c:v>11169</c:v>
                </c:pt>
                <c:pt idx="15">
                  <c:v>9389</c:v>
                </c:pt>
                <c:pt idx="16">
                  <c:v>5994</c:v>
                </c:pt>
                <c:pt idx="17">
                  <c:v>9366</c:v>
                </c:pt>
                <c:pt idx="18">
                  <c:v>9924</c:v>
                </c:pt>
                <c:pt idx="19">
                  <c:v>2440</c:v>
                </c:pt>
                <c:pt idx="20">
                  <c:v>13147</c:v>
                </c:pt>
                <c:pt idx="21">
                  <c:v>13914</c:v>
                </c:pt>
                <c:pt idx="22">
                  <c:v>16187</c:v>
                </c:pt>
                <c:pt idx="23">
                  <c:v>16437</c:v>
                </c:pt>
                <c:pt idx="24">
                  <c:v>16075</c:v>
                </c:pt>
                <c:pt idx="25">
                  <c:v>19623</c:v>
                </c:pt>
                <c:pt idx="26">
                  <c:v>22221</c:v>
                </c:pt>
                <c:pt idx="27">
                  <c:v>22287</c:v>
                </c:pt>
                <c:pt idx="28">
                  <c:v>23660</c:v>
                </c:pt>
                <c:pt idx="29">
                  <c:v>27705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BD1-4979-9E08-9956A6898395}"/>
            </c:ext>
          </c:extLst>
        </c:ser>
        <c:ser>
          <c:idx val="1"/>
          <c:order val="1"/>
          <c:tx>
            <c:v>Jakarta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Workings!$BC$2:$BC$31</c:f>
              <c:numCache>
                <c:formatCode>General</c:formatCode>
                <c:ptCount val="30"/>
                <c:pt idx="0">
                  <c:v>10.942459104999999</c:v>
                </c:pt>
                <c:pt idx="1">
                  <c:v>11.782338830999999</c:v>
                </c:pt>
                <c:pt idx="2">
                  <c:v>13.158321379999999</c:v>
                </c:pt>
                <c:pt idx="3">
                  <c:v>16.491889955000001</c:v>
                </c:pt>
                <c:pt idx="4">
                  <c:v>19.100189209</c:v>
                </c:pt>
                <c:pt idx="5">
                  <c:v>22.046566008000003</c:v>
                </c:pt>
                <c:pt idx="6">
                  <c:v>22.833347320999998</c:v>
                </c:pt>
                <c:pt idx="7">
                  <c:v>23.639202118000007</c:v>
                </c:pt>
                <c:pt idx="8">
                  <c:v>29.656887057000002</c:v>
                </c:pt>
                <c:pt idx="9">
                  <c:v>30.487060544999999</c:v>
                </c:pt>
                <c:pt idx="10">
                  <c:v>32.933235168000003</c:v>
                </c:pt>
                <c:pt idx="11">
                  <c:v>37.293000103999994</c:v>
                </c:pt>
                <c:pt idx="12">
                  <c:v>38.550853726</c:v>
                </c:pt>
                <c:pt idx="13">
                  <c:v>38.562774659000006</c:v>
                </c:pt>
                <c:pt idx="14">
                  <c:v>39.909124371999987</c:v>
                </c:pt>
                <c:pt idx="15">
                  <c:v>44.212341307000003</c:v>
                </c:pt>
                <c:pt idx="16">
                  <c:v>44.727802275999991</c:v>
                </c:pt>
                <c:pt idx="17">
                  <c:v>48.632621766999996</c:v>
                </c:pt>
                <c:pt idx="18">
                  <c:v>55.688858035000003</c:v>
                </c:pt>
                <c:pt idx="19">
                  <c:v>57.754516590999998</c:v>
                </c:pt>
                <c:pt idx="20">
                  <c:v>61.162948601999986</c:v>
                </c:pt>
                <c:pt idx="21">
                  <c:v>62.009668352000034</c:v>
                </c:pt>
                <c:pt idx="22">
                  <c:v>62.496662143999998</c:v>
                </c:pt>
                <c:pt idx="23">
                  <c:v>67.839860916999996</c:v>
                </c:pt>
                <c:pt idx="24">
                  <c:v>71.076869965000014</c:v>
                </c:pt>
                <c:pt idx="25">
                  <c:v>71.840286254000006</c:v>
                </c:pt>
                <c:pt idx="26">
                  <c:v>72.032451625999983</c:v>
                </c:pt>
                <c:pt idx="27">
                  <c:v>85.192680355000007</c:v>
                </c:pt>
                <c:pt idx="28">
                  <c:v>110.309123996</c:v>
                </c:pt>
                <c:pt idx="29">
                  <c:v>142.72737503900004</c:v>
                </c:pt>
              </c:numCache>
            </c:numRef>
          </c:xVal>
          <c:yVal>
            <c:numRef>
              <c:f>Workings!$BD$2:$BD$31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3758</c:v>
                </c:pt>
                <c:pt idx="13">
                  <c:v>0</c:v>
                </c:pt>
                <c:pt idx="14">
                  <c:v>8524</c:v>
                </c:pt>
                <c:pt idx="15">
                  <c:v>0</c:v>
                </c:pt>
                <c:pt idx="16">
                  <c:v>12641</c:v>
                </c:pt>
                <c:pt idx="17">
                  <c:v>9916</c:v>
                </c:pt>
                <c:pt idx="18">
                  <c:v>8435</c:v>
                </c:pt>
                <c:pt idx="19">
                  <c:v>12751</c:v>
                </c:pt>
                <c:pt idx="20">
                  <c:v>14875</c:v>
                </c:pt>
                <c:pt idx="21">
                  <c:v>10414</c:v>
                </c:pt>
                <c:pt idx="22">
                  <c:v>14073</c:v>
                </c:pt>
                <c:pt idx="23">
                  <c:v>13487</c:v>
                </c:pt>
                <c:pt idx="24">
                  <c:v>15688</c:v>
                </c:pt>
                <c:pt idx="25">
                  <c:v>14380</c:v>
                </c:pt>
                <c:pt idx="26">
                  <c:v>14805</c:v>
                </c:pt>
                <c:pt idx="27">
                  <c:v>19223</c:v>
                </c:pt>
                <c:pt idx="28">
                  <c:v>23968</c:v>
                </c:pt>
                <c:pt idx="29">
                  <c:v>27849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BD1-4979-9E08-9956A6898395}"/>
            </c:ext>
          </c:extLst>
        </c:ser>
        <c:ser>
          <c:idx val="2"/>
          <c:order val="2"/>
          <c:tx>
            <c:v>Solo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Workings!$BE$2:$BE$31</c:f>
              <c:numCache>
                <c:formatCode>General</c:formatCode>
                <c:ptCount val="30"/>
                <c:pt idx="0">
                  <c:v>7.3909759521484292E-2</c:v>
                </c:pt>
                <c:pt idx="1">
                  <c:v>3.7288758754730176</c:v>
                </c:pt>
                <c:pt idx="2">
                  <c:v>3.751277923583979</c:v>
                </c:pt>
                <c:pt idx="3">
                  <c:v>3.9677619934081942</c:v>
                </c:pt>
                <c:pt idx="4">
                  <c:v>7.0080757141113228</c:v>
                </c:pt>
                <c:pt idx="5">
                  <c:v>11.629276126623118</c:v>
                </c:pt>
                <c:pt idx="6">
                  <c:v>14.287471771240195</c:v>
                </c:pt>
                <c:pt idx="7">
                  <c:v>21.047592163085902</c:v>
                </c:pt>
                <c:pt idx="8">
                  <c:v>21.455287933349567</c:v>
                </c:pt>
                <c:pt idx="9">
                  <c:v>28.346300125122042</c:v>
                </c:pt>
                <c:pt idx="10">
                  <c:v>30.085086822509723</c:v>
                </c:pt>
                <c:pt idx="11">
                  <c:v>40.195465087890533</c:v>
                </c:pt>
                <c:pt idx="12">
                  <c:v>41.288852691650334</c:v>
                </c:pt>
                <c:pt idx="13">
                  <c:v>47.766685485839794</c:v>
                </c:pt>
                <c:pt idx="14">
                  <c:v>60.611248016357294</c:v>
                </c:pt>
                <c:pt idx="15">
                  <c:v>60.808181762695256</c:v>
                </c:pt>
                <c:pt idx="16">
                  <c:v>67.438602447509652</c:v>
                </c:pt>
                <c:pt idx="17">
                  <c:v>79.81867790222158</c:v>
                </c:pt>
                <c:pt idx="18">
                  <c:v>96.737623214721438</c:v>
                </c:pt>
                <c:pt idx="19">
                  <c:v>103.10626029968239</c:v>
                </c:pt>
                <c:pt idx="20">
                  <c:v>104.79402542114229</c:v>
                </c:pt>
                <c:pt idx="21">
                  <c:v>105.31139373779267</c:v>
                </c:pt>
                <c:pt idx="22">
                  <c:v>115.92626571655252</c:v>
                </c:pt>
                <c:pt idx="23">
                  <c:v>134.56249237060513</c:v>
                </c:pt>
                <c:pt idx="24">
                  <c:v>142.12751388549765</c:v>
                </c:pt>
                <c:pt idx="25">
                  <c:v>156.09812736511196</c:v>
                </c:pt>
                <c:pt idx="26">
                  <c:v>160.56442260742173</c:v>
                </c:pt>
                <c:pt idx="27">
                  <c:v>161.23337745666464</c:v>
                </c:pt>
                <c:pt idx="28">
                  <c:v>170.76730728149363</c:v>
                </c:pt>
                <c:pt idx="29">
                  <c:v>202.43263244628866</c:v>
                </c:pt>
              </c:numCache>
            </c:numRef>
          </c:xVal>
          <c:yVal>
            <c:numRef>
              <c:f>Workings!$BF$2:$BF$31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2395</c:v>
                </c:pt>
                <c:pt idx="13">
                  <c:v>0</c:v>
                </c:pt>
                <c:pt idx="14">
                  <c:v>4372</c:v>
                </c:pt>
                <c:pt idx="15">
                  <c:v>6056</c:v>
                </c:pt>
                <c:pt idx="16">
                  <c:v>4921</c:v>
                </c:pt>
                <c:pt idx="17">
                  <c:v>5891</c:v>
                </c:pt>
                <c:pt idx="18">
                  <c:v>7767</c:v>
                </c:pt>
                <c:pt idx="19">
                  <c:v>8623</c:v>
                </c:pt>
                <c:pt idx="20">
                  <c:v>7011</c:v>
                </c:pt>
                <c:pt idx="21">
                  <c:v>9367</c:v>
                </c:pt>
                <c:pt idx="22">
                  <c:v>9936</c:v>
                </c:pt>
                <c:pt idx="23">
                  <c:v>10998</c:v>
                </c:pt>
                <c:pt idx="24">
                  <c:v>11395</c:v>
                </c:pt>
                <c:pt idx="25">
                  <c:v>10950</c:v>
                </c:pt>
                <c:pt idx="26">
                  <c:v>11580</c:v>
                </c:pt>
                <c:pt idx="27">
                  <c:v>11903</c:v>
                </c:pt>
                <c:pt idx="28">
                  <c:v>13080</c:v>
                </c:pt>
                <c:pt idx="29">
                  <c:v>14600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BD1-4979-9E08-9956A68983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2022335"/>
        <c:axId val="1836883823"/>
      </c:scatterChart>
      <c:valAx>
        <c:axId val="20020223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Total amount of rainfall (in mm)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6883823"/>
        <c:crosses val="autoZero"/>
        <c:crossBetween val="midCat"/>
      </c:valAx>
      <c:valAx>
        <c:axId val="183688382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buildings flooded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20223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787304364732182E-2"/>
          <c:y val="0.13736001886851665"/>
          <c:w val="0.86478492271799345"/>
          <c:h val="0.68019190756756287"/>
        </c:manualLayout>
      </c:layout>
      <c:lineChart>
        <c:grouping val="standard"/>
        <c:varyColors val="0"/>
        <c:ser>
          <c:idx val="0"/>
          <c:order val="0"/>
          <c:tx>
            <c:v>Jakarta Event7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6350">
                <a:solidFill>
                  <a:schemeClr val="accent1"/>
                </a:solidFill>
              </a:ln>
              <a:effectLst/>
            </c:spPr>
          </c:marker>
          <c:cat>
            <c:strRef>
              <c:f>JKT_e1PT!$A$28:$A$37</c:f>
              <c:strCache>
                <c:ptCount val="10"/>
                <c:pt idx="0">
                  <c:v>0.2-0.4</c:v>
                </c:pt>
                <c:pt idx="1">
                  <c:v>0.4-0.6</c:v>
                </c:pt>
                <c:pt idx="2">
                  <c:v>0.6-0.8</c:v>
                </c:pt>
                <c:pt idx="3">
                  <c:v>0.8-1</c:v>
                </c:pt>
                <c:pt idx="4">
                  <c:v>1-1.2</c:v>
                </c:pt>
                <c:pt idx="5">
                  <c:v>1.2-1.4</c:v>
                </c:pt>
                <c:pt idx="6">
                  <c:v>1.4-1.6</c:v>
                </c:pt>
                <c:pt idx="7">
                  <c:v>1.6-1.8</c:v>
                </c:pt>
                <c:pt idx="8">
                  <c:v>1.8-2</c:v>
                </c:pt>
                <c:pt idx="9">
                  <c:v>2+</c:v>
                </c:pt>
              </c:strCache>
            </c:strRef>
          </c:cat>
          <c:val>
            <c:numRef>
              <c:f>JKT_e7PT!$AE$27:$AE$36</c:f>
              <c:numCache>
                <c:formatCode>General</c:formatCode>
                <c:ptCount val="10"/>
                <c:pt idx="0">
                  <c:v>5006</c:v>
                </c:pt>
                <c:pt idx="1">
                  <c:v>2449</c:v>
                </c:pt>
                <c:pt idx="2">
                  <c:v>1142</c:v>
                </c:pt>
                <c:pt idx="3">
                  <c:v>510</c:v>
                </c:pt>
                <c:pt idx="4">
                  <c:v>201</c:v>
                </c:pt>
                <c:pt idx="5">
                  <c:v>88</c:v>
                </c:pt>
                <c:pt idx="6">
                  <c:v>40</c:v>
                </c:pt>
                <c:pt idx="7">
                  <c:v>7</c:v>
                </c:pt>
                <c:pt idx="8">
                  <c:v>1</c:v>
                </c:pt>
                <c:pt idx="9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E0-4CD5-8512-EEBBF3733392}"/>
            </c:ext>
          </c:extLst>
        </c:ser>
        <c:ser>
          <c:idx val="1"/>
          <c:order val="1"/>
          <c:tx>
            <c:v>Semarang</c:v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6350">
                <a:solidFill>
                  <a:schemeClr val="accent2"/>
                </a:solidFill>
              </a:ln>
              <a:effectLst/>
            </c:spPr>
          </c:marker>
          <c:cat>
            <c:strRef>
              <c:f>JKT_e1PT!$A$28:$A$37</c:f>
              <c:strCache>
                <c:ptCount val="10"/>
                <c:pt idx="0">
                  <c:v>0.2-0.4</c:v>
                </c:pt>
                <c:pt idx="1">
                  <c:v>0.4-0.6</c:v>
                </c:pt>
                <c:pt idx="2">
                  <c:v>0.6-0.8</c:v>
                </c:pt>
                <c:pt idx="3">
                  <c:v>0.8-1</c:v>
                </c:pt>
                <c:pt idx="4">
                  <c:v>1-1.2</c:v>
                </c:pt>
                <c:pt idx="5">
                  <c:v>1.2-1.4</c:v>
                </c:pt>
                <c:pt idx="6">
                  <c:v>1.4-1.6</c:v>
                </c:pt>
                <c:pt idx="7">
                  <c:v>1.6-1.8</c:v>
                </c:pt>
                <c:pt idx="8">
                  <c:v>1.8-2</c:v>
                </c:pt>
                <c:pt idx="9">
                  <c:v>2+</c:v>
                </c:pt>
              </c:strCache>
            </c:strRef>
          </c:cat>
          <c:val>
            <c:numRef>
              <c:f>JKT_e7PT!$R$42:$R$51</c:f>
              <c:numCache>
                <c:formatCode>General</c:formatCode>
                <c:ptCount val="10"/>
                <c:pt idx="0">
                  <c:v>2337</c:v>
                </c:pt>
                <c:pt idx="1">
                  <c:v>832</c:v>
                </c:pt>
                <c:pt idx="2">
                  <c:v>395</c:v>
                </c:pt>
                <c:pt idx="3">
                  <c:v>244</c:v>
                </c:pt>
                <c:pt idx="4">
                  <c:v>123</c:v>
                </c:pt>
                <c:pt idx="5">
                  <c:v>62</c:v>
                </c:pt>
                <c:pt idx="6">
                  <c:v>50</c:v>
                </c:pt>
                <c:pt idx="7">
                  <c:v>26</c:v>
                </c:pt>
                <c:pt idx="8">
                  <c:v>12</c:v>
                </c:pt>
                <c:pt idx="9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E0-4CD5-8512-EEBBF3733392}"/>
            </c:ext>
          </c:extLst>
        </c:ser>
        <c:ser>
          <c:idx val="2"/>
          <c:order val="2"/>
          <c:tx>
            <c:v>Solo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JKT_e7PT!$Q$58:$Q$67</c:f>
              <c:numCache>
                <c:formatCode>General</c:formatCode>
                <c:ptCount val="10"/>
                <c:pt idx="0">
                  <c:v>2944</c:v>
                </c:pt>
                <c:pt idx="1">
                  <c:v>1800</c:v>
                </c:pt>
                <c:pt idx="2">
                  <c:v>949</c:v>
                </c:pt>
                <c:pt idx="3">
                  <c:v>431</c:v>
                </c:pt>
                <c:pt idx="4">
                  <c:v>215</c:v>
                </c:pt>
                <c:pt idx="5">
                  <c:v>89</c:v>
                </c:pt>
                <c:pt idx="6">
                  <c:v>29</c:v>
                </c:pt>
                <c:pt idx="7">
                  <c:v>18</c:v>
                </c:pt>
                <c:pt idx="8">
                  <c:v>9</c:v>
                </c:pt>
                <c:pt idx="9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E0-4CD5-8512-EEBBF37333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5641776"/>
        <c:axId val="1891774096"/>
      </c:lineChart>
      <c:catAx>
        <c:axId val="495641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1774096"/>
        <c:crosses val="autoZero"/>
        <c:auto val="1"/>
        <c:lblAlgn val="ctr"/>
        <c:lblOffset val="100"/>
        <c:noMultiLvlLbl val="0"/>
      </c:catAx>
      <c:valAx>
        <c:axId val="1891774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641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4547383889152585"/>
          <c:y val="0.23079835215159281"/>
          <c:w val="0.47116272315671526"/>
          <c:h val="0.154640201805629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Workings!$BF$1</c:f>
              <c:strCache>
                <c:ptCount val="1"/>
                <c:pt idx="0">
                  <c:v>solo buildings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37718307086614172"/>
                  <c:y val="8.060258092738407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Workings!$BB$2:$BB$40</c:f>
              <c:numCache>
                <c:formatCode>General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2564</c:v>
                </c:pt>
                <c:pt idx="6">
                  <c:v>6706</c:v>
                </c:pt>
                <c:pt idx="7">
                  <c:v>5648</c:v>
                </c:pt>
                <c:pt idx="8">
                  <c:v>0</c:v>
                </c:pt>
                <c:pt idx="9">
                  <c:v>8269</c:v>
                </c:pt>
                <c:pt idx="10">
                  <c:v>6674</c:v>
                </c:pt>
                <c:pt idx="11">
                  <c:v>6922</c:v>
                </c:pt>
                <c:pt idx="12">
                  <c:v>3096</c:v>
                </c:pt>
                <c:pt idx="13">
                  <c:v>7550</c:v>
                </c:pt>
                <c:pt idx="14">
                  <c:v>11169</c:v>
                </c:pt>
                <c:pt idx="15">
                  <c:v>9389</c:v>
                </c:pt>
                <c:pt idx="16">
                  <c:v>5994</c:v>
                </c:pt>
                <c:pt idx="17">
                  <c:v>9366</c:v>
                </c:pt>
                <c:pt idx="18">
                  <c:v>9924</c:v>
                </c:pt>
                <c:pt idx="19">
                  <c:v>2440</c:v>
                </c:pt>
                <c:pt idx="20">
                  <c:v>13147</c:v>
                </c:pt>
                <c:pt idx="21">
                  <c:v>13914</c:v>
                </c:pt>
                <c:pt idx="22">
                  <c:v>16187</c:v>
                </c:pt>
                <c:pt idx="23">
                  <c:v>16437</c:v>
                </c:pt>
                <c:pt idx="24">
                  <c:v>16075</c:v>
                </c:pt>
                <c:pt idx="25">
                  <c:v>19623</c:v>
                </c:pt>
                <c:pt idx="26">
                  <c:v>22221</c:v>
                </c:pt>
                <c:pt idx="27">
                  <c:v>22287</c:v>
                </c:pt>
                <c:pt idx="28">
                  <c:v>23660</c:v>
                </c:pt>
                <c:pt idx="29">
                  <c:v>27705</c:v>
                </c:pt>
              </c:numCache>
            </c:numRef>
          </c:xVal>
          <c:yVal>
            <c:numRef>
              <c:f>Workings!$BF$2:$BF$40</c:f>
              <c:numCache>
                <c:formatCode>General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2395</c:v>
                </c:pt>
                <c:pt idx="13">
                  <c:v>0</c:v>
                </c:pt>
                <c:pt idx="14">
                  <c:v>4372</c:v>
                </c:pt>
                <c:pt idx="15">
                  <c:v>6056</c:v>
                </c:pt>
                <c:pt idx="16">
                  <c:v>4921</c:v>
                </c:pt>
                <c:pt idx="17">
                  <c:v>5891</c:v>
                </c:pt>
                <c:pt idx="18">
                  <c:v>7767</c:v>
                </c:pt>
                <c:pt idx="19">
                  <c:v>8623</c:v>
                </c:pt>
                <c:pt idx="20">
                  <c:v>7011</c:v>
                </c:pt>
                <c:pt idx="21">
                  <c:v>9367</c:v>
                </c:pt>
                <c:pt idx="22">
                  <c:v>9936</c:v>
                </c:pt>
                <c:pt idx="23">
                  <c:v>10998</c:v>
                </c:pt>
                <c:pt idx="24">
                  <c:v>11395</c:v>
                </c:pt>
                <c:pt idx="25">
                  <c:v>10950</c:v>
                </c:pt>
                <c:pt idx="26">
                  <c:v>11580</c:v>
                </c:pt>
                <c:pt idx="27">
                  <c:v>11903</c:v>
                </c:pt>
                <c:pt idx="28">
                  <c:v>13080</c:v>
                </c:pt>
                <c:pt idx="29">
                  <c:v>14600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259-4508-81BF-D81C84E19C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3919032"/>
        <c:axId val="613920344"/>
      </c:scatterChart>
      <c:valAx>
        <c:axId val="613919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flooded buildings in Semarang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920344"/>
        <c:crosses val="autoZero"/>
        <c:crossBetween val="midCat"/>
      </c:valAx>
      <c:valAx>
        <c:axId val="613920344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flooded buildings in Solo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9190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Workings!$BD$1</c:f>
              <c:strCache>
                <c:ptCount val="1"/>
                <c:pt idx="0">
                  <c:v>jak buildings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9.9781714785651787E-2"/>
                  <c:y val="-2.9674103237095364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Workings!$BB$2:$BB$40</c:f>
              <c:numCache>
                <c:formatCode>General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2564</c:v>
                </c:pt>
                <c:pt idx="6">
                  <c:v>6706</c:v>
                </c:pt>
                <c:pt idx="7">
                  <c:v>5648</c:v>
                </c:pt>
                <c:pt idx="8">
                  <c:v>0</c:v>
                </c:pt>
                <c:pt idx="9">
                  <c:v>8269</c:v>
                </c:pt>
                <c:pt idx="10">
                  <c:v>6674</c:v>
                </c:pt>
                <c:pt idx="11">
                  <c:v>6922</c:v>
                </c:pt>
                <c:pt idx="12">
                  <c:v>3096</c:v>
                </c:pt>
                <c:pt idx="13">
                  <c:v>7550</c:v>
                </c:pt>
                <c:pt idx="14">
                  <c:v>11169</c:v>
                </c:pt>
                <c:pt idx="15">
                  <c:v>9389</c:v>
                </c:pt>
                <c:pt idx="16">
                  <c:v>5994</c:v>
                </c:pt>
                <c:pt idx="17">
                  <c:v>9366</c:v>
                </c:pt>
                <c:pt idx="18">
                  <c:v>9924</c:v>
                </c:pt>
                <c:pt idx="19">
                  <c:v>2440</c:v>
                </c:pt>
                <c:pt idx="20">
                  <c:v>13147</c:v>
                </c:pt>
                <c:pt idx="21">
                  <c:v>13914</c:v>
                </c:pt>
                <c:pt idx="22">
                  <c:v>16187</c:v>
                </c:pt>
                <c:pt idx="23">
                  <c:v>16437</c:v>
                </c:pt>
                <c:pt idx="24">
                  <c:v>16075</c:v>
                </c:pt>
                <c:pt idx="25">
                  <c:v>19623</c:v>
                </c:pt>
                <c:pt idx="26">
                  <c:v>22221</c:v>
                </c:pt>
                <c:pt idx="27">
                  <c:v>22287</c:v>
                </c:pt>
                <c:pt idx="28">
                  <c:v>23660</c:v>
                </c:pt>
                <c:pt idx="29">
                  <c:v>27705</c:v>
                </c:pt>
              </c:numCache>
            </c:numRef>
          </c:xVal>
          <c:yVal>
            <c:numRef>
              <c:f>Workings!$BD$2:$BD$40</c:f>
              <c:numCache>
                <c:formatCode>General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3758</c:v>
                </c:pt>
                <c:pt idx="13">
                  <c:v>0</c:v>
                </c:pt>
                <c:pt idx="14">
                  <c:v>8524</c:v>
                </c:pt>
                <c:pt idx="15">
                  <c:v>0</c:v>
                </c:pt>
                <c:pt idx="16">
                  <c:v>12641</c:v>
                </c:pt>
                <c:pt idx="17">
                  <c:v>9916</c:v>
                </c:pt>
                <c:pt idx="18">
                  <c:v>8435</c:v>
                </c:pt>
                <c:pt idx="19">
                  <c:v>12751</c:v>
                </c:pt>
                <c:pt idx="20">
                  <c:v>14875</c:v>
                </c:pt>
                <c:pt idx="21">
                  <c:v>10414</c:v>
                </c:pt>
                <c:pt idx="22">
                  <c:v>14073</c:v>
                </c:pt>
                <c:pt idx="23">
                  <c:v>13487</c:v>
                </c:pt>
                <c:pt idx="24">
                  <c:v>15688</c:v>
                </c:pt>
                <c:pt idx="25">
                  <c:v>14380</c:v>
                </c:pt>
                <c:pt idx="26">
                  <c:v>14805</c:v>
                </c:pt>
                <c:pt idx="27">
                  <c:v>19223</c:v>
                </c:pt>
                <c:pt idx="28">
                  <c:v>23968</c:v>
                </c:pt>
                <c:pt idx="29">
                  <c:v>27849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DA2-4280-83D6-3A66646B2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917872"/>
        <c:axId val="640928040"/>
      </c:scatterChart>
      <c:valAx>
        <c:axId val="640917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</a:t>
                </a:r>
                <a:r>
                  <a:rPr lang="en-GB" baseline="0"/>
                  <a:t> of flooded buildings in Semarang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928040"/>
        <c:crosses val="autoZero"/>
        <c:crossBetween val="midCat"/>
      </c:valAx>
      <c:valAx>
        <c:axId val="640928040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flooded</a:t>
                </a:r>
                <a:r>
                  <a:rPr lang="en-GB" baseline="0"/>
                  <a:t> buildings in Jakarta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9178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Workings!$BF$1</c:f>
              <c:strCache>
                <c:ptCount val="1"/>
                <c:pt idx="0">
                  <c:v>solo buildings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12157589676290463"/>
                  <c:y val="-1.430555555555555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Workings!$BD$2:$BD$40</c:f>
              <c:numCache>
                <c:formatCode>General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3758</c:v>
                </c:pt>
                <c:pt idx="13">
                  <c:v>0</c:v>
                </c:pt>
                <c:pt idx="14">
                  <c:v>8524</c:v>
                </c:pt>
                <c:pt idx="15">
                  <c:v>0</c:v>
                </c:pt>
                <c:pt idx="16">
                  <c:v>12641</c:v>
                </c:pt>
                <c:pt idx="17">
                  <c:v>9916</c:v>
                </c:pt>
                <c:pt idx="18">
                  <c:v>8435</c:v>
                </c:pt>
                <c:pt idx="19">
                  <c:v>12751</c:v>
                </c:pt>
                <c:pt idx="20">
                  <c:v>14875</c:v>
                </c:pt>
                <c:pt idx="21">
                  <c:v>10414</c:v>
                </c:pt>
                <c:pt idx="22">
                  <c:v>14073</c:v>
                </c:pt>
                <c:pt idx="23">
                  <c:v>13487</c:v>
                </c:pt>
                <c:pt idx="24">
                  <c:v>15688</c:v>
                </c:pt>
                <c:pt idx="25">
                  <c:v>14380</c:v>
                </c:pt>
                <c:pt idx="26">
                  <c:v>14805</c:v>
                </c:pt>
                <c:pt idx="27">
                  <c:v>19223</c:v>
                </c:pt>
                <c:pt idx="28">
                  <c:v>23968</c:v>
                </c:pt>
                <c:pt idx="29">
                  <c:v>27849</c:v>
                </c:pt>
              </c:numCache>
            </c:numRef>
          </c:xVal>
          <c:yVal>
            <c:numRef>
              <c:f>Workings!$BF$2:$BF$40</c:f>
              <c:numCache>
                <c:formatCode>General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2395</c:v>
                </c:pt>
                <c:pt idx="13">
                  <c:v>0</c:v>
                </c:pt>
                <c:pt idx="14">
                  <c:v>4372</c:v>
                </c:pt>
                <c:pt idx="15">
                  <c:v>6056</c:v>
                </c:pt>
                <c:pt idx="16">
                  <c:v>4921</c:v>
                </c:pt>
                <c:pt idx="17">
                  <c:v>5891</c:v>
                </c:pt>
                <c:pt idx="18">
                  <c:v>7767</c:v>
                </c:pt>
                <c:pt idx="19">
                  <c:v>8623</c:v>
                </c:pt>
                <c:pt idx="20">
                  <c:v>7011</c:v>
                </c:pt>
                <c:pt idx="21">
                  <c:v>9367</c:v>
                </c:pt>
                <c:pt idx="22">
                  <c:v>9936</c:v>
                </c:pt>
                <c:pt idx="23">
                  <c:v>10998</c:v>
                </c:pt>
                <c:pt idx="24">
                  <c:v>11395</c:v>
                </c:pt>
                <c:pt idx="25">
                  <c:v>10950</c:v>
                </c:pt>
                <c:pt idx="26">
                  <c:v>11580</c:v>
                </c:pt>
                <c:pt idx="27">
                  <c:v>11903</c:v>
                </c:pt>
                <c:pt idx="28">
                  <c:v>13080</c:v>
                </c:pt>
                <c:pt idx="29">
                  <c:v>14600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7EF-4F3E-8EA7-E40CC574CF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957888"/>
        <c:axId val="640957232"/>
      </c:scatterChart>
      <c:valAx>
        <c:axId val="640957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flooded buildings in Jakarta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957232"/>
        <c:crosses val="autoZero"/>
        <c:crossBetween val="midCat"/>
      </c:valAx>
      <c:valAx>
        <c:axId val="6409572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</a:t>
                </a:r>
                <a:r>
                  <a:rPr lang="en-GB" baseline="0"/>
                  <a:t> of flooded buildings in Solo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957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FD5444-82BA-4696-A89E-3376F15BAA2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F282150-F338-4698-854C-26997FBD8584}">
      <dgm:prSet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oudy Old Style" panose="02020404030301010803"/>
              <a:ea typeface="+mn-ea"/>
              <a:cs typeface="+mn-cs"/>
            </a:rPr>
            <a:t>10m DSM</a:t>
          </a:r>
        </a:p>
      </dgm:t>
    </dgm:pt>
    <dgm:pt modelId="{C80C25F3-2FC6-44E9-8208-B28F29EDF072}" type="parTrans" cxnId="{F6539A29-C772-4997-BD60-8E919AEA4BCA}">
      <dgm:prSet/>
      <dgm:spPr/>
      <dgm:t>
        <a:bodyPr/>
        <a:lstStyle/>
        <a:p>
          <a:endParaRPr lang="en-US"/>
        </a:p>
      </dgm:t>
    </dgm:pt>
    <dgm:pt modelId="{003FA51C-8180-4978-BD1B-DB0628DA8C6A}" type="sibTrans" cxnId="{F6539A29-C772-4997-BD60-8E919AEA4BCA}">
      <dgm:prSet/>
      <dgm:spPr/>
      <dgm:t>
        <a:bodyPr/>
        <a:lstStyle/>
        <a:p>
          <a:endParaRPr lang="en-US"/>
        </a:p>
      </dgm:t>
    </dgm:pt>
    <dgm:pt modelId="{CA2A8F26-1450-45C7-A9A2-B938E30DBEC6}">
      <dgm:prSet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oudy Old Style" panose="02020404030301010803"/>
              <a:ea typeface="+mn-ea"/>
              <a:cs typeface="+mn-cs"/>
            </a:rPr>
            <a:t>Geology</a:t>
          </a:r>
        </a:p>
      </dgm:t>
    </dgm:pt>
    <dgm:pt modelId="{90D4127B-D6F7-4E6E-BCAA-8182BA50D552}" type="parTrans" cxnId="{51EC5CDD-624A-40C3-A1F3-13E5D7BF680D}">
      <dgm:prSet/>
      <dgm:spPr/>
      <dgm:t>
        <a:bodyPr/>
        <a:lstStyle/>
        <a:p>
          <a:endParaRPr lang="en-US"/>
        </a:p>
      </dgm:t>
    </dgm:pt>
    <dgm:pt modelId="{4C7F7BDF-2CD1-458D-B256-D5F12849717A}" type="sibTrans" cxnId="{51EC5CDD-624A-40C3-A1F3-13E5D7BF680D}">
      <dgm:prSet/>
      <dgm:spPr/>
      <dgm:t>
        <a:bodyPr/>
        <a:lstStyle/>
        <a:p>
          <a:endParaRPr lang="en-US"/>
        </a:p>
      </dgm:t>
    </dgm:pt>
    <dgm:pt modelId="{1424438B-41BC-43D8-AA68-E8C031B7C637}">
      <dgm:prSet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oudy Old Style" panose="02020404030301010803"/>
              <a:ea typeface="+mn-ea"/>
              <a:cs typeface="+mn-cs"/>
            </a:rPr>
            <a:t>Land cover</a:t>
          </a:r>
        </a:p>
      </dgm:t>
    </dgm:pt>
    <dgm:pt modelId="{4832369B-8B9C-4481-B942-2F644F2CE550}" type="parTrans" cxnId="{831BCC5A-DC3E-42F2-B688-1FF6E50DF0A6}">
      <dgm:prSet/>
      <dgm:spPr/>
      <dgm:t>
        <a:bodyPr/>
        <a:lstStyle/>
        <a:p>
          <a:endParaRPr lang="en-US"/>
        </a:p>
      </dgm:t>
    </dgm:pt>
    <dgm:pt modelId="{0D961AD7-DB35-4930-A22E-0173969F615F}" type="sibTrans" cxnId="{831BCC5A-DC3E-42F2-B688-1FF6E50DF0A6}">
      <dgm:prSet/>
      <dgm:spPr/>
      <dgm:t>
        <a:bodyPr/>
        <a:lstStyle/>
        <a:p>
          <a:endParaRPr lang="en-US"/>
        </a:p>
      </dgm:t>
    </dgm:pt>
    <dgm:pt modelId="{C7A5888C-D2DE-4C77-B15E-396E58FCFB81}">
      <dgm:prSet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oudy Old Style" panose="02020404030301010803"/>
              <a:ea typeface="+mn-ea"/>
              <a:cs typeface="+mn-cs"/>
            </a:rPr>
            <a:t>ERA-5 hourly Precipitation Data</a:t>
          </a:r>
        </a:p>
      </dgm:t>
    </dgm:pt>
    <dgm:pt modelId="{4C3967E7-E381-4F41-BBA7-A0B1DFDEF671}" type="parTrans" cxnId="{CBE86C9A-9314-40B0-8D62-F9A09C841CA3}">
      <dgm:prSet/>
      <dgm:spPr/>
      <dgm:t>
        <a:bodyPr/>
        <a:lstStyle/>
        <a:p>
          <a:endParaRPr lang="en-US"/>
        </a:p>
      </dgm:t>
    </dgm:pt>
    <dgm:pt modelId="{D7DF6C7E-7308-4297-A7FC-1843F2D3A496}" type="sibTrans" cxnId="{CBE86C9A-9314-40B0-8D62-F9A09C841CA3}">
      <dgm:prSet/>
      <dgm:spPr/>
      <dgm:t>
        <a:bodyPr/>
        <a:lstStyle/>
        <a:p>
          <a:endParaRPr lang="en-US"/>
        </a:p>
      </dgm:t>
    </dgm:pt>
    <dgm:pt modelId="{358B2915-8C1E-4E7A-83CD-0741927E2DB9}" type="pres">
      <dgm:prSet presAssocID="{A6FD5444-82BA-4696-A89E-3376F15BAA24}" presName="root" presStyleCnt="0">
        <dgm:presLayoutVars>
          <dgm:dir/>
          <dgm:resizeHandles val="exact"/>
        </dgm:presLayoutVars>
      </dgm:prSet>
      <dgm:spPr/>
    </dgm:pt>
    <dgm:pt modelId="{1649A6D7-B403-4FC9-9BFC-3126C5B2A4D5}" type="pres">
      <dgm:prSet presAssocID="{6F282150-F338-4698-854C-26997FBD8584}" presName="compNode" presStyleCnt="0"/>
      <dgm:spPr/>
    </dgm:pt>
    <dgm:pt modelId="{68064446-8FAB-4F57-99D3-EB1D92580627}" type="pres">
      <dgm:prSet presAssocID="{6F282150-F338-4698-854C-26997FBD8584}" presName="iconBgRect" presStyleLbl="bgShp" presStyleIdx="0" presStyleCnt="4"/>
      <dgm:spPr/>
    </dgm:pt>
    <dgm:pt modelId="{BBFA6195-43B7-41F4-B818-5B57729CC3F7}" type="pres">
      <dgm:prSet presAssocID="{6F282150-F338-4698-854C-26997FBD858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way scene"/>
        </a:ext>
      </dgm:extLst>
    </dgm:pt>
    <dgm:pt modelId="{1B469153-7EB2-4630-BB58-ED244AD25CED}" type="pres">
      <dgm:prSet presAssocID="{6F282150-F338-4698-854C-26997FBD8584}" presName="spaceRect" presStyleCnt="0"/>
      <dgm:spPr/>
    </dgm:pt>
    <dgm:pt modelId="{95F2091D-6897-45D3-8471-C74BF63AF28E}" type="pres">
      <dgm:prSet presAssocID="{6F282150-F338-4698-854C-26997FBD8584}" presName="textRect" presStyleLbl="revTx" presStyleIdx="0" presStyleCnt="4">
        <dgm:presLayoutVars>
          <dgm:chMax val="1"/>
          <dgm:chPref val="1"/>
        </dgm:presLayoutVars>
      </dgm:prSet>
      <dgm:spPr/>
    </dgm:pt>
    <dgm:pt modelId="{1ECA9A6A-B964-4C21-A45E-A04CEF82944F}" type="pres">
      <dgm:prSet presAssocID="{003FA51C-8180-4978-BD1B-DB0628DA8C6A}" presName="sibTrans" presStyleCnt="0"/>
      <dgm:spPr/>
    </dgm:pt>
    <dgm:pt modelId="{6A9B7A17-16EE-4173-B449-ABC53A80AC5F}" type="pres">
      <dgm:prSet presAssocID="{CA2A8F26-1450-45C7-A9A2-B938E30DBEC6}" presName="compNode" presStyleCnt="0"/>
      <dgm:spPr/>
    </dgm:pt>
    <dgm:pt modelId="{F037E8DF-1136-41F0-9277-61C11FDD8504}" type="pres">
      <dgm:prSet presAssocID="{CA2A8F26-1450-45C7-A9A2-B938E30DBEC6}" presName="iconBgRect" presStyleLbl="bgShp" presStyleIdx="1" presStyleCnt="4"/>
      <dgm:spPr/>
    </dgm:pt>
    <dgm:pt modelId="{1D531007-B248-4565-8C14-C337763E58BC}" type="pres">
      <dgm:prSet presAssocID="{CA2A8F26-1450-45C7-A9A2-B938E30DBEC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est scene"/>
        </a:ext>
      </dgm:extLst>
    </dgm:pt>
    <dgm:pt modelId="{3773461F-DFC0-43A7-892B-725F6208A746}" type="pres">
      <dgm:prSet presAssocID="{CA2A8F26-1450-45C7-A9A2-B938E30DBEC6}" presName="spaceRect" presStyleCnt="0"/>
      <dgm:spPr/>
    </dgm:pt>
    <dgm:pt modelId="{05AA884D-4FCA-4B7C-B6C6-C7A6915E4117}" type="pres">
      <dgm:prSet presAssocID="{CA2A8F26-1450-45C7-A9A2-B938E30DBEC6}" presName="textRect" presStyleLbl="revTx" presStyleIdx="1" presStyleCnt="4">
        <dgm:presLayoutVars>
          <dgm:chMax val="1"/>
          <dgm:chPref val="1"/>
        </dgm:presLayoutVars>
      </dgm:prSet>
      <dgm:spPr/>
    </dgm:pt>
    <dgm:pt modelId="{43DAD549-E1B5-4D13-95F0-7AE45FD5D6B8}" type="pres">
      <dgm:prSet presAssocID="{4C7F7BDF-2CD1-458D-B256-D5F12849717A}" presName="sibTrans" presStyleCnt="0"/>
      <dgm:spPr/>
    </dgm:pt>
    <dgm:pt modelId="{F2C65225-EA09-4708-A33D-20ACEADFDAD6}" type="pres">
      <dgm:prSet presAssocID="{1424438B-41BC-43D8-AA68-E8C031B7C637}" presName="compNode" presStyleCnt="0"/>
      <dgm:spPr/>
    </dgm:pt>
    <dgm:pt modelId="{0C4A37BB-C746-4824-A3BC-C0FE9775575F}" type="pres">
      <dgm:prSet presAssocID="{1424438B-41BC-43D8-AA68-E8C031B7C637}" presName="iconBgRect" presStyleLbl="bgShp" presStyleIdx="2" presStyleCnt="4"/>
      <dgm:spPr/>
    </dgm:pt>
    <dgm:pt modelId="{26717153-357F-4CC9-8759-829D1DDB6DD8}" type="pres">
      <dgm:prSet presAssocID="{1424438B-41BC-43D8-AA68-E8C031B7C63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3C341BC7-CD39-495C-A8A7-D878375EBE51}" type="pres">
      <dgm:prSet presAssocID="{1424438B-41BC-43D8-AA68-E8C031B7C637}" presName="spaceRect" presStyleCnt="0"/>
      <dgm:spPr/>
    </dgm:pt>
    <dgm:pt modelId="{380E2595-65A7-4FFD-A828-B4DC668973AC}" type="pres">
      <dgm:prSet presAssocID="{1424438B-41BC-43D8-AA68-E8C031B7C637}" presName="textRect" presStyleLbl="revTx" presStyleIdx="2" presStyleCnt="4" custScaleX="114690">
        <dgm:presLayoutVars>
          <dgm:chMax val="1"/>
          <dgm:chPref val="1"/>
        </dgm:presLayoutVars>
      </dgm:prSet>
      <dgm:spPr/>
    </dgm:pt>
    <dgm:pt modelId="{D33EC4DC-AA05-4F72-9A09-58BF55051C27}" type="pres">
      <dgm:prSet presAssocID="{0D961AD7-DB35-4930-A22E-0173969F615F}" presName="sibTrans" presStyleCnt="0"/>
      <dgm:spPr/>
    </dgm:pt>
    <dgm:pt modelId="{D334E75D-8CB0-40B5-A63C-14D6321E5C07}" type="pres">
      <dgm:prSet presAssocID="{C7A5888C-D2DE-4C77-B15E-396E58FCFB81}" presName="compNode" presStyleCnt="0"/>
      <dgm:spPr/>
    </dgm:pt>
    <dgm:pt modelId="{C48F6B38-0CD1-4826-9A93-321A25343DCF}" type="pres">
      <dgm:prSet presAssocID="{C7A5888C-D2DE-4C77-B15E-396E58FCFB81}" presName="iconBgRect" presStyleLbl="bgShp" presStyleIdx="3" presStyleCnt="4"/>
      <dgm:spPr/>
    </dgm:pt>
    <dgm:pt modelId="{07566B37-1D3C-4C5F-83D7-FBFE2BA037E2}" type="pres">
      <dgm:prSet presAssocID="{C7A5888C-D2DE-4C77-B15E-396E58FCFB8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E5E8FB2A-30B7-4F81-AED3-99E730147AA4}" type="pres">
      <dgm:prSet presAssocID="{C7A5888C-D2DE-4C77-B15E-396E58FCFB81}" presName="spaceRect" presStyleCnt="0"/>
      <dgm:spPr/>
    </dgm:pt>
    <dgm:pt modelId="{1F9CC2FD-695E-431C-BA98-7B18A2A7B683}" type="pres">
      <dgm:prSet presAssocID="{C7A5888C-D2DE-4C77-B15E-396E58FCFB8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6539A29-C772-4997-BD60-8E919AEA4BCA}" srcId="{A6FD5444-82BA-4696-A89E-3376F15BAA24}" destId="{6F282150-F338-4698-854C-26997FBD8584}" srcOrd="0" destOrd="0" parTransId="{C80C25F3-2FC6-44E9-8208-B28F29EDF072}" sibTransId="{003FA51C-8180-4978-BD1B-DB0628DA8C6A}"/>
    <dgm:cxn modelId="{F4520F51-6FD5-471C-BF69-177E1DAA29B4}" type="presOf" srcId="{1424438B-41BC-43D8-AA68-E8C031B7C637}" destId="{380E2595-65A7-4FFD-A828-B4DC668973AC}" srcOrd="0" destOrd="0" presId="urn:microsoft.com/office/officeart/2018/5/layout/IconCircleLabelList"/>
    <dgm:cxn modelId="{E58D8276-DCE1-4234-91C2-D708EF0EFC63}" type="presOf" srcId="{6F282150-F338-4698-854C-26997FBD8584}" destId="{95F2091D-6897-45D3-8471-C74BF63AF28E}" srcOrd="0" destOrd="0" presId="urn:microsoft.com/office/officeart/2018/5/layout/IconCircleLabelList"/>
    <dgm:cxn modelId="{831BCC5A-DC3E-42F2-B688-1FF6E50DF0A6}" srcId="{A6FD5444-82BA-4696-A89E-3376F15BAA24}" destId="{1424438B-41BC-43D8-AA68-E8C031B7C637}" srcOrd="2" destOrd="0" parTransId="{4832369B-8B9C-4481-B942-2F644F2CE550}" sibTransId="{0D961AD7-DB35-4930-A22E-0173969F615F}"/>
    <dgm:cxn modelId="{CBE86C9A-9314-40B0-8D62-F9A09C841CA3}" srcId="{A6FD5444-82BA-4696-A89E-3376F15BAA24}" destId="{C7A5888C-D2DE-4C77-B15E-396E58FCFB81}" srcOrd="3" destOrd="0" parTransId="{4C3967E7-E381-4F41-BBA7-A0B1DFDEF671}" sibTransId="{D7DF6C7E-7308-4297-A7FC-1843F2D3A496}"/>
    <dgm:cxn modelId="{5AA8AFB2-6EC9-4320-89B3-970DF20F440E}" type="presOf" srcId="{C7A5888C-D2DE-4C77-B15E-396E58FCFB81}" destId="{1F9CC2FD-695E-431C-BA98-7B18A2A7B683}" srcOrd="0" destOrd="0" presId="urn:microsoft.com/office/officeart/2018/5/layout/IconCircleLabelList"/>
    <dgm:cxn modelId="{51EC5CDD-624A-40C3-A1F3-13E5D7BF680D}" srcId="{A6FD5444-82BA-4696-A89E-3376F15BAA24}" destId="{CA2A8F26-1450-45C7-A9A2-B938E30DBEC6}" srcOrd="1" destOrd="0" parTransId="{90D4127B-D6F7-4E6E-BCAA-8182BA50D552}" sibTransId="{4C7F7BDF-2CD1-458D-B256-D5F12849717A}"/>
    <dgm:cxn modelId="{509738E1-2327-42F4-9844-B507C6353E23}" type="presOf" srcId="{A6FD5444-82BA-4696-A89E-3376F15BAA24}" destId="{358B2915-8C1E-4E7A-83CD-0741927E2DB9}" srcOrd="0" destOrd="0" presId="urn:microsoft.com/office/officeart/2018/5/layout/IconCircleLabelList"/>
    <dgm:cxn modelId="{BA550EF2-D579-45BA-BD9B-506ED03709E1}" type="presOf" srcId="{CA2A8F26-1450-45C7-A9A2-B938E30DBEC6}" destId="{05AA884D-4FCA-4B7C-B6C6-C7A6915E4117}" srcOrd="0" destOrd="0" presId="urn:microsoft.com/office/officeart/2018/5/layout/IconCircleLabelList"/>
    <dgm:cxn modelId="{7DD322B2-8EF1-4FD1-9E35-FC6FED853CA7}" type="presParOf" srcId="{358B2915-8C1E-4E7A-83CD-0741927E2DB9}" destId="{1649A6D7-B403-4FC9-9BFC-3126C5B2A4D5}" srcOrd="0" destOrd="0" presId="urn:microsoft.com/office/officeart/2018/5/layout/IconCircleLabelList"/>
    <dgm:cxn modelId="{D3AC1515-EFF9-43C0-AF79-381AE8549F16}" type="presParOf" srcId="{1649A6D7-B403-4FC9-9BFC-3126C5B2A4D5}" destId="{68064446-8FAB-4F57-99D3-EB1D92580627}" srcOrd="0" destOrd="0" presId="urn:microsoft.com/office/officeart/2018/5/layout/IconCircleLabelList"/>
    <dgm:cxn modelId="{D946FF6D-B3E1-4B87-8C9B-3914FD6ADF4E}" type="presParOf" srcId="{1649A6D7-B403-4FC9-9BFC-3126C5B2A4D5}" destId="{BBFA6195-43B7-41F4-B818-5B57729CC3F7}" srcOrd="1" destOrd="0" presId="urn:microsoft.com/office/officeart/2018/5/layout/IconCircleLabelList"/>
    <dgm:cxn modelId="{0DD8A81B-E0FA-48E5-9DAD-4651D621114C}" type="presParOf" srcId="{1649A6D7-B403-4FC9-9BFC-3126C5B2A4D5}" destId="{1B469153-7EB2-4630-BB58-ED244AD25CED}" srcOrd="2" destOrd="0" presId="urn:microsoft.com/office/officeart/2018/5/layout/IconCircleLabelList"/>
    <dgm:cxn modelId="{CAAC47AB-A14E-4906-9E6A-2F35951B5B94}" type="presParOf" srcId="{1649A6D7-B403-4FC9-9BFC-3126C5B2A4D5}" destId="{95F2091D-6897-45D3-8471-C74BF63AF28E}" srcOrd="3" destOrd="0" presId="urn:microsoft.com/office/officeart/2018/5/layout/IconCircleLabelList"/>
    <dgm:cxn modelId="{DADB775B-F827-4C4F-B427-0C63D9DCD399}" type="presParOf" srcId="{358B2915-8C1E-4E7A-83CD-0741927E2DB9}" destId="{1ECA9A6A-B964-4C21-A45E-A04CEF82944F}" srcOrd="1" destOrd="0" presId="urn:microsoft.com/office/officeart/2018/5/layout/IconCircleLabelList"/>
    <dgm:cxn modelId="{F4F5FE6D-95CE-4BA5-A38A-930EB29B254C}" type="presParOf" srcId="{358B2915-8C1E-4E7A-83CD-0741927E2DB9}" destId="{6A9B7A17-16EE-4173-B449-ABC53A80AC5F}" srcOrd="2" destOrd="0" presId="urn:microsoft.com/office/officeart/2018/5/layout/IconCircleLabelList"/>
    <dgm:cxn modelId="{96BE0FB0-BC3D-4FAC-8EC5-60455F6A2D44}" type="presParOf" srcId="{6A9B7A17-16EE-4173-B449-ABC53A80AC5F}" destId="{F037E8DF-1136-41F0-9277-61C11FDD8504}" srcOrd="0" destOrd="0" presId="urn:microsoft.com/office/officeart/2018/5/layout/IconCircleLabelList"/>
    <dgm:cxn modelId="{4E538A0F-B3D1-450A-AFF6-9BAD65798644}" type="presParOf" srcId="{6A9B7A17-16EE-4173-B449-ABC53A80AC5F}" destId="{1D531007-B248-4565-8C14-C337763E58BC}" srcOrd="1" destOrd="0" presId="urn:microsoft.com/office/officeart/2018/5/layout/IconCircleLabelList"/>
    <dgm:cxn modelId="{74F3F567-E16A-4C4A-85D7-37DFED159DF5}" type="presParOf" srcId="{6A9B7A17-16EE-4173-B449-ABC53A80AC5F}" destId="{3773461F-DFC0-43A7-892B-725F6208A746}" srcOrd="2" destOrd="0" presId="urn:microsoft.com/office/officeart/2018/5/layout/IconCircleLabelList"/>
    <dgm:cxn modelId="{8ECF1AD3-99B8-4910-89BB-B934B14213CA}" type="presParOf" srcId="{6A9B7A17-16EE-4173-B449-ABC53A80AC5F}" destId="{05AA884D-4FCA-4B7C-B6C6-C7A6915E4117}" srcOrd="3" destOrd="0" presId="urn:microsoft.com/office/officeart/2018/5/layout/IconCircleLabelList"/>
    <dgm:cxn modelId="{23AEE842-929E-4B8D-ADCB-4E4F74EF62DC}" type="presParOf" srcId="{358B2915-8C1E-4E7A-83CD-0741927E2DB9}" destId="{43DAD549-E1B5-4D13-95F0-7AE45FD5D6B8}" srcOrd="3" destOrd="0" presId="urn:microsoft.com/office/officeart/2018/5/layout/IconCircleLabelList"/>
    <dgm:cxn modelId="{EFE4093B-750F-42A3-90C5-7F52CF56AF86}" type="presParOf" srcId="{358B2915-8C1E-4E7A-83CD-0741927E2DB9}" destId="{F2C65225-EA09-4708-A33D-20ACEADFDAD6}" srcOrd="4" destOrd="0" presId="urn:microsoft.com/office/officeart/2018/5/layout/IconCircleLabelList"/>
    <dgm:cxn modelId="{0A8F3D9E-B5DF-485B-90E1-8BBCB391CE95}" type="presParOf" srcId="{F2C65225-EA09-4708-A33D-20ACEADFDAD6}" destId="{0C4A37BB-C746-4824-A3BC-C0FE9775575F}" srcOrd="0" destOrd="0" presId="urn:microsoft.com/office/officeart/2018/5/layout/IconCircleLabelList"/>
    <dgm:cxn modelId="{4C9E2C14-9638-466E-A2EF-D82CC7A9FFB7}" type="presParOf" srcId="{F2C65225-EA09-4708-A33D-20ACEADFDAD6}" destId="{26717153-357F-4CC9-8759-829D1DDB6DD8}" srcOrd="1" destOrd="0" presId="urn:microsoft.com/office/officeart/2018/5/layout/IconCircleLabelList"/>
    <dgm:cxn modelId="{CB7D7EF2-CD56-42B1-8123-62B0A7FD1FB3}" type="presParOf" srcId="{F2C65225-EA09-4708-A33D-20ACEADFDAD6}" destId="{3C341BC7-CD39-495C-A8A7-D878375EBE51}" srcOrd="2" destOrd="0" presId="urn:microsoft.com/office/officeart/2018/5/layout/IconCircleLabelList"/>
    <dgm:cxn modelId="{13E9112E-0425-4FFF-8ABB-991D7045A25B}" type="presParOf" srcId="{F2C65225-EA09-4708-A33D-20ACEADFDAD6}" destId="{380E2595-65A7-4FFD-A828-B4DC668973AC}" srcOrd="3" destOrd="0" presId="urn:microsoft.com/office/officeart/2018/5/layout/IconCircleLabelList"/>
    <dgm:cxn modelId="{DFB2A6A1-7D53-4846-986F-E4AD80BDD6BC}" type="presParOf" srcId="{358B2915-8C1E-4E7A-83CD-0741927E2DB9}" destId="{D33EC4DC-AA05-4F72-9A09-58BF55051C27}" srcOrd="5" destOrd="0" presId="urn:microsoft.com/office/officeart/2018/5/layout/IconCircleLabelList"/>
    <dgm:cxn modelId="{9A65B7A8-391E-42D1-B674-E79CD23E6A36}" type="presParOf" srcId="{358B2915-8C1E-4E7A-83CD-0741927E2DB9}" destId="{D334E75D-8CB0-40B5-A63C-14D6321E5C07}" srcOrd="6" destOrd="0" presId="urn:microsoft.com/office/officeart/2018/5/layout/IconCircleLabelList"/>
    <dgm:cxn modelId="{D2910C53-07D7-41A1-96CA-D8FBF962547B}" type="presParOf" srcId="{D334E75D-8CB0-40B5-A63C-14D6321E5C07}" destId="{C48F6B38-0CD1-4826-9A93-321A25343DCF}" srcOrd="0" destOrd="0" presId="urn:microsoft.com/office/officeart/2018/5/layout/IconCircleLabelList"/>
    <dgm:cxn modelId="{FD8A0F06-0BE8-4458-AAB8-1970985B6F0A}" type="presParOf" srcId="{D334E75D-8CB0-40B5-A63C-14D6321E5C07}" destId="{07566B37-1D3C-4C5F-83D7-FBFE2BA037E2}" srcOrd="1" destOrd="0" presId="urn:microsoft.com/office/officeart/2018/5/layout/IconCircleLabelList"/>
    <dgm:cxn modelId="{5735139D-E778-4F4B-ACAE-9FC57E4E54A5}" type="presParOf" srcId="{D334E75D-8CB0-40B5-A63C-14D6321E5C07}" destId="{E5E8FB2A-30B7-4F81-AED3-99E730147AA4}" srcOrd="2" destOrd="0" presId="urn:microsoft.com/office/officeart/2018/5/layout/IconCircleLabelList"/>
    <dgm:cxn modelId="{D0651A7A-60CF-43CB-B5BE-48F76970FBA2}" type="presParOf" srcId="{D334E75D-8CB0-40B5-A63C-14D6321E5C07}" destId="{1F9CC2FD-695E-431C-BA98-7B18A2A7B68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64446-8FAB-4F57-99D3-EB1D92580627}">
      <dsp:nvSpPr>
        <dsp:cNvPr id="0" name=""/>
        <dsp:cNvSpPr/>
      </dsp:nvSpPr>
      <dsp:spPr>
        <a:xfrm>
          <a:off x="317109" y="307875"/>
          <a:ext cx="984339" cy="9843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A6195-43B7-41F4-B818-5B57729CC3F7}">
      <dsp:nvSpPr>
        <dsp:cNvPr id="0" name=""/>
        <dsp:cNvSpPr/>
      </dsp:nvSpPr>
      <dsp:spPr>
        <a:xfrm>
          <a:off x="526886" y="517653"/>
          <a:ext cx="564785" cy="5647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2091D-6897-45D3-8471-C74BF63AF28E}">
      <dsp:nvSpPr>
        <dsp:cNvPr id="0" name=""/>
        <dsp:cNvSpPr/>
      </dsp:nvSpPr>
      <dsp:spPr>
        <a:xfrm>
          <a:off x="2443" y="1598813"/>
          <a:ext cx="1613671" cy="887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oudy Old Style" panose="02020404030301010803"/>
              <a:ea typeface="+mn-ea"/>
              <a:cs typeface="+mn-cs"/>
            </a:rPr>
            <a:t>10m DSM</a:t>
          </a:r>
        </a:p>
      </dsp:txBody>
      <dsp:txXfrm>
        <a:off x="2443" y="1598813"/>
        <a:ext cx="1613671" cy="887519"/>
      </dsp:txXfrm>
    </dsp:sp>
    <dsp:sp modelId="{F037E8DF-1136-41F0-9277-61C11FDD8504}">
      <dsp:nvSpPr>
        <dsp:cNvPr id="0" name=""/>
        <dsp:cNvSpPr/>
      </dsp:nvSpPr>
      <dsp:spPr>
        <a:xfrm>
          <a:off x="2213173" y="307875"/>
          <a:ext cx="984339" cy="9843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31007-B248-4565-8C14-C337763E58BC}">
      <dsp:nvSpPr>
        <dsp:cNvPr id="0" name=""/>
        <dsp:cNvSpPr/>
      </dsp:nvSpPr>
      <dsp:spPr>
        <a:xfrm>
          <a:off x="2422950" y="517653"/>
          <a:ext cx="564785" cy="5647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A884D-4FCA-4B7C-B6C6-C7A6915E4117}">
      <dsp:nvSpPr>
        <dsp:cNvPr id="0" name=""/>
        <dsp:cNvSpPr/>
      </dsp:nvSpPr>
      <dsp:spPr>
        <a:xfrm>
          <a:off x="1898507" y="1598813"/>
          <a:ext cx="1613671" cy="887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oudy Old Style" panose="02020404030301010803"/>
              <a:ea typeface="+mn-ea"/>
              <a:cs typeface="+mn-cs"/>
            </a:rPr>
            <a:t>Geology</a:t>
          </a:r>
        </a:p>
      </dsp:txBody>
      <dsp:txXfrm>
        <a:off x="1898507" y="1598813"/>
        <a:ext cx="1613671" cy="887519"/>
      </dsp:txXfrm>
    </dsp:sp>
    <dsp:sp modelId="{0C4A37BB-C746-4824-A3BC-C0FE9775575F}">
      <dsp:nvSpPr>
        <dsp:cNvPr id="0" name=""/>
        <dsp:cNvSpPr/>
      </dsp:nvSpPr>
      <dsp:spPr>
        <a:xfrm>
          <a:off x="4227762" y="307875"/>
          <a:ext cx="984339" cy="98433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17153-357F-4CC9-8759-829D1DDB6DD8}">
      <dsp:nvSpPr>
        <dsp:cNvPr id="0" name=""/>
        <dsp:cNvSpPr/>
      </dsp:nvSpPr>
      <dsp:spPr>
        <a:xfrm>
          <a:off x="4437539" y="517653"/>
          <a:ext cx="564785" cy="5647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0E2595-65A7-4FFD-A828-B4DC668973AC}">
      <dsp:nvSpPr>
        <dsp:cNvPr id="0" name=""/>
        <dsp:cNvSpPr/>
      </dsp:nvSpPr>
      <dsp:spPr>
        <a:xfrm>
          <a:off x="3794572" y="1598813"/>
          <a:ext cx="1850720" cy="887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oudy Old Style" panose="02020404030301010803"/>
              <a:ea typeface="+mn-ea"/>
              <a:cs typeface="+mn-cs"/>
            </a:rPr>
            <a:t>Land cover</a:t>
          </a:r>
        </a:p>
      </dsp:txBody>
      <dsp:txXfrm>
        <a:off x="3794572" y="1598813"/>
        <a:ext cx="1850720" cy="887519"/>
      </dsp:txXfrm>
    </dsp:sp>
    <dsp:sp modelId="{C48F6B38-0CD1-4826-9A93-321A25343DCF}">
      <dsp:nvSpPr>
        <dsp:cNvPr id="0" name=""/>
        <dsp:cNvSpPr/>
      </dsp:nvSpPr>
      <dsp:spPr>
        <a:xfrm>
          <a:off x="6242350" y="307875"/>
          <a:ext cx="984339" cy="98433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66B37-1D3C-4C5F-83D7-FBFE2BA037E2}">
      <dsp:nvSpPr>
        <dsp:cNvPr id="0" name=""/>
        <dsp:cNvSpPr/>
      </dsp:nvSpPr>
      <dsp:spPr>
        <a:xfrm>
          <a:off x="6452128" y="517653"/>
          <a:ext cx="564785" cy="5647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CC2FD-695E-431C-BA98-7B18A2A7B683}">
      <dsp:nvSpPr>
        <dsp:cNvPr id="0" name=""/>
        <dsp:cNvSpPr/>
      </dsp:nvSpPr>
      <dsp:spPr>
        <a:xfrm>
          <a:off x="5927684" y="1598813"/>
          <a:ext cx="1613671" cy="887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oudy Old Style" panose="02020404030301010803"/>
              <a:ea typeface="+mn-ea"/>
              <a:cs typeface="+mn-cs"/>
            </a:rPr>
            <a:t>ERA-5 hourly Precipitation Data</a:t>
          </a:r>
        </a:p>
      </dsp:txBody>
      <dsp:txXfrm>
        <a:off x="5927684" y="1598813"/>
        <a:ext cx="1613671" cy="887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245D7-C578-498B-94EB-88B03CB432DF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6D4C3-C0B1-4C1C-96B6-8A7B115DBC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766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Distance between Jakarta and Semarang – 400km</a:t>
            </a:r>
          </a:p>
          <a:p>
            <a:r>
              <a:rPr lang="en-US" dirty="0"/>
              <a:t>Distance between Jakarta and Solo – 500km</a:t>
            </a:r>
          </a:p>
          <a:p>
            <a:r>
              <a:rPr lang="en-US" dirty="0"/>
              <a:t>Distance between Solo and Semarang – 75km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DDAC0-96A1-4711-AC97-1859C3BAC11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987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CE0B5A-235C-4F4F-88B9-6487A62AA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19177" y="279079"/>
            <a:ext cx="1828959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2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4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18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6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0297" y="121112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244BA1-BC14-44F8-A90D-FDEC364722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19177" y="279079"/>
            <a:ext cx="1828959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24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8FEAC-E104-4F53-9907-BFFA1D54FD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19177" y="279079"/>
            <a:ext cx="1828959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1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344845-28FB-4D41-9623-8EF6B56FC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19177" y="279079"/>
            <a:ext cx="1828959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2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64913D-AC53-4873-B7B5-2598DCA48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19177" y="279079"/>
            <a:ext cx="1828959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6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01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164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41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ight Triangle 8">
            <a:extLst>
              <a:ext uri="{FF2B5EF4-FFF2-40B4-BE49-F238E27FC236}">
                <a16:creationId xmlns:a16="http://schemas.microsoft.com/office/drawing/2014/main" id="{3DCD6C88-CEE0-4E1E-A560-DFBABC492249}"/>
              </a:ext>
            </a:extLst>
          </p:cNvPr>
          <p:cNvSpPr/>
          <p:nvPr userDrawn="1"/>
        </p:nvSpPr>
        <p:spPr>
          <a:xfrm>
            <a:off x="-200566" y="5814220"/>
            <a:ext cx="3439337" cy="1185909"/>
          </a:xfrm>
          <a:custGeom>
            <a:avLst/>
            <a:gdLst>
              <a:gd name="connsiteX0" fmla="*/ 0 w 3252651"/>
              <a:gd name="connsiteY0" fmla="*/ 1058091 h 1058091"/>
              <a:gd name="connsiteX1" fmla="*/ 0 w 3252651"/>
              <a:gd name="connsiteY1" fmla="*/ 0 h 1058091"/>
              <a:gd name="connsiteX2" fmla="*/ 3252651 w 3252651"/>
              <a:gd name="connsiteY2" fmla="*/ 1058091 h 1058091"/>
              <a:gd name="connsiteX3" fmla="*/ 0 w 3252651"/>
              <a:gd name="connsiteY3" fmla="*/ 1058091 h 1058091"/>
              <a:gd name="connsiteX0" fmla="*/ 0 w 3252651"/>
              <a:gd name="connsiteY0" fmla="*/ 1058091 h 1058091"/>
              <a:gd name="connsiteX1" fmla="*/ 0 w 3252651"/>
              <a:gd name="connsiteY1" fmla="*/ 0 h 1058091"/>
              <a:gd name="connsiteX2" fmla="*/ 1162594 w 3252651"/>
              <a:gd name="connsiteY2" fmla="*/ 587828 h 1058091"/>
              <a:gd name="connsiteX3" fmla="*/ 3252651 w 3252651"/>
              <a:gd name="connsiteY3" fmla="*/ 1058091 h 1058091"/>
              <a:gd name="connsiteX4" fmla="*/ 0 w 3252651"/>
              <a:gd name="connsiteY4" fmla="*/ 1058091 h 105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2651" h="1058091">
                <a:moveTo>
                  <a:pt x="0" y="1058091"/>
                </a:moveTo>
                <a:lnTo>
                  <a:pt x="0" y="0"/>
                </a:lnTo>
                <a:cubicBezTo>
                  <a:pt x="431074" y="148046"/>
                  <a:pt x="731520" y="439782"/>
                  <a:pt x="1162594" y="587828"/>
                </a:cubicBezTo>
                <a:lnTo>
                  <a:pt x="3252651" y="1058091"/>
                </a:lnTo>
                <a:lnTo>
                  <a:pt x="0" y="1058091"/>
                </a:lnTo>
                <a:close/>
              </a:path>
            </a:pathLst>
          </a:custGeom>
          <a:solidFill>
            <a:srgbClr val="008C9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ight Triangle 9">
            <a:extLst>
              <a:ext uri="{FF2B5EF4-FFF2-40B4-BE49-F238E27FC236}">
                <a16:creationId xmlns:a16="http://schemas.microsoft.com/office/drawing/2014/main" id="{686FD2C5-F7DA-4CBA-BC06-2EA06D6D5746}"/>
              </a:ext>
            </a:extLst>
          </p:cNvPr>
          <p:cNvSpPr/>
          <p:nvPr userDrawn="1"/>
        </p:nvSpPr>
        <p:spPr>
          <a:xfrm>
            <a:off x="-87720" y="5181599"/>
            <a:ext cx="1616075" cy="1878911"/>
          </a:xfrm>
          <a:custGeom>
            <a:avLst/>
            <a:gdLst>
              <a:gd name="connsiteX0" fmla="*/ 0 w 1528355"/>
              <a:gd name="connsiteY0" fmla="*/ 2168434 h 2168434"/>
              <a:gd name="connsiteX1" fmla="*/ 0 w 1528355"/>
              <a:gd name="connsiteY1" fmla="*/ 0 h 2168434"/>
              <a:gd name="connsiteX2" fmla="*/ 1528355 w 1528355"/>
              <a:gd name="connsiteY2" fmla="*/ 2168434 h 2168434"/>
              <a:gd name="connsiteX3" fmla="*/ 0 w 1528355"/>
              <a:gd name="connsiteY3" fmla="*/ 2168434 h 2168434"/>
              <a:gd name="connsiteX0" fmla="*/ 0 w 1528355"/>
              <a:gd name="connsiteY0" fmla="*/ 2168434 h 2168434"/>
              <a:gd name="connsiteX1" fmla="*/ 0 w 1528355"/>
              <a:gd name="connsiteY1" fmla="*/ 0 h 2168434"/>
              <a:gd name="connsiteX2" fmla="*/ 496390 w 1528355"/>
              <a:gd name="connsiteY2" fmla="*/ 1358536 h 2168434"/>
              <a:gd name="connsiteX3" fmla="*/ 1528355 w 1528355"/>
              <a:gd name="connsiteY3" fmla="*/ 2168434 h 2168434"/>
              <a:gd name="connsiteX4" fmla="*/ 0 w 1528355"/>
              <a:gd name="connsiteY4" fmla="*/ 2168434 h 216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355" h="2168434">
                <a:moveTo>
                  <a:pt x="0" y="2168434"/>
                </a:moveTo>
                <a:lnTo>
                  <a:pt x="0" y="0"/>
                </a:lnTo>
                <a:cubicBezTo>
                  <a:pt x="230777" y="330925"/>
                  <a:pt x="265613" y="1027611"/>
                  <a:pt x="496390" y="1358536"/>
                </a:cubicBezTo>
                <a:lnTo>
                  <a:pt x="1528355" y="2168434"/>
                </a:lnTo>
                <a:lnTo>
                  <a:pt x="0" y="2168434"/>
                </a:lnTo>
                <a:close/>
              </a:path>
            </a:pathLst>
          </a:custGeom>
          <a:solidFill>
            <a:srgbClr val="008C9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ight Triangle 10">
            <a:extLst>
              <a:ext uri="{FF2B5EF4-FFF2-40B4-BE49-F238E27FC236}">
                <a16:creationId xmlns:a16="http://schemas.microsoft.com/office/drawing/2014/main" id="{BDBDA7DD-0A16-4653-84D2-DE2BFED2EC5B}"/>
              </a:ext>
            </a:extLst>
          </p:cNvPr>
          <p:cNvSpPr/>
          <p:nvPr userDrawn="1"/>
        </p:nvSpPr>
        <p:spPr>
          <a:xfrm>
            <a:off x="-284152" y="6379981"/>
            <a:ext cx="5234976" cy="535764"/>
          </a:xfrm>
          <a:custGeom>
            <a:avLst/>
            <a:gdLst>
              <a:gd name="connsiteX0" fmla="*/ 0 w 4950823"/>
              <a:gd name="connsiteY0" fmla="*/ 478019 h 478019"/>
              <a:gd name="connsiteX1" fmla="*/ 0 w 4950823"/>
              <a:gd name="connsiteY1" fmla="*/ 0 h 478019"/>
              <a:gd name="connsiteX2" fmla="*/ 4950823 w 4950823"/>
              <a:gd name="connsiteY2" fmla="*/ 478019 h 478019"/>
              <a:gd name="connsiteX3" fmla="*/ 0 w 4950823"/>
              <a:gd name="connsiteY3" fmla="*/ 478019 h 478019"/>
              <a:gd name="connsiteX0" fmla="*/ 0 w 4950823"/>
              <a:gd name="connsiteY0" fmla="*/ 478019 h 478019"/>
              <a:gd name="connsiteX1" fmla="*/ 0 w 4950823"/>
              <a:gd name="connsiteY1" fmla="*/ 0 h 478019"/>
              <a:gd name="connsiteX2" fmla="*/ 2717074 w 4950823"/>
              <a:gd name="connsiteY2" fmla="*/ 360453 h 478019"/>
              <a:gd name="connsiteX3" fmla="*/ 4950823 w 4950823"/>
              <a:gd name="connsiteY3" fmla="*/ 478019 h 478019"/>
              <a:gd name="connsiteX4" fmla="*/ 0 w 4950823"/>
              <a:gd name="connsiteY4" fmla="*/ 478019 h 478019"/>
              <a:gd name="connsiteX0" fmla="*/ 0 w 4950823"/>
              <a:gd name="connsiteY0" fmla="*/ 478019 h 478019"/>
              <a:gd name="connsiteX1" fmla="*/ 0 w 4950823"/>
              <a:gd name="connsiteY1" fmla="*/ 0 h 478019"/>
              <a:gd name="connsiteX2" fmla="*/ 1164046 w 4950823"/>
              <a:gd name="connsiteY2" fmla="*/ 258853 h 478019"/>
              <a:gd name="connsiteX3" fmla="*/ 4950823 w 4950823"/>
              <a:gd name="connsiteY3" fmla="*/ 478019 h 478019"/>
              <a:gd name="connsiteX4" fmla="*/ 0 w 4950823"/>
              <a:gd name="connsiteY4" fmla="*/ 478019 h 478019"/>
              <a:gd name="connsiteX0" fmla="*/ 0 w 4950823"/>
              <a:gd name="connsiteY0" fmla="*/ 478019 h 478019"/>
              <a:gd name="connsiteX1" fmla="*/ 0 w 4950823"/>
              <a:gd name="connsiteY1" fmla="*/ 0 h 478019"/>
              <a:gd name="connsiteX2" fmla="*/ 1164046 w 4950823"/>
              <a:gd name="connsiteY2" fmla="*/ 258853 h 478019"/>
              <a:gd name="connsiteX3" fmla="*/ 4950823 w 4950823"/>
              <a:gd name="connsiteY3" fmla="*/ 478019 h 478019"/>
              <a:gd name="connsiteX4" fmla="*/ 0 w 4950823"/>
              <a:gd name="connsiteY4" fmla="*/ 478019 h 47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0823" h="478019">
                <a:moveTo>
                  <a:pt x="0" y="478019"/>
                </a:moveTo>
                <a:lnTo>
                  <a:pt x="0" y="0"/>
                </a:lnTo>
                <a:cubicBezTo>
                  <a:pt x="748937" y="72254"/>
                  <a:pt x="777966" y="317227"/>
                  <a:pt x="1164046" y="258853"/>
                </a:cubicBezTo>
                <a:lnTo>
                  <a:pt x="4950823" y="478019"/>
                </a:lnTo>
                <a:lnTo>
                  <a:pt x="0" y="478019"/>
                </a:lnTo>
                <a:close/>
              </a:path>
            </a:pathLst>
          </a:custGeom>
          <a:solidFill>
            <a:srgbClr val="008C9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ight Triangle 9">
            <a:extLst>
              <a:ext uri="{FF2B5EF4-FFF2-40B4-BE49-F238E27FC236}">
                <a16:creationId xmlns:a16="http://schemas.microsoft.com/office/drawing/2014/main" id="{23768035-91BA-465A-9D14-14B6F3434CAB}"/>
              </a:ext>
            </a:extLst>
          </p:cNvPr>
          <p:cNvSpPr/>
          <p:nvPr userDrawn="1"/>
        </p:nvSpPr>
        <p:spPr>
          <a:xfrm>
            <a:off x="-101600" y="6089651"/>
            <a:ext cx="1616075" cy="877206"/>
          </a:xfrm>
          <a:custGeom>
            <a:avLst/>
            <a:gdLst>
              <a:gd name="connsiteX0" fmla="*/ 0 w 1528355"/>
              <a:gd name="connsiteY0" fmla="*/ 2168434 h 2168434"/>
              <a:gd name="connsiteX1" fmla="*/ 0 w 1528355"/>
              <a:gd name="connsiteY1" fmla="*/ 0 h 2168434"/>
              <a:gd name="connsiteX2" fmla="*/ 1528355 w 1528355"/>
              <a:gd name="connsiteY2" fmla="*/ 2168434 h 2168434"/>
              <a:gd name="connsiteX3" fmla="*/ 0 w 1528355"/>
              <a:gd name="connsiteY3" fmla="*/ 2168434 h 2168434"/>
              <a:gd name="connsiteX0" fmla="*/ 0 w 1528355"/>
              <a:gd name="connsiteY0" fmla="*/ 2168434 h 2168434"/>
              <a:gd name="connsiteX1" fmla="*/ 0 w 1528355"/>
              <a:gd name="connsiteY1" fmla="*/ 0 h 2168434"/>
              <a:gd name="connsiteX2" fmla="*/ 496390 w 1528355"/>
              <a:gd name="connsiteY2" fmla="*/ 1358536 h 2168434"/>
              <a:gd name="connsiteX3" fmla="*/ 1528355 w 1528355"/>
              <a:gd name="connsiteY3" fmla="*/ 2168434 h 2168434"/>
              <a:gd name="connsiteX4" fmla="*/ 0 w 1528355"/>
              <a:gd name="connsiteY4" fmla="*/ 2168434 h 216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355" h="2168434">
                <a:moveTo>
                  <a:pt x="0" y="2168434"/>
                </a:moveTo>
                <a:lnTo>
                  <a:pt x="0" y="0"/>
                </a:lnTo>
                <a:cubicBezTo>
                  <a:pt x="230777" y="330925"/>
                  <a:pt x="265613" y="1027611"/>
                  <a:pt x="496390" y="1358536"/>
                </a:cubicBezTo>
                <a:lnTo>
                  <a:pt x="1528355" y="2168434"/>
                </a:lnTo>
                <a:lnTo>
                  <a:pt x="0" y="2168434"/>
                </a:lnTo>
                <a:close/>
              </a:path>
            </a:pathLst>
          </a:custGeom>
          <a:solidFill>
            <a:srgbClr val="01216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A9A88A-26F8-42FF-A79B-0CCD9768AE8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14" y="162108"/>
            <a:ext cx="2457193" cy="5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6FDA3-D1D4-49BF-A597-46801AFA1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163"/>
          <a:stretch/>
        </p:blipFill>
        <p:spPr>
          <a:xfrm>
            <a:off x="0" y="1721358"/>
            <a:ext cx="9167964" cy="51366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D4813F-438E-48EA-9E2B-8200C8A2F4D2}"/>
              </a:ext>
            </a:extLst>
          </p:cNvPr>
          <p:cNvSpPr/>
          <p:nvPr/>
        </p:nvSpPr>
        <p:spPr>
          <a:xfrm>
            <a:off x="6212114" y="0"/>
            <a:ext cx="2931886" cy="972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B69CD811-059E-42AE-BBDD-CA9014F20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89" y="267443"/>
            <a:ext cx="4946022" cy="120528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E652AA-73E9-4BAA-8597-E696E2690B53}"/>
              </a:ext>
            </a:extLst>
          </p:cNvPr>
          <p:cNvCxnSpPr/>
          <p:nvPr/>
        </p:nvCxnSpPr>
        <p:spPr>
          <a:xfrm flipH="1">
            <a:off x="-11984" y="1721358"/>
            <a:ext cx="9167965" cy="0"/>
          </a:xfrm>
          <a:prstGeom prst="line">
            <a:avLst/>
          </a:prstGeom>
          <a:ln w="107950">
            <a:solidFill>
              <a:srgbClr val="008C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9EF0106-04D4-42B8-B991-5BC5EF0C7D0E}"/>
              </a:ext>
            </a:extLst>
          </p:cNvPr>
          <p:cNvSpPr/>
          <p:nvPr/>
        </p:nvSpPr>
        <p:spPr>
          <a:xfrm>
            <a:off x="-1" y="1758983"/>
            <a:ext cx="9144000" cy="5117830"/>
          </a:xfrm>
          <a:prstGeom prst="rect">
            <a:avLst/>
          </a:prstGeom>
          <a:solidFill>
            <a:srgbClr val="01216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99D643-8530-432D-A7EA-ED4D1912B83A}"/>
              </a:ext>
            </a:extLst>
          </p:cNvPr>
          <p:cNvSpPr txBox="1">
            <a:spLocks/>
          </p:cNvSpPr>
          <p:nvPr/>
        </p:nvSpPr>
        <p:spPr>
          <a:xfrm>
            <a:off x="-47930" y="2518076"/>
            <a:ext cx="9191930" cy="1474470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chemeClr val="bg1"/>
                </a:solidFill>
              </a:rPr>
              <a:t>Identifying correlations between rainfall and flood loss across 3 cities in Java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889B20-BFAC-4F58-98CE-49A0E4C97C89}"/>
              </a:ext>
            </a:extLst>
          </p:cNvPr>
          <p:cNvSpPr/>
          <p:nvPr/>
        </p:nvSpPr>
        <p:spPr>
          <a:xfrm>
            <a:off x="933448" y="4751638"/>
            <a:ext cx="72771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Dr </a:t>
            </a:r>
            <a:r>
              <a:rPr lang="en-GB" sz="2800" b="1" dirty="0" err="1">
                <a:solidFill>
                  <a:schemeClr val="bg1"/>
                </a:solidFill>
              </a:rPr>
              <a:t>Avi</a:t>
            </a:r>
            <a:r>
              <a:rPr lang="en-GB" sz="2800" b="1" dirty="0">
                <a:solidFill>
                  <a:schemeClr val="bg1"/>
                </a:solidFill>
              </a:rPr>
              <a:t> Baruch</a:t>
            </a:r>
          </a:p>
          <a:p>
            <a:pPr algn="ctr"/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 Matthew Farnham,  </a:t>
            </a:r>
            <a:r>
              <a:rPr lang="en-GB" sz="2000" dirty="0" err="1">
                <a:solidFill>
                  <a:schemeClr val="bg1"/>
                </a:solidFill>
              </a:rPr>
              <a:t>Dr.</a:t>
            </a:r>
            <a:r>
              <a:rPr lang="en-GB" sz="2000" dirty="0">
                <a:solidFill>
                  <a:schemeClr val="bg1"/>
                </a:solidFill>
              </a:rPr>
              <a:t> Vivian Camacho-Suarez, Prof. Alistair Milne, </a:t>
            </a:r>
            <a:r>
              <a:rPr lang="en-GB" sz="2000" dirty="0" err="1">
                <a:solidFill>
                  <a:schemeClr val="bg1"/>
                </a:solidFill>
              </a:rPr>
              <a:t>Dr.</a:t>
            </a:r>
            <a:r>
              <a:rPr lang="en-GB" sz="2000" dirty="0">
                <a:solidFill>
                  <a:schemeClr val="bg1"/>
                </a:solidFill>
              </a:rPr>
              <a:t> John Hillier, Prof. </a:t>
            </a:r>
            <a:r>
              <a:rPr lang="en-GB" sz="2000" dirty="0" err="1">
                <a:solidFill>
                  <a:schemeClr val="bg1"/>
                </a:solidFill>
              </a:rPr>
              <a:t>Dapeng</a:t>
            </a:r>
            <a:r>
              <a:rPr lang="en-GB" sz="2000" dirty="0">
                <a:solidFill>
                  <a:schemeClr val="bg1"/>
                </a:solidFill>
              </a:rPr>
              <a:t> Yu, Prof. Louise Slater, Laura Whyte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64F1E4-150D-4B59-B80B-271555D31446}"/>
              </a:ext>
            </a:extLst>
          </p:cNvPr>
          <p:cNvSpPr/>
          <p:nvPr/>
        </p:nvSpPr>
        <p:spPr>
          <a:xfrm>
            <a:off x="0" y="6446819"/>
            <a:ext cx="9625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Funded by NERC. Work undertaken by Previsico and Loughborough University</a:t>
            </a:r>
          </a:p>
        </p:txBody>
      </p:sp>
    </p:spTree>
    <p:extLst>
      <p:ext uri="{BB962C8B-B14F-4D97-AF65-F5344CB8AC3E}">
        <p14:creationId xmlns:p14="http://schemas.microsoft.com/office/powerpoint/2010/main" val="3210116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7730-E192-4BB9-B9F8-5B31E15E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59644"/>
            <a:ext cx="7543800" cy="10287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Step 2: Model set up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E1BD15-8ECE-4F0F-A7CE-0CE5848370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448636"/>
              </p:ext>
            </p:extLst>
          </p:nvPr>
        </p:nvGraphicFramePr>
        <p:xfrm>
          <a:off x="654326" y="3225901"/>
          <a:ext cx="7543800" cy="2794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38E3FC5-C445-4326-830B-33FC69D530C1}"/>
              </a:ext>
            </a:extLst>
          </p:cNvPr>
          <p:cNvSpPr/>
          <p:nvPr/>
        </p:nvSpPr>
        <p:spPr>
          <a:xfrm>
            <a:off x="1080050" y="2115745"/>
            <a:ext cx="7369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We used FloodMap our own proprietary 1D river flow model and 2D floodplain flow model</a:t>
            </a:r>
          </a:p>
        </p:txBody>
      </p:sp>
    </p:spTree>
    <p:extLst>
      <p:ext uri="{BB962C8B-B14F-4D97-AF65-F5344CB8AC3E}">
        <p14:creationId xmlns:p14="http://schemas.microsoft.com/office/powerpoint/2010/main" val="3645423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A6F06-0BEE-433C-8106-CA64CDAE3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3: Run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0E4CC-40FC-417C-B16E-1CB5E5439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ckermouth">
            <a:hlinkClick r:id="" action="ppaction://media"/>
            <a:extLst>
              <a:ext uri="{FF2B5EF4-FFF2-40B4-BE49-F238E27FC236}">
                <a16:creationId xmlns:a16="http://schemas.microsoft.com/office/drawing/2014/main" id="{2A4FA05C-BAB5-4CD9-B4D4-B8C8023D24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224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9E8CB-BCB3-4854-874E-8262FE66C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4: Inspect model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EA5D81-2BB0-4B46-BFEB-D3AA0C51C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3992921" cy="5167311"/>
          </a:xfr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7B09DE67-F054-44CC-AD3D-48AE2B785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849" y="1690690"/>
            <a:ext cx="3992922" cy="51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69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0FE6-7E8C-40F5-A7CE-8F0E16E1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5: Model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ECAF6-4904-4E9C-9589-5C25FD12C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map of a circuit board&#10;&#10;Description automatically generated">
            <a:extLst>
              <a:ext uri="{FF2B5EF4-FFF2-40B4-BE49-F238E27FC236}">
                <a16:creationId xmlns:a16="http://schemas.microsoft.com/office/drawing/2014/main" id="{A9C26CC7-CFB4-478B-A1D3-578468B48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27" y="1851973"/>
            <a:ext cx="6559583" cy="464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41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EE8F2-05AD-45CF-BC9B-00374572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6: Estimating damages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64CAF-789F-4AEE-ABC4-7863D59F7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346" y="1939131"/>
            <a:ext cx="3943350" cy="4351338"/>
          </a:xfrm>
        </p:spPr>
        <p:txBody>
          <a:bodyPr>
            <a:normAutofit/>
          </a:bodyPr>
          <a:lstStyle/>
          <a:p>
            <a:r>
              <a:rPr lang="en-GB" sz="2400" dirty="0"/>
              <a:t>98% of buildings of unknown type</a:t>
            </a:r>
          </a:p>
          <a:p>
            <a:r>
              <a:rPr lang="en-GB" sz="2400" dirty="0"/>
              <a:t>Damage estimated using number of buildings flooded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73DCB7F-9D12-4507-AA49-2DEB96F07E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1689464"/>
              </p:ext>
            </p:extLst>
          </p:nvPr>
        </p:nvGraphicFramePr>
        <p:xfrm>
          <a:off x="4479234" y="426521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15C09C4-BF9B-416B-B751-4103CE420F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230665"/>
              </p:ext>
            </p:extLst>
          </p:nvPr>
        </p:nvGraphicFramePr>
        <p:xfrm>
          <a:off x="0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DBCBAC3-E62A-4824-843E-A81C80C52B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461698"/>
              </p:ext>
            </p:extLst>
          </p:nvPr>
        </p:nvGraphicFramePr>
        <p:xfrm>
          <a:off x="4359965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24907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3502-30B1-49FF-BCB8-ACC73E084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Rainfall thresholds for flooding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0E9B6-D1C7-402B-89F4-5689DBD02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85" y="1690689"/>
            <a:ext cx="7886700" cy="4351338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9B4A09B-EF04-4679-991F-498A818CD0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1736286"/>
              </p:ext>
            </p:extLst>
          </p:nvPr>
        </p:nvGraphicFramePr>
        <p:xfrm>
          <a:off x="994409" y="1524000"/>
          <a:ext cx="7613705" cy="4787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255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CB86-8C72-472C-9CC0-9E145171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421" y="795905"/>
            <a:ext cx="7886700" cy="1325563"/>
          </a:xfrm>
        </p:spPr>
        <p:txBody>
          <a:bodyPr/>
          <a:lstStyle/>
          <a:p>
            <a:r>
              <a:rPr lang="en-GB" dirty="0"/>
              <a:t>Results: Concurrence of top 10 flood events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59D0E49-32A4-409F-8171-F70AF877A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861273"/>
              </p:ext>
            </p:extLst>
          </p:nvPr>
        </p:nvGraphicFramePr>
        <p:xfrm>
          <a:off x="1342571" y="3138713"/>
          <a:ext cx="7561944" cy="226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486">
                  <a:extLst>
                    <a:ext uri="{9D8B030D-6E8A-4147-A177-3AD203B41FA5}">
                      <a16:colId xmlns:a16="http://schemas.microsoft.com/office/drawing/2014/main" val="1108727294"/>
                    </a:ext>
                  </a:extLst>
                </a:gridCol>
                <a:gridCol w="1890486">
                  <a:extLst>
                    <a:ext uri="{9D8B030D-6E8A-4147-A177-3AD203B41FA5}">
                      <a16:colId xmlns:a16="http://schemas.microsoft.com/office/drawing/2014/main" val="2122395390"/>
                    </a:ext>
                  </a:extLst>
                </a:gridCol>
                <a:gridCol w="1890486">
                  <a:extLst>
                    <a:ext uri="{9D8B030D-6E8A-4147-A177-3AD203B41FA5}">
                      <a16:colId xmlns:a16="http://schemas.microsoft.com/office/drawing/2014/main" val="985591850"/>
                    </a:ext>
                  </a:extLst>
                </a:gridCol>
                <a:gridCol w="1890486">
                  <a:extLst>
                    <a:ext uri="{9D8B030D-6E8A-4147-A177-3AD203B41FA5}">
                      <a16:colId xmlns:a16="http://schemas.microsoft.com/office/drawing/2014/main" val="4223916526"/>
                    </a:ext>
                  </a:extLst>
                </a:gridCol>
              </a:tblGrid>
              <a:tr h="56515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Jakarta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Semarang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873996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r>
                        <a:rPr lang="en-GB" dirty="0"/>
                        <a:t>Jakarta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462838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r>
                        <a:rPr lang="en-GB" dirty="0"/>
                        <a:t>Semarang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006322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r>
                        <a:rPr lang="en-GB" dirty="0"/>
                        <a:t>Solo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89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1617944-AB5B-4D69-98B6-2E76E01610AF}"/>
              </a:ext>
            </a:extLst>
          </p:cNvPr>
          <p:cNvSpPr txBox="1"/>
          <p:nvPr/>
        </p:nvSpPr>
        <p:spPr>
          <a:xfrm>
            <a:off x="4325257" y="2618405"/>
            <a:ext cx="393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Top 10 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96738B-D9EC-44AE-B7C6-AFD1CC5AD2C4}"/>
              </a:ext>
            </a:extLst>
          </p:cNvPr>
          <p:cNvSpPr txBox="1"/>
          <p:nvPr/>
        </p:nvSpPr>
        <p:spPr>
          <a:xfrm>
            <a:off x="0" y="4171433"/>
            <a:ext cx="1494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Concurrence with other cities</a:t>
            </a:r>
          </a:p>
        </p:txBody>
      </p:sp>
    </p:spTree>
    <p:extLst>
      <p:ext uri="{BB962C8B-B14F-4D97-AF65-F5344CB8AC3E}">
        <p14:creationId xmlns:p14="http://schemas.microsoft.com/office/powerpoint/2010/main" val="598310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E6EA-F6F7-49EF-9C49-088722F5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93" y="463179"/>
            <a:ext cx="78867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Concurrence for 4</a:t>
            </a:r>
            <a:r>
              <a:rPr lang="en-GB" sz="3600" baseline="30000" dirty="0"/>
              <a:t>th</a:t>
            </a:r>
            <a:r>
              <a:rPr lang="en-GB" sz="3600" dirty="0"/>
              <a:t> Jan, 1990 (event 7)</a:t>
            </a:r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6C114E43-7AC2-4B60-997B-19503F82BD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7955762"/>
              </p:ext>
            </p:extLst>
          </p:nvPr>
        </p:nvGraphicFramePr>
        <p:xfrm>
          <a:off x="1404520" y="1510186"/>
          <a:ext cx="6625246" cy="5131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FE17172-5F48-4197-A651-0359D43E8D82}"/>
              </a:ext>
            </a:extLst>
          </p:cNvPr>
          <p:cNvSpPr/>
          <p:nvPr/>
        </p:nvSpPr>
        <p:spPr>
          <a:xfrm rot="16200000">
            <a:off x="-481198" y="3444936"/>
            <a:ext cx="287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Number of buildings flooded</a:t>
            </a:r>
          </a:p>
        </p:txBody>
      </p:sp>
    </p:spTree>
    <p:extLst>
      <p:ext uri="{BB962C8B-B14F-4D97-AF65-F5344CB8AC3E}">
        <p14:creationId xmlns:p14="http://schemas.microsoft.com/office/powerpoint/2010/main" val="2866455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7D98E-6733-4029-A473-CD7AB886E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Correlations between flooded buildings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6BF53-62AC-485A-8897-263A198A4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845EB9D-98C0-4EAC-85F1-0F09CDE4B7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546361"/>
              </p:ext>
            </p:extLst>
          </p:nvPr>
        </p:nvGraphicFramePr>
        <p:xfrm>
          <a:off x="99392" y="16897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5C170D0-D48B-49FA-B009-19A509CAF8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3318317"/>
              </p:ext>
            </p:extLst>
          </p:nvPr>
        </p:nvGraphicFramePr>
        <p:xfrm>
          <a:off x="2550630" y="429701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7F04656-020A-4852-94F2-C7747733FF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358938"/>
              </p:ext>
            </p:extLst>
          </p:nvPr>
        </p:nvGraphicFramePr>
        <p:xfrm>
          <a:off x="4572000" y="16897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96798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B4014-B2C2-4C8C-B4CD-6EE7F28F5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DE39A-8B95-41EC-BD00-73F85DC22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Losses typically caused from rainfall of 40-50mm over 54 hours</a:t>
            </a:r>
          </a:p>
          <a:p>
            <a:r>
              <a:rPr lang="en-GB" dirty="0"/>
              <a:t>Higher concurrence between Semarang and Solo rainfall than Jakarta for flood events</a:t>
            </a:r>
          </a:p>
          <a:p>
            <a:r>
              <a:rPr lang="en-GB" dirty="0"/>
              <a:t>Strong correlation between cities on number of buildings affected for the top storms </a:t>
            </a:r>
          </a:p>
          <a:p>
            <a:r>
              <a:rPr lang="en-GB" dirty="0"/>
              <a:t>Further studies are required to develop pragmatic approaches to complement catastrophe modelling that integrate the spatial correlation between flood damages in cities.</a:t>
            </a:r>
          </a:p>
        </p:txBody>
      </p:sp>
    </p:spTree>
    <p:extLst>
      <p:ext uri="{BB962C8B-B14F-4D97-AF65-F5344CB8AC3E}">
        <p14:creationId xmlns:p14="http://schemas.microsoft.com/office/powerpoint/2010/main" val="4654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ACFEA-2C6C-4861-8C1F-DED4EEA23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Background: FINJAVA 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E1FE-4940-4602-BEF9-94DCC36DF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Insurance penetration rate in Indonesia is  ~2.8%</a:t>
            </a:r>
          </a:p>
          <a:p>
            <a:r>
              <a:rPr lang="en-GB" dirty="0"/>
              <a:t>Indonesia amongst the worst affected countries by flooding</a:t>
            </a:r>
          </a:p>
          <a:p>
            <a:r>
              <a:rPr lang="en-GB" dirty="0"/>
              <a:t>Limited understanding of the multitude of risks from natural hazards the Indonesian market faces</a:t>
            </a:r>
          </a:p>
          <a:p>
            <a:r>
              <a:rPr lang="en-GB" dirty="0"/>
              <a:t>The FINJAVA project aims to produce an initial exploratory analysis of catastrophe modelling in a data sparse context </a:t>
            </a:r>
          </a:p>
        </p:txBody>
      </p:sp>
    </p:spTree>
    <p:extLst>
      <p:ext uri="{BB962C8B-B14F-4D97-AF65-F5344CB8AC3E}">
        <p14:creationId xmlns:p14="http://schemas.microsoft.com/office/powerpoint/2010/main" val="438560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alking in the rain&#10;&#10;Description automatically generated">
            <a:extLst>
              <a:ext uri="{FF2B5EF4-FFF2-40B4-BE49-F238E27FC236}">
                <a16:creationId xmlns:a16="http://schemas.microsoft.com/office/drawing/2014/main" id="{AA40C990-F931-4537-89C9-CC6639787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3" r="28142" b="26275"/>
          <a:stretch/>
        </p:blipFill>
        <p:spPr>
          <a:xfrm>
            <a:off x="-11682" y="-24541"/>
            <a:ext cx="9155682" cy="475609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4E2ADED-64B9-4F53-9307-20096DD6AC18}"/>
              </a:ext>
            </a:extLst>
          </p:cNvPr>
          <p:cNvSpPr/>
          <p:nvPr/>
        </p:nvSpPr>
        <p:spPr>
          <a:xfrm>
            <a:off x="-11682" y="4711598"/>
            <a:ext cx="9155682" cy="2146402"/>
          </a:xfrm>
          <a:prstGeom prst="rect">
            <a:avLst/>
          </a:prstGeom>
          <a:solidFill>
            <a:srgbClr val="008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bin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EDE84A-773D-41F9-9E0E-0A4E1EE2FFB1}"/>
              </a:ext>
            </a:extLst>
          </p:cNvPr>
          <p:cNvSpPr txBox="1"/>
          <p:nvPr/>
        </p:nvSpPr>
        <p:spPr>
          <a:xfrm>
            <a:off x="2328110" y="4788471"/>
            <a:ext cx="68158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abin" panose="00000500000000000000" pitchFamily="2" charset="0"/>
              </a:rPr>
              <a:t>avinoam.baruch@previsico.com</a:t>
            </a:r>
          </a:p>
          <a:p>
            <a:endParaRPr lang="en-GB" sz="1200" dirty="0">
              <a:solidFill>
                <a:schemeClr val="bg1"/>
              </a:solidFill>
              <a:latin typeface="Cabin" panose="00000500000000000000" pitchFamily="2" charset="0"/>
            </a:endParaRPr>
          </a:p>
          <a:p>
            <a:r>
              <a:rPr lang="en-GB" sz="3200" dirty="0">
                <a:solidFill>
                  <a:schemeClr val="bg1"/>
                </a:solidFill>
                <a:latin typeface="Cabin" panose="00000500000000000000" pitchFamily="2" charset="0"/>
              </a:rPr>
              <a:t>@Previsico</a:t>
            </a:r>
          </a:p>
          <a:p>
            <a:endParaRPr lang="en-GB" sz="1400" dirty="0">
              <a:solidFill>
                <a:schemeClr val="bg1"/>
              </a:solidFill>
              <a:latin typeface="Cabin" panose="00000500000000000000" pitchFamily="2" charset="0"/>
            </a:endParaRPr>
          </a:p>
          <a:p>
            <a:r>
              <a:rPr lang="en-GB" sz="3200" dirty="0">
                <a:solidFill>
                  <a:schemeClr val="bg1"/>
                </a:solidFill>
                <a:latin typeface="Cabin" panose="00000500000000000000" pitchFamily="2" charset="0"/>
              </a:rPr>
              <a:t>@Previsico</a:t>
            </a:r>
          </a:p>
        </p:txBody>
      </p:sp>
      <p:pic>
        <p:nvPicPr>
          <p:cNvPr id="1026" name="Picture 2" descr="Image result for email icon white transparent">
            <a:extLst>
              <a:ext uri="{FF2B5EF4-FFF2-40B4-BE49-F238E27FC236}">
                <a16:creationId xmlns:a16="http://schemas.microsoft.com/office/drawing/2014/main" id="{DE4217DF-9C93-4E7E-8C6A-26232826F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6" t="2123" r="17889"/>
          <a:stretch/>
        </p:blipFill>
        <p:spPr bwMode="auto">
          <a:xfrm>
            <a:off x="1528355" y="4711598"/>
            <a:ext cx="799756" cy="6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418D2A7A-655E-4971-9BC8-44CD79ED8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6" y="99759"/>
            <a:ext cx="2314300" cy="538185"/>
          </a:xfrm>
          <a:prstGeom prst="rect">
            <a:avLst/>
          </a:prstGeom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70FBB35E-DF5F-434F-B8BD-2B49D7FBE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56" y="5386455"/>
            <a:ext cx="678947" cy="67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08DA58-B2BC-4E74-BB02-7F50FF591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355" y="6152918"/>
            <a:ext cx="678947" cy="6789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EA3749-5D78-42B3-918C-A684A6B6AD58}"/>
              </a:ext>
            </a:extLst>
          </p:cNvPr>
          <p:cNvSpPr/>
          <p:nvPr/>
        </p:nvSpPr>
        <p:spPr>
          <a:xfrm>
            <a:off x="1637991" y="2451556"/>
            <a:ext cx="60051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Cabin" panose="00000500000000000000" pitchFamily="2" charset="0"/>
              </a:rPr>
              <a:t>Thanks for listening!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83C00-AFEC-4B90-946D-DE1E53D53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031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A041-9B58-4AE4-AD94-9B27912B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Java the worst affected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F461-5C75-48FE-8CF4-311B0B8D2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811971"/>
            <a:ext cx="7886700" cy="3649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0C563-8297-478F-A4C6-796202F6B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" t="6103"/>
          <a:stretch/>
        </p:blipFill>
        <p:spPr>
          <a:xfrm>
            <a:off x="628651" y="1323007"/>
            <a:ext cx="7886700" cy="48566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EE8FC7-1AA1-479D-9367-55C4DD43C04B}"/>
              </a:ext>
            </a:extLst>
          </p:cNvPr>
          <p:cNvSpPr txBox="1"/>
          <p:nvPr/>
        </p:nvSpPr>
        <p:spPr>
          <a:xfrm>
            <a:off x="628649" y="5993643"/>
            <a:ext cx="584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Indonesia Flood Hazard Frequency (World Bank, 2018)</a:t>
            </a:r>
          </a:p>
        </p:txBody>
      </p:sp>
    </p:spTree>
    <p:extLst>
      <p:ext uri="{BB962C8B-B14F-4D97-AF65-F5344CB8AC3E}">
        <p14:creationId xmlns:p14="http://schemas.microsoft.com/office/powerpoint/2010/main" val="2318599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8C1208F-5623-4439-A98D-5668D856E445}"/>
              </a:ext>
            </a:extLst>
          </p:cNvPr>
          <p:cNvSpPr txBox="1">
            <a:spLocks/>
          </p:cNvSpPr>
          <p:nvPr/>
        </p:nvSpPr>
        <p:spPr>
          <a:xfrm>
            <a:off x="303915" y="5589916"/>
            <a:ext cx="8579561" cy="67307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en-US" sz="3300" cap="all" spc="-75"/>
              <a:t>Chosen Areas</a:t>
            </a:r>
            <a:endParaRPr lang="en-US" sz="3300" cap="all" spc="-75" dirty="0"/>
          </a:p>
        </p:txBody>
      </p:sp>
      <p:pic>
        <p:nvPicPr>
          <p:cNvPr id="11" name="Picture 10" descr="A picture containing grass, hill, field, large&#10;&#10;Description automatically generated">
            <a:extLst>
              <a:ext uri="{FF2B5EF4-FFF2-40B4-BE49-F238E27FC236}">
                <a16:creationId xmlns:a16="http://schemas.microsoft.com/office/drawing/2014/main" id="{5D2B343C-C795-439C-AE52-C7A79799C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" y="1872306"/>
            <a:ext cx="9131453" cy="5137631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060866C8-750E-4668-93E6-3BC9731FF9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 r="14214" b="2"/>
          <a:stretch/>
        </p:blipFill>
        <p:spPr>
          <a:xfrm>
            <a:off x="6736393" y="4443318"/>
            <a:ext cx="2430021" cy="2560767"/>
          </a:xfrm>
          <a:prstGeom prst="rect">
            <a:avLst/>
          </a:prstGeom>
        </p:spPr>
      </p:pic>
      <p:pic>
        <p:nvPicPr>
          <p:cNvPr id="13" name="Picture 12" descr="A picture containing map, circuit&#10;&#10;Description automatically generated">
            <a:extLst>
              <a:ext uri="{FF2B5EF4-FFF2-40B4-BE49-F238E27FC236}">
                <a16:creationId xmlns:a16="http://schemas.microsoft.com/office/drawing/2014/main" id="{3FB71308-B633-4BC8-8EC7-6F27A91F1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29" y="1934474"/>
            <a:ext cx="2184132" cy="2072002"/>
          </a:xfrm>
          <a:prstGeom prst="rect">
            <a:avLst/>
          </a:prstGeom>
        </p:spPr>
      </p:pic>
      <p:pic>
        <p:nvPicPr>
          <p:cNvPr id="14" name="Content Placeholder 20" descr="A close up of a map&#10;&#10;Description automatically generated">
            <a:extLst>
              <a:ext uri="{FF2B5EF4-FFF2-40B4-BE49-F238E27FC236}">
                <a16:creationId xmlns:a16="http://schemas.microsoft.com/office/drawing/2014/main" id="{E797130F-9D2E-43BF-8E0A-75621555B7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" y="4443615"/>
            <a:ext cx="2571997" cy="258993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6253BC8-C251-42A2-A81F-5D7EF06A9F6A}"/>
              </a:ext>
            </a:extLst>
          </p:cNvPr>
          <p:cNvCxnSpPr/>
          <p:nvPr/>
        </p:nvCxnSpPr>
        <p:spPr>
          <a:xfrm flipH="1">
            <a:off x="1485418" y="4124187"/>
            <a:ext cx="102358" cy="38384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107119-A776-4CF5-81F2-256AA687B668}"/>
              </a:ext>
            </a:extLst>
          </p:cNvPr>
          <p:cNvCxnSpPr>
            <a:cxnSpLocks/>
          </p:cNvCxnSpPr>
          <p:nvPr/>
        </p:nvCxnSpPr>
        <p:spPr>
          <a:xfrm flipH="1" flipV="1">
            <a:off x="4997394" y="3919980"/>
            <a:ext cx="150779" cy="69066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E625927-8D69-49AA-B510-79A96A9091C9}"/>
              </a:ext>
            </a:extLst>
          </p:cNvPr>
          <p:cNvCxnSpPr/>
          <p:nvPr/>
        </p:nvCxnSpPr>
        <p:spPr>
          <a:xfrm>
            <a:off x="5644283" y="5226994"/>
            <a:ext cx="1172183" cy="36292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121A9D2-FE0A-43CD-A1B8-EC641A32A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5103" y="3768043"/>
            <a:ext cx="3115053" cy="673079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600" b="1" spc="-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Jakarta</a:t>
            </a:r>
            <a:endParaRPr lang="en-US" sz="3300" b="1" spc="-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C59E179-5467-4057-82B7-81F4180589B8}"/>
              </a:ext>
            </a:extLst>
          </p:cNvPr>
          <p:cNvSpPr txBox="1">
            <a:spLocks/>
          </p:cNvSpPr>
          <p:nvPr/>
        </p:nvSpPr>
        <p:spPr>
          <a:xfrm>
            <a:off x="9147" y="751096"/>
            <a:ext cx="9144000" cy="83109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bin" panose="00000500000000000000" pitchFamily="2" charset="0"/>
              </a:rPr>
              <a:t>Study sites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C206A7E-1B20-4687-B647-056F221816F2}"/>
              </a:ext>
            </a:extLst>
          </p:cNvPr>
          <p:cNvSpPr txBox="1">
            <a:spLocks/>
          </p:cNvSpPr>
          <p:nvPr/>
        </p:nvSpPr>
        <p:spPr>
          <a:xfrm>
            <a:off x="2811993" y="3950700"/>
            <a:ext cx="3115053" cy="67307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en-US" sz="3600" b="1" spc="-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Semarang</a:t>
            </a:r>
            <a:endParaRPr lang="en-US" sz="3300" b="1" spc="-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7CC4375-3862-4614-9BAA-7E0DBD2F7F85}"/>
              </a:ext>
            </a:extLst>
          </p:cNvPr>
          <p:cNvSpPr txBox="1">
            <a:spLocks/>
          </p:cNvSpPr>
          <p:nvPr/>
        </p:nvSpPr>
        <p:spPr>
          <a:xfrm>
            <a:off x="5717928" y="3953980"/>
            <a:ext cx="3115053" cy="67307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en-US" sz="3600" b="1" spc="-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  <a:endParaRPr lang="en-US" sz="3300" b="1" spc="-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BF0A0E-F9D8-4701-889B-97E58614E0F4}"/>
              </a:ext>
            </a:extLst>
          </p:cNvPr>
          <p:cNvSpPr/>
          <p:nvPr/>
        </p:nvSpPr>
        <p:spPr>
          <a:xfrm>
            <a:off x="3062675" y="5275603"/>
            <a:ext cx="8818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471km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C60A68-BB19-4F5E-A348-21534AAB3465}"/>
              </a:ext>
            </a:extLst>
          </p:cNvPr>
          <p:cNvCxnSpPr/>
          <p:nvPr/>
        </p:nvCxnSpPr>
        <p:spPr>
          <a:xfrm>
            <a:off x="4997394" y="4731237"/>
            <a:ext cx="401920" cy="499037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B6F6D44-FC5A-48C4-A55B-E0D4E15E5733}"/>
              </a:ext>
            </a:extLst>
          </p:cNvPr>
          <p:cNvSpPr txBox="1"/>
          <p:nvPr/>
        </p:nvSpPr>
        <p:spPr>
          <a:xfrm rot="3086598">
            <a:off x="4496526" y="5138749"/>
            <a:ext cx="135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76km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69F521C-1BFE-4385-9D7F-9B4E303F2470}"/>
              </a:ext>
            </a:extLst>
          </p:cNvPr>
          <p:cNvCxnSpPr>
            <a:cxnSpLocks/>
          </p:cNvCxnSpPr>
          <p:nvPr/>
        </p:nvCxnSpPr>
        <p:spPr>
          <a:xfrm flipV="1">
            <a:off x="1551310" y="5359539"/>
            <a:ext cx="4051925" cy="17366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879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3B800-AFB6-44BE-9FEE-B77DB3A6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4738F-984D-4F31-ACE3-7B82D4645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0196"/>
            <a:ext cx="8355693" cy="4351338"/>
          </a:xfrm>
        </p:spPr>
        <p:txBody>
          <a:bodyPr/>
          <a:lstStyle/>
          <a:p>
            <a:r>
              <a:rPr lang="en-GB" dirty="0"/>
              <a:t>More tropical storms in Semarang and Solo than Jakarta </a:t>
            </a:r>
          </a:p>
          <a:p>
            <a:r>
              <a:rPr lang="en-GB" dirty="0"/>
              <a:t>Based on tropical cyclone paths, Solo and Semarang were expected to have a higher correlation. 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3D05845-7EB9-4E61-BEA0-BB945CA9B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99"/>
          <a:stretch/>
        </p:blipFill>
        <p:spPr>
          <a:xfrm>
            <a:off x="1828801" y="3063712"/>
            <a:ext cx="7315200" cy="37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3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9BE0F-F901-4231-B48A-CA5F2F918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AA244-E99A-4BBB-97C9-73BD4B8BD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7B5990-FE9F-418A-899B-CCD913A9D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66" b="3797"/>
          <a:stretch/>
        </p:blipFill>
        <p:spPr>
          <a:xfrm>
            <a:off x="0" y="926201"/>
            <a:ext cx="9144000" cy="59317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06A8CD-D7E8-4FE2-BADF-6DB8428D4752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012169">
              <a:alpha val="7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1216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2E39B-8F8C-49B2-B8E1-CDA27EE4D96D}"/>
              </a:ext>
            </a:extLst>
          </p:cNvPr>
          <p:cNvSpPr/>
          <p:nvPr/>
        </p:nvSpPr>
        <p:spPr>
          <a:xfrm>
            <a:off x="0" y="912813"/>
            <a:ext cx="4890052" cy="2516187"/>
          </a:xfrm>
          <a:prstGeom prst="rect">
            <a:avLst/>
          </a:prstGeom>
          <a:solidFill>
            <a:srgbClr val="012169">
              <a:alpha val="7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121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0AC1F-A8AF-44BB-BC76-D14BDCD2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EB78C-69B5-4178-AF76-5CE1FA016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Model surface water flooding for top rainfall events in each city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Estimate losses of each event using simulated floods and building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Assess relationships between cities</a:t>
            </a:r>
          </a:p>
        </p:txBody>
      </p:sp>
    </p:spTree>
    <p:extLst>
      <p:ext uri="{BB962C8B-B14F-4D97-AF65-F5344CB8AC3E}">
        <p14:creationId xmlns:p14="http://schemas.microsoft.com/office/powerpoint/2010/main" val="1327221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EDD9-5C9A-4038-BD23-3F41C245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98861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bin" panose="00000500000000000000" pitchFamily="2" charset="0"/>
              </a:rPr>
              <a:t>Methods</a:t>
            </a:r>
          </a:p>
        </p:txBody>
      </p:sp>
      <p:pic>
        <p:nvPicPr>
          <p:cNvPr id="11" name="Picture 10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F280B27F-3EEF-4BC5-B6DA-CD686E17D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6" r="69219"/>
          <a:stretch/>
        </p:blipFill>
        <p:spPr>
          <a:xfrm>
            <a:off x="5621345" y="4956000"/>
            <a:ext cx="1143000" cy="5134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7784D3-5B38-4336-A049-89AA068F1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700" y="3138834"/>
            <a:ext cx="1221344" cy="1075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7BCD0E-52C2-43B2-988A-4A59EA94C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025" y="2707939"/>
            <a:ext cx="428581" cy="3983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F0A58B-2BE5-4128-A938-131511EB674F}"/>
              </a:ext>
            </a:extLst>
          </p:cNvPr>
          <p:cNvSpPr txBox="1"/>
          <p:nvPr/>
        </p:nvSpPr>
        <p:spPr>
          <a:xfrm>
            <a:off x="5593698" y="5913176"/>
            <a:ext cx="1266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Cabin" panose="00000500000000000000" pitchFamily="2" charset="0"/>
                <a:ea typeface="+mn-ea"/>
                <a:cs typeface="+mn-cs"/>
              </a:rPr>
              <a:t>Model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Cabin" panose="00000500000000000000" pitchFamily="2" charset="0"/>
                <a:ea typeface="+mn-ea"/>
                <a:cs typeface="+mn-cs"/>
              </a:rPr>
              <a:t>calibration</a:t>
            </a:r>
          </a:p>
        </p:txBody>
      </p:sp>
      <p:pic>
        <p:nvPicPr>
          <p:cNvPr id="21" name="Content Placeholder 8">
            <a:extLst>
              <a:ext uri="{FF2B5EF4-FFF2-40B4-BE49-F238E27FC236}">
                <a16:creationId xmlns:a16="http://schemas.microsoft.com/office/drawing/2014/main" id="{42E7530B-DEE5-46AA-8E4E-C3EA52AA8A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79"/>
          <a:stretch/>
        </p:blipFill>
        <p:spPr>
          <a:xfrm>
            <a:off x="3956002" y="3249445"/>
            <a:ext cx="1275254" cy="7233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A2C5FA-E91D-4A40-AB55-E4194F63F8E6}"/>
              </a:ext>
            </a:extLst>
          </p:cNvPr>
          <p:cNvSpPr txBox="1"/>
          <p:nvPr/>
        </p:nvSpPr>
        <p:spPr>
          <a:xfrm>
            <a:off x="3956002" y="4686519"/>
            <a:ext cx="1266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Cabin" panose="00000500000000000000" pitchFamily="2" charset="0"/>
                <a:ea typeface="+mn-ea"/>
                <a:cs typeface="+mn-cs"/>
              </a:rPr>
              <a:t>Run simulations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0DC16EC-8A87-43C6-B7B4-D0CA0211D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839" y="3091767"/>
            <a:ext cx="808018" cy="483866"/>
          </a:xfrm>
          <a:prstGeom prst="rect">
            <a:avLst/>
          </a:prstGeom>
        </p:spPr>
      </p:pic>
      <p:pic>
        <p:nvPicPr>
          <p:cNvPr id="25" name="Picture 2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A7C54BE-2688-4404-8FE1-BCB2493B0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6" r="69219"/>
          <a:stretch/>
        </p:blipFill>
        <p:spPr>
          <a:xfrm>
            <a:off x="2209455" y="3557809"/>
            <a:ext cx="1143000" cy="5134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3357F3-A7CB-485A-A1C5-B40D1B3C45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78" r="20575"/>
          <a:stretch/>
        </p:blipFill>
        <p:spPr>
          <a:xfrm>
            <a:off x="5641554" y="1626673"/>
            <a:ext cx="1026836" cy="10447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D329604-C94B-4D77-A0DC-B0EC475040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992" y="4414067"/>
            <a:ext cx="606647" cy="547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63576B-FF23-47CB-BA98-46BD1AB69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7324" y="3077654"/>
            <a:ext cx="602286" cy="5336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87F8190-9DBA-49CF-862B-D9C700C2D9E0}"/>
              </a:ext>
            </a:extLst>
          </p:cNvPr>
          <p:cNvSpPr txBox="1"/>
          <p:nvPr/>
        </p:nvSpPr>
        <p:spPr>
          <a:xfrm>
            <a:off x="2166159" y="4632835"/>
            <a:ext cx="1266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Cabin" panose="00000500000000000000" pitchFamily="2" charset="0"/>
                <a:ea typeface="+mn-ea"/>
                <a:cs typeface="+mn-cs"/>
              </a:rPr>
              <a:t>Model set-up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12169"/>
              </a:solidFill>
              <a:effectLst/>
              <a:uLnTx/>
              <a:uFillTx/>
              <a:latin typeface="Cabin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E6D6C3-7F0E-4525-8F97-C53EC9D892CC}"/>
              </a:ext>
            </a:extLst>
          </p:cNvPr>
          <p:cNvSpPr txBox="1"/>
          <p:nvPr/>
        </p:nvSpPr>
        <p:spPr>
          <a:xfrm>
            <a:off x="7535402" y="4632835"/>
            <a:ext cx="1631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Cabin" panose="00000500000000000000" pitchFamily="2" charset="0"/>
                <a:ea typeface="+mn-ea"/>
                <a:cs typeface="+mn-cs"/>
              </a:rPr>
              <a:t>Calculate damages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15BCD04-2F59-482A-AF41-0DBC2E692A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5606" y="4159138"/>
            <a:ext cx="485665" cy="4953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4225BB-C821-4A3B-B79B-CAE16B38F8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1620" y="4227127"/>
            <a:ext cx="474587" cy="4542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308AEFE-45B0-4223-A083-A4FD9B7D58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3791" y="5450937"/>
            <a:ext cx="466415" cy="46223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0F8B820-4AC7-4AB1-B28F-90EEE29943B2}"/>
              </a:ext>
            </a:extLst>
          </p:cNvPr>
          <p:cNvSpPr txBox="1"/>
          <p:nvPr/>
        </p:nvSpPr>
        <p:spPr>
          <a:xfrm>
            <a:off x="5561245" y="3051480"/>
            <a:ext cx="1266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Cabin" panose="00000500000000000000" pitchFamily="2" charset="0"/>
                <a:ea typeface="+mn-ea"/>
                <a:cs typeface="+mn-cs"/>
              </a:rPr>
              <a:t>Inspect performance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4C1E3F9-4119-4DDE-A3AA-731D99E69053}"/>
              </a:ext>
            </a:extLst>
          </p:cNvPr>
          <p:cNvCxnSpPr>
            <a:cxnSpLocks/>
          </p:cNvCxnSpPr>
          <p:nvPr/>
        </p:nvCxnSpPr>
        <p:spPr>
          <a:xfrm>
            <a:off x="3474405" y="3577880"/>
            <a:ext cx="483990" cy="5477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6256C0F-3D7C-44C5-B899-FB83ACBE59CB}"/>
              </a:ext>
            </a:extLst>
          </p:cNvPr>
          <p:cNvCxnSpPr>
            <a:cxnSpLocks/>
          </p:cNvCxnSpPr>
          <p:nvPr/>
        </p:nvCxnSpPr>
        <p:spPr>
          <a:xfrm>
            <a:off x="6764345" y="3855526"/>
            <a:ext cx="733802" cy="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39B6AE8-5E1A-4760-860D-C07E5FA51688}"/>
              </a:ext>
            </a:extLst>
          </p:cNvPr>
          <p:cNvCxnSpPr>
            <a:cxnSpLocks/>
          </p:cNvCxnSpPr>
          <p:nvPr/>
        </p:nvCxnSpPr>
        <p:spPr>
          <a:xfrm>
            <a:off x="6248161" y="3676756"/>
            <a:ext cx="0" cy="602355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EBD8AAD-D97A-41AF-9D07-300BE3BF7F52}"/>
              </a:ext>
            </a:extLst>
          </p:cNvPr>
          <p:cNvCxnSpPr>
            <a:cxnSpLocks/>
          </p:cNvCxnSpPr>
          <p:nvPr/>
        </p:nvCxnSpPr>
        <p:spPr>
          <a:xfrm flipV="1">
            <a:off x="5004648" y="2568487"/>
            <a:ext cx="636388" cy="508648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DDEAF6A-67E6-4C21-BADB-C956E22EFCC8}"/>
              </a:ext>
            </a:extLst>
          </p:cNvPr>
          <p:cNvCxnSpPr>
            <a:cxnSpLocks/>
          </p:cNvCxnSpPr>
          <p:nvPr/>
        </p:nvCxnSpPr>
        <p:spPr>
          <a:xfrm flipH="1" flipV="1">
            <a:off x="5088205" y="4157705"/>
            <a:ext cx="552831" cy="573682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137B21BC-EB34-41CC-9265-D114104EBF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118" y="3249445"/>
            <a:ext cx="684069" cy="60608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9BD057-EED4-4483-8824-67AE2519AE0D}"/>
              </a:ext>
            </a:extLst>
          </p:cNvPr>
          <p:cNvSpPr/>
          <p:nvPr/>
        </p:nvSpPr>
        <p:spPr>
          <a:xfrm>
            <a:off x="601552" y="3075777"/>
            <a:ext cx="933729" cy="957891"/>
          </a:xfrm>
          <a:prstGeom prst="ellipse">
            <a:avLst/>
          </a:prstGeom>
          <a:noFill/>
          <a:ln w="76200">
            <a:solidFill>
              <a:srgbClr val="012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88BE3B1-8C41-4FCC-A028-6C021A41E8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050" y="4192602"/>
            <a:ext cx="504673" cy="45420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0FEEBB0-1502-4B39-BE9F-A02B7C8A1C37}"/>
              </a:ext>
            </a:extLst>
          </p:cNvPr>
          <p:cNvSpPr txBox="1"/>
          <p:nvPr/>
        </p:nvSpPr>
        <p:spPr>
          <a:xfrm>
            <a:off x="420280" y="4602275"/>
            <a:ext cx="1266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Cabin" panose="00000500000000000000" pitchFamily="2" charset="0"/>
                <a:ea typeface="+mn-ea"/>
                <a:cs typeface="+mn-cs"/>
              </a:rPr>
              <a:t>Extraction of top rainfall events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12169"/>
              </a:solidFill>
              <a:effectLst/>
              <a:uLnTx/>
              <a:uFillTx/>
              <a:latin typeface="Cabin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8F653FC-3553-469E-A9FE-E694BBB05E85}"/>
              </a:ext>
            </a:extLst>
          </p:cNvPr>
          <p:cNvCxnSpPr>
            <a:cxnSpLocks/>
          </p:cNvCxnSpPr>
          <p:nvPr/>
        </p:nvCxnSpPr>
        <p:spPr>
          <a:xfrm>
            <a:off x="1686079" y="3549746"/>
            <a:ext cx="483990" cy="5477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688D2BB-C98E-44C4-A924-2D07018B2DC0}"/>
              </a:ext>
            </a:extLst>
          </p:cNvPr>
          <p:cNvSpPr txBox="1"/>
          <p:nvPr/>
        </p:nvSpPr>
        <p:spPr>
          <a:xfrm>
            <a:off x="8173122" y="4162642"/>
            <a:ext cx="428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8C9F"/>
                </a:solidFill>
                <a:latin typeface="Cabin" panose="00000500000000000000" pitchFamily="2" charset="0"/>
              </a:rPr>
              <a:t>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198112-3966-4810-B2DC-A543B9C304B4}"/>
              </a:ext>
            </a:extLst>
          </p:cNvPr>
          <p:cNvSpPr/>
          <p:nvPr/>
        </p:nvSpPr>
        <p:spPr>
          <a:xfrm>
            <a:off x="8122452" y="4179716"/>
            <a:ext cx="428581" cy="409628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005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04B62-C3A6-4578-8941-3956C403A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5" y="500061"/>
            <a:ext cx="8192684" cy="1325563"/>
          </a:xfrm>
        </p:spPr>
        <p:txBody>
          <a:bodyPr>
            <a:normAutofit/>
          </a:bodyPr>
          <a:lstStyle/>
          <a:p>
            <a:r>
              <a:rPr lang="en-GB" sz="4000" dirty="0"/>
              <a:t>Step 1: Extracting rainfall for top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09BC8-3EAD-4C59-AB82-22C9999F3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4103007" cy="4667249"/>
          </a:xfrm>
        </p:spPr>
        <p:txBody>
          <a:bodyPr>
            <a:normAutofit/>
          </a:bodyPr>
          <a:lstStyle/>
          <a:p>
            <a:r>
              <a:rPr lang="en-GB" dirty="0"/>
              <a:t>Extraction of heavy precipitation (flood) events Jakarta Raw Data (1979-2018)</a:t>
            </a:r>
          </a:p>
          <a:p>
            <a:r>
              <a:rPr lang="en-GB" dirty="0"/>
              <a:t>Top 10 events for identified for each city</a:t>
            </a:r>
          </a:p>
          <a:p>
            <a:r>
              <a:rPr lang="en-GB" dirty="0"/>
              <a:t>Rainfall for these events were extracted for each of the other cities</a:t>
            </a:r>
          </a:p>
          <a:p>
            <a:endParaRPr lang="en-GB" dirty="0"/>
          </a:p>
        </p:txBody>
      </p:sp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D6290E-09C7-4B79-8D17-7C67DD002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54" y="1653088"/>
            <a:ext cx="2545178" cy="2159319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7B2276C-6F11-402F-88BE-C2B28FB15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47343"/>
            <a:ext cx="4249334" cy="21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3995</TotalTime>
  <Words>537</Words>
  <Application>Microsoft Office PowerPoint</Application>
  <PresentationFormat>On-screen Show (4:3)</PresentationFormat>
  <Paragraphs>101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Cabin</vt:lpstr>
      <vt:lpstr>Calibri</vt:lpstr>
      <vt:lpstr>Calibri Light</vt:lpstr>
      <vt:lpstr>Goudy Old Style</vt:lpstr>
      <vt:lpstr>Office Theme</vt:lpstr>
      <vt:lpstr>PowerPoint Presentation</vt:lpstr>
      <vt:lpstr>Background: FINJAVA Project </vt:lpstr>
      <vt:lpstr>Java the worst affected region</vt:lpstr>
      <vt:lpstr>Jakarta</vt:lpstr>
      <vt:lpstr>Background</vt:lpstr>
      <vt:lpstr>PowerPoint Presentation</vt:lpstr>
      <vt:lpstr>Objectives</vt:lpstr>
      <vt:lpstr>Methods</vt:lpstr>
      <vt:lpstr>Step 1: Extracting rainfall for top events</vt:lpstr>
      <vt:lpstr>Step 2: Model set up</vt:lpstr>
      <vt:lpstr>Step 3: Run simulations</vt:lpstr>
      <vt:lpstr>Step 4: Inspect model results</vt:lpstr>
      <vt:lpstr>Step 5: Model Calibration</vt:lpstr>
      <vt:lpstr>Step 6: Estimating damages </vt:lpstr>
      <vt:lpstr>Rainfall thresholds for flooding</vt:lpstr>
      <vt:lpstr>Results: Concurrence of top 10 flood events</vt:lpstr>
      <vt:lpstr>Concurrence for 4th Jan, 1990 (event 7)</vt:lpstr>
      <vt:lpstr>Correlations between flooded buildings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Avinoam Baruch</dc:creator>
  <cp:lastModifiedBy>Avinoam Baruch</cp:lastModifiedBy>
  <cp:revision>71</cp:revision>
  <dcterms:created xsi:type="dcterms:W3CDTF">2020-01-09T14:12:14Z</dcterms:created>
  <dcterms:modified xsi:type="dcterms:W3CDTF">2020-05-06T12:56:13Z</dcterms:modified>
</cp:coreProperties>
</file>