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70" r:id="rId3"/>
    <p:sldId id="257" r:id="rId4"/>
    <p:sldId id="260" r:id="rId5"/>
    <p:sldId id="272" r:id="rId6"/>
    <p:sldId id="258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7"/>
    <p:restoredTop sz="77317"/>
  </p:normalViewPr>
  <p:slideViewPr>
    <p:cSldViewPr snapToGrid="0" snapToObjects="1">
      <p:cViewPr varScale="1">
        <p:scale>
          <a:sx n="94" d="100"/>
          <a:sy n="94" d="100"/>
        </p:scale>
        <p:origin x="1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2DD8F-F534-9841-AA63-2EF8A1783360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FE17E-051A-8940-BFF3-9F58C5AAA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7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everyone, thanks for downloading this e-version of my PICO presentation. </a:t>
            </a:r>
          </a:p>
          <a:p>
            <a:endParaRPr lang="en-US" dirty="0"/>
          </a:p>
          <a:p>
            <a:r>
              <a:rPr lang="en-US" dirty="0"/>
              <a:t>If you have any questions, please contact me on </a:t>
            </a:r>
            <a:r>
              <a:rPr lang="en-US" err="1"/>
              <a:t>jzwilkin</a:t>
            </a:r>
            <a:r>
              <a:rPr lang="en-US"/>
              <a:t>@dundee</a:t>
            </a:r>
            <a:r>
              <a:rPr lang="en-US" dirty="0" err="1"/>
              <a:t>.ac.uk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5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3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E17E-051A-8940-BFF3-9F58C5AAA7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9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961D4-04EB-4B40-A142-7EE6C4F68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E1662-6AD7-B74B-BB66-DF966795D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9C022-DE44-C141-91ED-94E59542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84BA8-6893-A245-8BDB-C98C9693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CFC90-121C-3244-B255-934C8C2E9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7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D5A2-FEFE-D544-A477-2FB2B4FB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F743E-4245-B54A-9A56-74C2BEFFE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8E7F6-2EE6-1E4D-9435-214663A9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6BFA3-87B5-984A-B482-3104D62A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E20B1-7DCA-404F-9C61-696E1ED2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5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0B2D8C-94BD-7243-A58A-921F669DB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9CBA0-F7BE-4C40-B6EC-E646B11C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0CCFB-91E5-3B4B-A793-7556F972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A9B5F-A23C-C54B-98AF-DD128F19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9909-E045-D445-BF27-5C6DF3B7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0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93EE-A8AA-7F45-AA36-4335C528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C2A3-38D2-6F48-8756-E19841F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C6FB-B092-1740-A1AD-2496923B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F5E08-5279-8641-9EA4-1841589F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6D18-7D92-6644-B9E1-9DF13075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A2BE-C431-AB46-BCDE-4471D826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3EBC3-1A47-B54E-A6C2-2B04D7D1B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3D6A2-DA08-D54A-87FD-989415BE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50B6D-DACB-5A43-9DE3-19553939C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81BA8-8B48-EF44-A645-3CE79F1F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8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2D89-FBEC-FB4A-8DBA-885AE86A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88DB0-F938-D04A-8D37-7EF0AAC7B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0CCE9-FEC4-C441-8579-2BC93EDB4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8E137-8E1B-E94D-9A13-02EE6BD5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40157-6645-9B48-A1E2-6A409D1C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89FDF-F3B6-504D-BE48-16317B05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0D18-78B2-E749-B0A7-C151ED1CF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E2CB6-EB11-194D-9229-119F53554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49CD-6654-2E48-89EC-336A62019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44C2CE-FBDC-034F-9E95-F582BF9DA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08A0-9439-844D-BF3D-4D747561D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4F432-C7C9-4A45-9B32-0D23F508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B6C35-A003-304F-8965-6B54EBF43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6D83C-7DE9-6F47-978E-B300EDCF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1514-4521-B644-A5D3-70C4A11C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85F3B-8B11-C345-AA15-E514CA65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CAD50-5D50-1943-A56E-DBFE52E5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77EBC-7B22-1C47-A1E9-FE82AE00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0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F17DF-F346-D149-96CD-DC7B0085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B093C-4961-794C-84E6-78271184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4807-0AFF-7749-B8DB-415E8FB9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0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A45A-D18F-7E4E-BBB5-763C7C69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36106-3804-0145-A8F6-B5ECE398B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90930-494E-9F40-8162-1FF04B674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1CB8-2AA7-144E-BF7F-E433135A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5936D-A90F-9441-AF98-5CBAD699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08F77-EA66-8A43-975D-F67932A7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EC45-DAD7-894C-8C0B-586D164D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20178-22C0-D04C-8E0E-0FD3340F5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F4171-38F0-ED4E-B309-2440FAE55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40EE0-11E0-034F-946C-38095F6C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A00E0-1A20-624A-B46F-8D0D3AF0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59D84-171F-EA4D-BCA1-35CB7D57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0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ECFC6A-A064-1A47-BAAE-C66CDF56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F4648-29EB-2240-A50A-28279DA5A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792F5-A834-584E-A575-C18D0C67A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40B8-1A95-044D-9F36-0E24D5B48272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ADCFA-F5CB-5047-B161-8B3BD818E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29AD2-6867-104A-80F5-808A22B7C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9998B-0515-2D40-B523-FD86C3CD9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tiff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emf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emf"/><Relationship Id="rId11" Type="http://schemas.openxmlformats.org/officeDocument/2006/relationships/image" Target="../media/image3.png"/><Relationship Id="rId5" Type="http://schemas.openxmlformats.org/officeDocument/2006/relationships/image" Target="../media/image2.tif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tiff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E05B3-C6E5-8E4F-B1D1-4B4FA82A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867229"/>
            <a:ext cx="10515600" cy="813934"/>
          </a:xfrm>
        </p:spPr>
        <p:txBody>
          <a:bodyPr>
            <a:noAutofit/>
          </a:bodyPr>
          <a:lstStyle/>
          <a:p>
            <a:r>
              <a:rPr lang="en-GB" sz="2000" dirty="0"/>
              <a:t>NEW INSIGHTS INTO THE INTERNAL STRUCTURE OF TURBIDITE DEPOSITS FROM PHYSICAL MODELLING OF RELEVANT EROSIONAL AND DEPOSITIONAL PROCESSES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E25A0-49EE-F94A-A20E-BBE0A725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500" y="2043313"/>
            <a:ext cx="10515600" cy="298336"/>
          </a:xfrm>
        </p:spPr>
        <p:txBody>
          <a:bodyPr>
            <a:noAutofit/>
          </a:bodyPr>
          <a:lstStyle/>
          <a:p>
            <a:r>
              <a:rPr lang="en-US" sz="1200" dirty="0"/>
              <a:t>Jonathan Wilkin </a:t>
            </a:r>
            <a:r>
              <a:rPr lang="en-US" sz="1200" b="0" dirty="0"/>
              <a:t>(University of Dundee); A. Cuthbertson (University of Dundee); S. Dawson (University of Dundee); D. Stow (Heriot-Watt University); K. Stephen (Heriot-Watt University); U. Nicholson (Heriot-Watt University); N. Penna (University of Calabria); B. Cullen (Cairn Energy) </a:t>
            </a:r>
          </a:p>
          <a:p>
            <a:endParaRPr lang="en-US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AA221E-F914-DE46-A1F7-0312C8B7F2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64081" y="114102"/>
            <a:ext cx="1841274" cy="486286"/>
          </a:xfrm>
        </p:spPr>
        <p:txBody>
          <a:bodyPr>
            <a:normAutofit/>
          </a:bodyPr>
          <a:lstStyle/>
          <a:p>
            <a:pPr algn="r"/>
            <a:r>
              <a:rPr lang="en-US" b="0" dirty="0"/>
              <a:t>SSP 3.5 PICO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5B53C1-DF9E-3645-8F5A-8ABC2AA7073C}"/>
              </a:ext>
            </a:extLst>
          </p:cNvPr>
          <p:cNvSpPr txBox="1">
            <a:spLocks/>
          </p:cNvSpPr>
          <p:nvPr/>
        </p:nvSpPr>
        <p:spPr>
          <a:xfrm>
            <a:off x="825500" y="2206738"/>
            <a:ext cx="9806441" cy="298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b="0" dirty="0"/>
          </a:p>
        </p:txBody>
      </p:sp>
      <p:pic>
        <p:nvPicPr>
          <p:cNvPr id="15" name="Picture 1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9BEBC2E-992E-604F-B804-FBD8A8D1A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71" y="2807644"/>
            <a:ext cx="5791029" cy="36000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922702-8469-8440-95D2-1FD765BD50B0}"/>
              </a:ext>
            </a:extLst>
          </p:cNvPr>
          <p:cNvSpPr txBox="1"/>
          <p:nvPr/>
        </p:nvSpPr>
        <p:spPr>
          <a:xfrm>
            <a:off x="280193" y="6337254"/>
            <a:ext cx="182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Wynn et al., 2002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84F2C8-A874-7445-B751-67DA7CB65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96" y="151414"/>
            <a:ext cx="2123803" cy="7181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B2AC7E-BEB9-CE49-9004-B78A7F0BE26D}"/>
              </a:ext>
            </a:extLst>
          </p:cNvPr>
          <p:cNvSpPr txBox="1"/>
          <p:nvPr/>
        </p:nvSpPr>
        <p:spPr>
          <a:xfrm>
            <a:off x="280193" y="1837261"/>
            <a:ext cx="7588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How does system topography control the evolution of base of slope systems, their flow process, and resulting sedimentation patterns?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0BF73D-A519-8646-B136-5B1E2D0DC603}"/>
              </a:ext>
            </a:extLst>
          </p:cNvPr>
          <p:cNvSpPr txBox="1"/>
          <p:nvPr/>
        </p:nvSpPr>
        <p:spPr>
          <a:xfrm>
            <a:off x="6320460" y="2744140"/>
            <a:ext cx="47642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Processes within CLTZ’s </a:t>
            </a:r>
          </a:p>
          <a:p>
            <a:pPr marL="342900" indent="-342900">
              <a:buAutoNum type="arabicPeriod"/>
            </a:pPr>
            <a:r>
              <a:rPr lang="en-US" dirty="0"/>
              <a:t>Loss of Confinement </a:t>
            </a:r>
          </a:p>
          <a:p>
            <a:pPr marL="342900" indent="-342900">
              <a:buAutoNum type="arabicPeriod"/>
            </a:pPr>
            <a:r>
              <a:rPr lang="en-US" dirty="0"/>
              <a:t>Base of Slope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Not every system has a ‘clear CLTZ connecting well-developed channels to well developed lobes’ (</a:t>
            </a:r>
            <a:r>
              <a:rPr lang="en-US" dirty="0" err="1"/>
              <a:t>Mutti</a:t>
            </a:r>
            <a:r>
              <a:rPr lang="en-US" dirty="0"/>
              <a:t> and </a:t>
            </a:r>
            <a:r>
              <a:rPr lang="en-US" dirty="0" err="1"/>
              <a:t>Normark</a:t>
            </a:r>
            <a:r>
              <a:rPr lang="en-US" dirty="0"/>
              <a:t>, 1979). </a:t>
            </a:r>
          </a:p>
          <a:p>
            <a:endParaRPr lang="en-US" dirty="0"/>
          </a:p>
          <a:p>
            <a:r>
              <a:rPr lang="en-US" dirty="0"/>
              <a:t>Systems vary as a result of upslope activity, slope break severity, and loss of confinement style. </a:t>
            </a:r>
          </a:p>
          <a:p>
            <a:endParaRPr lang="en-US" b="1" dirty="0"/>
          </a:p>
          <a:p>
            <a:r>
              <a:rPr lang="en-US" b="1" dirty="0"/>
              <a:t>This presentation has an attached audio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18A05E-16FB-2549-BA07-6A9F38BF6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63"/>
    </mc:Choice>
    <mc:Fallback xmlns="">
      <p:transition spd="slow" advTm="13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E66-541A-5C4D-ABB2-61E4BF30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End-Member Systems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DD78F-7EB6-B94E-80BD-210EFEB9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98775"/>
            <a:ext cx="5157787" cy="823912"/>
          </a:xfrm>
        </p:spPr>
        <p:txBody>
          <a:bodyPr/>
          <a:lstStyle/>
          <a:p>
            <a:r>
              <a:rPr lang="en-US" dirty="0"/>
              <a:t>Gradual (Navy Fan) </a:t>
            </a:r>
            <a:r>
              <a:rPr lang="en-US" b="0" dirty="0"/>
              <a:t>Carvajal et al., 2017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CF3FD-2593-A243-93C1-22AFB7939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5848" y="1730995"/>
            <a:ext cx="5183188" cy="823912"/>
          </a:xfrm>
        </p:spPr>
        <p:txBody>
          <a:bodyPr/>
          <a:lstStyle/>
          <a:p>
            <a:r>
              <a:rPr lang="en-US" dirty="0"/>
              <a:t>Abrupt (</a:t>
            </a:r>
            <a:r>
              <a:rPr lang="en-US" dirty="0" err="1"/>
              <a:t>Makran</a:t>
            </a:r>
            <a:r>
              <a:rPr lang="en-US" dirty="0"/>
              <a:t> Margin) </a:t>
            </a:r>
            <a:r>
              <a:rPr lang="en-US" b="0" dirty="0"/>
              <a:t>Bourget et al., 2010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4683D37-CD5B-CD4C-9E28-97E8955FB9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69024" y="2723364"/>
            <a:ext cx="5902126" cy="305541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5DA212-F353-D74F-8E5E-54E9C0CB453C}"/>
              </a:ext>
            </a:extLst>
          </p:cNvPr>
          <p:cNvSpPr txBox="1"/>
          <p:nvPr/>
        </p:nvSpPr>
        <p:spPr>
          <a:xfrm>
            <a:off x="5667290" y="3711038"/>
            <a:ext cx="65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Vs</a:t>
            </a:r>
          </a:p>
        </p:txBody>
      </p:sp>
      <p:pic>
        <p:nvPicPr>
          <p:cNvPr id="15" name="Content Placeholder 14" descr="A close up of a map&#10;&#10;Description automatically generated">
            <a:extLst>
              <a:ext uri="{FF2B5EF4-FFF2-40B4-BE49-F238E27FC236}">
                <a16:creationId xmlns:a16="http://schemas.microsoft.com/office/drawing/2014/main" id="{1EB350B0-7263-504A-9856-5B218124CD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69178" y="2222687"/>
            <a:ext cx="4798112" cy="3684588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5EDC019-9F79-AB46-8DDF-21D463070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42"/>
    </mc:Choice>
    <mc:Fallback xmlns="">
      <p:transition spd="slow" advTm="6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34AB7F0-8438-8442-A1B2-4F0B938FC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" y="1681163"/>
            <a:ext cx="7161427" cy="486684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A62AE67-157E-844D-8A91-E1057576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867229"/>
            <a:ext cx="10515600" cy="813934"/>
          </a:xfrm>
        </p:spPr>
        <p:txBody>
          <a:bodyPr>
            <a:noAutofit/>
          </a:bodyPr>
          <a:lstStyle/>
          <a:p>
            <a:r>
              <a:rPr lang="en-GB" sz="2000" dirty="0"/>
              <a:t>NEW INSIGHTS INTO THE INTERNAL STRUCTURE OF TURBIDITE DEPOSITS FROM PHYSICAL MODELLING OF RELEVANT EROSIONAL AND DEPOSITIONAL PROCESSES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8512D6-D8DE-5B4B-A082-46D9DC16F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963" y="2086854"/>
            <a:ext cx="4533401" cy="3068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A927-FBE0-F044-9352-0F79FCF539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726"/>
          <a:stretch/>
        </p:blipFill>
        <p:spPr>
          <a:xfrm>
            <a:off x="7153331" y="5294292"/>
            <a:ext cx="5009287" cy="1392957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23C2164-ABE9-7D40-AF7E-E144E60C687E}"/>
              </a:ext>
            </a:extLst>
          </p:cNvPr>
          <p:cNvSpPr txBox="1">
            <a:spLocks/>
          </p:cNvSpPr>
          <p:nvPr/>
        </p:nvSpPr>
        <p:spPr>
          <a:xfrm>
            <a:off x="10164081" y="114102"/>
            <a:ext cx="1841274" cy="48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0" dirty="0"/>
              <a:t>SSP 3.5 PICO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9A8ABF-A101-7E4C-9290-0C05FD198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896" y="151414"/>
            <a:ext cx="2123803" cy="7181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2B4100-4575-D942-A200-EEC0C267F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7"/>
    </mc:Choice>
    <mc:Fallback xmlns="">
      <p:transition spd="slow" advTm="8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3771B27-A130-9D4C-BC32-4E907F38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867229"/>
            <a:ext cx="10515600" cy="813934"/>
          </a:xfrm>
        </p:spPr>
        <p:txBody>
          <a:bodyPr>
            <a:noAutofit/>
          </a:bodyPr>
          <a:lstStyle/>
          <a:p>
            <a:r>
              <a:rPr lang="en-GB" sz="2000" dirty="0"/>
              <a:t>NEW INSIGHTS INTO THE INTERNAL STRUCTURE OF TURBIDITE DEPOSITS FROM PHYSICAL MODELLING OF RELEVANT EROSIONAL AND DEPOSITIONAL PROCESSES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91B311F-0C4C-5D4F-8D0D-38CD022ED810}"/>
              </a:ext>
            </a:extLst>
          </p:cNvPr>
          <p:cNvSpPr txBox="1">
            <a:spLocks/>
          </p:cNvSpPr>
          <p:nvPr/>
        </p:nvSpPr>
        <p:spPr>
          <a:xfrm>
            <a:off x="10164081" y="114102"/>
            <a:ext cx="1841274" cy="48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0" dirty="0"/>
              <a:t>SSP 3.5 PICO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FFEAD79-E27C-6B44-B8E1-C59C5286B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7" t="5243" r="8431"/>
          <a:stretch/>
        </p:blipFill>
        <p:spPr>
          <a:xfrm>
            <a:off x="12449" y="2055350"/>
            <a:ext cx="6067301" cy="3935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AA86A-F70C-DB4D-8508-21E1F0C11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96" y="151414"/>
            <a:ext cx="2123803" cy="718194"/>
          </a:xfrm>
          <a:prstGeom prst="rect">
            <a:avLst/>
          </a:prstGeo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23CF264A-EBA3-B141-BF63-1B1C6958097B}"/>
              </a:ext>
            </a:extLst>
          </p:cNvPr>
          <p:cNvSpPr/>
          <p:nvPr/>
        </p:nvSpPr>
        <p:spPr>
          <a:xfrm>
            <a:off x="5556762" y="4130894"/>
            <a:ext cx="224840" cy="14240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631CE72-630A-174F-9BA1-C70B178FB0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43" t="5273" r="6384"/>
          <a:stretch/>
        </p:blipFill>
        <p:spPr>
          <a:xfrm>
            <a:off x="6063912" y="2043382"/>
            <a:ext cx="6115639" cy="396820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6449B9C-FD7D-0849-A4B9-37E2457E8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6"/>
    </mc:Choice>
    <mc:Fallback xmlns="">
      <p:transition spd="slow" advTm="9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3771B27-A130-9D4C-BC32-4E907F38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867229"/>
            <a:ext cx="10515600" cy="813934"/>
          </a:xfrm>
        </p:spPr>
        <p:txBody>
          <a:bodyPr>
            <a:noAutofit/>
          </a:bodyPr>
          <a:lstStyle/>
          <a:p>
            <a:r>
              <a:rPr lang="en-GB" sz="2000" dirty="0"/>
              <a:t>NEW INSIGHTS INTO THE INTERNAL STRUCTURE OF TURBIDITE DEPOSITS FROM PHYSICAL MODELLING OF RELEVANT EROSIONAL AND DEPOSITIONAL PROCESSES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91B311F-0C4C-5D4F-8D0D-38CD022ED810}"/>
              </a:ext>
            </a:extLst>
          </p:cNvPr>
          <p:cNvSpPr txBox="1">
            <a:spLocks/>
          </p:cNvSpPr>
          <p:nvPr/>
        </p:nvSpPr>
        <p:spPr>
          <a:xfrm>
            <a:off x="10164081" y="114102"/>
            <a:ext cx="1841274" cy="48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0" dirty="0"/>
              <a:t>SSP 3.5 PICO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AA86A-F70C-DB4D-8508-21E1F0C11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96" y="151414"/>
            <a:ext cx="2123803" cy="718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D6F757-F057-1A47-99A3-E8F717045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96" y="1681163"/>
            <a:ext cx="4537410" cy="24976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841F7E-E653-304A-A8DE-FF55BCB4A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96" y="4230360"/>
            <a:ext cx="4537410" cy="2497657"/>
          </a:xfrm>
          <a:prstGeom prst="rect">
            <a:avLst/>
          </a:prstGeom>
        </p:spPr>
      </p:pic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92FE92DA-F52B-C344-83CC-F35DD8BC5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056" y="1681163"/>
            <a:ext cx="7094944" cy="391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7446A-7389-924B-93BE-CDCBFA652013}"/>
              </a:ext>
            </a:extLst>
          </p:cNvPr>
          <p:cNvSpPr txBox="1"/>
          <p:nvPr/>
        </p:nvSpPr>
        <p:spPr>
          <a:xfrm>
            <a:off x="5399066" y="5527688"/>
            <a:ext cx="6470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flows are supercritical as they leave confinement, however, all flows where net depositional whilst confined to the channel.</a:t>
            </a:r>
          </a:p>
          <a:p>
            <a:r>
              <a:rPr lang="en-US" dirty="0"/>
              <a:t>It is expected that the shear values increased dramatically upon leaving confinement, as the flows structure collapses.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7A8359-D10A-EE43-A4DC-0A32481DD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91"/>
    </mc:Choice>
    <mc:Fallback xmlns="">
      <p:transition spd="slow" advTm="10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AA8DE1A-BE76-A846-AB62-33E21450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867229"/>
            <a:ext cx="10515600" cy="813934"/>
          </a:xfrm>
        </p:spPr>
        <p:txBody>
          <a:bodyPr>
            <a:noAutofit/>
          </a:bodyPr>
          <a:lstStyle/>
          <a:p>
            <a:r>
              <a:rPr lang="en-GB" sz="2000" dirty="0"/>
              <a:t>NEW INSIGHTS INTO THE INTERNAL STRUCTURE OF TURBIDITE DEPOSITS FROM PHYSICAL MODELLING OF RELEVANT EROSIONAL AND DEPOSITIONAL PROCESSES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CBD241F-22D3-AD41-B4DD-F6A0472A2D7E}"/>
              </a:ext>
            </a:extLst>
          </p:cNvPr>
          <p:cNvSpPr txBox="1">
            <a:spLocks/>
          </p:cNvSpPr>
          <p:nvPr/>
        </p:nvSpPr>
        <p:spPr>
          <a:xfrm>
            <a:off x="10164081" y="114102"/>
            <a:ext cx="1841274" cy="48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0" dirty="0"/>
              <a:t>SSP 3.5 PICO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7D47B-A199-D647-B4C8-C9015075B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96" y="151414"/>
            <a:ext cx="2123803" cy="718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1D4A9F-9994-3E45-94C8-380A835E04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93"/>
          <a:stretch/>
        </p:blipFill>
        <p:spPr>
          <a:xfrm>
            <a:off x="0" y="2083203"/>
            <a:ext cx="7813682" cy="3986710"/>
          </a:xfrm>
          <a:prstGeom prst="rect">
            <a:avLst/>
          </a:prstGeom>
        </p:spPr>
      </p:pic>
      <p:pic>
        <p:nvPicPr>
          <p:cNvPr id="9" name="Picture 8" descr="A picture containing table, indoor, sitting, white&#10;&#10;Description automatically generated">
            <a:extLst>
              <a:ext uri="{FF2B5EF4-FFF2-40B4-BE49-F238E27FC236}">
                <a16:creationId xmlns:a16="http://schemas.microsoft.com/office/drawing/2014/main" id="{E660C04A-C07F-F344-8A51-46B74C27E8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229"/>
          <a:stretch/>
        </p:blipFill>
        <p:spPr>
          <a:xfrm>
            <a:off x="7910529" y="4576402"/>
            <a:ext cx="3865123" cy="2167496"/>
          </a:xfrm>
          <a:prstGeom prst="rect">
            <a:avLst/>
          </a:prstGeom>
        </p:spPr>
      </p:pic>
      <p:pic>
        <p:nvPicPr>
          <p:cNvPr id="12" name="Picture 11" descr="A picture containing indoor, table, sitting, sink&#10;&#10;Description automatically generated">
            <a:extLst>
              <a:ext uri="{FF2B5EF4-FFF2-40B4-BE49-F238E27FC236}">
                <a16:creationId xmlns:a16="http://schemas.microsoft.com/office/drawing/2014/main" id="{A7F020AB-BAFE-074D-9E16-E3E1BBDA0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0529" y="2061389"/>
            <a:ext cx="3859790" cy="2167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DE7CF-38AF-3544-9E36-9A95C6930116}"/>
              </a:ext>
            </a:extLst>
          </p:cNvPr>
          <p:cNvSpPr txBox="1"/>
          <p:nvPr/>
        </p:nvSpPr>
        <p:spPr>
          <a:xfrm>
            <a:off x="7910529" y="171387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4C8E9-52A8-9E40-BA4B-F31138A7B168}"/>
              </a:ext>
            </a:extLst>
          </p:cNvPr>
          <p:cNvSpPr txBox="1"/>
          <p:nvPr/>
        </p:nvSpPr>
        <p:spPr>
          <a:xfrm>
            <a:off x="7861801" y="420707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AD9937-718E-1240-86DB-DD52935EEDB3}"/>
              </a:ext>
            </a:extLst>
          </p:cNvPr>
          <p:cNvCxnSpPr/>
          <p:nvPr/>
        </p:nvCxnSpPr>
        <p:spPr>
          <a:xfrm>
            <a:off x="1707776" y="2830606"/>
            <a:ext cx="309283" cy="119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EB1413-AFE5-D143-A1B8-D84FC467E400}"/>
              </a:ext>
            </a:extLst>
          </p:cNvPr>
          <p:cNvSpPr txBox="1"/>
          <p:nvPr/>
        </p:nvSpPr>
        <p:spPr>
          <a:xfrm>
            <a:off x="1300797" y="2460812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Scours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DC773-8E64-9342-9BE8-972A2169CA07}"/>
              </a:ext>
            </a:extLst>
          </p:cNvPr>
          <p:cNvSpPr txBox="1"/>
          <p:nvPr/>
        </p:nvSpPr>
        <p:spPr>
          <a:xfrm>
            <a:off x="6096000" y="2276146"/>
            <a:ext cx="15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Lobe elements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1C9FD1-A1FA-1942-88B0-86B6CDCD8BAE}"/>
              </a:ext>
            </a:extLst>
          </p:cNvPr>
          <p:cNvCxnSpPr>
            <a:cxnSpLocks/>
          </p:cNvCxnSpPr>
          <p:nvPr/>
        </p:nvCxnSpPr>
        <p:spPr>
          <a:xfrm flipH="1">
            <a:off x="6250165" y="2645478"/>
            <a:ext cx="119008" cy="456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6D402D-6F1F-4B41-8039-2B177E23DA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4430" y="2061389"/>
            <a:ext cx="618531" cy="597524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4B95DDA-71B2-924A-A584-7371A56688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4430" y="4566091"/>
            <a:ext cx="604097" cy="60893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7A674D9-2CE7-964F-9E67-C6E52C6BC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92"/>
    </mc:Choice>
    <mc:Fallback xmlns="">
      <p:transition spd="slow" advTm="180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3771B27-A130-9D4C-BC32-4E907F38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867229"/>
            <a:ext cx="10515600" cy="813934"/>
          </a:xfrm>
        </p:spPr>
        <p:txBody>
          <a:bodyPr>
            <a:noAutofit/>
          </a:bodyPr>
          <a:lstStyle/>
          <a:p>
            <a:r>
              <a:rPr lang="en-GB" sz="2000" dirty="0"/>
              <a:t>NEW INSIGHTS INTO THE INTERNAL STRUCTURE OF TURBIDITE DEPOSITS FROM PHYSICAL MODELLING OF RELEVANT EROSIONAL AND DEPOSITIONAL PROCESSES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91B311F-0C4C-5D4F-8D0D-38CD022ED810}"/>
              </a:ext>
            </a:extLst>
          </p:cNvPr>
          <p:cNvSpPr txBox="1">
            <a:spLocks/>
          </p:cNvSpPr>
          <p:nvPr/>
        </p:nvSpPr>
        <p:spPr>
          <a:xfrm>
            <a:off x="10164081" y="114102"/>
            <a:ext cx="1841274" cy="48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0" dirty="0"/>
              <a:t>SSP 3.5 PICO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6EC9A-EBFB-CC42-99CA-45942F620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88" y="2287871"/>
            <a:ext cx="4941323" cy="3904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740CC4-4844-7C47-8175-8FBA0E0892A5}"/>
              </a:ext>
            </a:extLst>
          </p:cNvPr>
          <p:cNvSpPr txBox="1"/>
          <p:nvPr/>
        </p:nvSpPr>
        <p:spPr>
          <a:xfrm>
            <a:off x="178970" y="6192499"/>
            <a:ext cx="20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Bourget et al., 2010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31CA7-854D-7A4E-9FFB-78C862F4E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96" y="151414"/>
            <a:ext cx="2123803" cy="718194"/>
          </a:xfrm>
          <a:prstGeom prst="rect">
            <a:avLst/>
          </a:prstGeom>
        </p:spPr>
      </p:pic>
      <p:pic>
        <p:nvPicPr>
          <p:cNvPr id="14" name="Picture 1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D55B1DE2-BF13-8644-88B3-18327A92B3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637"/>
          <a:stretch/>
        </p:blipFill>
        <p:spPr>
          <a:xfrm>
            <a:off x="8680732" y="1850128"/>
            <a:ext cx="3511268" cy="1698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A8314-92E1-3546-954A-5951D9550676}"/>
              </a:ext>
            </a:extLst>
          </p:cNvPr>
          <p:cNvSpPr txBox="1"/>
          <p:nvPr/>
        </p:nvSpPr>
        <p:spPr>
          <a:xfrm>
            <a:off x="5151067" y="4161174"/>
            <a:ext cx="6569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stages of this work: </a:t>
            </a:r>
          </a:p>
          <a:p>
            <a:pPr marL="342900" indent="-342900">
              <a:buAutoNum type="arabicPeriod"/>
            </a:pPr>
            <a:r>
              <a:rPr lang="en-US" dirty="0"/>
              <a:t>DEM models of the sedimentation patterns produced by SGF’s over an initially erodible bed. </a:t>
            </a:r>
          </a:p>
          <a:p>
            <a:pPr marL="342900" indent="-342900">
              <a:buAutoNum type="arabicPeriod"/>
            </a:pPr>
            <a:r>
              <a:rPr lang="en-US" dirty="0"/>
              <a:t>How do flow processes in these environment vary to those of  gradual systems.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9E53FEA-08AC-7C40-8BC1-68E82CF12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1067" y="1681163"/>
            <a:ext cx="3436353" cy="1867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C7DE7B-4587-9C4A-BE29-BDD134E2C49B}"/>
              </a:ext>
            </a:extLst>
          </p:cNvPr>
          <p:cNvSpPr txBox="1"/>
          <p:nvPr/>
        </p:nvSpPr>
        <p:spPr>
          <a:xfrm>
            <a:off x="5212615" y="3548869"/>
            <a:ext cx="197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Prather et al., 2012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CD1C42-2FBF-D544-84D3-1D3FFDCA95EF}"/>
              </a:ext>
            </a:extLst>
          </p:cNvPr>
          <p:cNvSpPr txBox="1"/>
          <p:nvPr/>
        </p:nvSpPr>
        <p:spPr>
          <a:xfrm>
            <a:off x="238896" y="1438190"/>
            <a:ext cx="758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u="sng" dirty="0"/>
              <a:t>Conclusions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ECCA88-1595-D648-B2C5-944F95B0D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36"/>
    </mc:Choice>
    <mc:Fallback xmlns="">
      <p:transition spd="slow" advTm="10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423</Words>
  <Application>Microsoft Macintosh PowerPoint</Application>
  <PresentationFormat>Widescreen</PresentationFormat>
  <Paragraphs>53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NEW INSIGHTS INTO THE INTERNAL STRUCTURE OF TURBIDITE DEPOSITS FROM PHYSICAL MODELLING OF RELEVANT EROSIONAL AND DEPOSITIONAL PROCESSES</vt:lpstr>
      <vt:lpstr>End-Member Systems </vt:lpstr>
      <vt:lpstr>NEW INSIGHTS INTO THE INTERNAL STRUCTURE OF TURBIDITE DEPOSITS FROM PHYSICAL MODELLING OF RELEVANT EROSIONAL AND DEPOSITIONAL PROCESSES</vt:lpstr>
      <vt:lpstr>NEW INSIGHTS INTO THE INTERNAL STRUCTURE OF TURBIDITE DEPOSITS FROM PHYSICAL MODELLING OF RELEVANT EROSIONAL AND DEPOSITIONAL PROCESSES</vt:lpstr>
      <vt:lpstr>NEW INSIGHTS INTO THE INTERNAL STRUCTURE OF TURBIDITE DEPOSITS FROM PHYSICAL MODELLING OF RELEVANT EROSIONAL AND DEPOSITIONAL PROCESSES</vt:lpstr>
      <vt:lpstr>NEW INSIGHTS INTO THE INTERNAL STRUCTURE OF TURBIDITE DEPOSITS FROM PHYSICAL MODELLING OF RELEVANT EROSIONAL AND DEPOSITIONAL PROCESSES</vt:lpstr>
      <vt:lpstr>NEW INSIGHTS INTO THE INTERNAL STRUCTURE OF TURBIDITE DEPOSITS FROM PHYSICAL MODELLING OF RELEVANT EROSIONAL AND DEPOSITIONAL PROCESSES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insight into the internal structure of turbidite deposits from </dc:title>
  <dc:creator>Jonathan Wilkin (PG Research)</dc:creator>
  <cp:lastModifiedBy>Jonathan Wilkin (PG Research)</cp:lastModifiedBy>
  <cp:revision>17</cp:revision>
  <dcterms:created xsi:type="dcterms:W3CDTF">2020-04-20T14:16:29Z</dcterms:created>
  <dcterms:modified xsi:type="dcterms:W3CDTF">2020-05-07T10:15:35Z</dcterms:modified>
</cp:coreProperties>
</file>