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258" r:id="rId2"/>
    <p:sldId id="316" r:id="rId3"/>
    <p:sldId id="337" r:id="rId4"/>
    <p:sldId id="319" r:id="rId5"/>
    <p:sldId id="323" r:id="rId6"/>
    <p:sldId id="338" r:id="rId7"/>
    <p:sldId id="330" r:id="rId8"/>
    <p:sldId id="332" r:id="rId9"/>
    <p:sldId id="333" r:id="rId10"/>
    <p:sldId id="340" r:id="rId11"/>
    <p:sldId id="34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AEBA38-F5D3-9D44-A1E6-963A2CAFD674}">
          <p14:sldIdLst>
            <p14:sldId id="258"/>
            <p14:sldId id="316"/>
            <p14:sldId id="337"/>
            <p14:sldId id="319"/>
            <p14:sldId id="323"/>
            <p14:sldId id="338"/>
            <p14:sldId id="330"/>
            <p14:sldId id="332"/>
            <p14:sldId id="333"/>
            <p14:sldId id="340"/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007F"/>
    <a:srgbClr val="00008A"/>
    <a:srgbClr val="000000"/>
    <a:srgbClr val="000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84561"/>
  </p:normalViewPr>
  <p:slideViewPr>
    <p:cSldViewPr snapToGrid="0" snapToObjects="1">
      <p:cViewPr varScale="1">
        <p:scale>
          <a:sx n="87" d="100"/>
          <a:sy n="87" d="100"/>
        </p:scale>
        <p:origin x="1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D501C-CF3B-6847-AB7C-7F05BC8FBC77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4A558-2B6E-E941-A978-E6A7335C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7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AMOC projected to change due to global warming</a:t>
            </a:r>
          </a:p>
          <a:p>
            <a:pPr>
              <a:buFontTx/>
              <a:buNone/>
            </a:pP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=&gt; need to understand Gulf Stream dynamics in the present climate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53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8A"/>
                </a:solidFill>
                <a:latin typeface="Century Schoolbook" charset="0"/>
                <a:ea typeface="Century Schoolbook" charset="0"/>
                <a:cs typeface="Century Schoolbook" charset="0"/>
              </a:rPr>
              <a:t>Thanks:</a:t>
            </a:r>
            <a:br>
              <a:rPr lang="en-US" sz="3200" dirty="0">
                <a:solidFill>
                  <a:srgbClr val="00008A"/>
                </a:solidFill>
                <a:latin typeface="Century Schoolbook" charset="0"/>
                <a:ea typeface="Century Schoolbook" charset="0"/>
                <a:cs typeface="Century Schoolbook" charset="0"/>
              </a:rPr>
            </a:br>
            <a:endParaRPr lang="en-US" sz="800" dirty="0">
              <a:solidFill>
                <a:srgbClr val="00008A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  <a:p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- WHOI: Breck Owens, Larry George, Patrick Deane, Ben Hodges, Carol Anne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Clayson</a:t>
            </a: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, Ray Graham</a:t>
            </a:r>
            <a:b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- Scripps: Dan Rudnick, Jeff Sherman, Ben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Reineman</a:t>
            </a: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, Kyle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Grindley,Evan</a:t>
            </a: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 Randall-Goodwin,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Gui</a:t>
            </a: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Castelao</a:t>
            </a: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, Instrument Development Group</a:t>
            </a:r>
            <a:b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- NOAA AOML: Gustavo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Goni</a:t>
            </a: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, Molly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Baringer</a:t>
            </a:r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, Francis </a:t>
            </a:r>
            <a:r>
              <a:rPr lang="en-US" sz="1200" dirty="0" err="1">
                <a:latin typeface="Century Schoolbook" charset="0"/>
                <a:ea typeface="Century Schoolbook" charset="0"/>
                <a:cs typeface="Century Schoolbook" charset="0"/>
              </a:rPr>
              <a:t>Bringas</a:t>
            </a:r>
            <a:endParaRPr lang="en-US" sz="1200" dirty="0">
              <a:latin typeface="Century Schoolbook" charset="0"/>
              <a:ea typeface="Century Schoolbook" charset="0"/>
              <a:cs typeface="Century Schoolbook" charset="0"/>
            </a:endParaRPr>
          </a:p>
          <a:p>
            <a:r>
              <a:rPr lang="en-US" sz="1200" dirty="0">
                <a:latin typeface="Century Schoolbook" charset="0"/>
                <a:ea typeface="Century Schoolbook" charset="0"/>
                <a:cs typeface="Century Schoolbook" charset="0"/>
              </a:rPr>
              <a:t>- UNC Coastal Studies Institute, UNC Institute for Marine Sciences, NCSU Center for Marine Sciences and Technology, Discovery Diving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6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Remotely formed intermediate waters (e.g., Antarctic Intermediate Water, upper Labrador Sea Water) get entrained in the Gulf Stream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28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CTD and ADCP!</a:t>
            </a:r>
          </a:p>
          <a:p>
            <a:endParaRPr lang="en-US" dirty="0"/>
          </a:p>
          <a:p>
            <a:r>
              <a:rPr lang="en-US" dirty="0"/>
              <a:t>Charleston Bump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3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Transects with cross-stream</a:t>
            </a:r>
            <a:r>
              <a:rPr lang="en-US" baseline="0" dirty="0"/>
              <a:t> distance as horizontal coordinate</a:t>
            </a:r>
          </a:p>
          <a:p>
            <a:endParaRPr lang="en-US" baseline="0" dirty="0"/>
          </a:p>
          <a:p>
            <a:r>
              <a:rPr lang="en-US" baseline="0" dirty="0"/>
              <a:t>Transects are from missions: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Glider: 19306601</a:t>
            </a:r>
            <a:r>
              <a:rPr lang="en-US" baseline="0" dirty="0"/>
              <a:t> (March – June 2019)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Line W: May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23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04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02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Benthic front erosion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A558-2B6E-E941-A978-E6A7335CAC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1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5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0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9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2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7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5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2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4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E74D-D6C0-8D46-AF2B-5DADD9856C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5BC0D-6CE2-4547-97ED-7C55FD26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7B65E-7C03-0841-834C-DCE073F8B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" t="20512" b="13986"/>
          <a:stretch/>
        </p:blipFill>
        <p:spPr>
          <a:xfrm>
            <a:off x="-1" y="1509021"/>
            <a:ext cx="12192000" cy="5348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51205" y="1894572"/>
            <a:ext cx="628958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Schoolbook" panose="02040604050505020304" pitchFamily="18" charset="0"/>
                <a:ea typeface="Trebuchet MS" charset="0"/>
                <a:cs typeface="Trebuchet MS" charset="0"/>
              </a:rPr>
              <a:t>Joleen Heiderich</a:t>
            </a:r>
            <a:r>
              <a:rPr lang="en-US" sz="2400" b="1" baseline="30000" dirty="0">
                <a:solidFill>
                  <a:schemeClr val="bg1"/>
                </a:solidFill>
                <a:latin typeface="Century Schoolbook" panose="02040604050505020304" pitchFamily="18" charset="0"/>
                <a:ea typeface="Trebuchet MS" charset="0"/>
                <a:cs typeface="Trebuchet MS" charset="0"/>
              </a:rPr>
              <a:t>1,2</a:t>
            </a:r>
          </a:p>
          <a:p>
            <a:pPr algn="ctr"/>
            <a:endParaRPr lang="en-US" sz="800" b="1" baseline="30000" dirty="0">
              <a:solidFill>
                <a:schemeClr val="bg1"/>
              </a:solidFill>
              <a:latin typeface="Century Schoolbook" panose="02040604050505020304" pitchFamily="18" charset="0"/>
              <a:ea typeface="Trebuchet MS" charset="0"/>
              <a:cs typeface="Trebuchet MS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Schoolbook" panose="02040604050505020304" pitchFamily="18" charset="0"/>
                <a:ea typeface="Trebuchet MS" charset="0"/>
                <a:cs typeface="Trebuchet MS" charset="0"/>
              </a:rPr>
              <a:t>Robert E. Todd</a:t>
            </a:r>
            <a:r>
              <a:rPr lang="en-US" sz="2400" b="1" baseline="30000" dirty="0">
                <a:solidFill>
                  <a:schemeClr val="bg1"/>
                </a:solidFill>
                <a:latin typeface="Century Schoolbook" panose="02040604050505020304" pitchFamily="18" charset="0"/>
                <a:ea typeface="Trebuchet MS" charset="0"/>
                <a:cs typeface="Trebuchet MS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2908" y="5681730"/>
            <a:ext cx="4164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entury Schoolbook" panose="02040604050505020304" pitchFamily="18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 Woods Hole Oceanographic Institution       </a:t>
            </a:r>
            <a:b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1600" baseline="30000" dirty="0">
                <a:solidFill>
                  <a:schemeClr val="bg1"/>
                </a:solidFill>
                <a:latin typeface="Century Schoolbook" panose="02040604050505020304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 Massachusetts Institute of Technology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22854"/>
          </a:xfrm>
          <a:solidFill>
            <a:srgbClr val="0013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Along-stream evolution of Gulf Stream </a:t>
            </a:r>
            <a:br>
              <a:rPr lang="en-US" sz="3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3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volume transport and water properties</a:t>
            </a:r>
            <a:br>
              <a:rPr lang="en-US" sz="3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3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from underwater glider observations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DC22E-7105-C34F-B4E8-A1BAC3AEF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D3F5D-5090-8946-A952-184739986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43" y="914399"/>
            <a:ext cx="4639743" cy="5103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60A679-56BD-4640-BC8C-A2039C447FBC}"/>
              </a:ext>
            </a:extLst>
          </p:cNvPr>
          <p:cNvSpPr txBox="1"/>
          <p:nvPr/>
        </p:nvSpPr>
        <p:spPr>
          <a:xfrm>
            <a:off x="313309" y="279546"/>
            <a:ext cx="1147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Evidence of a Cross-isobath Pathway for Upper Labrador Sea Water (</a:t>
            </a:r>
            <a:r>
              <a:rPr lang="en-US" sz="2400" b="1" dirty="0" err="1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uLSW</a:t>
            </a:r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4B92F-A87B-5142-8ADB-DBD8DFB8B4CD}"/>
              </a:ext>
            </a:extLst>
          </p:cNvPr>
          <p:cNvSpPr txBox="1"/>
          <p:nvPr/>
        </p:nvSpPr>
        <p:spPr>
          <a:xfrm>
            <a:off x="1242443" y="5687270"/>
            <a:ext cx="498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uLSW</a:t>
            </a: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 is detected throughout 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the entire sampling domain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C9B5EC-17DD-3043-A5D3-4F307E29F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571" y="1010128"/>
            <a:ext cx="4759030" cy="4759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A6716-D669-0E4C-A12D-6BA6CE188DB2}"/>
              </a:ext>
            </a:extLst>
          </p:cNvPr>
          <p:cNvSpPr txBox="1"/>
          <p:nvPr/>
        </p:nvSpPr>
        <p:spPr>
          <a:xfrm>
            <a:off x="6861419" y="5683424"/>
            <a:ext cx="452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Possible entrainment of </a:t>
            </a:r>
            <a:r>
              <a:rPr lang="en-US" sz="2000" dirty="0" err="1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uLSW</a:t>
            </a: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 </a:t>
            </a:r>
          </a:p>
          <a:p>
            <a:pPr algn="ctr"/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north of the Bahamas?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AB820-F270-4142-B9A6-E3B97241ED54}"/>
              </a:ext>
            </a:extLst>
          </p:cNvPr>
          <p:cNvSpPr txBox="1"/>
          <p:nvPr/>
        </p:nvSpPr>
        <p:spPr>
          <a:xfrm>
            <a:off x="3727204" y="4836606"/>
            <a:ext cx="2002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uLSW</a:t>
            </a: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036B6-A588-1B4E-95AA-251CEA35C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3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817" y="596759"/>
            <a:ext cx="743312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endParaRPr lang="en-US" sz="2200" dirty="0"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Gliders provide multi-year, high-resolution observations to </a:t>
            </a:r>
            <a:b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fill a gap in sustained subsurface Gulf Stream monitoring</a:t>
            </a:r>
          </a:p>
          <a:p>
            <a:endParaRPr lang="en-US" sz="19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Observations resolve details of the along-stream increase </a:t>
            </a:r>
            <a:b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in Gulf Stream volume transport along the US East Coast</a:t>
            </a: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Entrainment of sub-thermocline waters (e.g., upper </a:t>
            </a:r>
            <a:b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Labrador Sea Water, Eighteen Degree Water, Intermediate </a:t>
            </a:r>
            <a:b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Water) is the primary source of the transport increase</a:t>
            </a: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Antarctic Intermediate Water enters through the Florida Strait, but is eroded away through bottom mixing near the Charleston Bump</a:t>
            </a: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Evidence of a cross-isobath pathway for Upper Labrador Sea Water to reach the Gulf Stream over the Blake Plateau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05678-EFA4-D245-BBAA-FEF7D105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21" y="6197731"/>
            <a:ext cx="610463" cy="560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3D16B-2B1A-ED43-B55B-33578FAD8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718" y="6220344"/>
            <a:ext cx="1127059" cy="519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E7544-8D7C-134D-94D3-CF1573FD8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308" y="6204096"/>
            <a:ext cx="555236" cy="560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37E37-0FD2-5142-815A-48A8963F9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817" y="6164642"/>
            <a:ext cx="591292" cy="601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70810-0064-6342-9158-057C3896F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7370" y="6412249"/>
            <a:ext cx="1405463" cy="160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BB623D-6763-3C45-8457-EB75E96C8941}"/>
              </a:ext>
            </a:extLst>
          </p:cNvPr>
          <p:cNvSpPr txBox="1"/>
          <p:nvPr/>
        </p:nvSpPr>
        <p:spPr>
          <a:xfrm>
            <a:off x="7804113" y="6169304"/>
            <a:ext cx="388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8A"/>
                </a:solidFill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Thanks to our collaborators at:</a:t>
            </a:r>
            <a:br>
              <a:rPr lang="en-US" sz="1200" dirty="0">
                <a:solidFill>
                  <a:srgbClr val="00008A"/>
                </a:solidFill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12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WHOI, Instrument Development Group at Scripps, </a:t>
            </a:r>
            <a:br>
              <a:rPr lang="en-US" sz="12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12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NOAA AOML, UNC CSI, UNC IMS, NCSU CMAST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49D5DF-07F5-5942-8C99-96D0DA5877D0}"/>
              </a:ext>
            </a:extLst>
          </p:cNvPr>
          <p:cNvSpPr txBox="1">
            <a:spLocks/>
          </p:cNvSpPr>
          <p:nvPr/>
        </p:nvSpPr>
        <p:spPr>
          <a:xfrm>
            <a:off x="0" y="6027677"/>
            <a:ext cx="12192000" cy="62177"/>
          </a:xfrm>
          <a:prstGeom prst="rect">
            <a:avLst/>
          </a:prstGeom>
          <a:solidFill>
            <a:srgbClr val="0013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1C263-6910-B544-A5CD-D667EB2836CA}"/>
              </a:ext>
            </a:extLst>
          </p:cNvPr>
          <p:cNvSpPr txBox="1"/>
          <p:nvPr/>
        </p:nvSpPr>
        <p:spPr>
          <a:xfrm>
            <a:off x="313309" y="2795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5FFA13-8F38-4747-BCAE-837474C8B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135" y="1448945"/>
            <a:ext cx="3255558" cy="21703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334E97-EFFE-0E43-8F4B-5F056B4FCE42}"/>
              </a:ext>
            </a:extLst>
          </p:cNvPr>
          <p:cNvSpPr txBox="1"/>
          <p:nvPr/>
        </p:nvSpPr>
        <p:spPr>
          <a:xfrm>
            <a:off x="8670024" y="3999463"/>
            <a:ext cx="2565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7F"/>
                </a:solidFill>
                <a:latin typeface="Century Schoolbook" panose="02040604050505020304" pitchFamily="18" charset="0"/>
              </a:rPr>
              <a:t>Joleen </a:t>
            </a:r>
            <a:r>
              <a:rPr lang="en-US" b="1" dirty="0" err="1">
                <a:solidFill>
                  <a:srgbClr val="00007F"/>
                </a:solidFill>
                <a:latin typeface="Century Schoolbook" panose="02040604050505020304" pitchFamily="18" charset="0"/>
              </a:rPr>
              <a:t>Heiderich</a:t>
            </a:r>
            <a:endParaRPr lang="en-US" b="1" dirty="0">
              <a:solidFill>
                <a:srgbClr val="00007F"/>
              </a:solidFill>
              <a:latin typeface="Century Schoolbook" panose="02040604050505020304" pitchFamily="18" charset="0"/>
            </a:endParaRPr>
          </a:p>
          <a:p>
            <a:pPr algn="ctr"/>
            <a:endParaRPr lang="en-US" sz="800" b="1" dirty="0">
              <a:solidFill>
                <a:srgbClr val="00007F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en-US" b="1" dirty="0" err="1">
                <a:solidFill>
                  <a:srgbClr val="00007F"/>
                </a:solidFill>
                <a:latin typeface="Century Schoolbook" panose="02040604050505020304" pitchFamily="18" charset="0"/>
              </a:rPr>
              <a:t>joleenh@mit.edu</a:t>
            </a:r>
            <a:endParaRPr lang="en-US" b="1" dirty="0">
              <a:solidFill>
                <a:srgbClr val="00007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035510-92ED-B942-8750-F8DE5B9CB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5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ge result for gulf stream">
            <a:extLst>
              <a:ext uri="{FF2B5EF4-FFF2-40B4-BE49-F238E27FC236}">
                <a16:creationId xmlns:a16="http://schemas.microsoft.com/office/drawing/2014/main" id="{6F640996-1ADE-DA49-848B-17D28707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763" y="856872"/>
            <a:ext cx="5759355" cy="575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966363-A34E-3040-868D-1F8CC563C26F}"/>
              </a:ext>
            </a:extLst>
          </p:cNvPr>
          <p:cNvSpPr txBox="1"/>
          <p:nvPr/>
        </p:nvSpPr>
        <p:spPr>
          <a:xfrm>
            <a:off x="9364747" y="6500811"/>
            <a:ext cx="28272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[https://</a:t>
            </a:r>
            <a:r>
              <a:rPr lang="en-US" sz="900" dirty="0" err="1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marine.coastal.edu</a:t>
            </a:r>
            <a:r>
              <a:rPr lang="en-US" sz="9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/gulfstream/gs6.gif 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F4B52-560F-624C-9607-360932B1D036}"/>
              </a:ext>
            </a:extLst>
          </p:cNvPr>
          <p:cNvSpPr txBox="1"/>
          <p:nvPr/>
        </p:nvSpPr>
        <p:spPr>
          <a:xfrm>
            <a:off x="313308" y="279546"/>
            <a:ext cx="11393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The Gulf Stream Contributes to Poleward Heat and Volume Transport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ECABD81-32ED-3840-8155-06F01293260A}"/>
              </a:ext>
            </a:extLst>
          </p:cNvPr>
          <p:cNvSpPr/>
          <p:nvPr/>
        </p:nvSpPr>
        <p:spPr>
          <a:xfrm rot="18966096">
            <a:off x="2234268" y="4265874"/>
            <a:ext cx="1415441" cy="4121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C9F9A-B87A-5849-9B7E-BAB38AE16B0B}"/>
              </a:ext>
            </a:extLst>
          </p:cNvPr>
          <p:cNvSpPr txBox="1"/>
          <p:nvPr/>
        </p:nvSpPr>
        <p:spPr>
          <a:xfrm>
            <a:off x="3087582" y="4471942"/>
            <a:ext cx="20615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Circulation at the surface: warm, salty </a:t>
            </a:r>
            <a:b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Gulf Stream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8D7ED-EE9B-3F49-B0D6-9E596E61E886}"/>
              </a:ext>
            </a:extLst>
          </p:cNvPr>
          <p:cNvSpPr txBox="1"/>
          <p:nvPr/>
        </p:nvSpPr>
        <p:spPr>
          <a:xfrm>
            <a:off x="2028620" y="916076"/>
            <a:ext cx="2727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Circulation at depth: </a:t>
            </a:r>
            <a:b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Deep Western Boundary Current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EBDBC8B-2DDA-4245-8F23-259F60FF2D38}"/>
              </a:ext>
            </a:extLst>
          </p:cNvPr>
          <p:cNvSpPr/>
          <p:nvPr/>
        </p:nvSpPr>
        <p:spPr>
          <a:xfrm rot="8608224">
            <a:off x="3448466" y="2307782"/>
            <a:ext cx="2027503" cy="4121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1A8669-32A5-A648-8DFD-96073EDD8923}"/>
              </a:ext>
            </a:extLst>
          </p:cNvPr>
          <p:cNvSpPr txBox="1"/>
          <p:nvPr/>
        </p:nvSpPr>
        <p:spPr>
          <a:xfrm>
            <a:off x="7155916" y="1744840"/>
            <a:ext cx="455080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Intermediate water masses </a:t>
            </a:r>
            <a:b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in the Gulf Stream:</a:t>
            </a:r>
            <a:b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endParaRPr lang="en-US" sz="2000" b="1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endParaRPr lang="en-US" sz="8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Upper Labrador Sea Water 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is carried southward in the Deep Western Boundary Current and encounters the Gulf Stream at Cape Hatteras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Antarctic Intermediate Water </a:t>
            </a: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enters the Gulf Stream through the Florida Strait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EA54B58E-D0D4-6D4A-A443-36387BE28494}"/>
              </a:ext>
            </a:extLst>
          </p:cNvPr>
          <p:cNvSpPr/>
          <p:nvPr/>
        </p:nvSpPr>
        <p:spPr>
          <a:xfrm>
            <a:off x="2803160" y="3732549"/>
            <a:ext cx="172192" cy="1349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DE0CDB-4B5C-EE4A-9082-55229655267D}"/>
              </a:ext>
            </a:extLst>
          </p:cNvPr>
          <p:cNvSpPr txBox="1"/>
          <p:nvPr/>
        </p:nvSpPr>
        <p:spPr>
          <a:xfrm>
            <a:off x="1820180" y="3533325"/>
            <a:ext cx="1080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Cape Hatteras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5A0C4F-3CAA-2D4B-8B20-B791C83A6BF8}"/>
              </a:ext>
            </a:extLst>
          </p:cNvPr>
          <p:cNvSpPr txBox="1"/>
          <p:nvPr/>
        </p:nvSpPr>
        <p:spPr>
          <a:xfrm>
            <a:off x="1268881" y="5235463"/>
            <a:ext cx="1080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Florida Strait</a:t>
            </a:r>
          </a:p>
          <a:p>
            <a:pPr algn="ctr"/>
            <a:endParaRPr lang="en-US" sz="1400" b="1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43FBB687-2DCD-2A46-9253-94DF432B15C8}"/>
              </a:ext>
            </a:extLst>
          </p:cNvPr>
          <p:cNvSpPr/>
          <p:nvPr/>
        </p:nvSpPr>
        <p:spPr>
          <a:xfrm>
            <a:off x="2206055" y="5398953"/>
            <a:ext cx="172192" cy="1349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2712AE-CE55-114A-BE67-54BBFB06D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6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ACD305-B87D-2D48-8445-AB3DE1FBDFAF}"/>
              </a:ext>
            </a:extLst>
          </p:cNvPr>
          <p:cNvSpPr txBox="1"/>
          <p:nvPr/>
        </p:nvSpPr>
        <p:spPr>
          <a:xfrm>
            <a:off x="313309" y="279546"/>
            <a:ext cx="1044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Gliders Fill Gap in </a:t>
            </a:r>
            <a:r>
              <a:rPr lang="en-US" sz="2400" b="1" dirty="0">
                <a:solidFill>
                  <a:srgbClr val="FF40FF"/>
                </a:solidFill>
                <a:latin typeface="Trebuchet MS" charset="0"/>
                <a:ea typeface="Trebuchet MS" charset="0"/>
                <a:cs typeface="Trebuchet MS" charset="0"/>
              </a:rPr>
              <a:t>Long-Term Subsurface Gulf Stream Observations</a:t>
            </a:r>
          </a:p>
        </p:txBody>
      </p:sp>
      <p:pic>
        <p:nvPicPr>
          <p:cNvPr id="3" name="049007-18B069_short">
            <a:hlinkClick r:id="" action="ppaction://media"/>
            <a:extLst>
              <a:ext uri="{FF2B5EF4-FFF2-40B4-BE49-F238E27FC236}">
                <a16:creationId xmlns:a16="http://schemas.microsoft.com/office/drawing/2014/main" id="{F6A20301-C6D1-1D4A-9C84-317DA832CC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621" y="1072808"/>
            <a:ext cx="6120443" cy="5369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348F4C-267F-CF48-BEC1-4AE8422CFE59}"/>
              </a:ext>
            </a:extLst>
          </p:cNvPr>
          <p:cNvSpPr txBox="1"/>
          <p:nvPr/>
        </p:nvSpPr>
        <p:spPr>
          <a:xfrm>
            <a:off x="7740882" y="1976769"/>
            <a:ext cx="36932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Statistics:</a:t>
            </a:r>
          </a:p>
          <a:p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2004 </a:t>
            </a:r>
            <a:r>
              <a:rPr lang="mr-IN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–</a:t>
            </a: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 present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28 complete missions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195 crossings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(177 with AD2CP)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~ 17,000 profiles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&gt; 2,100 glider-days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endParaRPr lang="en-US" sz="2000" dirty="0"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&gt; 81,000 km over 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5883F-3D71-AF45-9ACE-D161740E1229}"/>
              </a:ext>
            </a:extLst>
          </p:cNvPr>
          <p:cNvSpPr txBox="1"/>
          <p:nvPr/>
        </p:nvSpPr>
        <p:spPr>
          <a:xfrm>
            <a:off x="3074347" y="4172648"/>
            <a:ext cx="3297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What about the </a:t>
            </a:r>
            <a:br>
              <a:rPr lang="en-US" sz="2400" b="1" dirty="0">
                <a:solidFill>
                  <a:srgbClr val="FFC000"/>
                </a:solidFill>
              </a:rPr>
            </a:br>
            <a:r>
              <a:rPr lang="en-US" sz="2400" b="1" dirty="0">
                <a:solidFill>
                  <a:srgbClr val="FFC000"/>
                </a:solidFill>
              </a:rPr>
              <a:t>1500 km in between?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CDFB-E239-A440-BF37-8A8BAAD14A49}"/>
              </a:ext>
            </a:extLst>
          </p:cNvPr>
          <p:cNvSpPr txBox="1"/>
          <p:nvPr/>
        </p:nvSpPr>
        <p:spPr>
          <a:xfrm>
            <a:off x="2348181" y="5036527"/>
            <a:ext cx="2237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Western Boundary </a:t>
            </a:r>
            <a:br>
              <a:rPr lang="en-US" b="1" dirty="0">
                <a:solidFill>
                  <a:srgbClr val="FF40FF"/>
                </a:solidFill>
              </a:rPr>
            </a:br>
            <a:r>
              <a:rPr lang="en-US" b="1" dirty="0">
                <a:solidFill>
                  <a:srgbClr val="FF40FF"/>
                </a:solidFill>
              </a:rPr>
              <a:t>Time Series </a:t>
            </a:r>
            <a:br>
              <a:rPr lang="en-US" b="1" dirty="0">
                <a:solidFill>
                  <a:srgbClr val="FF40FF"/>
                </a:solidFill>
              </a:rPr>
            </a:br>
            <a:r>
              <a:rPr lang="en-US" b="1" dirty="0">
                <a:solidFill>
                  <a:srgbClr val="FF40FF"/>
                </a:solidFill>
              </a:rPr>
              <a:t>(1982 - present)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9A375-4AB3-C44B-805B-5AF34A25A70A}"/>
              </a:ext>
            </a:extLst>
          </p:cNvPr>
          <p:cNvSpPr txBox="1"/>
          <p:nvPr/>
        </p:nvSpPr>
        <p:spPr>
          <a:xfrm>
            <a:off x="5373821" y="3579986"/>
            <a:ext cx="171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M/V </a:t>
            </a:r>
            <a:r>
              <a:rPr lang="en-US" b="1" i="1" dirty="0">
                <a:solidFill>
                  <a:srgbClr val="FF40FF"/>
                </a:solidFill>
              </a:rPr>
              <a:t>Oleander</a:t>
            </a:r>
          </a:p>
          <a:p>
            <a:r>
              <a:rPr lang="en-US" b="1" dirty="0">
                <a:solidFill>
                  <a:srgbClr val="FF40FF"/>
                </a:solidFill>
              </a:rPr>
              <a:t>(1992 - present)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622C0-2405-4740-A040-081E70992D02}"/>
              </a:ext>
            </a:extLst>
          </p:cNvPr>
          <p:cNvSpPr txBox="1"/>
          <p:nvPr/>
        </p:nvSpPr>
        <p:spPr>
          <a:xfrm>
            <a:off x="5650940" y="2136440"/>
            <a:ext cx="157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Line W</a:t>
            </a:r>
          </a:p>
          <a:p>
            <a:r>
              <a:rPr lang="en-US" b="1" dirty="0">
                <a:solidFill>
                  <a:srgbClr val="FF40FF"/>
                </a:solidFill>
              </a:rPr>
              <a:t>(2004 - 2014)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AF4A7D8A-234D-0D42-8E02-6912023F106E}"/>
              </a:ext>
            </a:extLst>
          </p:cNvPr>
          <p:cNvSpPr/>
          <p:nvPr/>
        </p:nvSpPr>
        <p:spPr>
          <a:xfrm rot="19377763">
            <a:off x="1142652" y="3820351"/>
            <a:ext cx="4222059" cy="204491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12AA3-ED4F-D845-9CF6-E17856DCEB59}"/>
              </a:ext>
            </a:extLst>
          </p:cNvPr>
          <p:cNvSpPr txBox="1"/>
          <p:nvPr/>
        </p:nvSpPr>
        <p:spPr>
          <a:xfrm>
            <a:off x="7465102" y="1179426"/>
            <a:ext cx="4586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See Robert Todd’s presentation (#3745) for Gulf Stream MKE and EKE from gliders</a:t>
            </a:r>
            <a:endParaRPr lang="en-US" sz="1500" dirty="0">
              <a:solidFill>
                <a:srgbClr val="C00000"/>
              </a:solidFill>
              <a:latin typeface="Century Schoolbook" panose="02040604050505020304" pitchFamily="18" charset="0"/>
              <a:ea typeface="Century Schoolbook" charset="0"/>
              <a:cs typeface="Century Schoolbook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FD4C79-92CA-C54D-9614-2CF22BE8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4A44B-434E-EB4D-9E11-D2456245A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9" r="21669" b="3855"/>
          <a:stretch/>
        </p:blipFill>
        <p:spPr>
          <a:xfrm>
            <a:off x="4902975" y="1673955"/>
            <a:ext cx="3299329" cy="4726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6953D-A9D6-6E46-9500-94B2C1148C57}"/>
              </a:ext>
            </a:extLst>
          </p:cNvPr>
          <p:cNvSpPr txBox="1"/>
          <p:nvPr/>
        </p:nvSpPr>
        <p:spPr>
          <a:xfrm>
            <a:off x="5936241" y="860626"/>
            <a:ext cx="955591" cy="3356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Line 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D1E54-B45F-4141-BF75-5F0366122107}"/>
              </a:ext>
            </a:extLst>
          </p:cNvPr>
          <p:cNvSpPr txBox="1"/>
          <p:nvPr/>
        </p:nvSpPr>
        <p:spPr>
          <a:xfrm>
            <a:off x="2399243" y="871669"/>
            <a:ext cx="10695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Gliders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A7F10-530F-0D4B-9AFA-4E65454C52BF}"/>
              </a:ext>
            </a:extLst>
          </p:cNvPr>
          <p:cNvSpPr txBox="1"/>
          <p:nvPr/>
        </p:nvSpPr>
        <p:spPr>
          <a:xfrm>
            <a:off x="313309" y="2795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Observations: Example Cross-Gulf Stream Transects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0954C-EB7D-9D4A-854E-6D8E0E4D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306" y="38215"/>
            <a:ext cx="2879694" cy="2617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6FE60E-896D-DC43-8DF2-68F065858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545" b="3618"/>
          <a:stretch/>
        </p:blipFill>
        <p:spPr>
          <a:xfrm>
            <a:off x="293076" y="1673955"/>
            <a:ext cx="4565453" cy="4726845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025EAF6A-7D8D-7840-9988-5E4456880352}"/>
              </a:ext>
            </a:extLst>
          </p:cNvPr>
          <p:cNvSpPr/>
          <p:nvPr/>
        </p:nvSpPr>
        <p:spPr>
          <a:xfrm rot="16200000">
            <a:off x="2638791" y="-440660"/>
            <a:ext cx="406192" cy="3968876"/>
          </a:xfrm>
          <a:prstGeom prst="rightBrac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6C5BFD0-54FA-9642-BA53-A72EC03BA3EF}"/>
              </a:ext>
            </a:extLst>
          </p:cNvPr>
          <p:cNvSpPr/>
          <p:nvPr/>
        </p:nvSpPr>
        <p:spPr>
          <a:xfrm rot="16200000">
            <a:off x="6329814" y="-32948"/>
            <a:ext cx="382323" cy="3171589"/>
          </a:xfrm>
          <a:prstGeom prst="rightBrac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C8E0D-AD71-964F-BBAD-D7856E3CE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6" t="95557" r="26447" b="-554"/>
          <a:stretch/>
        </p:blipFill>
        <p:spPr>
          <a:xfrm>
            <a:off x="2841886" y="6467411"/>
            <a:ext cx="2674961" cy="245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B3E0C6-73B7-EA4C-A5E1-2B9F8A445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18" b="3855"/>
          <a:stretch/>
        </p:blipFill>
        <p:spPr>
          <a:xfrm>
            <a:off x="8234510" y="1673954"/>
            <a:ext cx="891484" cy="4726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562331-81BC-1C41-A8A8-685B444F0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09441A-1FEE-1049-A30B-3526624AF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9"/>
          <a:stretch/>
        </p:blipFill>
        <p:spPr>
          <a:xfrm>
            <a:off x="1070761" y="846971"/>
            <a:ext cx="7792872" cy="6011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8B738-E5BD-6A4A-BB1B-B546D3926099}"/>
              </a:ext>
            </a:extLst>
          </p:cNvPr>
          <p:cNvSpPr txBox="1"/>
          <p:nvPr/>
        </p:nvSpPr>
        <p:spPr>
          <a:xfrm>
            <a:off x="313309" y="2795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Along-stream Increase of Volume Transports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336B5-EC94-5543-85A1-CCC8F4196A4E}"/>
              </a:ext>
            </a:extLst>
          </p:cNvPr>
          <p:cNvSpPr/>
          <p:nvPr/>
        </p:nvSpPr>
        <p:spPr>
          <a:xfrm>
            <a:off x="5996636" y="4831307"/>
            <a:ext cx="2123782" cy="1123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BD45A-9313-7044-8CDF-C4C048ACF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74" t="68279" r="8781" b="13064"/>
          <a:stretch/>
        </p:blipFill>
        <p:spPr>
          <a:xfrm>
            <a:off x="8325134" y="2788472"/>
            <a:ext cx="2831635" cy="1608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3474F7-EBBF-4642-840E-4A3FDA0F35EE}"/>
              </a:ext>
            </a:extLst>
          </p:cNvPr>
          <p:cNvSpPr txBox="1"/>
          <p:nvPr/>
        </p:nvSpPr>
        <p:spPr>
          <a:xfrm>
            <a:off x="5996636" y="5054472"/>
            <a:ext cx="1727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[Andres et al., </a:t>
            </a:r>
          </a:p>
          <a:p>
            <a:pPr algn="ctr"/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2020, </a:t>
            </a:r>
            <a:r>
              <a:rPr lang="en-US" sz="1600" b="1" i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DSR</a:t>
            </a:r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F3982-43E0-364C-ABA4-CCFAC5BD3C62}"/>
              </a:ext>
            </a:extLst>
          </p:cNvPr>
          <p:cNvSpPr txBox="1"/>
          <p:nvPr/>
        </p:nvSpPr>
        <p:spPr>
          <a:xfrm>
            <a:off x="2824243" y="1561344"/>
            <a:ext cx="282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[</a:t>
            </a:r>
            <a:r>
              <a:rPr lang="en-US" sz="1600" b="1" dirty="0" err="1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Meinen</a:t>
            </a:r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 et al., </a:t>
            </a:r>
          </a:p>
          <a:p>
            <a:pPr algn="ctr"/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2010, </a:t>
            </a:r>
            <a:r>
              <a:rPr lang="en-US" sz="1600" b="1" i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DSR</a:t>
            </a:r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]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86E1D9-BFD0-794C-9283-AD787ED78BFC}"/>
              </a:ext>
            </a:extLst>
          </p:cNvPr>
          <p:cNvCxnSpPr>
            <a:cxnSpLocks/>
          </p:cNvCxnSpPr>
          <p:nvPr/>
        </p:nvCxnSpPr>
        <p:spPr>
          <a:xfrm flipV="1">
            <a:off x="7058527" y="3589498"/>
            <a:ext cx="488685" cy="141153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9132F-6A5B-C944-9CA4-D9E34BC28DB7}"/>
              </a:ext>
            </a:extLst>
          </p:cNvPr>
          <p:cNvCxnSpPr>
            <a:cxnSpLocks/>
          </p:cNvCxnSpPr>
          <p:nvPr/>
        </p:nvCxnSpPr>
        <p:spPr>
          <a:xfrm flipH="1">
            <a:off x="2456597" y="2251879"/>
            <a:ext cx="1509514" cy="232012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08213-FC70-F647-AE72-7EB10083E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102645-FE46-234D-A8AB-C55C7462D654}"/>
              </a:ext>
            </a:extLst>
          </p:cNvPr>
          <p:cNvSpPr txBox="1"/>
          <p:nvPr/>
        </p:nvSpPr>
        <p:spPr>
          <a:xfrm>
            <a:off x="313308" y="279546"/>
            <a:ext cx="1053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Increase of Volume Transports: Due to Increase in Speed or Area?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C9F9D-258D-9142-BA2A-0C603D9BD4F7}"/>
              </a:ext>
            </a:extLst>
          </p:cNvPr>
          <p:cNvSpPr txBox="1"/>
          <p:nvPr/>
        </p:nvSpPr>
        <p:spPr>
          <a:xfrm>
            <a:off x="7523509" y="2194826"/>
            <a:ext cx="369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Speed does not change much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8E9F5-09F1-8146-80F5-2C71C7C0A34E}"/>
              </a:ext>
            </a:extLst>
          </p:cNvPr>
          <p:cNvSpPr txBox="1"/>
          <p:nvPr/>
        </p:nvSpPr>
        <p:spPr>
          <a:xfrm>
            <a:off x="7523509" y="4462310"/>
            <a:ext cx="4191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Transport increase mostly due</a:t>
            </a:r>
            <a:b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to increase in Gulf Stream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FE0BB-1F4B-0245-88D0-83D76E265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78"/>
          <a:stretch/>
        </p:blipFill>
        <p:spPr>
          <a:xfrm>
            <a:off x="677744" y="900751"/>
            <a:ext cx="6845765" cy="5673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2FA18-A9D7-FD4A-95B1-08AA7AF6A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267A0-4E09-FA42-BC8E-165AD95D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106" y="587718"/>
            <a:ext cx="6154278" cy="6154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E2D47-5CA2-CE44-8D4F-7EDD57411979}"/>
              </a:ext>
            </a:extLst>
          </p:cNvPr>
          <p:cNvSpPr txBox="1"/>
          <p:nvPr/>
        </p:nvSpPr>
        <p:spPr>
          <a:xfrm>
            <a:off x="1108043" y="1967089"/>
            <a:ext cx="16144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Mid Atlantic Bight Waters (MABW)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70DB1-CEDB-344D-A010-C025ACB4FE79}"/>
              </a:ext>
            </a:extLst>
          </p:cNvPr>
          <p:cNvSpPr txBox="1"/>
          <p:nvPr/>
        </p:nvSpPr>
        <p:spPr>
          <a:xfrm>
            <a:off x="8760198" y="1088736"/>
            <a:ext cx="1614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Surface Waters (SW)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B121F-E19E-5447-ABAA-6907F941F390}"/>
              </a:ext>
            </a:extLst>
          </p:cNvPr>
          <p:cNvSpPr txBox="1"/>
          <p:nvPr/>
        </p:nvSpPr>
        <p:spPr>
          <a:xfrm>
            <a:off x="8650069" y="2078099"/>
            <a:ext cx="1614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Thermocline Waters (TW)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16F4-118B-8540-B5FF-A1280D32DA3B}"/>
              </a:ext>
            </a:extLst>
          </p:cNvPr>
          <p:cNvSpPr txBox="1"/>
          <p:nvPr/>
        </p:nvSpPr>
        <p:spPr>
          <a:xfrm>
            <a:off x="8753197" y="5193853"/>
            <a:ext cx="16144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Upper Labrador Sea Water (</a:t>
            </a:r>
            <a:r>
              <a:rPr lang="en-US" sz="1600" b="1" dirty="0" err="1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uLSW</a:t>
            </a:r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69E73-F146-7A45-9753-C6B6697712D4}"/>
              </a:ext>
            </a:extLst>
          </p:cNvPr>
          <p:cNvSpPr txBox="1"/>
          <p:nvPr/>
        </p:nvSpPr>
        <p:spPr>
          <a:xfrm>
            <a:off x="1108043" y="4862590"/>
            <a:ext cx="16144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Antarctic Intermediate Water (AAIW)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C613B-61E6-8340-A56D-B1791CAC789A}"/>
              </a:ext>
            </a:extLst>
          </p:cNvPr>
          <p:cNvSpPr txBox="1"/>
          <p:nvPr/>
        </p:nvSpPr>
        <p:spPr>
          <a:xfrm>
            <a:off x="8740048" y="3237161"/>
            <a:ext cx="16144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Eighteen Degree Water (EDW)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70EB93-94DC-674A-87EC-63CC35DDEEB2}"/>
              </a:ext>
            </a:extLst>
          </p:cNvPr>
          <p:cNvCxnSpPr>
            <a:cxnSpLocks/>
          </p:cNvCxnSpPr>
          <p:nvPr/>
        </p:nvCxnSpPr>
        <p:spPr>
          <a:xfrm flipH="1">
            <a:off x="7340185" y="1332267"/>
            <a:ext cx="1251035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241EAC-A1ED-9443-A14B-C1E06416347B}"/>
              </a:ext>
            </a:extLst>
          </p:cNvPr>
          <p:cNvCxnSpPr>
            <a:cxnSpLocks/>
          </p:cNvCxnSpPr>
          <p:nvPr/>
        </p:nvCxnSpPr>
        <p:spPr>
          <a:xfrm flipH="1">
            <a:off x="7340184" y="2357242"/>
            <a:ext cx="1251035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6732DF-6C74-B84D-8636-B3C24B32FDFB}"/>
              </a:ext>
            </a:extLst>
          </p:cNvPr>
          <p:cNvCxnSpPr>
            <a:cxnSpLocks/>
          </p:cNvCxnSpPr>
          <p:nvPr/>
        </p:nvCxnSpPr>
        <p:spPr>
          <a:xfrm flipH="1">
            <a:off x="7110484" y="3426612"/>
            <a:ext cx="1510716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902CDD-8764-BC41-9FB8-10B56E09B056}"/>
              </a:ext>
            </a:extLst>
          </p:cNvPr>
          <p:cNvCxnSpPr>
            <a:cxnSpLocks/>
          </p:cNvCxnSpPr>
          <p:nvPr/>
        </p:nvCxnSpPr>
        <p:spPr>
          <a:xfrm flipH="1">
            <a:off x="4972953" y="5529067"/>
            <a:ext cx="364824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B9ADAA-EF41-174A-AEB1-0327296C3CA2}"/>
              </a:ext>
            </a:extLst>
          </p:cNvPr>
          <p:cNvCxnSpPr>
            <a:cxnSpLocks/>
          </p:cNvCxnSpPr>
          <p:nvPr/>
        </p:nvCxnSpPr>
        <p:spPr>
          <a:xfrm>
            <a:off x="2722523" y="2310686"/>
            <a:ext cx="225043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3BD530C-BCA0-934E-8293-DB0679E434F8}"/>
              </a:ext>
            </a:extLst>
          </p:cNvPr>
          <p:cNvCxnSpPr>
            <a:cxnSpLocks/>
          </p:cNvCxnSpPr>
          <p:nvPr/>
        </p:nvCxnSpPr>
        <p:spPr>
          <a:xfrm>
            <a:off x="2722523" y="5275262"/>
            <a:ext cx="214972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0E0ADC4-F82C-4441-9431-9AA19C205959}"/>
              </a:ext>
            </a:extLst>
          </p:cNvPr>
          <p:cNvSpPr txBox="1"/>
          <p:nvPr/>
        </p:nvSpPr>
        <p:spPr>
          <a:xfrm>
            <a:off x="313309" y="2795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Which Waters Contribute to the Transport Increase?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201-58C2-1B42-AB1C-9A7A6917DEEF}"/>
              </a:ext>
            </a:extLst>
          </p:cNvPr>
          <p:cNvSpPr txBox="1"/>
          <p:nvPr/>
        </p:nvSpPr>
        <p:spPr>
          <a:xfrm>
            <a:off x="8740048" y="4423045"/>
            <a:ext cx="1614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Intermediate Water (IW)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B2A1D2-902E-814C-ADCF-DACE6B97A4AA}"/>
              </a:ext>
            </a:extLst>
          </p:cNvPr>
          <p:cNvCxnSpPr>
            <a:cxnSpLocks/>
          </p:cNvCxnSpPr>
          <p:nvPr/>
        </p:nvCxnSpPr>
        <p:spPr>
          <a:xfrm flipH="1">
            <a:off x="5486400" y="4721347"/>
            <a:ext cx="3134799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DE79B9A-6E9E-4C4B-8E4E-723393C4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36E5B7-72E5-574A-807F-C2484E5A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98"/>
          <a:stretch/>
        </p:blipFill>
        <p:spPr>
          <a:xfrm>
            <a:off x="682273" y="1145850"/>
            <a:ext cx="9252709" cy="4848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6F482-6566-0549-8DB7-5A06D662B2D7}"/>
              </a:ext>
            </a:extLst>
          </p:cNvPr>
          <p:cNvSpPr txBox="1"/>
          <p:nvPr/>
        </p:nvSpPr>
        <p:spPr>
          <a:xfrm>
            <a:off x="313309" y="2795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Volume Transport by Water Class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1B7D1-48DA-BF4E-A120-8987038F0DDF}"/>
              </a:ext>
            </a:extLst>
          </p:cNvPr>
          <p:cNvSpPr txBox="1"/>
          <p:nvPr/>
        </p:nvSpPr>
        <p:spPr>
          <a:xfrm>
            <a:off x="1766244" y="6134900"/>
            <a:ext cx="908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Volume transport increases due to entrainment of sub-thermocline waters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87A56-AE63-CC49-80AC-0523993B3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4" t="17752" r="79769" b="56289"/>
          <a:stretch/>
        </p:blipFill>
        <p:spPr>
          <a:xfrm>
            <a:off x="9866742" y="2388359"/>
            <a:ext cx="1547875" cy="1965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13DFD-6D1F-CF47-B0C4-7210818DD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7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B4E4A-85B3-3B46-9CC5-07210049D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903" y="1009934"/>
            <a:ext cx="4572000" cy="502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01766E-C341-8247-A8FB-AC1417AA5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649" y="1400276"/>
            <a:ext cx="2778613" cy="2778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A0D0F2-8EC8-374F-BF69-805EDBF2B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03" y="1009934"/>
            <a:ext cx="4572000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25768F-3449-5442-9AF2-CA4B58118322}"/>
              </a:ext>
            </a:extLst>
          </p:cNvPr>
          <p:cNvSpPr txBox="1"/>
          <p:nvPr/>
        </p:nvSpPr>
        <p:spPr>
          <a:xfrm>
            <a:off x="313309" y="279546"/>
            <a:ext cx="1147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Antarctic Intermediate Water (AAIW) likely Eroded Away due to Bottom Mixing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BFD60-759F-5745-8C21-D1EDB186D355}"/>
              </a:ext>
            </a:extLst>
          </p:cNvPr>
          <p:cNvSpPr txBox="1"/>
          <p:nvPr/>
        </p:nvSpPr>
        <p:spPr>
          <a:xfrm>
            <a:off x="554703" y="5795749"/>
            <a:ext cx="452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AAIW enters the Gulf Stream through the Florida Strait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17A9C-EB37-B141-BD03-2826F036B823}"/>
              </a:ext>
            </a:extLst>
          </p:cNvPr>
          <p:cNvSpPr txBox="1"/>
          <p:nvPr/>
        </p:nvSpPr>
        <p:spPr>
          <a:xfrm>
            <a:off x="4865389" y="5795749"/>
            <a:ext cx="531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Indication of bottom mixing</a:t>
            </a:r>
          </a:p>
          <a:p>
            <a:pPr algn="ctr"/>
            <a:r>
              <a:rPr lang="en-US" sz="20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near the Charleston Bump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5C4F7E-7628-6242-8CC4-0FD331393CFB}"/>
              </a:ext>
            </a:extLst>
          </p:cNvPr>
          <p:cNvSpPr txBox="1"/>
          <p:nvPr/>
        </p:nvSpPr>
        <p:spPr>
          <a:xfrm>
            <a:off x="8858690" y="1207513"/>
            <a:ext cx="3910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[Todd, 2017, </a:t>
            </a:r>
            <a:r>
              <a:rPr lang="en-US" sz="1600" b="1" i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GRL</a:t>
            </a:r>
            <a:r>
              <a:rPr lang="en-US" sz="16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]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A1B19E-3E1B-FF4D-9765-E8CD3357669E}"/>
              </a:ext>
            </a:extLst>
          </p:cNvPr>
          <p:cNvCxnSpPr>
            <a:cxnSpLocks/>
          </p:cNvCxnSpPr>
          <p:nvPr/>
        </p:nvCxnSpPr>
        <p:spPr>
          <a:xfrm flipH="1">
            <a:off x="6777851" y="2820062"/>
            <a:ext cx="2411869" cy="780672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5E52A7-D87D-DA47-80C0-B57D001556D0}"/>
              </a:ext>
            </a:extLst>
          </p:cNvPr>
          <p:cNvSpPr txBox="1"/>
          <p:nvPr/>
        </p:nvSpPr>
        <p:spPr>
          <a:xfrm>
            <a:off x="10009100" y="2615782"/>
            <a:ext cx="2071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Thick bottom </a:t>
            </a:r>
            <a:br>
              <a:rPr lang="en-US" sz="16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</a:br>
            <a:r>
              <a:rPr lang="en-US" sz="1600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mixed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DADCE5-5756-2F41-85FD-1F31AE792FC4}"/>
              </a:ext>
            </a:extLst>
          </p:cNvPr>
          <p:cNvSpPr txBox="1"/>
          <p:nvPr/>
        </p:nvSpPr>
        <p:spPr>
          <a:xfrm>
            <a:off x="6500939" y="3649420"/>
            <a:ext cx="127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Schoolbook" panose="02040604050505020304" pitchFamily="18" charset="0"/>
                <a:ea typeface="Century Schoolbook" charset="0"/>
                <a:cs typeface="Century Schoolbook" charset="0"/>
              </a:rPr>
              <a:t>Charleston Bump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5B62A-646C-F94B-8051-E95D77662AAD}"/>
              </a:ext>
            </a:extLst>
          </p:cNvPr>
          <p:cNvSpPr txBox="1"/>
          <p:nvPr/>
        </p:nvSpPr>
        <p:spPr>
          <a:xfrm>
            <a:off x="2908091" y="4881576"/>
            <a:ext cx="2002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AAIW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60E85-4DEF-9546-97E7-BAEE2F0F3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2" y="6546573"/>
            <a:ext cx="636969" cy="2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46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29818</TotalTime>
  <Words>735</Words>
  <Application>Microsoft Macintosh PowerPoint</Application>
  <PresentationFormat>Widescreen</PresentationFormat>
  <Paragraphs>108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Schoolbook</vt:lpstr>
      <vt:lpstr>Helvetica Neue</vt:lpstr>
      <vt:lpstr>Trebuchet MS</vt:lpstr>
      <vt:lpstr>Wingdings</vt:lpstr>
      <vt:lpstr>Office Theme</vt:lpstr>
      <vt:lpstr>Along-stream evolution of Gulf Stream  volume transport and water properties from underwater glider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416</cp:revision>
  <cp:lastPrinted>2019-05-21T02:49:55Z</cp:lastPrinted>
  <dcterms:created xsi:type="dcterms:W3CDTF">2017-06-04T18:23:07Z</dcterms:created>
  <dcterms:modified xsi:type="dcterms:W3CDTF">2020-05-08T02:29:25Z</dcterms:modified>
</cp:coreProperties>
</file>