
<file path=[Content_Types].xml><?xml version="1.0" encoding="utf-8"?>
<Types xmlns="http://schemas.openxmlformats.org/package/2006/content-types"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49" r:id="rId1"/>
  </p:sldMasterIdLst>
  <p:notesMasterIdLst>
    <p:notesMasterId r:id="rId13"/>
  </p:notesMasterIdLst>
  <p:handoutMasterIdLst>
    <p:handoutMasterId r:id="rId14"/>
  </p:handoutMasterIdLst>
  <p:sldIdLst>
    <p:sldId id="257" r:id="rId2"/>
    <p:sldId id="261" r:id="rId3"/>
    <p:sldId id="267" r:id="rId4"/>
    <p:sldId id="258" r:id="rId5"/>
    <p:sldId id="259" r:id="rId6"/>
    <p:sldId id="260" r:id="rId7"/>
    <p:sldId id="269" r:id="rId8"/>
    <p:sldId id="262" r:id="rId9"/>
    <p:sldId id="263" r:id="rId10"/>
    <p:sldId id="266" r:id="rId11"/>
    <p:sldId id="264" r:id="rId12"/>
  </p:sldIdLst>
  <p:sldSz cx="12192000" cy="6858000"/>
  <p:notesSz cx="6797675" cy="9928225"/>
  <p:defaultTextStyle>
    <a:defPPr>
      <a:defRPr lang="de-CH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9AB370"/>
    <a:srgbClr val="FF00AA"/>
    <a:srgbClr val="4F8AC5"/>
    <a:srgbClr val="BED3EA"/>
    <a:srgbClr val="333333"/>
    <a:srgbClr val="A1C3E8"/>
    <a:srgbClr val="000000"/>
    <a:srgbClr val="B3CC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118" autoAdjust="0"/>
    <p:restoredTop sz="90715" autoAdjust="0"/>
  </p:normalViewPr>
  <p:slideViewPr>
    <p:cSldViewPr>
      <p:cViewPr varScale="1">
        <p:scale>
          <a:sx n="102" d="100"/>
          <a:sy n="102" d="100"/>
        </p:scale>
        <p:origin x="1384" y="192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56E255DA-5DCF-E747-B1C0-4DF79738E7CB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2601735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de-CH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488" y="744538"/>
            <a:ext cx="6616700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xmlns="" val="1"/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6463"/>
            <a:ext cx="4984750" cy="446722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Mastertextformat bearbeiten</a:t>
            </a:r>
          </a:p>
          <a:p>
            <a:pPr lvl="1"/>
            <a:r>
              <a:rPr lang="de-CH"/>
              <a:t>Zweite Ebene</a:t>
            </a:r>
          </a:p>
          <a:p>
            <a:pPr lvl="2"/>
            <a:r>
              <a:rPr lang="de-CH"/>
              <a:t>Dritte Ebene</a:t>
            </a:r>
          </a:p>
          <a:p>
            <a:pPr lvl="3"/>
            <a:r>
              <a:rPr lang="de-CH"/>
              <a:t>Vierte Ebene</a:t>
            </a:r>
          </a:p>
          <a:p>
            <a:pPr lvl="4"/>
            <a:r>
              <a:rPr lang="de-CH"/>
              <a:t>Fünfte Ebene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de-CH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31338"/>
            <a:ext cx="2946400" cy="496887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125A2E21-43DA-4840-8A9E-259090CD9601}" type="slidenum">
              <a:rPr lang="de-CH"/>
              <a:pPr/>
              <a:t>‹#›</a:t>
            </a:fld>
            <a:endParaRPr lang="de-CH"/>
          </a:p>
        </p:txBody>
      </p:sp>
    </p:spTree>
    <p:extLst>
      <p:ext uri="{BB962C8B-B14F-4D97-AF65-F5344CB8AC3E}">
        <p14:creationId xmlns:p14="http://schemas.microsoft.com/office/powerpoint/2010/main" val="30000686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77FC85-DDF0-3B4C-BFAF-0AD62554C4C9}" type="slidenum">
              <a:rPr lang="de-CH"/>
              <a:pPr/>
              <a:t>1</a:t>
            </a:fld>
            <a:endParaRPr lang="de-CH"/>
          </a:p>
        </p:txBody>
      </p:sp>
      <p:sp>
        <p:nvSpPr>
          <p:cNvPr id="522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76961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D12A6-61B1-E64D-AB47-E6B0806C97D8}" type="slidenum">
              <a:rPr lang="de-CH"/>
              <a:pPr/>
              <a:t>2</a:t>
            </a:fld>
            <a:endParaRPr lang="de-CH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855829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D12A6-61B1-E64D-AB47-E6B0806C97D8}" type="slidenum">
              <a:rPr lang="de-CH"/>
              <a:pPr/>
              <a:t>3</a:t>
            </a:fld>
            <a:endParaRPr lang="de-CH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380720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F8D12A6-61B1-E64D-AB47-E6B0806C97D8}" type="slidenum">
              <a:rPr lang="de-CH"/>
              <a:pPr/>
              <a:t>4</a:t>
            </a:fld>
            <a:endParaRPr lang="de-CH"/>
          </a:p>
        </p:txBody>
      </p:sp>
      <p:sp>
        <p:nvSpPr>
          <p:cNvPr id="4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0488" y="744538"/>
            <a:ext cx="6616700" cy="3722687"/>
          </a:xfrm>
          <a:ln/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9979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ChangeArrowheads="1"/>
          </p:cNvSpPr>
          <p:nvPr/>
        </p:nvSpPr>
        <p:spPr bwMode="auto">
          <a:xfrm>
            <a:off x="9740900" y="1511301"/>
            <a:ext cx="2446867" cy="5002213"/>
          </a:xfrm>
          <a:prstGeom prst="rect">
            <a:avLst/>
          </a:prstGeom>
          <a:solidFill>
            <a:srgbClr val="B3CCE6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2400">
              <a:solidFill>
                <a:srgbClr val="BED3EA"/>
              </a:solidFill>
            </a:endParaRPr>
          </a:p>
        </p:txBody>
      </p:sp>
      <p:sp>
        <p:nvSpPr>
          <p:cNvPr id="5123" name="Rectangle 3"/>
          <p:cNvSpPr>
            <a:spLocks noChangeArrowheads="1"/>
          </p:cNvSpPr>
          <p:nvPr/>
        </p:nvSpPr>
        <p:spPr bwMode="auto">
          <a:xfrm>
            <a:off x="1" y="107951"/>
            <a:ext cx="9740900" cy="6640513"/>
          </a:xfrm>
          <a:prstGeom prst="rect">
            <a:avLst/>
          </a:prstGeom>
          <a:solidFill>
            <a:srgbClr val="E1EBF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 sz="2400"/>
          </a:p>
        </p:txBody>
      </p:sp>
      <p:sp>
        <p:nvSpPr>
          <p:cNvPr id="5124" name="Rectangle 4"/>
          <p:cNvSpPr>
            <a:spLocks noChangeArrowheads="1"/>
          </p:cNvSpPr>
          <p:nvPr/>
        </p:nvSpPr>
        <p:spPr bwMode="auto">
          <a:xfrm>
            <a:off x="1" y="107951"/>
            <a:ext cx="9740900" cy="6405563"/>
          </a:xfrm>
          <a:prstGeom prst="rect">
            <a:avLst/>
          </a:prstGeom>
          <a:solidFill>
            <a:srgbClr val="9CBDD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de-DE" sz="240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719668" y="2574032"/>
            <a:ext cx="8828617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/>
              <a:t>Click to edit Master title style</a:t>
            </a:r>
            <a:endParaRPr lang="de-CH" noProof="0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719668" y="4581128"/>
            <a:ext cx="8828617" cy="1752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 noProof="0"/>
              <a:t>Click to edit Master subtitle style</a:t>
            </a:r>
            <a:endParaRPr lang="de-CH" noProof="0" dirty="0"/>
          </a:p>
        </p:txBody>
      </p:sp>
      <p:pic>
        <p:nvPicPr>
          <p:cNvPr id="5140" name="Picture 20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910" y="107950"/>
            <a:ext cx="9729081" cy="1403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1" descr="oeschger_logo_rg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138" y="112424"/>
            <a:ext cx="13065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17583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15833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719668" y="1654176"/>
            <a:ext cx="5272617" cy="449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95484" y="1654176"/>
            <a:ext cx="5272616" cy="4498975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4253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9927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00649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719668" y="647701"/>
            <a:ext cx="8828617" cy="817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/>
              <a:t>Mastertitelformat bearbeiten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body" idx="1"/>
          </p:nvPr>
        </p:nvSpPr>
        <p:spPr bwMode="auto">
          <a:xfrm>
            <a:off x="719668" y="1654176"/>
            <a:ext cx="10748433" cy="4498975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CH" dirty="0"/>
              <a:t>Mastertextformat bearbeiten</a:t>
            </a:r>
          </a:p>
          <a:p>
            <a:pPr lvl="1"/>
            <a:r>
              <a:rPr lang="de-CH" dirty="0"/>
              <a:t>Zweite Ebene</a:t>
            </a:r>
          </a:p>
          <a:p>
            <a:pPr lvl="2"/>
            <a:r>
              <a:rPr lang="de-CH" dirty="0"/>
              <a:t>Dritte Ebene</a:t>
            </a:r>
          </a:p>
          <a:p>
            <a:pPr lvl="3"/>
            <a:r>
              <a:rPr lang="de-CH" dirty="0"/>
              <a:t>Vierte Ebene</a:t>
            </a:r>
          </a:p>
          <a:p>
            <a:pPr lvl="4"/>
            <a:r>
              <a:rPr lang="de-CH" dirty="0"/>
              <a:t>Fünfte Ebene</a:t>
            </a:r>
          </a:p>
        </p:txBody>
      </p:sp>
      <p:sp>
        <p:nvSpPr>
          <p:cNvPr id="9" name="Rectangle 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472598" y="6597353"/>
            <a:ext cx="480484" cy="179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333333"/>
                </a:solidFill>
              </a:defRPr>
            </a:lvl1pPr>
          </a:lstStyle>
          <a:p>
            <a:r>
              <a:rPr lang="de-CH" dirty="0"/>
              <a:t>2</a:t>
            </a:r>
            <a:endParaRPr lang="de-CH" sz="1400" dirty="0"/>
          </a:p>
        </p:txBody>
      </p:sp>
      <p:sp>
        <p:nvSpPr>
          <p:cNvPr id="10" name="Line 14"/>
          <p:cNvSpPr>
            <a:spLocks noChangeShapeType="1"/>
          </p:cNvSpPr>
          <p:nvPr userDrawn="1"/>
        </p:nvSpPr>
        <p:spPr bwMode="auto">
          <a:xfrm>
            <a:off x="143339" y="1628800"/>
            <a:ext cx="1190532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2400"/>
          </a:p>
        </p:txBody>
      </p:sp>
      <p:sp>
        <p:nvSpPr>
          <p:cNvPr id="11" name="Line 15"/>
          <p:cNvSpPr>
            <a:spLocks noChangeShapeType="1"/>
          </p:cNvSpPr>
          <p:nvPr userDrawn="1"/>
        </p:nvSpPr>
        <p:spPr bwMode="auto">
          <a:xfrm>
            <a:off x="143340" y="6525344"/>
            <a:ext cx="11905323" cy="0"/>
          </a:xfrm>
          <a:prstGeom prst="line">
            <a:avLst/>
          </a:prstGeom>
          <a:noFill/>
          <a:ln w="38100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de-DE" sz="2400"/>
          </a:p>
        </p:txBody>
      </p:sp>
      <p:pic>
        <p:nvPicPr>
          <p:cNvPr id="8" name="Picture 11" descr="oeschger_logo_rgb"/>
          <p:cNvPicPr>
            <a:picLocks noChangeAspect="1" noChangeArrowheads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2138" y="109538"/>
            <a:ext cx="1306513" cy="1303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5" r:id="rId5"/>
    <p:sldLayoutId id="2147483656" r:id="rId6"/>
  </p:sldLayoutIdLst>
  <p:hf hdr="0"/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600" b="1">
          <a:solidFill>
            <a:srgbClr val="333333"/>
          </a:solidFill>
          <a:latin typeface="Arial" charset="0"/>
          <a:ea typeface="ＭＳ Ｐゴシック" charset="0"/>
        </a:defRPr>
      </a:lvl9pPr>
    </p:titleStyle>
    <p:bodyStyle>
      <a:lvl1pPr marL="419100" indent="-4191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hlink"/>
        </a:buClr>
        <a:buSzPct val="85000"/>
        <a:buFont typeface="Arial" charset="0"/>
        <a:buChar char="&gt;"/>
        <a:defRPr sz="2000">
          <a:solidFill>
            <a:srgbClr val="333333"/>
          </a:solidFill>
          <a:latin typeface="+mn-lt"/>
          <a:ea typeface="+mn-ea"/>
          <a:cs typeface="+mn-cs"/>
        </a:defRPr>
      </a:lvl1pPr>
      <a:lvl2pPr marL="838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Font typeface="Arial" charset="0"/>
        <a:buChar char="—"/>
        <a:defRPr sz="2000">
          <a:solidFill>
            <a:srgbClr val="333333"/>
          </a:solidFill>
          <a:latin typeface="+mn-lt"/>
          <a:ea typeface="+mn-ea"/>
        </a:defRPr>
      </a:lvl2pPr>
      <a:lvl3pPr marL="1295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3pPr>
      <a:lvl4pPr marL="17145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4pPr>
      <a:lvl5pPr marL="21336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5pPr>
      <a:lvl6pPr marL="25908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6pPr>
      <a:lvl7pPr marL="30480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7pPr>
      <a:lvl8pPr marL="35052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8pPr>
      <a:lvl9pPr marL="3962400" indent="-381000" algn="l" rtl="0" eaLnBrk="1" fontAlgn="base" hangingPunct="1">
        <a:lnSpc>
          <a:spcPct val="95000"/>
        </a:lnSpc>
        <a:spcBef>
          <a:spcPct val="20000"/>
        </a:spcBef>
        <a:spcAft>
          <a:spcPct val="0"/>
        </a:spcAft>
        <a:buClr>
          <a:schemeClr val="tx1"/>
        </a:buClr>
        <a:buSzPct val="85000"/>
        <a:buFont typeface="Arial" charset="0"/>
        <a:buChar char="–"/>
        <a:defRPr>
          <a:solidFill>
            <a:srgbClr val="333333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3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19668" y="2564904"/>
            <a:ext cx="8544684" cy="1143000"/>
          </a:xfrm>
        </p:spPr>
        <p:txBody>
          <a:bodyPr/>
          <a:lstStyle/>
          <a:p>
            <a:r>
              <a:rPr lang="en-GB" dirty="0"/>
              <a:t>Local and remote </a:t>
            </a:r>
            <a:r>
              <a:rPr lang="en-GB" dirty="0" err="1"/>
              <a:t>Rossby</a:t>
            </a:r>
            <a:r>
              <a:rPr lang="en-GB" dirty="0"/>
              <a:t> wave  responses to an anomalously dry or wet Australian continent </a:t>
            </a:r>
          </a:p>
        </p:txBody>
      </p:sp>
      <p:sp>
        <p:nvSpPr>
          <p:cNvPr id="2" name="Subtitle 1"/>
          <p:cNvSpPr>
            <a:spLocks noGrp="1"/>
          </p:cNvSpPr>
          <p:nvPr>
            <p:ph type="subTitle" idx="1"/>
          </p:nvPr>
        </p:nvSpPr>
        <p:spPr>
          <a:xfrm>
            <a:off x="719668" y="3707904"/>
            <a:ext cx="9768820" cy="2241376"/>
          </a:xfrm>
        </p:spPr>
        <p:txBody>
          <a:bodyPr/>
          <a:lstStyle/>
          <a:p>
            <a:r>
              <a:rPr lang="en-US" dirty="0"/>
              <a:t>Olivia Martius</a:t>
            </a:r>
            <a:r>
              <a:rPr lang="en-US" baseline="30000" dirty="0"/>
              <a:t>1</a:t>
            </a:r>
            <a:r>
              <a:rPr lang="en-US" dirty="0"/>
              <a:t>, Kathrin Wehrli</a:t>
            </a:r>
            <a:r>
              <a:rPr lang="en-US" baseline="30000" dirty="0"/>
              <a:t>2</a:t>
            </a:r>
            <a:r>
              <a:rPr lang="en-US" dirty="0"/>
              <a:t>, Marco Rohrer</a:t>
            </a:r>
            <a:r>
              <a:rPr lang="en-US" baseline="30000" dirty="0"/>
              <a:t>1</a:t>
            </a:r>
            <a:r>
              <a:rPr lang="en-US" dirty="0"/>
              <a:t>, Mathias Hauser</a:t>
            </a:r>
            <a:r>
              <a:rPr lang="en-US" baseline="30000" dirty="0"/>
              <a:t>2</a:t>
            </a:r>
            <a:r>
              <a:rPr lang="en-US" dirty="0"/>
              <a:t>, Sonia Seneviratne</a:t>
            </a:r>
            <a:r>
              <a:rPr lang="en-US" baseline="30000" dirty="0"/>
              <a:t>2</a:t>
            </a:r>
            <a:endParaRPr lang="en-US" dirty="0"/>
          </a:p>
          <a:p>
            <a:endParaRPr lang="en-US" dirty="0"/>
          </a:p>
          <a:p>
            <a:r>
              <a:rPr lang="en-US" baseline="30000" dirty="0"/>
              <a:t>1</a:t>
            </a:r>
            <a:r>
              <a:rPr lang="en-US" dirty="0"/>
              <a:t>Oeschger Centre for Climate Change Research, </a:t>
            </a:r>
            <a:r>
              <a:rPr lang="en-US" dirty="0" err="1"/>
              <a:t>Geographisches</a:t>
            </a:r>
            <a:r>
              <a:rPr lang="en-US" dirty="0"/>
              <a:t> </a:t>
            </a:r>
            <a:r>
              <a:rPr lang="en-US" dirty="0" err="1"/>
              <a:t>Institut</a:t>
            </a:r>
            <a:r>
              <a:rPr lang="en-US" dirty="0"/>
              <a:t>, Universität Bern</a:t>
            </a:r>
          </a:p>
          <a:p>
            <a:endParaRPr lang="en-US" dirty="0"/>
          </a:p>
          <a:p>
            <a:r>
              <a:rPr lang="en-US" baseline="30000" dirty="0"/>
              <a:t>2 </a:t>
            </a:r>
            <a:r>
              <a:rPr lang="en-US" dirty="0"/>
              <a:t>Institute for Atmosphere and Climate, ETH Zurich</a:t>
            </a:r>
            <a:endParaRPr lang="en-US" baseline="30000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1305-6516-3242-A413-799D3EC581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Eddy momentum fluxes and upper-level zonal wind differences wet - dry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0F3A0B-A187-AD4C-B3AA-77470B265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82"/>
          <a:stretch/>
        </p:blipFill>
        <p:spPr>
          <a:xfrm>
            <a:off x="119336" y="4293096"/>
            <a:ext cx="7601772" cy="2160240"/>
          </a:xfrm>
          <a:prstGeom prst="rect">
            <a:avLst/>
          </a:prstGeom>
        </p:spPr>
      </p:pic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AA0BF7A-F586-E04E-A1F3-4BFA60CBC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2471"/>
          <a:stretch/>
        </p:blipFill>
        <p:spPr>
          <a:xfrm>
            <a:off x="187651" y="2083796"/>
            <a:ext cx="7533457" cy="207386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39864-2243-4149-82E4-B9DE41208304}"/>
              </a:ext>
            </a:extLst>
          </p:cNvPr>
          <p:cNvSpPr txBox="1"/>
          <p:nvPr/>
        </p:nvSpPr>
        <p:spPr>
          <a:xfrm>
            <a:off x="7320136" y="2083796"/>
            <a:ext cx="472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anticyclonic </a:t>
            </a:r>
            <a:r>
              <a:rPr lang="en-US" dirty="0" err="1"/>
              <a:t>Rossby</a:t>
            </a:r>
            <a:r>
              <a:rPr lang="en-US" dirty="0"/>
              <a:t> wave breaking in the dry experiments </a:t>
            </a:r>
            <a:r>
              <a:rPr lang="en-US" dirty="0">
                <a:sym typeface="Wingdings" pitchFamily="2" charset="2"/>
              </a:rPr>
              <a:t> poleward shift of the jet </a:t>
            </a:r>
            <a:endParaRPr lang="en-US" dirty="0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86E5948-67C0-E64D-8EC5-6FB22DCD89B5}"/>
              </a:ext>
            </a:extLst>
          </p:cNvPr>
          <p:cNvCxnSpPr/>
          <p:nvPr/>
        </p:nvCxnSpPr>
        <p:spPr bwMode="auto">
          <a:xfrm flipH="1">
            <a:off x="6672064" y="2708920"/>
            <a:ext cx="576064" cy="216024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CA967C0-45F1-3E4D-AB4E-A74DD9DEC4E4}"/>
              </a:ext>
            </a:extLst>
          </p:cNvPr>
          <p:cNvCxnSpPr>
            <a:cxnSpLocks/>
          </p:cNvCxnSpPr>
          <p:nvPr/>
        </p:nvCxnSpPr>
        <p:spPr bwMode="auto">
          <a:xfrm flipH="1">
            <a:off x="4439816" y="2564904"/>
            <a:ext cx="2808312" cy="146291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BA67BF43-4AC9-B144-8E35-8F260250AC11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2352758" y="3102764"/>
            <a:ext cx="4895370" cy="226963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F8074EC2-0D38-B441-9436-199723D07223}"/>
              </a:ext>
            </a:extLst>
          </p:cNvPr>
          <p:cNvSpPr txBox="1"/>
          <p:nvPr/>
        </p:nvSpPr>
        <p:spPr>
          <a:xfrm>
            <a:off x="7320136" y="4234471"/>
            <a:ext cx="47278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More cyclonic </a:t>
            </a:r>
            <a:r>
              <a:rPr lang="en-US" dirty="0" err="1"/>
              <a:t>Rossby</a:t>
            </a:r>
            <a:r>
              <a:rPr lang="en-US" dirty="0"/>
              <a:t> wave breaking in the dry experiments </a:t>
            </a:r>
            <a:r>
              <a:rPr lang="en-US" dirty="0">
                <a:sym typeface="Wingdings" pitchFamily="2" charset="2"/>
              </a:rPr>
              <a:t> equatorward shift of the jet 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8E426D4-48A4-CB48-8F0C-9812E3A38CF7}"/>
              </a:ext>
            </a:extLst>
          </p:cNvPr>
          <p:cNvCxnSpPr>
            <a:cxnSpLocks/>
          </p:cNvCxnSpPr>
          <p:nvPr/>
        </p:nvCxnSpPr>
        <p:spPr bwMode="auto">
          <a:xfrm flipH="1" flipV="1">
            <a:off x="1415480" y="3102764"/>
            <a:ext cx="5832648" cy="1916538"/>
          </a:xfrm>
          <a:prstGeom prst="straightConnector1">
            <a:avLst/>
          </a:prstGeom>
          <a:solidFill>
            <a:schemeClr val="accent1"/>
          </a:solidFill>
          <a:ln w="57150" cap="flat" cmpd="sng" algn="ctr">
            <a:solidFill>
              <a:srgbClr val="00B0F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6015984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1E6B63-5D82-1E4A-B5B9-87CD8BE249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3392" y="1844824"/>
            <a:ext cx="10748433" cy="4498975"/>
          </a:xfrm>
        </p:spPr>
        <p:txBody>
          <a:bodyPr/>
          <a:lstStyle/>
          <a:p>
            <a:r>
              <a:rPr lang="en-US" dirty="0"/>
              <a:t>A significant upper-level linear and non-linear wave response exists that extends across the entire Southern Hemisphere.</a:t>
            </a:r>
          </a:p>
          <a:p>
            <a:r>
              <a:rPr lang="en-US" dirty="0"/>
              <a:t>The overall upper-level flow response resembles the Southern Annular Mode pattern (SAM). </a:t>
            </a:r>
          </a:p>
          <a:p>
            <a:r>
              <a:rPr lang="en-US" dirty="0"/>
              <a:t>The situation during the dry simulations corresponds to a negative SAM with poleward shifted jets and storm tracks.</a:t>
            </a:r>
          </a:p>
          <a:p>
            <a:r>
              <a:rPr lang="en-US" dirty="0"/>
              <a:t>The linear wave response adopts the structure </a:t>
            </a:r>
            <a:r>
              <a:rPr lang="en-US"/>
              <a:t>of stationary </a:t>
            </a:r>
            <a:r>
              <a:rPr lang="en-US" dirty="0" err="1"/>
              <a:t>wavetrain</a:t>
            </a:r>
            <a:r>
              <a:rPr lang="en-US" dirty="0"/>
              <a:t> in the Pacific basin. The non-linear wave response is driven by eddy momentum fluxes (i.e. </a:t>
            </a:r>
            <a:r>
              <a:rPr lang="en-US" dirty="0" err="1"/>
              <a:t>Rossby</a:t>
            </a:r>
            <a:r>
              <a:rPr lang="en-US" dirty="0"/>
              <a:t> wave breaking) and present in all ocean basins. </a:t>
            </a:r>
          </a:p>
          <a:p>
            <a:r>
              <a:rPr lang="en-US" dirty="0"/>
              <a:t>The response is highly sensitive to the background flow, i.e. the state of ENSO (not shown).</a:t>
            </a:r>
          </a:p>
        </p:txBody>
      </p:sp>
      <p:sp>
        <p:nvSpPr>
          <p:cNvPr id="4" name="Rectangle 2">
            <a:extLst>
              <a:ext uri="{FF2B5EF4-FFF2-40B4-BE49-F238E27FC236}">
                <a16:creationId xmlns:a16="http://schemas.microsoft.com/office/drawing/2014/main" id="{22C33D2E-00CA-C741-9224-6F8AE7500D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548680"/>
            <a:ext cx="9433048" cy="817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kern="0"/>
              <a:t>What is the role of surface forcing soil moisture anomalies over Australia for upper-level Rossby waves? </a:t>
            </a:r>
            <a:endParaRPr lang="en-GB" kern="0" dirty="0"/>
          </a:p>
        </p:txBody>
      </p:sp>
    </p:spTree>
    <p:extLst>
      <p:ext uri="{BB962C8B-B14F-4D97-AF65-F5344CB8AC3E}">
        <p14:creationId xmlns:p14="http://schemas.microsoft.com/office/powerpoint/2010/main" val="9970111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548680"/>
            <a:ext cx="9433048" cy="817563"/>
          </a:xfrm>
        </p:spPr>
        <p:txBody>
          <a:bodyPr/>
          <a:lstStyle/>
          <a:p>
            <a:r>
              <a:rPr lang="en-GB" dirty="0"/>
              <a:t>What do we know?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4FC3A8-B9F4-C148-87AC-37AEA208BEA1}"/>
              </a:ext>
            </a:extLst>
          </p:cNvPr>
          <p:cNvSpPr/>
          <p:nvPr/>
        </p:nvSpPr>
        <p:spPr bwMode="auto">
          <a:xfrm>
            <a:off x="657146" y="3200568"/>
            <a:ext cx="1915992" cy="13681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7E964-2E64-2445-B0C1-B89906F5A324}"/>
              </a:ext>
            </a:extLst>
          </p:cNvPr>
          <p:cNvSpPr txBox="1"/>
          <p:nvPr/>
        </p:nvSpPr>
        <p:spPr>
          <a:xfrm>
            <a:off x="909174" y="3416592"/>
            <a:ext cx="16639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Australia</a:t>
            </a:r>
          </a:p>
          <a:p>
            <a:pPr marL="342900" indent="-342900">
              <a:buFont typeface="Wingdings" pitchFamily="2" charset="2"/>
              <a:buChar char="à"/>
            </a:pPr>
            <a:r>
              <a:rPr lang="en-US" dirty="0">
                <a:sym typeface="Wingdings" pitchFamily="2" charset="2"/>
              </a:rPr>
              <a:t>dry </a:t>
            </a:r>
          </a:p>
          <a:p>
            <a:r>
              <a:rPr lang="en-US" dirty="0">
                <a:sym typeface="Wingdings" pitchFamily="2" charset="2"/>
              </a:rPr>
              <a:t>(-1STD)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4C475-D2CC-8B4F-B6EE-16E3A9955AC1}"/>
              </a:ext>
            </a:extLst>
          </p:cNvPr>
          <p:cNvSpPr txBox="1"/>
          <p:nvPr/>
        </p:nvSpPr>
        <p:spPr>
          <a:xfrm>
            <a:off x="3393986" y="4797152"/>
            <a:ext cx="3300904" cy="1569660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Near surface response</a:t>
            </a:r>
          </a:p>
          <a:p>
            <a:r>
              <a:rPr lang="en-US" dirty="0"/>
              <a:t>+sensible </a:t>
            </a:r>
            <a:r>
              <a:rPr lang="en-US" dirty="0" err="1"/>
              <a:t>heatflux</a:t>
            </a:r>
            <a:endParaRPr lang="en-US" dirty="0"/>
          </a:p>
          <a:p>
            <a:r>
              <a:rPr lang="en-US" dirty="0"/>
              <a:t>+surface T</a:t>
            </a:r>
          </a:p>
          <a:p>
            <a:r>
              <a:rPr lang="en-US" dirty="0"/>
              <a:t>+heat 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02136-D9A4-4F45-A226-4C56769E5EB5}"/>
              </a:ext>
            </a:extLst>
          </p:cNvPr>
          <p:cNvSpPr txBox="1"/>
          <p:nvPr/>
        </p:nvSpPr>
        <p:spPr>
          <a:xfrm>
            <a:off x="3719736" y="1772816"/>
            <a:ext cx="227498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Local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69532-DCC8-1049-A44F-9014430AAD0C}"/>
              </a:ext>
            </a:extLst>
          </p:cNvPr>
          <p:cNvSpPr txBox="1"/>
          <p:nvPr/>
        </p:nvSpPr>
        <p:spPr>
          <a:xfrm>
            <a:off x="3393986" y="2525995"/>
            <a:ext cx="3300904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Upper-level response</a:t>
            </a:r>
          </a:p>
          <a:p>
            <a:r>
              <a:rPr lang="en-US" dirty="0"/>
              <a:t>anticyclonic circulation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EA953-ADA5-F547-8A98-9B004D28C99F}"/>
              </a:ext>
            </a:extLst>
          </p:cNvPr>
          <p:cNvSpPr txBox="1"/>
          <p:nvPr/>
        </p:nvSpPr>
        <p:spPr>
          <a:xfrm>
            <a:off x="8040216" y="1772816"/>
            <a:ext cx="261642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Remote response</a:t>
            </a:r>
          </a:p>
        </p:txBody>
      </p:sp>
    </p:spTree>
    <p:extLst>
      <p:ext uri="{BB962C8B-B14F-4D97-AF65-F5344CB8AC3E}">
        <p14:creationId xmlns:p14="http://schemas.microsoft.com/office/powerpoint/2010/main" val="35927303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3392" y="548680"/>
            <a:ext cx="9433048" cy="817563"/>
          </a:xfrm>
        </p:spPr>
        <p:txBody>
          <a:bodyPr/>
          <a:lstStyle/>
          <a:p>
            <a:r>
              <a:rPr lang="en-GB" dirty="0"/>
              <a:t>What would we like to know?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A4FC3A8-B9F4-C148-87AC-37AEA208BEA1}"/>
              </a:ext>
            </a:extLst>
          </p:cNvPr>
          <p:cNvSpPr/>
          <p:nvPr/>
        </p:nvSpPr>
        <p:spPr bwMode="auto">
          <a:xfrm>
            <a:off x="657146" y="3200568"/>
            <a:ext cx="1915992" cy="13681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7E964-2E64-2445-B0C1-B89906F5A324}"/>
              </a:ext>
            </a:extLst>
          </p:cNvPr>
          <p:cNvSpPr txBox="1"/>
          <p:nvPr/>
        </p:nvSpPr>
        <p:spPr>
          <a:xfrm>
            <a:off x="909174" y="3416592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Australia</a:t>
            </a:r>
          </a:p>
          <a:p>
            <a:r>
              <a:rPr lang="en-US" dirty="0">
                <a:sym typeface="Wingdings" pitchFamily="2" charset="2"/>
              </a:rPr>
              <a:t> dry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4C475-D2CC-8B4F-B6EE-16E3A9955AC1}"/>
              </a:ext>
            </a:extLst>
          </p:cNvPr>
          <p:cNvSpPr txBox="1"/>
          <p:nvPr/>
        </p:nvSpPr>
        <p:spPr>
          <a:xfrm>
            <a:off x="3393986" y="4797152"/>
            <a:ext cx="3300904" cy="1569660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Near surface response</a:t>
            </a:r>
          </a:p>
          <a:p>
            <a:r>
              <a:rPr lang="en-US" dirty="0"/>
              <a:t>+ sensible </a:t>
            </a:r>
            <a:r>
              <a:rPr lang="en-US" dirty="0" err="1"/>
              <a:t>heatflux</a:t>
            </a:r>
            <a:endParaRPr lang="en-US" dirty="0"/>
          </a:p>
          <a:p>
            <a:r>
              <a:rPr lang="en-US" dirty="0"/>
              <a:t>+ surface T</a:t>
            </a:r>
          </a:p>
          <a:p>
            <a:r>
              <a:rPr lang="en-US" dirty="0"/>
              <a:t>+ heat 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02136-D9A4-4F45-A226-4C56769E5EB5}"/>
              </a:ext>
            </a:extLst>
          </p:cNvPr>
          <p:cNvSpPr txBox="1"/>
          <p:nvPr/>
        </p:nvSpPr>
        <p:spPr>
          <a:xfrm>
            <a:off x="3719736" y="1772816"/>
            <a:ext cx="227498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Local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69532-DCC8-1049-A44F-9014430AAD0C}"/>
              </a:ext>
            </a:extLst>
          </p:cNvPr>
          <p:cNvSpPr txBox="1"/>
          <p:nvPr/>
        </p:nvSpPr>
        <p:spPr>
          <a:xfrm>
            <a:off x="3393986" y="2525995"/>
            <a:ext cx="3300904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Upper-level response</a:t>
            </a:r>
          </a:p>
          <a:p>
            <a:r>
              <a:rPr lang="en-US" dirty="0"/>
              <a:t>Anticyclonic circulation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EA953-ADA5-F547-8A98-9B004D28C99F}"/>
              </a:ext>
            </a:extLst>
          </p:cNvPr>
          <p:cNvSpPr txBox="1"/>
          <p:nvPr/>
        </p:nvSpPr>
        <p:spPr>
          <a:xfrm>
            <a:off x="8040216" y="1772816"/>
            <a:ext cx="261642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Remote response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B9AF6-3BF5-6E4A-AFDA-06D19E90C14F}"/>
              </a:ext>
            </a:extLst>
          </p:cNvPr>
          <p:cNvSpPr txBox="1"/>
          <p:nvPr/>
        </p:nvSpPr>
        <p:spPr>
          <a:xfrm>
            <a:off x="3393986" y="3606115"/>
            <a:ext cx="3300904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Column response</a:t>
            </a:r>
          </a:p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/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FA500-86BB-5C4A-A9B4-400BA1990769}"/>
              </a:ext>
            </a:extLst>
          </p:cNvPr>
          <p:cNvSpPr txBox="1"/>
          <p:nvPr/>
        </p:nvSpPr>
        <p:spPr>
          <a:xfrm>
            <a:off x="7763648" y="4797152"/>
            <a:ext cx="3588936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Near surface response</a:t>
            </a:r>
          </a:p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/>
              <a:t>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980B3-0214-0C45-8B31-DCD4A2948A49}"/>
              </a:ext>
            </a:extLst>
          </p:cNvPr>
          <p:cNvSpPr txBox="1"/>
          <p:nvPr/>
        </p:nvSpPr>
        <p:spPr>
          <a:xfrm>
            <a:off x="7680176" y="2564904"/>
            <a:ext cx="3672408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Upper-level response</a:t>
            </a:r>
          </a:p>
          <a:p>
            <a:r>
              <a:rPr lang="en-US" dirty="0"/>
              <a:t>linear wave response?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E352E-4983-5D46-84F3-756B0FCA3E45}"/>
              </a:ext>
            </a:extLst>
          </p:cNvPr>
          <p:cNvSpPr txBox="1"/>
          <p:nvPr/>
        </p:nvSpPr>
        <p:spPr>
          <a:xfrm>
            <a:off x="7708486" y="3645024"/>
            <a:ext cx="3644098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Column response</a:t>
            </a:r>
          </a:p>
          <a:p>
            <a:r>
              <a:rPr lang="en-US" dirty="0">
                <a:solidFill>
                  <a:srgbClr val="0070C0"/>
                </a:solidFill>
              </a:rPr>
              <a:t>	</a:t>
            </a:r>
            <a:r>
              <a:rPr lang="en-US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8065630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A4FC3A8-B9F4-C148-87AC-37AEA208BEA1}"/>
              </a:ext>
            </a:extLst>
          </p:cNvPr>
          <p:cNvSpPr/>
          <p:nvPr/>
        </p:nvSpPr>
        <p:spPr bwMode="auto">
          <a:xfrm>
            <a:off x="657146" y="3200568"/>
            <a:ext cx="1915992" cy="1368152"/>
          </a:xfrm>
          <a:prstGeom prst="rect">
            <a:avLst/>
          </a:prstGeom>
          <a:solidFill>
            <a:srgbClr val="FFC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ＭＳ Ｐゴシック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547E964-2E64-2445-B0C1-B89906F5A324}"/>
              </a:ext>
            </a:extLst>
          </p:cNvPr>
          <p:cNvSpPr txBox="1"/>
          <p:nvPr/>
        </p:nvSpPr>
        <p:spPr>
          <a:xfrm>
            <a:off x="909174" y="3416592"/>
            <a:ext cx="13837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Australia</a:t>
            </a:r>
          </a:p>
          <a:p>
            <a:r>
              <a:rPr lang="en-US" dirty="0">
                <a:sym typeface="Wingdings" pitchFamily="2" charset="2"/>
              </a:rPr>
              <a:t> dry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FB4C475-D2CC-8B4F-B6EE-16E3A9955AC1}"/>
              </a:ext>
            </a:extLst>
          </p:cNvPr>
          <p:cNvSpPr txBox="1"/>
          <p:nvPr/>
        </p:nvSpPr>
        <p:spPr>
          <a:xfrm>
            <a:off x="3393986" y="4797152"/>
            <a:ext cx="3300904" cy="1569660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Near surface response</a:t>
            </a:r>
          </a:p>
          <a:p>
            <a:r>
              <a:rPr lang="en-US" dirty="0"/>
              <a:t>+Sensible </a:t>
            </a:r>
            <a:r>
              <a:rPr lang="en-US" dirty="0" err="1"/>
              <a:t>heatflux</a:t>
            </a:r>
            <a:endParaRPr lang="en-US" dirty="0"/>
          </a:p>
          <a:p>
            <a:r>
              <a:rPr lang="en-US" dirty="0"/>
              <a:t>+surface T</a:t>
            </a:r>
          </a:p>
          <a:p>
            <a:r>
              <a:rPr lang="en-US" dirty="0"/>
              <a:t>more heat lows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5002136-D9A4-4F45-A226-4C56769E5EB5}"/>
              </a:ext>
            </a:extLst>
          </p:cNvPr>
          <p:cNvSpPr txBox="1"/>
          <p:nvPr/>
        </p:nvSpPr>
        <p:spPr>
          <a:xfrm>
            <a:off x="3719736" y="1772816"/>
            <a:ext cx="227498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Local response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3869532-DCC8-1049-A44F-9014430AAD0C}"/>
              </a:ext>
            </a:extLst>
          </p:cNvPr>
          <p:cNvSpPr txBox="1"/>
          <p:nvPr/>
        </p:nvSpPr>
        <p:spPr>
          <a:xfrm>
            <a:off x="3393986" y="2369571"/>
            <a:ext cx="3300904" cy="830997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Upper-level response</a:t>
            </a:r>
          </a:p>
          <a:p>
            <a:r>
              <a:rPr lang="en-US" dirty="0"/>
              <a:t>Stronger anticyclone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42EA953-ADA5-F547-8A98-9B004D28C99F}"/>
              </a:ext>
            </a:extLst>
          </p:cNvPr>
          <p:cNvSpPr txBox="1"/>
          <p:nvPr/>
        </p:nvSpPr>
        <p:spPr>
          <a:xfrm>
            <a:off x="8040216" y="1772816"/>
            <a:ext cx="2616422" cy="461665"/>
          </a:xfrm>
          <a:prstGeom prst="rect">
            <a:avLst/>
          </a:prstGeom>
          <a:solidFill>
            <a:srgbClr val="9AB37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Remote response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EFB9AF6-3BF5-6E4A-AFDA-06D19E90C14F}"/>
              </a:ext>
            </a:extLst>
          </p:cNvPr>
          <p:cNvSpPr txBox="1"/>
          <p:nvPr/>
        </p:nvSpPr>
        <p:spPr>
          <a:xfrm>
            <a:off x="3393986" y="3335658"/>
            <a:ext cx="3300904" cy="1200329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Column response</a:t>
            </a:r>
          </a:p>
          <a:p>
            <a:r>
              <a:rPr lang="en-US" dirty="0"/>
              <a:t>Stability?</a:t>
            </a:r>
          </a:p>
          <a:p>
            <a:r>
              <a:rPr lang="en-US" dirty="0"/>
              <a:t>Precipitation?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2FA500-86BB-5C4A-A9B4-400BA1990769}"/>
              </a:ext>
            </a:extLst>
          </p:cNvPr>
          <p:cNvSpPr txBox="1"/>
          <p:nvPr/>
        </p:nvSpPr>
        <p:spPr>
          <a:xfrm>
            <a:off x="7676578" y="5166483"/>
            <a:ext cx="3676006" cy="1200329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Near surface response</a:t>
            </a:r>
          </a:p>
          <a:p>
            <a:r>
              <a:rPr lang="en-US" dirty="0"/>
              <a:t>Changes in storm tracks?</a:t>
            </a:r>
          </a:p>
          <a:p>
            <a:r>
              <a:rPr lang="en-US" dirty="0"/>
              <a:t>Changes in surface 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E1980B3-0214-0C45-8B31-DCD4A2948A49}"/>
              </a:ext>
            </a:extLst>
          </p:cNvPr>
          <p:cNvSpPr txBox="1"/>
          <p:nvPr/>
        </p:nvSpPr>
        <p:spPr>
          <a:xfrm>
            <a:off x="7680176" y="2369571"/>
            <a:ext cx="3672408" cy="1200329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Upper-level response</a:t>
            </a:r>
          </a:p>
          <a:p>
            <a:r>
              <a:rPr lang="en-US" dirty="0"/>
              <a:t>Linear wave patterns?</a:t>
            </a:r>
          </a:p>
          <a:p>
            <a:r>
              <a:rPr lang="en-US" dirty="0"/>
              <a:t>Non-linear wave signals?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84E352E-4983-5D46-84F3-756B0FCA3E45}"/>
              </a:ext>
            </a:extLst>
          </p:cNvPr>
          <p:cNvSpPr txBox="1"/>
          <p:nvPr/>
        </p:nvSpPr>
        <p:spPr>
          <a:xfrm>
            <a:off x="7708486" y="3748420"/>
            <a:ext cx="3644098" cy="1200329"/>
          </a:xfrm>
          <a:prstGeom prst="rect">
            <a:avLst/>
          </a:prstGeom>
          <a:solidFill>
            <a:srgbClr val="BED3EA"/>
          </a:solidFill>
          <a:ln>
            <a:solidFill>
              <a:srgbClr val="4F8AC5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Column response</a:t>
            </a:r>
          </a:p>
          <a:p>
            <a:r>
              <a:rPr lang="en-US" dirty="0"/>
              <a:t>Stability?</a:t>
            </a:r>
          </a:p>
          <a:p>
            <a:r>
              <a:rPr lang="en-US" dirty="0"/>
              <a:t>Precipitation?</a:t>
            </a:r>
          </a:p>
        </p:txBody>
      </p:sp>
      <p:sp>
        <p:nvSpPr>
          <p:cNvPr id="18" name="Rectangle 2">
            <a:extLst>
              <a:ext uri="{FF2B5EF4-FFF2-40B4-BE49-F238E27FC236}">
                <a16:creationId xmlns:a16="http://schemas.microsoft.com/office/drawing/2014/main" id="{F910C344-CD9C-4A44-8369-874729E5B5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3392" y="548680"/>
            <a:ext cx="9433048" cy="817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GB" kern="0"/>
              <a:t>What would we like to know?</a:t>
            </a:r>
            <a:endParaRPr lang="en-GB" kern="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experiment set-up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E24A1E3-6FBE-2F45-89BB-5FA5D27D8B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9376" y="1988840"/>
            <a:ext cx="10748433" cy="4498975"/>
          </a:xfrm>
        </p:spPr>
        <p:txBody>
          <a:bodyPr/>
          <a:lstStyle/>
          <a:p>
            <a:r>
              <a:rPr lang="en-US" dirty="0"/>
              <a:t>3 sets of ensemble experiments with the CESM model where soil moisture over Australia is set to </a:t>
            </a:r>
            <a:r>
              <a:rPr lang="en-US" dirty="0" err="1"/>
              <a:t>i</a:t>
            </a:r>
            <a:r>
              <a:rPr lang="en-US" dirty="0"/>
              <a:t>) the ERA-interim climatology, ii) -1STD of the ERA-interim climatology and iii) +1STD of the ERA-interim climatology</a:t>
            </a:r>
          </a:p>
          <a:p>
            <a:r>
              <a:rPr lang="en-US" dirty="0"/>
              <a:t>50 ensemble members for each experiment covering the period from 2009 – 2016 (+ 2 years of spin-up)</a:t>
            </a:r>
          </a:p>
          <a:p>
            <a:r>
              <a:rPr lang="en-US" dirty="0"/>
              <a:t>Analyses  focus on the summer season (DJF) for all summers 2009 – 2016 (ALL).</a:t>
            </a:r>
          </a:p>
          <a:p>
            <a:endParaRPr lang="en-US" dirty="0"/>
          </a:p>
          <a:p>
            <a:r>
              <a:rPr lang="en-US" dirty="0"/>
              <a:t>Figures all show differences of the </a:t>
            </a:r>
            <a:r>
              <a:rPr lang="en-US" b="1" dirty="0"/>
              <a:t>wet – dry </a:t>
            </a:r>
            <a:r>
              <a:rPr lang="en-US" dirty="0"/>
              <a:t>experiments for ALL years and highlight stat. significance on the 95</a:t>
            </a:r>
            <a:r>
              <a:rPr lang="en-US" baseline="30000" dirty="0"/>
              <a:t>th</a:t>
            </a:r>
            <a:r>
              <a:rPr lang="en-US" dirty="0"/>
              <a:t> percent level.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786979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5FC4E-EA45-8F48-9692-CFAEDE7C7E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647701"/>
            <a:ext cx="9192756" cy="817563"/>
          </a:xfrm>
        </p:spPr>
        <p:txBody>
          <a:bodyPr/>
          <a:lstStyle/>
          <a:p>
            <a:r>
              <a:rPr lang="en-US" dirty="0"/>
              <a:t>Total precipitation and Z850hPa flow difference wet - dry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E359E4-650A-B043-B072-3E8A026B8C1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9379" t="71178" r="31487"/>
          <a:stretch/>
        </p:blipFill>
        <p:spPr>
          <a:xfrm>
            <a:off x="263352" y="1844824"/>
            <a:ext cx="5849800" cy="4308326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516B38-70C8-BD4E-88F9-F072BA5D0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000" t="71000" r="32151"/>
          <a:stretch/>
        </p:blipFill>
        <p:spPr>
          <a:xfrm>
            <a:off x="5735960" y="1844824"/>
            <a:ext cx="5832648" cy="435394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34B803-5E0E-1F4E-8942-4D53B07B6378}"/>
              </a:ext>
            </a:extLst>
          </p:cNvPr>
          <p:cNvSpPr txBox="1"/>
          <p:nvPr/>
        </p:nvSpPr>
        <p:spPr>
          <a:xfrm>
            <a:off x="162901" y="5932545"/>
            <a:ext cx="5717075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Total precipitation (filled contours) and relative precipitation difference (10,30,50,70%)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34EB761-DDF9-1948-A7ED-9031178F978E}"/>
              </a:ext>
            </a:extLst>
          </p:cNvPr>
          <p:cNvSpPr txBox="1"/>
          <p:nvPr/>
        </p:nvSpPr>
        <p:spPr>
          <a:xfrm>
            <a:off x="5879977" y="5805264"/>
            <a:ext cx="6192688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000" dirty="0"/>
              <a:t>z850hPa (filled contours) and moisture advection (red contours, blue contours ±</a:t>
            </a:r>
            <a:r>
              <a:rPr lang="en-GB" sz="2000" dirty="0"/>
              <a:t>0.5, </a:t>
            </a:r>
            <a:r>
              <a:rPr lang="en-US" sz="2000" dirty="0"/>
              <a:t>±1</a:t>
            </a:r>
            <a:r>
              <a:rPr lang="en-GB" sz="2000" dirty="0"/>
              <a:t> gkg</a:t>
            </a:r>
            <a:r>
              <a:rPr lang="en-GB" sz="2000" baseline="30000" dirty="0"/>
              <a:t>-1</a:t>
            </a:r>
            <a:r>
              <a:rPr lang="en-GB" sz="2000" dirty="0"/>
              <a:t>s</a:t>
            </a:r>
            <a:r>
              <a:rPr lang="en-GB" sz="2000" baseline="30000" dirty="0"/>
              <a:t>-1</a:t>
            </a:r>
            <a:r>
              <a:rPr lang="en-GB" sz="2000" dirty="0"/>
              <a:t> </a:t>
            </a:r>
            <a:r>
              <a:rPr lang="en-US" sz="2000" dirty="0"/>
              <a:t>) and wind difference</a:t>
            </a:r>
          </a:p>
        </p:txBody>
      </p:sp>
    </p:spTree>
    <p:extLst>
      <p:ext uri="{BB962C8B-B14F-4D97-AF65-F5344CB8AC3E}">
        <p14:creationId xmlns:p14="http://schemas.microsoft.com/office/powerpoint/2010/main" val="8737499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AA3049-CDFE-994D-882E-FF0BA5E26A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9668" y="1810345"/>
            <a:ext cx="10748433" cy="4498975"/>
          </a:xfrm>
        </p:spPr>
        <p:txBody>
          <a:bodyPr/>
          <a:lstStyle/>
          <a:p>
            <a:r>
              <a:rPr lang="en-US" sz="2400" dirty="0"/>
              <a:t>In the lower troposphere a cyclonic circulation anomaly is present in the dry experiments.</a:t>
            </a:r>
          </a:p>
          <a:p>
            <a:r>
              <a:rPr lang="en-US" sz="2400" dirty="0"/>
              <a:t>The circulation anomaly affects moisture advection into the Australian continent. </a:t>
            </a:r>
          </a:p>
          <a:p>
            <a:r>
              <a:rPr lang="en-US" sz="2400" dirty="0"/>
              <a:t>Overall precipitation is higher in the wet simulations except for areas with a more positive moisture advection in the dry simulations.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E8BB7485-B81F-5C49-B086-CB9C1932D53D}"/>
              </a:ext>
            </a:extLst>
          </p:cNvPr>
          <p:cNvSpPr txBox="1">
            <a:spLocks/>
          </p:cNvSpPr>
          <p:nvPr/>
        </p:nvSpPr>
        <p:spPr bwMode="auto">
          <a:xfrm>
            <a:off x="872068" y="800101"/>
            <a:ext cx="8828617" cy="817563"/>
          </a:xfrm>
          <a:prstGeom prst="rect">
            <a:avLst/>
          </a:prstGeom>
          <a:noFill/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2600" b="1">
                <a:solidFill>
                  <a:srgbClr val="333333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kern="0"/>
              <a:t>Total precipitation and Z850hPa flow difference </a:t>
            </a:r>
            <a:endParaRPr lang="en-US" kern="0" dirty="0"/>
          </a:p>
        </p:txBody>
      </p:sp>
    </p:spTree>
    <p:extLst>
      <p:ext uri="{BB962C8B-B14F-4D97-AF65-F5344CB8AC3E}">
        <p14:creationId xmlns:p14="http://schemas.microsoft.com/office/powerpoint/2010/main" val="10475684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D2A635-0FB2-8D46-817E-88720ABA1A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Wind, Z250hPa and surface cyclone difference wet - dry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9164973-D066-DA4B-B770-E480BF05A6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70885"/>
          <a:stretch/>
        </p:blipFill>
        <p:spPr>
          <a:xfrm>
            <a:off x="-23393" y="4221088"/>
            <a:ext cx="7395536" cy="215318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E66BEB-6B75-ED4C-A3F9-96CCF74D741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0081"/>
          <a:stretch/>
        </p:blipFill>
        <p:spPr>
          <a:xfrm>
            <a:off x="-2110" y="1793661"/>
            <a:ext cx="7419308" cy="221978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2704B5E-0C48-1546-82D7-ACEDD2EB1404}"/>
              </a:ext>
            </a:extLst>
          </p:cNvPr>
          <p:cNvSpPr txBox="1"/>
          <p:nvPr/>
        </p:nvSpPr>
        <p:spPr>
          <a:xfrm>
            <a:off x="7248128" y="1988840"/>
            <a:ext cx="4824536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Zonal wind at 250hPa (filled contours, m/s) and differences in geopotential height (purple and blue contours, ±</a:t>
            </a:r>
            <a:r>
              <a:rPr lang="en-GB" sz="2000" dirty="0"/>
              <a:t>1,2,5,10m).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r>
              <a:rPr lang="en-US" sz="2000" dirty="0"/>
              <a:t>Zonal wind at 250hPa (filled contours, m/s), absolute cyclone frequency (black contours, 10,20,30,40%) and differences in surface cyclone frequency (purple and blue contours, ±</a:t>
            </a:r>
            <a:r>
              <a:rPr lang="en-GB" sz="2000" dirty="0"/>
              <a:t>1,2,5%).</a:t>
            </a:r>
            <a:endParaRPr lang="en-US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9543730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3B1305-6516-3242-A413-799D3EC58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668" y="647701"/>
            <a:ext cx="9192756" cy="817563"/>
          </a:xfrm>
        </p:spPr>
        <p:txBody>
          <a:bodyPr/>
          <a:lstStyle/>
          <a:p>
            <a:r>
              <a:rPr lang="en-US" dirty="0"/>
              <a:t>Eddy momentum fluxes and upper-level zonal wind differences wet - dry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C0F3A0B-A187-AD4C-B3AA-77470B2653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71582"/>
          <a:stretch/>
        </p:blipFill>
        <p:spPr>
          <a:xfrm>
            <a:off x="119336" y="4293096"/>
            <a:ext cx="7601772" cy="216024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59724CD-66B6-7F4D-BF5E-332F647021FC}"/>
              </a:ext>
            </a:extLst>
          </p:cNvPr>
          <p:cNvSpPr txBox="1"/>
          <p:nvPr/>
        </p:nvSpPr>
        <p:spPr>
          <a:xfrm>
            <a:off x="7320136" y="4303400"/>
            <a:ext cx="4727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Zonal wind at 250hPa climatology (filled contours ms</a:t>
            </a:r>
            <a:r>
              <a:rPr lang="en-US" sz="2000" baseline="30000" dirty="0"/>
              <a:t>-1</a:t>
            </a:r>
            <a:r>
              <a:rPr lang="en-US" sz="2000" dirty="0"/>
              <a:t>), zonal wind differences (purple contours, blue contours ±1,2,5,10 ms</a:t>
            </a:r>
            <a:r>
              <a:rPr lang="en-US" sz="2000" baseline="30000" dirty="0"/>
              <a:t>-1</a:t>
            </a:r>
            <a:r>
              <a:rPr lang="en-US" sz="2000" dirty="0"/>
              <a:t>) and wind vector differences (red arrows) </a:t>
            </a:r>
          </a:p>
        </p:txBody>
      </p:sp>
      <p:pic>
        <p:nvPicPr>
          <p:cNvPr id="17" name="Content Placeholder 16">
            <a:extLst>
              <a:ext uri="{FF2B5EF4-FFF2-40B4-BE49-F238E27FC236}">
                <a16:creationId xmlns:a16="http://schemas.microsoft.com/office/drawing/2014/main" id="{FAA0BF7A-F586-E04E-A1F3-4BFA60CBC6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72471"/>
          <a:stretch/>
        </p:blipFill>
        <p:spPr>
          <a:xfrm>
            <a:off x="187651" y="2083796"/>
            <a:ext cx="7533457" cy="2073861"/>
          </a:xfr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FA39864-2243-4149-82E4-B9DE41208304}"/>
              </a:ext>
            </a:extLst>
          </p:cNvPr>
          <p:cNvSpPr txBox="1"/>
          <p:nvPr/>
        </p:nvSpPr>
        <p:spPr>
          <a:xfrm>
            <a:off x="7184361" y="2060848"/>
            <a:ext cx="472784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err="1"/>
              <a:t>u’v</a:t>
            </a:r>
            <a:r>
              <a:rPr lang="en-US" sz="2000" dirty="0"/>
              <a:t>’ at 250hPa climatology (filled contours, m</a:t>
            </a:r>
            <a:r>
              <a:rPr lang="en-US" sz="2000" baseline="30000" dirty="0"/>
              <a:t>2</a:t>
            </a:r>
            <a:r>
              <a:rPr lang="en-US" sz="2000" dirty="0"/>
              <a:t>s</a:t>
            </a:r>
            <a:r>
              <a:rPr lang="en-US" sz="2000" baseline="30000" dirty="0"/>
              <a:t>-2</a:t>
            </a:r>
            <a:r>
              <a:rPr lang="en-US" sz="2000" dirty="0"/>
              <a:t>), </a:t>
            </a:r>
            <a:r>
              <a:rPr lang="en-US" sz="2000" dirty="0" err="1"/>
              <a:t>u’v</a:t>
            </a:r>
            <a:r>
              <a:rPr lang="en-US" sz="2000" dirty="0"/>
              <a:t>’ differences (purple and blue contours ±10,20,30m</a:t>
            </a:r>
            <a:r>
              <a:rPr lang="en-US" sz="2000" baseline="30000" dirty="0"/>
              <a:t>2</a:t>
            </a:r>
            <a:r>
              <a:rPr lang="en-US" sz="2000" dirty="0"/>
              <a:t>s</a:t>
            </a:r>
            <a:r>
              <a:rPr lang="en-US" sz="2000" baseline="30000" dirty="0"/>
              <a:t>-2</a:t>
            </a:r>
            <a:r>
              <a:rPr lang="en-US" sz="2000" dirty="0"/>
              <a:t>) and zonal wind (black contours 20 and 30ms</a:t>
            </a:r>
            <a:r>
              <a:rPr lang="en-US" sz="2000" baseline="30000" dirty="0"/>
              <a:t>-1</a:t>
            </a:r>
            <a:r>
              <a:rPr lang="en-US" sz="2000" dirty="0"/>
              <a:t>) </a:t>
            </a:r>
          </a:p>
        </p:txBody>
      </p:sp>
    </p:spTree>
    <p:extLst>
      <p:ext uri="{BB962C8B-B14F-4D97-AF65-F5344CB8AC3E}">
        <p14:creationId xmlns:p14="http://schemas.microsoft.com/office/powerpoint/2010/main" val="3522022915"/>
      </p:ext>
    </p:extLst>
  </p:cSld>
  <p:clrMapOvr>
    <a:masterClrMapping/>
  </p:clrMapOvr>
</p:sld>
</file>

<file path=ppt/theme/theme1.xml><?xml version="1.0" encoding="utf-8"?>
<a:theme xmlns:a="http://schemas.openxmlformats.org/drawingml/2006/main" name="Oeschger">
  <a:themeElements>
    <a:clrScheme name="">
      <a:dk1>
        <a:srgbClr val="000000"/>
      </a:dk1>
      <a:lt1>
        <a:srgbClr val="FFFFFF"/>
      </a:lt1>
      <a:dk2>
        <a:srgbClr val="000000"/>
      </a:dk2>
      <a:lt2>
        <a:srgbClr val="F6F6F6"/>
      </a:lt2>
      <a:accent1>
        <a:srgbClr val="E1EBF5"/>
      </a:accent1>
      <a:accent2>
        <a:srgbClr val="9CBDDE"/>
      </a:accent2>
      <a:accent3>
        <a:srgbClr val="FFFFFF"/>
      </a:accent3>
      <a:accent4>
        <a:srgbClr val="000000"/>
      </a:accent4>
      <a:accent5>
        <a:srgbClr val="EEF3F9"/>
      </a:accent5>
      <a:accent6>
        <a:srgbClr val="8DABC9"/>
      </a:accent6>
      <a:hlink>
        <a:srgbClr val="DF2046"/>
      </a:hlink>
      <a:folHlink>
        <a:srgbClr val="996670"/>
      </a:folHlink>
    </a:clrScheme>
    <a:fontScheme name="Oeschger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 xmlns="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e-CH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</a:defRPr>
        </a:defPPr>
      </a:lstStyle>
    </a:lnDef>
  </a:objectDefaults>
  <a:extraClrSchemeLst>
    <a:extraClrScheme>
      <a:clrScheme name="Oeschg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CCR_Presentation_Template_white_widescreen.potx" id="{FBF8F6D7-5B21-410B-8F8E-A6D21A81CFA5}" vid="{8F2977C7-2178-4628-A47B-0B10577072B3}"/>
    </a:ext>
  </a:extLst>
</a:theme>
</file>

<file path=ppt/theme/theme2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OCCR_Presentation_Template_white_widescreen</Template>
  <TotalTime>4468</TotalTime>
  <Words>718</Words>
  <Application>Microsoft Macintosh PowerPoint</Application>
  <PresentationFormat>Widescreen</PresentationFormat>
  <Paragraphs>96</Paragraphs>
  <Slides>11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ＭＳ Ｐゴシック</vt:lpstr>
      <vt:lpstr>Arial</vt:lpstr>
      <vt:lpstr>Wingdings</vt:lpstr>
      <vt:lpstr>Oeschger</vt:lpstr>
      <vt:lpstr>Local and remote Rossby wave  responses to an anomalously dry or wet Australian continent </vt:lpstr>
      <vt:lpstr>What do we know?</vt:lpstr>
      <vt:lpstr>What would we like to know?</vt:lpstr>
      <vt:lpstr>PowerPoint Presentation</vt:lpstr>
      <vt:lpstr>Model experiment set-up</vt:lpstr>
      <vt:lpstr>Total precipitation and Z850hPa flow difference wet - dry </vt:lpstr>
      <vt:lpstr>PowerPoint Presentation</vt:lpstr>
      <vt:lpstr>Wind, Z250hPa and surface cyclone difference wet - dry</vt:lpstr>
      <vt:lpstr>Eddy momentum fluxes and upper-level zonal wind differences wet - dry</vt:lpstr>
      <vt:lpstr>Eddy momentum fluxes and upper-level zonal wind differences wet - dry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Romppainen-Martius, Olivia (GIUB)</dc:creator>
  <cp:keywords/>
  <dc:description/>
  <cp:lastModifiedBy>Microsoft Office User</cp:lastModifiedBy>
  <cp:revision>44</cp:revision>
  <cp:lastPrinted>2004-10-28T11:59:21Z</cp:lastPrinted>
  <dcterms:created xsi:type="dcterms:W3CDTF">2017-10-02T09:37:10Z</dcterms:created>
  <dcterms:modified xsi:type="dcterms:W3CDTF">2020-04-15T09:46:32Z</dcterms:modified>
  <cp:category/>
</cp:coreProperties>
</file>