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8" r:id="rId6"/>
    <p:sldId id="263" r:id="rId7"/>
    <p:sldId id="264" r:id="rId8"/>
    <p:sldId id="265" r:id="rId9"/>
    <p:sldId id="257" r:id="rId10"/>
    <p:sldId id="262" r:id="rId11"/>
    <p:sldId id="269" r:id="rId12"/>
    <p:sldId id="271" r:id="rId13"/>
    <p:sldId id="268" r:id="rId14"/>
    <p:sldId id="272" r:id="rId15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73">
          <p15:clr>
            <a:srgbClr val="A4A3A4"/>
          </p15:clr>
        </p15:guide>
        <p15:guide id="3" pos="5488">
          <p15:clr>
            <a:srgbClr val="A4A3A4"/>
          </p15:clr>
        </p15:guide>
        <p15:guide id="4" pos="2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24" y="48"/>
      </p:cViewPr>
      <p:guideLst>
        <p:guide orient="horz" pos="1620"/>
        <p:guide orient="horz" pos="373"/>
        <p:guide pos="5488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DD83-1A23-42AC-84A8-881454B3031F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7016B-1B06-47B6-AD4A-1C64D3C63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4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gridded meteorological data and distributed amongst land use classifications. Here you would have precipitation totals for mixed forest, crops etc., rather than one </a:t>
            </a:r>
            <a:r>
              <a:rPr lang="en-US" dirty="0" err="1"/>
              <a:t>precip</a:t>
            </a:r>
            <a:r>
              <a:rPr lang="en-US" dirty="0"/>
              <a:t> value representative of the entire basin.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568A9-ACC2-495E-B508-D538DA5D7B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lauw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31990"/>
            <a:ext cx="1475656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1"/>
          </a:solidFill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13BE1F17-E642-4A69-96DC-7261FB63DFC3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07505" y="4973156"/>
            <a:ext cx="1512168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6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2042BD0-40C8-444E-9920-E5A513A4247F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036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Oranj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275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1770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5934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742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350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6196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BE1F17-E642-4A69-96DC-7261FB63DFC3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0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042BD0-40C8-444E-9920-E5A513A4247F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395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Gro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489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71520"/>
            <a:ext cx="8280729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2042BD0-40C8-444E-9920-E5A513A4247F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12168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95536" y="1203324"/>
            <a:ext cx="8353177" cy="3456657"/>
          </a:xfr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103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15DBEDD-B665-4EB1-A4A9-7B63974E7CBE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220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5917BB6-AC71-4C92-A97C-F290CFDB4742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1119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61F5935-DD69-434B-A4F3-BEBE816A2F6B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283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7279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3D6A-D5B3-4559-8AA5-590F4156C456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8456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catief Blau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211704"/>
            <a:ext cx="2700016" cy="324943"/>
          </a:xfrm>
          <a:solidFill>
            <a:schemeClr val="accent1"/>
          </a:solidFill>
        </p:spPr>
        <p:txBody>
          <a:bodyPr lIns="108000" tIns="90000" rIns="108000" bIns="54000"/>
          <a:lstStyle>
            <a:lvl1pPr algn="l">
              <a:lnSpc>
                <a:spcPts val="1400"/>
              </a:lnSpc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17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49"/>
            <a:ext cx="539750" cy="497563"/>
          </a:xfrm>
          <a:noFill/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3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5"/>
            <a:ext cx="1980572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4EE31181-A342-4CC0-B19F-F42A71CAE207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ontent Placeholder 5"/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47196"/>
          </a:xfrm>
          <a:solidFill>
            <a:schemeClr val="bg1"/>
          </a:solidFill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800"/>
            </a:lvl1pPr>
            <a:lvl2pPr marL="360363" indent="-184150">
              <a:buFont typeface="Wingdings" panose="05000000000000000000" pitchFamily="2" charset="2"/>
              <a:buChar char="§"/>
              <a:defRPr sz="1600"/>
            </a:lvl2pPr>
            <a:lvl3pPr marL="536575" indent="-177800">
              <a:buFont typeface="Wingdings" panose="05000000000000000000" pitchFamily="2" charset="2"/>
              <a:buChar char="§"/>
              <a:defRPr sz="1400"/>
            </a:lvl3pPr>
            <a:lvl4pPr marL="719138" indent="-187325">
              <a:buFont typeface="Wingdings" panose="05000000000000000000" pitchFamily="2" charset="2"/>
              <a:buChar char="§"/>
              <a:defRPr sz="1200"/>
            </a:lvl4pPr>
            <a:lvl5pPr marL="360363" indent="-90488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004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3491543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490913" y="2211704"/>
            <a:ext cx="5653087" cy="422405"/>
          </a:xfrm>
        </p:spPr>
        <p:txBody>
          <a:bodyPr anchor="ctr"/>
          <a:lstStyle>
            <a:lvl1pPr marL="342900" indent="-342900">
              <a:buFont typeface="+mj-lt"/>
              <a:buAutoNum type="arabicPeriod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E15DBEDD-B665-4EB1-A4A9-7B63974E7CBE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9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73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11953" y="3019741"/>
            <a:ext cx="4140529" cy="462916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1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388742"/>
            <a:ext cx="4211638" cy="2083123"/>
          </a:xfrm>
        </p:spPr>
        <p:txBody>
          <a:bodyPr anchor="ctr"/>
          <a:lstStyle>
            <a:lvl1pPr algn="ctr">
              <a:defRPr sz="1000" baseline="0"/>
            </a:lvl1pPr>
          </a:lstStyle>
          <a:p>
            <a:r>
              <a:rPr lang="nl-BE" dirty="0"/>
              <a:t>Click icon to </a:t>
            </a:r>
            <a:r>
              <a:rPr lang="nl-BE" dirty="0" err="1"/>
              <a:t>insert</a:t>
            </a:r>
            <a:r>
              <a:rPr lang="nl-BE" dirty="0"/>
              <a:t>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D5917BB6-AC71-4C92-A97C-F290CFDB4742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1954" y="1388742"/>
            <a:ext cx="4500246" cy="1620207"/>
          </a:xfrm>
          <a:solidFill>
            <a:schemeClr val="accent1"/>
          </a:solidFill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344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1471" y="1131566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331586" y="250"/>
            <a:ext cx="539750" cy="497563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1871336" y="-1484"/>
            <a:ext cx="1800549" cy="49893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1600"/>
              </a:lnSpc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767323"/>
            <a:ext cx="8280400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F61F5935-DD69-434B-A4F3-BEBE816A2F6B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ijdelijke aanduiding voor inhoud 2"/>
          <p:cNvSpPr>
            <a:spLocks noGrp="1"/>
          </p:cNvSpPr>
          <p:nvPr>
            <p:ph sz="half" idx="19"/>
          </p:nvPr>
        </p:nvSpPr>
        <p:spPr>
          <a:xfrm>
            <a:off x="4744617" y="1131590"/>
            <a:ext cx="3960506" cy="342043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800"/>
            </a:lvl1pPr>
            <a:lvl2pPr marL="180975" indent="-180975">
              <a:buFont typeface="Wingdings" panose="05000000000000000000" pitchFamily="2" charset="2"/>
              <a:buChar char="§"/>
              <a:defRPr sz="1600"/>
            </a:lvl2pPr>
            <a:lvl3pPr marL="269875" indent="-176213">
              <a:buFont typeface="Wingdings" panose="05000000000000000000" pitchFamily="2" charset="2"/>
              <a:buChar char="§"/>
              <a:defRPr sz="1400"/>
            </a:lvl3pPr>
            <a:lvl4pPr marL="357188" indent="-179388">
              <a:buFont typeface="Wingdings" panose="05000000000000000000" pitchFamily="2" charset="2"/>
              <a:buChar char="§"/>
              <a:defRPr sz="1200"/>
            </a:lvl4pPr>
            <a:lvl5pPr marL="444500" indent="-174625">
              <a:buFont typeface="Wingdings" panose="05000000000000000000" pitchFamily="2" charset="2"/>
              <a:buChar char="§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043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1800" y="587300"/>
            <a:ext cx="8280400" cy="364243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682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6B793D6A-D5B3-4559-8AA5-590F4156C456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07505" y="4973156"/>
            <a:ext cx="1584176" cy="178136"/>
          </a:xfrm>
        </p:spPr>
        <p:txBody>
          <a:bodyPr/>
          <a:lstStyle/>
          <a:p>
            <a:pPr algn="l"/>
            <a:r>
              <a:rPr lang="en-US" dirty="0"/>
              <a:t>©VITO – Not for distribution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36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ranj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1990"/>
            <a:ext cx="1691680" cy="411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431471" y="2660896"/>
            <a:ext cx="4140529" cy="1389438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180000" tIns="216000" rIns="180000" bIns="144000">
            <a:spAutoFit/>
          </a:bodyPr>
          <a:lstStyle>
            <a:lvl1pPr algn="l">
              <a:lnSpc>
                <a:spcPts val="4000"/>
              </a:lnSpc>
              <a:defRPr sz="4000" kern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431800" y="4050334"/>
            <a:ext cx="3780483" cy="330072"/>
          </a:xfrm>
          <a:solidFill>
            <a:schemeClr val="bg1"/>
          </a:solidFill>
        </p:spPr>
        <p:txBody>
          <a:bodyPr wrap="square" lIns="180000" tIns="72000" rIns="180000" bIns="7200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7"/>
            <a:ext cx="1331586" cy="4993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jdelijke aanduiding voor afbeelding 14"/>
          <p:cNvSpPr>
            <a:spLocks noGrp="1"/>
          </p:cNvSpPr>
          <p:nvPr userDrawn="1">
            <p:ph type="pic" sz="quarter" idx="14"/>
          </p:nvPr>
        </p:nvSpPr>
        <p:spPr>
          <a:xfrm>
            <a:off x="1331587" y="0"/>
            <a:ext cx="663655" cy="497447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>
          <a:xfrm>
            <a:off x="98101" y="4803998"/>
            <a:ext cx="873439" cy="178136"/>
          </a:xfrm>
        </p:spPr>
        <p:txBody>
          <a:bodyPr/>
          <a:lstStyle/>
          <a:p>
            <a:fld id="{13BE1F17-E642-4A69-96DC-7261FB63DFC3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>
          <a:xfrm>
            <a:off x="107505" y="4973156"/>
            <a:ext cx="1584176" cy="17813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6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800" y="534446"/>
            <a:ext cx="8280400" cy="699404"/>
          </a:xfrm>
          <a:prstGeom prst="rect">
            <a:avLst/>
          </a:prstGeom>
        </p:spPr>
        <p:txBody>
          <a:bodyPr vert="horz" wrap="square" lIns="180000" tIns="72000" rIns="180000" bIns="72000" rtlCol="0" anchor="ctr">
            <a:sp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7842" y="1311589"/>
            <a:ext cx="8255000" cy="1068736"/>
          </a:xfrm>
          <a:prstGeom prst="rect">
            <a:avLst/>
          </a:prstGeom>
        </p:spPr>
        <p:txBody>
          <a:bodyPr vert="horz" lIns="108000" tIns="72000" rIns="108000" bIns="72000" rtlCol="0">
            <a:sp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8101" y="4803998"/>
            <a:ext cx="873439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fld id="{915621D0-E3A9-4CE3-AD95-C9DFA8F8806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07504" y="4973156"/>
            <a:ext cx="2208817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32506" y="4967027"/>
            <a:ext cx="514340" cy="17813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800" i="1"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5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3" r:id="rId3"/>
    <p:sldLayoutId id="2147483672" r:id="rId4"/>
    <p:sldLayoutId id="2147483651" r:id="rId5"/>
    <p:sldLayoutId id="2147483652" r:id="rId6"/>
    <p:sldLayoutId id="2147483654" r:id="rId7"/>
    <p:sldLayoutId id="2147483655" r:id="rId8"/>
    <p:sldLayoutId id="2147483673" r:id="rId9"/>
    <p:sldLayoutId id="2147483681" r:id="rId10"/>
    <p:sldLayoutId id="2147483675" r:id="rId11"/>
    <p:sldLayoutId id="2147483678" r:id="rId12"/>
    <p:sldLayoutId id="2147483679" r:id="rId13"/>
    <p:sldLayoutId id="2147483683" r:id="rId14"/>
    <p:sldLayoutId id="2147483685" r:id="rId15"/>
    <p:sldLayoutId id="2147483687" r:id="rId16"/>
    <p:sldLayoutId id="2147483674" r:id="rId17"/>
    <p:sldLayoutId id="2147483682" r:id="rId18"/>
    <p:sldLayoutId id="2147483676" r:id="rId19"/>
    <p:sldLayoutId id="2147483677" r:id="rId20"/>
    <p:sldLayoutId id="2147483680" r:id="rId21"/>
    <p:sldLayoutId id="2147483684" r:id="rId22"/>
    <p:sldLayoutId id="2147483686" r:id="rId23"/>
    <p:sldLayoutId id="2147483688" r:id="rId2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87313" indent="-87313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0488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60363" indent="-90488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nternetofwater.b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AA76-D105-4458-89D7-766525DBF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1" y="1951887"/>
            <a:ext cx="8712529" cy="1882521"/>
          </a:xfrm>
        </p:spPr>
        <p:txBody>
          <a:bodyPr/>
          <a:lstStyle/>
          <a:p>
            <a:r>
              <a:rPr lang="en-US" sz="3200" dirty="0"/>
              <a:t>Data driven methods for real time flood, drought and water quality monitoring: applications for Internet of Water (</a:t>
            </a:r>
            <a:r>
              <a:rPr lang="en-US" sz="3200" dirty="0" err="1"/>
              <a:t>iow</a:t>
            </a:r>
            <a:r>
              <a:rPr lang="en-US" sz="3200" dirty="0"/>
              <a:t>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B7452-98D8-4F51-8F8D-D407C27CD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3835615"/>
            <a:ext cx="8712200" cy="499349"/>
          </a:xfrm>
        </p:spPr>
        <p:txBody>
          <a:bodyPr/>
          <a:lstStyle/>
          <a:p>
            <a:r>
              <a:rPr lang="en-US" dirty="0"/>
              <a:t>Brianna R. Pag</a:t>
            </a:r>
            <a:r>
              <a:rPr lang="en-US" dirty="0">
                <a:cs typeface="Times New Roman" panose="02020603050405020304" pitchFamily="18" charset="0"/>
              </a:rPr>
              <a:t>á</a:t>
            </a:r>
            <a:r>
              <a:rPr lang="en-US" dirty="0"/>
              <a:t>n</a:t>
            </a:r>
            <a:r>
              <a:rPr lang="en-US" baseline="30000" dirty="0"/>
              <a:t>1</a:t>
            </a:r>
            <a:r>
              <a:rPr lang="en-US" dirty="0"/>
              <a:t>, Nele Desmet</a:t>
            </a:r>
            <a:r>
              <a:rPr lang="en-US" baseline="30000" dirty="0"/>
              <a:t>1</a:t>
            </a:r>
            <a:r>
              <a:rPr lang="en-US" dirty="0"/>
              <a:t>, Piet Seuntjens</a:t>
            </a:r>
            <a:r>
              <a:rPr lang="en-US" baseline="30000" dirty="0"/>
              <a:t>1</a:t>
            </a:r>
            <a:r>
              <a:rPr lang="en-US" dirty="0"/>
              <a:t>, Erik Bollen</a:t>
            </a:r>
            <a:r>
              <a:rPr lang="en-US" baseline="30000" dirty="0"/>
              <a:t>2</a:t>
            </a:r>
            <a:r>
              <a:rPr lang="en-US" dirty="0"/>
              <a:t>, and Bart Kuijpers</a:t>
            </a:r>
            <a:r>
              <a:rPr lang="en-US" baseline="30000" dirty="0"/>
              <a:t>2</a:t>
            </a:r>
          </a:p>
          <a:p>
            <a:r>
              <a:rPr lang="en-US" sz="1100" baseline="30000" dirty="0"/>
              <a:t>1</a:t>
            </a:r>
            <a:r>
              <a:rPr lang="en-US" sz="1100" dirty="0"/>
              <a:t>Environmental Modelling Unit, Flemish Institute for Technological Research (VITO); </a:t>
            </a:r>
            <a:r>
              <a:rPr lang="en-US" sz="1100" baseline="30000" dirty="0"/>
              <a:t>2</a:t>
            </a:r>
            <a:r>
              <a:rPr lang="en-US" sz="1100" dirty="0"/>
              <a:t>Computer Science Department, University of Hasselt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472B-49A4-4552-BD32-53D237E1A7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BE1F17-E642-4A69-96DC-7261FB63DFC3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D85A8-9183-4B7C-9563-8295546255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4BC33-CC0B-4294-8966-99E362F503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64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AA87-68B6-48B0-915A-45116810F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00823"/>
            <a:ext cx="8280400" cy="364243"/>
          </a:xfrm>
        </p:spPr>
        <p:txBody>
          <a:bodyPr/>
          <a:lstStyle/>
          <a:p>
            <a:r>
              <a:rPr lang="en-US" dirty="0"/>
              <a:t>Application 2: provide water quality forecasting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17143-C1AC-4DD2-B8EB-B818F2F9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83312-93D2-48E9-8D38-C890C41C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7C2B8-B540-4498-89E0-17D23BD1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ACD56-2F50-4D73-8697-E8B543E254B8}"/>
              </a:ext>
            </a:extLst>
          </p:cNvPr>
          <p:cNvSpPr txBox="1"/>
          <p:nvPr/>
        </p:nvSpPr>
        <p:spPr>
          <a:xfrm>
            <a:off x="431799" y="1031111"/>
            <a:ext cx="828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Results: </a:t>
            </a:r>
          </a:p>
          <a:p>
            <a:r>
              <a:rPr lang="en-US" dirty="0"/>
              <a:t>LSTM neural network (NN), shows adequate performance over benchmark models i.e. taking the previous time step (prior) or linear regression (LR) and a random forest (RF).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040FB9-02A8-4072-8D58-694E3804C02B}"/>
              </a:ext>
            </a:extLst>
          </p:cNvPr>
          <p:cNvGrpSpPr/>
          <p:nvPr/>
        </p:nvGrpSpPr>
        <p:grpSpPr>
          <a:xfrm>
            <a:off x="686672" y="2064040"/>
            <a:ext cx="4167779" cy="2477343"/>
            <a:chOff x="515689" y="2064040"/>
            <a:chExt cx="4167779" cy="24773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203227-4FD1-4ECE-B821-1B411E5A60D3}"/>
                </a:ext>
              </a:extLst>
            </p:cNvPr>
            <p:cNvGrpSpPr/>
            <p:nvPr/>
          </p:nvGrpSpPr>
          <p:grpSpPr>
            <a:xfrm>
              <a:off x="515689" y="2064040"/>
              <a:ext cx="4167779" cy="2477343"/>
              <a:chOff x="431799" y="2064040"/>
              <a:chExt cx="4167779" cy="247734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8D5F47-E4EE-4F17-9315-2FEF446045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5" t="7374" r="28741" b="1"/>
              <a:stretch/>
            </p:blipFill>
            <p:spPr>
              <a:xfrm>
                <a:off x="431799" y="2064040"/>
                <a:ext cx="3960133" cy="2477343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383CBD-F059-4801-A3F6-CD6FD1A2F1EF}"/>
                  </a:ext>
                </a:extLst>
              </p:cNvPr>
              <p:cNvSpPr/>
              <p:nvPr/>
            </p:nvSpPr>
            <p:spPr>
              <a:xfrm>
                <a:off x="4305993" y="2394065"/>
                <a:ext cx="293585" cy="1546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8583DD-886D-4007-881E-860F1DC8B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9" t="26538" r="2871" b="28427"/>
            <a:stretch/>
          </p:blipFill>
          <p:spPr>
            <a:xfrm>
              <a:off x="1129166" y="3764264"/>
              <a:ext cx="630348" cy="47346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31F2692-396A-4AA1-ABF2-CFD55FFC9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70" y="1912672"/>
            <a:ext cx="3807636" cy="314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265B-A9A2-4216-A549-0CDC063E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27E9F-570D-4284-8941-924486FAB0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EE31181-A342-4CC0-B19F-F42A71CAE207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D6D9E-A768-404B-B60F-9A68018310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FD316-7C62-4737-A9A1-EE02463B263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E1DF32-A885-480E-8482-589EC9C3C3D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6552" y="2536724"/>
            <a:ext cx="4135448" cy="1530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Brianna R. Pagán</a:t>
            </a:r>
          </a:p>
          <a:p>
            <a:pPr marL="0" indent="0">
              <a:buNone/>
            </a:pPr>
            <a:r>
              <a:rPr lang="en-US" dirty="0" err="1"/>
              <a:t>Hydroinformatics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VITO NV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brianna.pagan@vito.be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1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water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46847-4352-4C99-904F-21F6F2477520}"/>
              </a:ext>
            </a:extLst>
          </p:cNvPr>
          <p:cNvSpPr txBox="1"/>
          <p:nvPr/>
        </p:nvSpPr>
        <p:spPr>
          <a:xfrm>
            <a:off x="431800" y="1031111"/>
            <a:ext cx="3944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Internet of Water (IoW) is a large-scale permanent sensor network with 2500 small, energy-efficient wireless </a:t>
            </a:r>
            <a:r>
              <a:rPr lang="en-US" b="1" i="1" dirty="0">
                <a:solidFill>
                  <a:schemeClr val="accent3"/>
                </a:solidFill>
              </a:rPr>
              <a:t>water quality sensors </a:t>
            </a:r>
            <a:r>
              <a:rPr lang="en-US" dirty="0"/>
              <a:t>spread across Flanders, Belgium.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This intelligent water management system will permanently </a:t>
            </a:r>
            <a:r>
              <a:rPr lang="en-US" b="1" i="1" dirty="0">
                <a:solidFill>
                  <a:schemeClr val="accent3"/>
                </a:solidFill>
              </a:rPr>
              <a:t>monitor water quality and quantity in real time. </a:t>
            </a:r>
          </a:p>
          <a:p>
            <a:pPr algn="just"/>
            <a:endParaRPr lang="en-US" b="1" i="1" dirty="0">
              <a:solidFill>
                <a:schemeClr val="accent3"/>
              </a:solidFill>
            </a:endParaRPr>
          </a:p>
          <a:p>
            <a:r>
              <a:rPr lang="en-US" dirty="0">
                <a:hlinkClick r:id="rId2"/>
              </a:rPr>
              <a:t>https://www.internetofwater.be/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EBE8AA-9602-4403-993D-77486B70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9"/>
          <a:stretch/>
        </p:blipFill>
        <p:spPr>
          <a:xfrm>
            <a:off x="4572002" y="1031111"/>
            <a:ext cx="4136570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B8E7E4-3783-4822-9746-3D6076E5FDFB}"/>
              </a:ext>
            </a:extLst>
          </p:cNvPr>
          <p:cNvSpPr txBox="1"/>
          <p:nvPr/>
        </p:nvSpPr>
        <p:spPr>
          <a:xfrm>
            <a:off x="431800" y="1031111"/>
            <a:ext cx="39442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Such a dense network of sensors with high temporal resolution (sub-hourly) will provide </a:t>
            </a:r>
            <a:r>
              <a:rPr lang="en-US" b="1" i="1" dirty="0">
                <a:solidFill>
                  <a:schemeClr val="accent1"/>
                </a:solidFill>
              </a:rPr>
              <a:t>unprecedented volumes of data</a:t>
            </a:r>
            <a:r>
              <a:rPr lang="en-US" dirty="0"/>
              <a:t> for drought, flood and pollution management, prediction and decisions.</a:t>
            </a:r>
          </a:p>
          <a:p>
            <a:pPr algn="just"/>
            <a:r>
              <a:rPr lang="en-US" dirty="0"/>
              <a:t> </a:t>
            </a:r>
          </a:p>
          <a:p>
            <a:pPr algn="just"/>
            <a:r>
              <a:rPr lang="en-US" dirty="0"/>
              <a:t>While traditional physical hydrological models are obvious choices for utilizing such a dataset, </a:t>
            </a:r>
            <a:r>
              <a:rPr lang="en-US" b="1" i="1" dirty="0">
                <a:solidFill>
                  <a:schemeClr val="accent1"/>
                </a:solidFill>
              </a:rPr>
              <a:t>computational costs or limitations must be considered</a:t>
            </a:r>
            <a:r>
              <a:rPr lang="en-US" i="1" dirty="0"/>
              <a:t> </a:t>
            </a:r>
            <a:r>
              <a:rPr lang="en-US" dirty="0"/>
              <a:t>when working in real time decision making.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46847-4352-4C99-904F-21F6F2477520}"/>
              </a:ext>
            </a:extLst>
          </p:cNvPr>
          <p:cNvSpPr txBox="1"/>
          <p:nvPr/>
        </p:nvSpPr>
        <p:spPr>
          <a:xfrm>
            <a:off x="4521898" y="4180886"/>
            <a:ext cx="3944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chemeClr val="accent1"/>
                </a:solidFill>
              </a:rPr>
              <a:t>Here we present data mining and machine learning initiatives which support the IoW.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DE7-96DD-4FC2-A4AB-64B5852C3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17738"/>
          <a:stretch/>
        </p:blipFill>
        <p:spPr>
          <a:xfrm>
            <a:off x="4561114" y="1031111"/>
            <a:ext cx="4147458" cy="31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E442A-4847-4195-94A8-898CCB5B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extrapolating point measurements to stream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46847-4352-4C99-904F-21F6F2477520}"/>
              </a:ext>
            </a:extLst>
          </p:cNvPr>
          <p:cNvSpPr txBox="1"/>
          <p:nvPr/>
        </p:nvSpPr>
        <p:spPr>
          <a:xfrm>
            <a:off x="431800" y="1031111"/>
            <a:ext cx="38076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Objective: </a:t>
            </a:r>
            <a:r>
              <a:rPr lang="en-US" dirty="0"/>
              <a:t>Provide more detailed information on electrical conductivity (EC; a proxy for salinity) distribution, to better monitor seawater intrusion along the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Task</a:t>
            </a:r>
            <a:r>
              <a:rPr lang="en-US" dirty="0"/>
              <a:t>: Create a machine learning approach to extrapolate the point grab samples along the stream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90 locations, grab samples measuring EC taken 1-2 per month.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year: 2019, ~1000 data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AD577C-CC89-4D85-B40B-7CBAD067B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7519"/>
          <a:stretch/>
        </p:blipFill>
        <p:spPr>
          <a:xfrm>
            <a:off x="4239436" y="1107312"/>
            <a:ext cx="4472764" cy="3371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8F0F31-0196-4482-94D1-9793EEDDA3C0}"/>
              </a:ext>
            </a:extLst>
          </p:cNvPr>
          <p:cNvSpPr txBox="1"/>
          <p:nvPr/>
        </p:nvSpPr>
        <p:spPr>
          <a:xfrm>
            <a:off x="4239436" y="4478916"/>
            <a:ext cx="3032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EC point measurement locations.</a:t>
            </a:r>
          </a:p>
        </p:txBody>
      </p:sp>
    </p:spTree>
    <p:extLst>
      <p:ext uri="{BB962C8B-B14F-4D97-AF65-F5344CB8AC3E}">
        <p14:creationId xmlns:p14="http://schemas.microsoft.com/office/powerpoint/2010/main" val="116709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extrapolating point measurements to stream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6AC71F-38F2-4C7C-B0A7-C3768B623DB7}"/>
              </a:ext>
            </a:extLst>
          </p:cNvPr>
          <p:cNvGrpSpPr/>
          <p:nvPr/>
        </p:nvGrpSpPr>
        <p:grpSpPr>
          <a:xfrm>
            <a:off x="4591629" y="1205022"/>
            <a:ext cx="1179907" cy="1012825"/>
            <a:chOff x="7489171" y="1024973"/>
            <a:chExt cx="1179907" cy="10128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B9893C-BC33-4ECE-BF3A-5043157570CB}"/>
                </a:ext>
              </a:extLst>
            </p:cNvPr>
            <p:cNvGrpSpPr/>
            <p:nvPr/>
          </p:nvGrpSpPr>
          <p:grpSpPr>
            <a:xfrm>
              <a:off x="7618106" y="1123399"/>
              <a:ext cx="914400" cy="914399"/>
              <a:chOff x="7584558" y="1382232"/>
              <a:chExt cx="914400" cy="91439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FEA1970-4FFB-443D-90EA-A267E1B809FA}"/>
                  </a:ext>
                </a:extLst>
              </p:cNvPr>
              <p:cNvSpPr/>
              <p:nvPr/>
            </p:nvSpPr>
            <p:spPr>
              <a:xfrm>
                <a:off x="7584558" y="1382232"/>
                <a:ext cx="914400" cy="9143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 descr="Plant">
                <a:extLst>
                  <a:ext uri="{FF2B5EF4-FFF2-40B4-BE49-F238E27FC236}">
                    <a16:creationId xmlns:a16="http://schemas.microsoft.com/office/drawing/2014/main" id="{41A78BA2-31AD-4ADD-95CB-F138F7513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612910" y="1424762"/>
                <a:ext cx="829338" cy="829338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A9DCE5-F963-43EB-9D24-FF1070273DB3}"/>
                </a:ext>
              </a:extLst>
            </p:cNvPr>
            <p:cNvSpPr/>
            <p:nvPr/>
          </p:nvSpPr>
          <p:spPr>
            <a:xfrm>
              <a:off x="7489171" y="1024973"/>
              <a:ext cx="11799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</a:t>
              </a:r>
              <a:r>
                <a: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rganic matter content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ECC04D-5877-4BF8-95FE-FC8323298ECB}"/>
              </a:ext>
            </a:extLst>
          </p:cNvPr>
          <p:cNvGrpSpPr/>
          <p:nvPr/>
        </p:nvGrpSpPr>
        <p:grpSpPr>
          <a:xfrm>
            <a:off x="6150650" y="3994222"/>
            <a:ext cx="1179907" cy="1012825"/>
            <a:chOff x="7489171" y="3412645"/>
            <a:chExt cx="1179907" cy="101282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A9894D7-13A5-463F-A04D-6058B4CA42D2}"/>
                </a:ext>
              </a:extLst>
            </p:cNvPr>
            <p:cNvSpPr/>
            <p:nvPr/>
          </p:nvSpPr>
          <p:spPr>
            <a:xfrm>
              <a:off x="7618106" y="3511071"/>
              <a:ext cx="914400" cy="91439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381A58-1947-4893-B977-E69800DD3964}"/>
                </a:ext>
              </a:extLst>
            </p:cNvPr>
            <p:cNvSpPr/>
            <p:nvPr/>
          </p:nvSpPr>
          <p:spPr>
            <a:xfrm>
              <a:off x="7489171" y="3412645"/>
              <a:ext cx="11799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r>
                <a: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istance to ocean</a:t>
              </a:r>
            </a:p>
          </p:txBody>
        </p:sp>
        <p:pic>
          <p:nvPicPr>
            <p:cNvPr id="28" name="Graphic 27" descr="Wave">
              <a:extLst>
                <a:ext uri="{FF2B5EF4-FFF2-40B4-BE49-F238E27FC236}">
                  <a16:creationId xmlns:a16="http://schemas.microsoft.com/office/drawing/2014/main" id="{5C90C022-40A9-4620-B78C-B2776E96F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08297" y="3560688"/>
              <a:ext cx="741654" cy="74165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27DC98-FB78-40BC-B754-5EA366D3A61F}"/>
              </a:ext>
            </a:extLst>
          </p:cNvPr>
          <p:cNvGrpSpPr/>
          <p:nvPr/>
        </p:nvGrpSpPr>
        <p:grpSpPr>
          <a:xfrm>
            <a:off x="6100155" y="1205022"/>
            <a:ext cx="1179907" cy="1012825"/>
            <a:chOff x="7489171" y="2218146"/>
            <a:chExt cx="1179907" cy="101282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A39A3D-9E6E-4C9E-9B6A-17A3C51B8D61}"/>
                </a:ext>
              </a:extLst>
            </p:cNvPr>
            <p:cNvSpPr/>
            <p:nvPr/>
          </p:nvSpPr>
          <p:spPr>
            <a:xfrm>
              <a:off x="7618106" y="2316572"/>
              <a:ext cx="914400" cy="91439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9583C9-C948-4B21-80FB-87B5E4D4A055}"/>
                </a:ext>
              </a:extLst>
            </p:cNvPr>
            <p:cNvGrpSpPr/>
            <p:nvPr/>
          </p:nvGrpSpPr>
          <p:grpSpPr>
            <a:xfrm>
              <a:off x="7489171" y="2218146"/>
              <a:ext cx="1179907" cy="923330"/>
              <a:chOff x="7489171" y="2218146"/>
              <a:chExt cx="1179907" cy="92333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12DD40F-2916-46AE-9903-FE1424D5EAE3}"/>
                  </a:ext>
                </a:extLst>
              </p:cNvPr>
              <p:cNvSpPr/>
              <p:nvPr/>
            </p:nvSpPr>
            <p:spPr>
              <a:xfrm>
                <a:off x="7489171" y="2218146"/>
                <a:ext cx="11799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5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</a:t>
                </a:r>
                <a:endPara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42" name="Graphic 41" descr="Test tubes">
                <a:extLst>
                  <a:ext uri="{FF2B5EF4-FFF2-40B4-BE49-F238E27FC236}">
                    <a16:creationId xmlns:a16="http://schemas.microsoft.com/office/drawing/2014/main" id="{0757B981-E94F-495A-8558-C386B9A35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64473" y="2419904"/>
                <a:ext cx="614215" cy="614215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4F4CC2-7969-4BD3-A912-DFC7AC31A5E4}"/>
              </a:ext>
            </a:extLst>
          </p:cNvPr>
          <p:cNvGrpSpPr/>
          <p:nvPr/>
        </p:nvGrpSpPr>
        <p:grpSpPr>
          <a:xfrm>
            <a:off x="7613398" y="1205022"/>
            <a:ext cx="1179907" cy="1012825"/>
            <a:chOff x="4726937" y="1100291"/>
            <a:chExt cx="1179907" cy="101282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7672CA-84EE-4E6C-BBA6-9C96E10853D3}"/>
                </a:ext>
              </a:extLst>
            </p:cNvPr>
            <p:cNvSpPr/>
            <p:nvPr/>
          </p:nvSpPr>
          <p:spPr>
            <a:xfrm>
              <a:off x="4855872" y="1198717"/>
              <a:ext cx="914400" cy="91439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3ADFA2-D471-4DB2-90E4-C1CFC34E52C8}"/>
                </a:ext>
              </a:extLst>
            </p:cNvPr>
            <p:cNvSpPr/>
            <p:nvPr/>
          </p:nvSpPr>
          <p:spPr>
            <a:xfrm>
              <a:off x="4726937" y="1100291"/>
              <a:ext cx="11799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month</a:t>
              </a:r>
              <a:endParaRPr lang="en-US" sz="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0" name="Graphic 29" descr="Daily calendar">
              <a:extLst>
                <a:ext uri="{FF2B5EF4-FFF2-40B4-BE49-F238E27FC236}">
                  <a16:creationId xmlns:a16="http://schemas.microsoft.com/office/drawing/2014/main" id="{8237EE96-1AA6-4606-B649-3AB9B95F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45744" y="1272923"/>
              <a:ext cx="728162" cy="72816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CB4D7B-FDA2-43BE-872D-66E8592CEBBA}"/>
              </a:ext>
            </a:extLst>
          </p:cNvPr>
          <p:cNvGrpSpPr/>
          <p:nvPr/>
        </p:nvGrpSpPr>
        <p:grpSpPr>
          <a:xfrm>
            <a:off x="7613398" y="2586620"/>
            <a:ext cx="1179907" cy="1012825"/>
            <a:chOff x="675007" y="3573649"/>
            <a:chExt cx="1179907" cy="101282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78F9718-F3D7-4E04-B6ED-F1A512EC5E6C}"/>
                </a:ext>
              </a:extLst>
            </p:cNvPr>
            <p:cNvGrpSpPr/>
            <p:nvPr/>
          </p:nvGrpSpPr>
          <p:grpSpPr>
            <a:xfrm>
              <a:off x="675007" y="3573649"/>
              <a:ext cx="1179907" cy="1012825"/>
              <a:chOff x="5963554" y="1053327"/>
              <a:chExt cx="1179907" cy="101282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8FDCC88-88A4-47A4-B9E5-506CCFAAC5C5}"/>
                  </a:ext>
                </a:extLst>
              </p:cNvPr>
              <p:cNvSpPr/>
              <p:nvPr/>
            </p:nvSpPr>
            <p:spPr>
              <a:xfrm>
                <a:off x="6099577" y="1151753"/>
                <a:ext cx="914400" cy="9143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78B2E77-EA8E-40F3-8947-107AB1C777D7}"/>
                  </a:ext>
                </a:extLst>
              </p:cNvPr>
              <p:cNvSpPr/>
              <p:nvPr/>
            </p:nvSpPr>
            <p:spPr>
              <a:xfrm>
                <a:off x="5963554" y="1053327"/>
                <a:ext cx="11799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5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fraction of clay     </a:t>
                </a:r>
                <a:endPara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E65119A-25E6-4BCA-AE78-3761C8E5A007}"/>
                </a:ext>
              </a:extLst>
            </p:cNvPr>
            <p:cNvGrpSpPr/>
            <p:nvPr/>
          </p:nvGrpSpPr>
          <p:grpSpPr>
            <a:xfrm>
              <a:off x="963857" y="3849681"/>
              <a:ext cx="606874" cy="178136"/>
              <a:chOff x="992209" y="3849681"/>
              <a:chExt cx="606874" cy="178136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07F74F7-C137-4B94-B24B-AE266C119F25}"/>
                  </a:ext>
                </a:extLst>
              </p:cNvPr>
              <p:cNvSpPr/>
              <p:nvPr/>
            </p:nvSpPr>
            <p:spPr>
              <a:xfrm>
                <a:off x="992209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FFD6C5A-30EF-4D73-B883-8C5039F2A2BF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0153EEC-3B39-4FB5-A8F4-348BD8A77583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E99A4E9-C58E-4F3B-8C56-C5F6572C02CD}"/>
                </a:ext>
              </a:extLst>
            </p:cNvPr>
            <p:cNvGrpSpPr/>
            <p:nvPr/>
          </p:nvGrpSpPr>
          <p:grpSpPr>
            <a:xfrm>
              <a:off x="972378" y="4224669"/>
              <a:ext cx="606874" cy="178136"/>
              <a:chOff x="992209" y="3849681"/>
              <a:chExt cx="606874" cy="178136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3ADEB4A-6BF5-4BEC-BB89-0ACED766323F}"/>
                  </a:ext>
                </a:extLst>
              </p:cNvPr>
              <p:cNvSpPr/>
              <p:nvPr/>
            </p:nvSpPr>
            <p:spPr>
              <a:xfrm>
                <a:off x="992209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6E52105-44D2-4233-A5A3-F9D9F453418D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F8665A3-3B7C-4573-999B-220B6E38A4D7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3147810-D247-4C7C-914A-7D7A8E459312}"/>
                </a:ext>
              </a:extLst>
            </p:cNvPr>
            <p:cNvGrpSpPr/>
            <p:nvPr/>
          </p:nvGrpSpPr>
          <p:grpSpPr>
            <a:xfrm>
              <a:off x="855023" y="4037175"/>
              <a:ext cx="815040" cy="182388"/>
              <a:chOff x="883375" y="4037175"/>
              <a:chExt cx="815040" cy="182388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210903CF-E834-4E3C-B5C5-D5193A7CF947}"/>
                  </a:ext>
                </a:extLst>
              </p:cNvPr>
              <p:cNvGrpSpPr/>
              <p:nvPr/>
            </p:nvGrpSpPr>
            <p:grpSpPr>
              <a:xfrm>
                <a:off x="883375" y="4037175"/>
                <a:ext cx="606874" cy="178136"/>
                <a:chOff x="992209" y="3849681"/>
                <a:chExt cx="606874" cy="178136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AA4DBED4-32C5-43AC-85D8-2330EA32B0D6}"/>
                    </a:ext>
                  </a:extLst>
                </p:cNvPr>
                <p:cNvSpPr/>
                <p:nvPr/>
              </p:nvSpPr>
              <p:spPr>
                <a:xfrm>
                  <a:off x="992209" y="3849681"/>
                  <a:ext cx="180000" cy="178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CC1DDF88-B08D-4220-861C-F2F21F0D66B6}"/>
                    </a:ext>
                  </a:extLst>
                </p:cNvPr>
                <p:cNvSpPr/>
                <p:nvPr/>
              </p:nvSpPr>
              <p:spPr>
                <a:xfrm>
                  <a:off x="1201830" y="3849681"/>
                  <a:ext cx="180000" cy="178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5006BD32-2F2C-4E3C-9CE4-F81D86469F13}"/>
                    </a:ext>
                  </a:extLst>
                </p:cNvPr>
                <p:cNvSpPr/>
                <p:nvPr/>
              </p:nvSpPr>
              <p:spPr>
                <a:xfrm>
                  <a:off x="1419083" y="3849681"/>
                  <a:ext cx="180000" cy="1781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B205F3D9-51AF-4758-8FCF-820FE52FADD0}"/>
                  </a:ext>
                </a:extLst>
              </p:cNvPr>
              <p:cNvSpPr/>
              <p:nvPr/>
            </p:nvSpPr>
            <p:spPr>
              <a:xfrm>
                <a:off x="1518415" y="4041427"/>
                <a:ext cx="180000" cy="178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55C270-B2AA-4652-AC50-5FED862128AC}"/>
              </a:ext>
            </a:extLst>
          </p:cNvPr>
          <p:cNvGrpSpPr/>
          <p:nvPr/>
        </p:nvGrpSpPr>
        <p:grpSpPr>
          <a:xfrm>
            <a:off x="2085777" y="4032259"/>
            <a:ext cx="743040" cy="112252"/>
            <a:chOff x="883375" y="4037175"/>
            <a:chExt cx="743040" cy="112252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BA596D8-E443-47AA-9462-F1D76335E5A1}"/>
                </a:ext>
              </a:extLst>
            </p:cNvPr>
            <p:cNvGrpSpPr/>
            <p:nvPr/>
          </p:nvGrpSpPr>
          <p:grpSpPr>
            <a:xfrm>
              <a:off x="883375" y="4037175"/>
              <a:ext cx="534874" cy="108000"/>
              <a:chOff x="992209" y="3849681"/>
              <a:chExt cx="534874" cy="1080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E275EF8-9983-4287-B2FE-36160C7C2BE4}"/>
                  </a:ext>
                </a:extLst>
              </p:cNvPr>
              <p:cNvSpPr/>
              <p:nvPr/>
            </p:nvSpPr>
            <p:spPr>
              <a:xfrm>
                <a:off x="992209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17C7CB0-D3DE-41B7-830E-BAB115B51B82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BD852CD-38AD-4A23-B37C-DFCEFA399CD7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955929C-32DC-45C2-916A-EAE09D7B3A57}"/>
                </a:ext>
              </a:extLst>
            </p:cNvPr>
            <p:cNvSpPr/>
            <p:nvPr/>
          </p:nvSpPr>
          <p:spPr>
            <a:xfrm>
              <a:off x="1518415" y="4041427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E51289-B03E-4E6E-912F-A2B16B75CE3D}"/>
              </a:ext>
            </a:extLst>
          </p:cNvPr>
          <p:cNvGrpSpPr/>
          <p:nvPr/>
        </p:nvGrpSpPr>
        <p:grpSpPr>
          <a:xfrm>
            <a:off x="6100154" y="2586620"/>
            <a:ext cx="1179907" cy="1012825"/>
            <a:chOff x="1890623" y="3573649"/>
            <a:chExt cx="1179907" cy="101282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37C50C7-F71D-4C99-BB0C-E70B03E0F4DF}"/>
                </a:ext>
              </a:extLst>
            </p:cNvPr>
            <p:cNvGrpSpPr/>
            <p:nvPr/>
          </p:nvGrpSpPr>
          <p:grpSpPr>
            <a:xfrm>
              <a:off x="1890623" y="3573649"/>
              <a:ext cx="1179907" cy="1012825"/>
              <a:chOff x="5963554" y="1053327"/>
              <a:chExt cx="1179907" cy="1012825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35C3FD7-06E2-423F-94C7-CA77E6D10EC4}"/>
                  </a:ext>
                </a:extLst>
              </p:cNvPr>
              <p:cNvSpPr/>
              <p:nvPr/>
            </p:nvSpPr>
            <p:spPr>
              <a:xfrm>
                <a:off x="6099577" y="1151753"/>
                <a:ext cx="914400" cy="9143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F4FD426-22AA-4579-87C2-58808ADC7590}"/>
                  </a:ext>
                </a:extLst>
              </p:cNvPr>
              <p:cNvSpPr/>
              <p:nvPr/>
            </p:nvSpPr>
            <p:spPr>
              <a:xfrm>
                <a:off x="5963554" y="1053327"/>
                <a:ext cx="11799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5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fraction of silt     </a:t>
                </a:r>
                <a:endPara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9377456-A83E-4A79-B1D3-5D03A0082DD3}"/>
                </a:ext>
              </a:extLst>
            </p:cNvPr>
            <p:cNvGrpSpPr/>
            <p:nvPr/>
          </p:nvGrpSpPr>
          <p:grpSpPr>
            <a:xfrm>
              <a:off x="2186813" y="3883826"/>
              <a:ext cx="534874" cy="108000"/>
              <a:chOff x="992209" y="3849681"/>
              <a:chExt cx="534874" cy="1080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02E25F3-478D-41D0-BD7D-EA559504792F}"/>
                  </a:ext>
                </a:extLst>
              </p:cNvPr>
              <p:cNvSpPr/>
              <p:nvPr/>
            </p:nvSpPr>
            <p:spPr>
              <a:xfrm>
                <a:off x="992209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FF74B470-3732-47C2-B543-4C9F1805E634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E218F207-B1D4-471D-9262-0D925F3565B0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3BFDBE2-C74B-4A37-AADA-6E16B1797C2B}"/>
                </a:ext>
              </a:extLst>
            </p:cNvPr>
            <p:cNvGrpSpPr/>
            <p:nvPr/>
          </p:nvGrpSpPr>
          <p:grpSpPr>
            <a:xfrm>
              <a:off x="2196821" y="4185692"/>
              <a:ext cx="534874" cy="108000"/>
              <a:chOff x="992209" y="3849681"/>
              <a:chExt cx="534874" cy="10800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0A79E7D-4592-4251-926C-A130D2555EB0}"/>
                  </a:ext>
                </a:extLst>
              </p:cNvPr>
              <p:cNvSpPr/>
              <p:nvPr/>
            </p:nvSpPr>
            <p:spPr>
              <a:xfrm>
                <a:off x="992209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D00A44FB-35B3-4A3D-ACDA-FFFE1E381BD7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D844F2A-0A0A-418B-9156-AD6193AFCE54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B57621-AEE9-46A6-B362-72AF9F5E67DD}"/>
              </a:ext>
            </a:extLst>
          </p:cNvPr>
          <p:cNvGrpSpPr/>
          <p:nvPr/>
        </p:nvGrpSpPr>
        <p:grpSpPr>
          <a:xfrm>
            <a:off x="4629567" y="2586620"/>
            <a:ext cx="1179907" cy="1012825"/>
            <a:chOff x="3060477" y="3573649"/>
            <a:chExt cx="1179907" cy="101282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15781BA-7A8A-4F93-AFB9-6B6E9B235319}"/>
                </a:ext>
              </a:extLst>
            </p:cNvPr>
            <p:cNvGrpSpPr/>
            <p:nvPr/>
          </p:nvGrpSpPr>
          <p:grpSpPr>
            <a:xfrm>
              <a:off x="3060477" y="3573649"/>
              <a:ext cx="1179907" cy="1012825"/>
              <a:chOff x="5963554" y="1053327"/>
              <a:chExt cx="1179907" cy="101282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A928866-CBD1-4171-8B06-F35F632B849C}"/>
                  </a:ext>
                </a:extLst>
              </p:cNvPr>
              <p:cNvSpPr/>
              <p:nvPr/>
            </p:nvSpPr>
            <p:spPr>
              <a:xfrm>
                <a:off x="6099577" y="1151753"/>
                <a:ext cx="914400" cy="914399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4795311-2986-44C3-B10A-150C7D3E498D}"/>
                  </a:ext>
                </a:extLst>
              </p:cNvPr>
              <p:cNvSpPr/>
              <p:nvPr/>
            </p:nvSpPr>
            <p:spPr>
              <a:xfrm>
                <a:off x="5963554" y="1053327"/>
                <a:ext cx="117990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5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fraction of sand     </a:t>
                </a:r>
                <a:endParaRPr lang="en-US" sz="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BBD3FF9-8B0F-439C-BF65-5456CB62C763}"/>
                </a:ext>
              </a:extLst>
            </p:cNvPr>
            <p:cNvGrpSpPr/>
            <p:nvPr/>
          </p:nvGrpSpPr>
          <p:grpSpPr>
            <a:xfrm>
              <a:off x="3409267" y="3883826"/>
              <a:ext cx="480874" cy="54000"/>
              <a:chOff x="992209" y="3849681"/>
              <a:chExt cx="480874" cy="54000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9EB4338-3075-4DBA-9DBB-85A9348A7CC1}"/>
                  </a:ext>
                </a:extLst>
              </p:cNvPr>
              <p:cNvSpPr/>
              <p:nvPr/>
            </p:nvSpPr>
            <p:spPr>
              <a:xfrm>
                <a:off x="992209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FA8FB88-36B4-4DD4-AF3E-A35D2A3D6393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6E556A1-EB44-44A7-B7C4-258845A8C57E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C3165B3-D80F-4677-BE18-75D9762453E1}"/>
                </a:ext>
              </a:extLst>
            </p:cNvPr>
            <p:cNvGrpSpPr/>
            <p:nvPr/>
          </p:nvGrpSpPr>
          <p:grpSpPr>
            <a:xfrm>
              <a:off x="3287359" y="4090511"/>
              <a:ext cx="689040" cy="58252"/>
              <a:chOff x="883375" y="4037175"/>
              <a:chExt cx="689040" cy="5825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99EFDC6-5CF8-421B-88E3-F8788761D300}"/>
                  </a:ext>
                </a:extLst>
              </p:cNvPr>
              <p:cNvGrpSpPr/>
              <p:nvPr/>
            </p:nvGrpSpPr>
            <p:grpSpPr>
              <a:xfrm>
                <a:off x="883375" y="4037175"/>
                <a:ext cx="480874" cy="54000"/>
                <a:chOff x="992209" y="3849681"/>
                <a:chExt cx="480874" cy="5400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E66ADDE4-F766-4D92-A1BA-5CFDDB5BF526}"/>
                    </a:ext>
                  </a:extLst>
                </p:cNvPr>
                <p:cNvSpPr/>
                <p:nvPr/>
              </p:nvSpPr>
              <p:spPr>
                <a:xfrm>
                  <a:off x="992209" y="3849681"/>
                  <a:ext cx="54000" cy="5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D960483B-B203-4D41-B79C-86888DB74723}"/>
                    </a:ext>
                  </a:extLst>
                </p:cNvPr>
                <p:cNvSpPr/>
                <p:nvPr/>
              </p:nvSpPr>
              <p:spPr>
                <a:xfrm>
                  <a:off x="1201830" y="3849681"/>
                  <a:ext cx="54000" cy="5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910B306-4A30-4EC3-B571-9978EDFB716E}"/>
                    </a:ext>
                  </a:extLst>
                </p:cNvPr>
                <p:cNvSpPr/>
                <p:nvPr/>
              </p:nvSpPr>
              <p:spPr>
                <a:xfrm>
                  <a:off x="1419083" y="3849681"/>
                  <a:ext cx="54000" cy="5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54BEEAA-46DE-4F51-8C9A-5C734A5FA8E7}"/>
                  </a:ext>
                </a:extLst>
              </p:cNvPr>
              <p:cNvSpPr/>
              <p:nvPr/>
            </p:nvSpPr>
            <p:spPr>
              <a:xfrm>
                <a:off x="1518415" y="4041427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29CDCB0E-DE88-4552-A37E-B3B55B38D376}"/>
                </a:ext>
              </a:extLst>
            </p:cNvPr>
            <p:cNvGrpSpPr/>
            <p:nvPr/>
          </p:nvGrpSpPr>
          <p:grpSpPr>
            <a:xfrm>
              <a:off x="3395258" y="4308272"/>
              <a:ext cx="480874" cy="54000"/>
              <a:chOff x="992209" y="3849681"/>
              <a:chExt cx="480874" cy="54000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EB8E781-5D8E-4989-9A2D-6987FD9FD6CB}"/>
                  </a:ext>
                </a:extLst>
              </p:cNvPr>
              <p:cNvSpPr/>
              <p:nvPr/>
            </p:nvSpPr>
            <p:spPr>
              <a:xfrm>
                <a:off x="992209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58062E4C-892D-4539-8F83-9B90AD038613}"/>
                  </a:ext>
                </a:extLst>
              </p:cNvPr>
              <p:cNvSpPr/>
              <p:nvPr/>
            </p:nvSpPr>
            <p:spPr>
              <a:xfrm>
                <a:off x="1201830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DCBED3BD-6FFE-4147-8270-4518E498FF60}"/>
                  </a:ext>
                </a:extLst>
              </p:cNvPr>
              <p:cNvSpPr/>
              <p:nvPr/>
            </p:nvSpPr>
            <p:spPr>
              <a:xfrm>
                <a:off x="1419083" y="3849681"/>
                <a:ext cx="54000" cy="5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7017B9B-20DB-4E03-832A-1A8E679DA603}"/>
              </a:ext>
            </a:extLst>
          </p:cNvPr>
          <p:cNvSpPr txBox="1"/>
          <p:nvPr/>
        </p:nvSpPr>
        <p:spPr>
          <a:xfrm>
            <a:off x="431800" y="1031111"/>
            <a:ext cx="3807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Data: </a:t>
            </a:r>
            <a:r>
              <a:rPr lang="en-US" dirty="0"/>
              <a:t>Several land use characteristics (shown to the right) and historical EC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Model Set-Up</a:t>
            </a:r>
            <a:r>
              <a:rPr lang="en-US" dirty="0"/>
              <a:t>: Feed forward neural network, classifying EC measurements at the streams into categories: very low, low, mid, high, very high</a:t>
            </a:r>
          </a:p>
        </p:txBody>
      </p:sp>
    </p:spTree>
    <p:extLst>
      <p:ext uri="{BB962C8B-B14F-4D97-AF65-F5344CB8AC3E}">
        <p14:creationId xmlns:p14="http://schemas.microsoft.com/office/powerpoint/2010/main" val="80007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0136A4B-F6C6-44B7-B480-AA1F24E520D1}"/>
              </a:ext>
            </a:extLst>
          </p:cNvPr>
          <p:cNvSpPr txBox="1"/>
          <p:nvPr/>
        </p:nvSpPr>
        <p:spPr>
          <a:xfrm>
            <a:off x="431800" y="1031111"/>
            <a:ext cx="3062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captures the expected monthly dynamics across the streams, based on the gauges and land use data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1: extrapolating point measurements to stream segments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grab_EC_FF_NN_2019_all">
            <a:hlinkClick r:id="" action="ppaction://media"/>
            <a:extLst>
              <a:ext uri="{FF2B5EF4-FFF2-40B4-BE49-F238E27FC236}">
                <a16:creationId xmlns:a16="http://schemas.microsoft.com/office/drawing/2014/main" id="{03D991B4-AAC3-44A1-B024-860BD556A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3929" y="1223833"/>
            <a:ext cx="5038271" cy="35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2: provide water quality forecasting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46847-4352-4C99-904F-21F6F2477520}"/>
              </a:ext>
            </a:extLst>
          </p:cNvPr>
          <p:cNvSpPr txBox="1"/>
          <p:nvPr/>
        </p:nvSpPr>
        <p:spPr>
          <a:xfrm>
            <a:off x="431800" y="1031111"/>
            <a:ext cx="3807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Objective: </a:t>
            </a:r>
            <a:r>
              <a:rPr lang="en-US" dirty="0"/>
              <a:t>Forecast water quality for a number of parameters (dissolved oxygen, petroleum etc.) for a given watershed.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Task</a:t>
            </a:r>
            <a:r>
              <a:rPr lang="en-US" dirty="0"/>
              <a:t>: Create a machine learning model which uses historical water quality data, river conditions and weather forecasts to predict water quality parameters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CAE8D-9D00-48B0-BD91-8961630B2E43}"/>
              </a:ext>
            </a:extLst>
          </p:cNvPr>
          <p:cNvSpPr txBox="1"/>
          <p:nvPr/>
        </p:nvSpPr>
        <p:spPr>
          <a:xfrm>
            <a:off x="4239436" y="4204597"/>
            <a:ext cx="43642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Land use data which is coupled with gridded meteorological observations and forecast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1CABC-C74F-4506-BEDC-84B5652A6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37" y="1107311"/>
            <a:ext cx="4472764" cy="31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5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C887-D6C2-4F8D-8FF5-73E23973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2: provide water quality forecasting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F9E00-97FC-4652-8127-DDC64B86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E5A0-7120-4EB8-B426-E040380AFBD0}" type="datetime1">
              <a:rPr lang="nl-BE" smtClean="0"/>
              <a:t>7/05/2020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F844-1E30-4070-9A26-D0E5E0C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F91E-04F3-46CF-AEC4-95ED8BBB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9279-DFCC-452D-946A-D5121146A4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F0F31-0196-4482-94D1-9793EEDDA3C0}"/>
              </a:ext>
            </a:extLst>
          </p:cNvPr>
          <p:cNvSpPr txBox="1"/>
          <p:nvPr/>
        </p:nvSpPr>
        <p:spPr>
          <a:xfrm>
            <a:off x="4239436" y="3672580"/>
            <a:ext cx="43642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Random forest feature selection results for selected water quality parameters (x-axis)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696DA-595D-4ED3-A245-13ADAA5276F7}"/>
              </a:ext>
            </a:extLst>
          </p:cNvPr>
          <p:cNvSpPr txBox="1"/>
          <p:nvPr/>
        </p:nvSpPr>
        <p:spPr>
          <a:xfrm>
            <a:off x="431800" y="1031111"/>
            <a:ext cx="3807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Data: </a:t>
            </a:r>
            <a:r>
              <a:rPr lang="en-US" dirty="0"/>
              <a:t>Distributed observational and forecast metrological data, aggregated by land use type, historical water quality and river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Model Set-Up</a:t>
            </a:r>
            <a:r>
              <a:rPr lang="en-US" dirty="0"/>
              <a:t>: Random forest for feature selection, feeding into a Long Short Term Memory (LSTM) neural network, given historical, observational and forecast data, predicts water quality +1-7 days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FDCBE-AD61-460B-9B2D-A10D74992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/>
          <a:stretch/>
        </p:blipFill>
        <p:spPr>
          <a:xfrm>
            <a:off x="4224056" y="1159974"/>
            <a:ext cx="4488144" cy="25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91813"/>
      </p:ext>
    </p:extLst>
  </p:cSld>
  <p:clrMapOvr>
    <a:masterClrMapping/>
  </p:clrMapOvr>
</p:sld>
</file>

<file path=ppt/theme/theme1.xml><?xml version="1.0" encoding="utf-8"?>
<a:theme xmlns:a="http://schemas.openxmlformats.org/drawingml/2006/main" name="VITO_2017">
  <a:themeElements>
    <a:clrScheme name="VITO_2017">
      <a:dk1>
        <a:srgbClr val="000000"/>
      </a:dk1>
      <a:lt1>
        <a:srgbClr val="FFFFFF"/>
      </a:lt1>
      <a:dk2>
        <a:srgbClr val="404040"/>
      </a:dk2>
      <a:lt2>
        <a:srgbClr val="FFFFFF"/>
      </a:lt2>
      <a:accent1>
        <a:srgbClr val="34A3DC"/>
      </a:accent1>
      <a:accent2>
        <a:srgbClr val="F58220"/>
      </a:accent2>
      <a:accent3>
        <a:srgbClr val="67AF3E"/>
      </a:accent3>
      <a:accent4>
        <a:srgbClr val="C55E66"/>
      </a:accent4>
      <a:accent5>
        <a:srgbClr val="E5BB29"/>
      </a:accent5>
      <a:accent6>
        <a:srgbClr val="4693A9"/>
      </a:accent6>
      <a:hlink>
        <a:srgbClr val="0000FF"/>
      </a:hlink>
      <a:folHlink>
        <a:srgbClr val="800080"/>
      </a:folHlink>
    </a:clrScheme>
    <a:fontScheme name="Vit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52AC98CD9E5A40921C5790AB2F4AED" ma:contentTypeVersion="7" ma:contentTypeDescription="Een nieuw document maken." ma:contentTypeScope="" ma:versionID="07a133b53815f551de968c25df43ea7f">
  <xsd:schema xmlns:xsd="http://www.w3.org/2001/XMLSchema" xmlns:xs="http://www.w3.org/2001/XMLSchema" xmlns:p="http://schemas.microsoft.com/office/2006/metadata/properties" xmlns:ns3="d6f5edf9-2fa6-4104-b909-772735be41af" targetNamespace="http://schemas.microsoft.com/office/2006/metadata/properties" ma:root="true" ma:fieldsID="d6a9cc259977d8cfd7188b5ba5cd74f8" ns3:_="">
    <xsd:import namespace="d6f5edf9-2fa6-4104-b909-772735be41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5edf9-2fa6-4104-b909-772735be41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826604-D0F7-45A0-B796-DB1E0C7BC74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6f5edf9-2fa6-4104-b909-772735be41af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ECC57AB-EA9A-40FB-A2B7-FDC474478E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f5edf9-2fa6-4104-b909-772735be41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C406C8-4A92-46AA-8546-FD8FAC83BA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3052</TotalTime>
  <Words>700</Words>
  <Application>Microsoft Office PowerPoint</Application>
  <PresentationFormat>On-screen Show (16:9)</PresentationFormat>
  <Paragraphs>85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VITO_2017</vt:lpstr>
      <vt:lpstr>Data driven methods for real time flood, drought and water quality monitoring: applications for Internet of Water (iow) </vt:lpstr>
      <vt:lpstr>Internet of water</vt:lpstr>
      <vt:lpstr>Motivation</vt:lpstr>
      <vt:lpstr>Methods</vt:lpstr>
      <vt:lpstr>Application 1: extrapolating point measurements to stream segments</vt:lpstr>
      <vt:lpstr>Application 1: extrapolating point measurements to stream segments</vt:lpstr>
      <vt:lpstr>Application 1: extrapolating point measurements to stream segments</vt:lpstr>
      <vt:lpstr>Application 2: provide water quality forecasting</vt:lpstr>
      <vt:lpstr>Application 2: provide water quality forecasting</vt:lpstr>
      <vt:lpstr>Application 2: provide water quality forecasting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Pagán Brianna</dc:creator>
  <cp:lastModifiedBy>Pagán Brianna</cp:lastModifiedBy>
  <cp:revision>41</cp:revision>
  <dcterms:created xsi:type="dcterms:W3CDTF">2019-11-04T09:23:04Z</dcterms:created>
  <dcterms:modified xsi:type="dcterms:W3CDTF">2020-05-07T09:19:10Z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0x0101002052AC98CD9E5A40921C5790AB2F4AED</vt:lpwstr>
  </property>
</Properties>
</file>