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9" r:id="rId2"/>
    <p:sldMasterId id="2147483654" r:id="rId3"/>
    <p:sldMasterId id="2147483692" r:id="rId4"/>
  </p:sldMasterIdLst>
  <p:notesMasterIdLst>
    <p:notesMasterId r:id="rId12"/>
  </p:notesMasterIdLst>
  <p:sldIdLst>
    <p:sldId id="259" r:id="rId5"/>
    <p:sldId id="288" r:id="rId6"/>
    <p:sldId id="268" r:id="rId7"/>
    <p:sldId id="289" r:id="rId8"/>
    <p:sldId id="281" r:id="rId9"/>
    <p:sldId id="282" r:id="rId10"/>
    <p:sldId id="285" r:id="rId11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82">
          <p15:clr>
            <a:srgbClr val="A4A3A4"/>
          </p15:clr>
        </p15:guide>
        <p15:guide id="2" orient="horz" pos="626">
          <p15:clr>
            <a:srgbClr val="A4A3A4"/>
          </p15:clr>
        </p15:guide>
        <p15:guide id="3" orient="horz" pos="717">
          <p15:clr>
            <a:srgbClr val="A4A3A4"/>
          </p15:clr>
        </p15:guide>
        <p15:guide id="4" orient="horz" pos="3165">
          <p15:clr>
            <a:srgbClr val="A4A3A4"/>
          </p15:clr>
        </p15:guide>
        <p15:guide id="5" pos="226">
          <p15:clr>
            <a:srgbClr val="A4A3A4"/>
          </p15:clr>
        </p15:guide>
        <p15:guide id="6" pos="5534">
          <p15:clr>
            <a:srgbClr val="A4A3A4"/>
          </p15:clr>
        </p15:guide>
        <p15:guide id="7" pos="2812">
          <p15:clr>
            <a:srgbClr val="A4A3A4"/>
          </p15:clr>
        </p15:guide>
        <p15:guide id="8" pos="2948">
          <p15:clr>
            <a:srgbClr val="A4A3A4"/>
          </p15:clr>
        </p15:guide>
        <p15:guide id="9" pos="1435">
          <p15:clr>
            <a:srgbClr val="A4A3A4"/>
          </p15:clr>
        </p15:guide>
        <p15:guide id="10" pos="4325">
          <p15:clr>
            <a:srgbClr val="A4A3A4"/>
          </p15:clr>
        </p15:guide>
        <p15:guide id="11" pos="4173">
          <p15:clr>
            <a:srgbClr val="A4A3A4"/>
          </p15:clr>
        </p15:guide>
        <p15:guide id="12" pos="1587">
          <p15:clr>
            <a:srgbClr val="A4A3A4"/>
          </p15:clr>
        </p15:guide>
        <p15:guide id="13" pos="117">
          <p15:clr>
            <a:srgbClr val="A4A3A4"/>
          </p15:clr>
        </p15:guide>
        <p15:guide id="14" pos="5651">
          <p15:clr>
            <a:srgbClr val="A4A3A4"/>
          </p15:clr>
        </p15:guide>
        <p15:guide id="15" orient="horz" pos="3026">
          <p15:clr>
            <a:srgbClr val="A4A3A4"/>
          </p15:clr>
        </p15:guide>
        <p15:guide id="16" orient="horz" pos="622">
          <p15:clr>
            <a:srgbClr val="A4A3A4"/>
          </p15:clr>
        </p15:guide>
        <p15:guide id="17" orient="horz" pos="713">
          <p15:clr>
            <a:srgbClr val="A4A3A4"/>
          </p15:clr>
        </p15:guide>
        <p15:guide id="18" orient="horz" pos="3162">
          <p15:clr>
            <a:srgbClr val="A4A3A4"/>
          </p15:clr>
        </p15:guide>
        <p15:guide id="19" orient="horz" pos="872">
          <p15:clr>
            <a:srgbClr val="A4A3A4"/>
          </p15:clr>
        </p15:guide>
        <p15:guide id="20" orient="horz" pos="463">
          <p15:clr>
            <a:srgbClr val="A4A3A4"/>
          </p15:clr>
        </p15:guide>
        <p15:guide id="21" pos="11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AADD"/>
    <a:srgbClr val="0072BC"/>
    <a:srgbClr val="88AE3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2" autoAdjust="0"/>
    <p:restoredTop sz="87361" autoAdjust="0"/>
  </p:normalViewPr>
  <p:slideViewPr>
    <p:cSldViewPr snapToObjects="1" showGuides="1">
      <p:cViewPr varScale="1">
        <p:scale>
          <a:sx n="133" d="100"/>
          <a:sy n="133" d="100"/>
        </p:scale>
        <p:origin x="144" y="828"/>
      </p:cViewPr>
      <p:guideLst>
        <p:guide orient="horz" pos="2982"/>
        <p:guide orient="horz" pos="626"/>
        <p:guide orient="horz" pos="717"/>
        <p:guide orient="horz" pos="3165"/>
        <p:guide pos="226"/>
        <p:guide pos="5534"/>
        <p:guide pos="2812"/>
        <p:guide pos="2948"/>
        <p:guide pos="1435"/>
        <p:guide pos="4325"/>
        <p:guide pos="4173"/>
        <p:guide pos="1587"/>
        <p:guide pos="117"/>
        <p:guide pos="5651"/>
        <p:guide orient="horz" pos="3026"/>
        <p:guide orient="horz" pos="622"/>
        <p:guide orient="horz" pos="713"/>
        <p:guide orient="horz" pos="3162"/>
        <p:guide orient="horz" pos="872"/>
        <p:guide orient="horz" pos="463"/>
        <p:guide pos="11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A6037-A285-4C9E-B04C-6DCA60BD155D}" type="datetimeFigureOut">
              <a:rPr lang="de-DE" smtClean="0"/>
              <a:t>30.04.2020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01BAFD-BDF1-4073-A261-64C06A00B82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5895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1BAFD-BDF1-4073-A261-64C06A00B82D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4061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1BAFD-BDF1-4073-A261-64C06A00B82D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229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/>
              <a:t>Spring: GPP by </a:t>
            </a:r>
            <a:r>
              <a:rPr lang="en-US" altLang="zh-CN" sz="1200" dirty="0" smtClean="0">
                <a:solidFill>
                  <a:srgbClr val="FFC000"/>
                </a:solidFill>
              </a:rPr>
              <a:t>Phytoplankton </a:t>
            </a:r>
            <a:r>
              <a:rPr lang="en-US" altLang="zh-CN" sz="1200" dirty="0" smtClean="0"/>
              <a:t>is dominant.</a:t>
            </a:r>
          </a:p>
          <a:p>
            <a:r>
              <a:rPr lang="en-US" altLang="zh-CN" sz="1200" dirty="0" smtClean="0"/>
              <a:t>Summer: GPP by </a:t>
            </a:r>
            <a:r>
              <a:rPr lang="en-US" altLang="zh-CN" sz="1200" dirty="0" err="1" smtClean="0">
                <a:solidFill>
                  <a:srgbClr val="00B050"/>
                </a:solidFill>
              </a:rPr>
              <a:t>Periphyton</a:t>
            </a:r>
            <a:r>
              <a:rPr lang="en-US" altLang="zh-CN" sz="1200" dirty="0" smtClean="0">
                <a:solidFill>
                  <a:srgbClr val="00B050"/>
                </a:solidFill>
              </a:rPr>
              <a:t> </a:t>
            </a:r>
            <a:r>
              <a:rPr lang="en-US" altLang="zh-CN" sz="1200" dirty="0" smtClean="0"/>
              <a:t>is dominant.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1BAFD-BDF1-4073-A261-64C06A00B82D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5637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1BAFD-BDF1-4073-A261-64C06A00B82D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673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1BAFD-BDF1-4073-A261-64C06A00B82D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8431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0" hasCustomPrompt="1"/>
          </p:nvPr>
        </p:nvSpPr>
        <p:spPr>
          <a:xfrm>
            <a:off x="358775" y="1116000"/>
            <a:ext cx="4104000" cy="3672000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-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679950" y="1080000"/>
            <a:ext cx="4105275" cy="118813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2200"/>
              </a:lnSpc>
              <a:defRPr sz="1800" b="1" cap="none" baseline="0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Präsentationstitel</a:t>
            </a:r>
            <a:br>
              <a:rPr lang="de-DE" dirty="0" smtClean="0"/>
            </a:br>
            <a:r>
              <a:rPr lang="de-DE" dirty="0" smtClean="0"/>
              <a:t>auch </a:t>
            </a:r>
            <a:r>
              <a:rPr lang="de-DE" dirty="0" err="1" smtClean="0"/>
              <a:t>zweizweilig</a:t>
            </a:r>
            <a:r>
              <a:rPr lang="de-DE" dirty="0" smtClean="0"/>
              <a:t> möglich</a:t>
            </a:r>
            <a:br>
              <a:rPr lang="de-DE" dirty="0" smtClean="0"/>
            </a:br>
            <a:r>
              <a:rPr lang="de-DE" dirty="0" smtClean="0"/>
              <a:t>Eventuelle Subheadline,</a:t>
            </a:r>
            <a:br>
              <a:rPr lang="de-DE" dirty="0" smtClean="0"/>
            </a:br>
            <a:r>
              <a:rPr lang="de-DE" dirty="0" smtClean="0"/>
              <a:t>ebenfalls zweizeilig möglich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679950" y="2620800"/>
            <a:ext cx="4105275" cy="6925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1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Sprecher*in Prof. Dr. Dr. Mustermann</a:t>
            </a:r>
          </a:p>
          <a:p>
            <a:r>
              <a:rPr lang="de-DE" dirty="0" smtClean="0"/>
              <a:t>Sprecher*in Prof. med. Dr. Musterfrau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01716" y="4716000"/>
            <a:ext cx="1922922" cy="2166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700">
                <a:solidFill>
                  <a:schemeClr val="tx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 smtClean="0"/>
              <a:t>Bildunterschrift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9AA50-0486-41C3-8F9C-2E057E6D6925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smtClean="0"/>
              <a:t>www.ufz.de</a:t>
            </a:r>
            <a:endParaRPr lang="de-DE" dirty="0"/>
          </a:p>
        </p:txBody>
      </p:sp>
      <p:sp>
        <p:nvSpPr>
          <p:cNvPr id="11" name="Datumsplatzhalter 5"/>
          <p:cNvSpPr>
            <a:spLocks noGrp="1"/>
          </p:cNvSpPr>
          <p:nvPr>
            <p:ph type="dt" sz="half" idx="2"/>
          </p:nvPr>
        </p:nvSpPr>
        <p:spPr>
          <a:xfrm>
            <a:off x="4680000" y="3471874"/>
            <a:ext cx="8028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ts val="1600"/>
              </a:lnSpc>
              <a:defRPr sz="1100">
                <a:solidFill>
                  <a:schemeClr val="tx2"/>
                </a:solidFill>
              </a:defRPr>
            </a:lvl1pPr>
          </a:lstStyle>
          <a:p>
            <a:fld id="{FB1D3B89-47A1-4AA1-BD28-47B3673F5E39}" type="datetimeFigureOut">
              <a:rPr lang="de-DE" smtClean="0"/>
              <a:pPr/>
              <a:t>30.04.2020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4516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9AA50-0486-41C3-8F9C-2E057E6D6925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 smtClean="0"/>
              <a:t>www.ufz.de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smtClean="0"/>
              <a:t>Optional: Folientitel einzeilig</a:t>
            </a:r>
            <a:endParaRPr lang="de-DE"/>
          </a:p>
        </p:txBody>
      </p:sp>
      <p:sp>
        <p:nvSpPr>
          <p:cNvPr id="7" name="Bildplatzhalter 5"/>
          <p:cNvSpPr>
            <a:spLocks noGrp="1"/>
          </p:cNvSpPr>
          <p:nvPr>
            <p:ph type="pic" sz="quarter" idx="10"/>
          </p:nvPr>
        </p:nvSpPr>
        <p:spPr>
          <a:xfrm>
            <a:off x="358775" y="735013"/>
            <a:ext cx="8435058" cy="392496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11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4660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9AA50-0486-41C3-8F9C-2E057E6D6925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 smtClean="0"/>
              <a:t>www.ufz.de</a:t>
            </a:r>
            <a:endParaRPr lang="de-DE" dirty="0"/>
          </a:p>
        </p:txBody>
      </p:sp>
      <p:sp>
        <p:nvSpPr>
          <p:cNvPr id="1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60000" y="735013"/>
            <a:ext cx="4105275" cy="39989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1630"/>
              </a:lnSpc>
              <a:spcBef>
                <a:spcPts val="0"/>
              </a:spcBef>
              <a:buNone/>
              <a:defRPr sz="140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indent="0">
              <a:buNone/>
            </a:pPr>
            <a:r>
              <a:rPr lang="de-DE" sz="1400" smtClean="0"/>
              <a:t>Fließtext in Arial, 14 Pt, Schwarz. Hervorhebungen erfolgen in der </a:t>
            </a:r>
            <a:r>
              <a:rPr lang="de-DE" sz="1400" b="1" smtClean="0"/>
              <a:t>Arial, Fett</a:t>
            </a:r>
            <a:r>
              <a:rPr lang="de-DE" sz="1400" smtClean="0"/>
              <a:t>. </a:t>
            </a:r>
          </a:p>
          <a:p>
            <a:pPr marL="0" indent="0">
              <a:buNone/>
            </a:pPr>
            <a:endParaRPr lang="de-DE" sz="1400" smtClean="0"/>
          </a:p>
          <a:p>
            <a:pPr marL="0" indent="0">
              <a:buNone/>
            </a:pPr>
            <a:r>
              <a:rPr lang="de-DE" sz="1400" smtClean="0"/>
              <a:t>Der Fließtext kann auch in einem zweispaltigen Layout stattfinden. Es können beide Spalten mit Text bespielt werden, oder aber man nutzt eine Spalte für den Einsatz von Bildern oder Infografiken. 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smtClean="0"/>
              <a:t>Optional: Folientitel einzeilig</a:t>
            </a:r>
            <a:endParaRPr lang="de-DE"/>
          </a:p>
        </p:txBody>
      </p:sp>
      <p:sp>
        <p:nvSpPr>
          <p:cNvPr id="4" name="Diagrammplatzhalter 3"/>
          <p:cNvSpPr>
            <a:spLocks noGrp="1"/>
          </p:cNvSpPr>
          <p:nvPr>
            <p:ph type="chart" sz="quarter" idx="14"/>
          </p:nvPr>
        </p:nvSpPr>
        <p:spPr>
          <a:xfrm>
            <a:off x="4679950" y="2824163"/>
            <a:ext cx="4248150" cy="18002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8" name="Bildplatzhalter 9"/>
          <p:cNvSpPr>
            <a:spLocks noGrp="1"/>
          </p:cNvSpPr>
          <p:nvPr>
            <p:ph type="pic" sz="quarter" idx="15"/>
          </p:nvPr>
        </p:nvSpPr>
        <p:spPr>
          <a:xfrm>
            <a:off x="4687225" y="735546"/>
            <a:ext cx="4283737" cy="1692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6065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60000" y="1346496"/>
            <a:ext cx="4105275" cy="118813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2200"/>
              </a:lnSpc>
              <a:defRPr sz="1800" b="1" cap="none" baseline="0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Präsentationstitel</a:t>
            </a:r>
            <a:br>
              <a:rPr lang="de-DE" dirty="0" smtClean="0"/>
            </a:br>
            <a:r>
              <a:rPr lang="de-DE" dirty="0" smtClean="0"/>
              <a:t>auch </a:t>
            </a:r>
            <a:r>
              <a:rPr lang="de-DE" dirty="0" err="1" smtClean="0"/>
              <a:t>zweizweilig</a:t>
            </a:r>
            <a:r>
              <a:rPr lang="de-DE" dirty="0" smtClean="0"/>
              <a:t> möglich</a:t>
            </a:r>
            <a:br>
              <a:rPr lang="de-DE" dirty="0" smtClean="0"/>
            </a:br>
            <a:r>
              <a:rPr lang="de-DE" dirty="0" smtClean="0"/>
              <a:t>Eventuelle Subheadline,</a:t>
            </a:r>
            <a:br>
              <a:rPr lang="de-DE" dirty="0" smtClean="0"/>
            </a:br>
            <a:r>
              <a:rPr lang="de-DE" dirty="0" smtClean="0"/>
              <a:t>ebenfalls zweizeilig möglich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60000" y="2887296"/>
            <a:ext cx="4105275" cy="6925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1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Sprecher*in Prof. Dr. Dr. Mustermann</a:t>
            </a:r>
          </a:p>
          <a:p>
            <a:r>
              <a:rPr lang="de-DE" dirty="0" smtClean="0"/>
              <a:t>Sprecher*in Prof. med. Dr. Musterfrau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9AA50-0486-41C3-8F9C-2E057E6D6925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www.ufz.de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1230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9AA50-0486-41C3-8F9C-2E057E6D6925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 smtClean="0"/>
              <a:t>www.ufz.de</a:t>
            </a:r>
            <a:endParaRPr lang="de-DE" dirty="0"/>
          </a:p>
        </p:txBody>
      </p:sp>
      <p:sp>
        <p:nvSpPr>
          <p:cNvPr id="5" name="Titel 1"/>
          <p:cNvSpPr>
            <a:spLocks noGrp="1"/>
          </p:cNvSpPr>
          <p:nvPr>
            <p:ph type="ctrTitle" hasCustomPrompt="1"/>
          </p:nvPr>
        </p:nvSpPr>
        <p:spPr>
          <a:xfrm>
            <a:off x="358713" y="1080000"/>
            <a:ext cx="4105275" cy="118813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2200"/>
              </a:lnSpc>
              <a:defRPr sz="1800" b="1" cap="none" baseline="0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Präsentationstitel</a:t>
            </a:r>
            <a:br>
              <a:rPr lang="de-DE" dirty="0" smtClean="0"/>
            </a:br>
            <a:r>
              <a:rPr lang="de-DE" dirty="0" smtClean="0"/>
              <a:t>auch </a:t>
            </a:r>
            <a:r>
              <a:rPr lang="de-DE" dirty="0" err="1" smtClean="0"/>
              <a:t>zweizweilig</a:t>
            </a:r>
            <a:r>
              <a:rPr lang="de-DE" dirty="0" smtClean="0"/>
              <a:t> möglich</a:t>
            </a:r>
            <a:br>
              <a:rPr lang="de-DE" dirty="0" smtClean="0"/>
            </a:br>
            <a:r>
              <a:rPr lang="de-DE" dirty="0" smtClean="0"/>
              <a:t>Eventuelle Subheadline,</a:t>
            </a:r>
            <a:br>
              <a:rPr lang="de-DE" dirty="0" smtClean="0"/>
            </a:br>
            <a:r>
              <a:rPr lang="de-DE" dirty="0" smtClean="0"/>
              <a:t>ebenfalls zweizeilig möglich</a:t>
            </a:r>
            <a:endParaRPr lang="de-DE" dirty="0"/>
          </a:p>
        </p:txBody>
      </p:sp>
      <p:sp>
        <p:nvSpPr>
          <p:cNvPr id="7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8713" y="2620800"/>
            <a:ext cx="4105275" cy="6925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1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Sprecher*in Prof. Dr. Dr. Mustermann</a:t>
            </a:r>
          </a:p>
          <a:p>
            <a:r>
              <a:rPr lang="de-DE" dirty="0" smtClean="0"/>
              <a:t>Sprecher*in Prof. med. Dr. Musterfrau</a:t>
            </a:r>
            <a:endParaRPr lang="de-DE" dirty="0"/>
          </a:p>
        </p:txBody>
      </p:sp>
      <p:sp>
        <p:nvSpPr>
          <p:cNvPr id="8" name="Datumsplatzhalter 5"/>
          <p:cNvSpPr>
            <a:spLocks noGrp="1"/>
          </p:cNvSpPr>
          <p:nvPr>
            <p:ph type="dt" sz="half" idx="2"/>
          </p:nvPr>
        </p:nvSpPr>
        <p:spPr>
          <a:xfrm>
            <a:off x="358763" y="3471874"/>
            <a:ext cx="8028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ts val="1600"/>
              </a:lnSpc>
              <a:defRPr sz="1100">
                <a:solidFill>
                  <a:schemeClr val="tx2"/>
                </a:solidFill>
              </a:defRPr>
            </a:lvl1pPr>
          </a:lstStyle>
          <a:p>
            <a:fld id="{FB1D3B89-47A1-4AA1-BD28-47B3673F5E39}" type="datetimeFigureOut">
              <a:rPr lang="de-DE" smtClean="0"/>
              <a:pPr/>
              <a:t>30.04.2020</a:t>
            </a:fld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179388" y="987425"/>
            <a:ext cx="8784000" cy="4032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11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2706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Voll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9AA50-0486-41C3-8F9C-2E057E6D6925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 smtClean="0"/>
              <a:t>www.ufz.de</a:t>
            </a:r>
            <a:endParaRPr lang="de-DE" dirty="0"/>
          </a:p>
        </p:txBody>
      </p:sp>
      <p:sp>
        <p:nvSpPr>
          <p:cNvPr id="11" name="Titel 1"/>
          <p:cNvSpPr>
            <a:spLocks noGrp="1"/>
          </p:cNvSpPr>
          <p:nvPr>
            <p:ph type="ctrTitle" hasCustomPrompt="1"/>
          </p:nvPr>
        </p:nvSpPr>
        <p:spPr>
          <a:xfrm>
            <a:off x="360000" y="1353600"/>
            <a:ext cx="4105275" cy="118813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2200"/>
              </a:lnSpc>
              <a:defRPr sz="1800" b="1" cap="none" baseline="0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Präsentationstitel</a:t>
            </a:r>
            <a:br>
              <a:rPr lang="de-DE" dirty="0" smtClean="0"/>
            </a:br>
            <a:r>
              <a:rPr lang="de-DE" dirty="0" smtClean="0"/>
              <a:t>auch </a:t>
            </a:r>
            <a:r>
              <a:rPr lang="de-DE" dirty="0" err="1" smtClean="0"/>
              <a:t>zweizweilig</a:t>
            </a:r>
            <a:r>
              <a:rPr lang="de-DE" dirty="0" smtClean="0"/>
              <a:t> möglich</a:t>
            </a:r>
            <a:br>
              <a:rPr lang="de-DE" dirty="0" smtClean="0"/>
            </a:br>
            <a:r>
              <a:rPr lang="de-DE" dirty="0" smtClean="0"/>
              <a:t>Eventuelle Subheadline,</a:t>
            </a:r>
            <a:br>
              <a:rPr lang="de-DE" dirty="0" smtClean="0"/>
            </a:br>
            <a:r>
              <a:rPr lang="de-DE" dirty="0" smtClean="0"/>
              <a:t>ebenfalls zweizeilig möglich</a:t>
            </a:r>
            <a:endParaRPr lang="de-DE" dirty="0"/>
          </a:p>
        </p:txBody>
      </p:sp>
      <p:sp>
        <p:nvSpPr>
          <p:cNvPr id="1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60000" y="2894400"/>
            <a:ext cx="4105275" cy="6925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1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Sprecher*in Prof. Dr. Dr. Mustermann</a:t>
            </a:r>
          </a:p>
          <a:p>
            <a:r>
              <a:rPr lang="de-DE" dirty="0" smtClean="0"/>
              <a:t>Sprecher*in Prof. med. Dr. Musterfrau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>
          <a:xfrm>
            <a:off x="360000" y="3744000"/>
            <a:ext cx="8028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ts val="1600"/>
              </a:lnSpc>
              <a:defRPr sz="1100">
                <a:solidFill>
                  <a:schemeClr val="tx2"/>
                </a:solidFill>
              </a:defRPr>
            </a:lvl1pPr>
          </a:lstStyle>
          <a:p>
            <a:fld id="{FB1D3B89-47A1-4AA1-BD28-47B3673F5E39}" type="datetimeFigureOut">
              <a:rPr lang="de-DE" smtClean="0"/>
              <a:pPr/>
              <a:t>30.04.2020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8549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ext/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858BA-97FF-467B-88B5-B4FF2FCC31F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www.ufz.de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358774" y="1130400"/>
            <a:ext cx="4105275" cy="3590925"/>
          </a:xfrm>
        </p:spPr>
        <p:txBody>
          <a:bodyPr/>
          <a:lstStyle>
            <a:lvl1pPr>
              <a:lnSpc>
                <a:spcPts val="1700"/>
              </a:lnSpc>
              <a:defRPr/>
            </a:lvl1pPr>
            <a:lvl2pPr>
              <a:lnSpc>
                <a:spcPts val="1700"/>
              </a:lnSpc>
              <a:defRPr/>
            </a:lvl2pPr>
            <a:lvl3pPr>
              <a:lnSpc>
                <a:spcPts val="1700"/>
              </a:lnSpc>
              <a:defRPr/>
            </a:lvl3pPr>
            <a:lvl4pPr>
              <a:lnSpc>
                <a:spcPts val="1700"/>
              </a:lnSpc>
              <a:defRPr/>
            </a:lvl4pPr>
            <a:lvl5pPr>
              <a:lnSpc>
                <a:spcPts val="1700"/>
              </a:lnSpc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4679950" y="1130400"/>
            <a:ext cx="4104050" cy="3521744"/>
          </a:xfrm>
        </p:spPr>
        <p:txBody>
          <a:bodyPr anchor="ctr" anchorCtr="0"/>
          <a:lstStyle>
            <a:lvl1pPr marL="0" indent="0" algn="ctr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679950" y="4706143"/>
            <a:ext cx="1944688" cy="16986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700"/>
            </a:lvl1pPr>
          </a:lstStyle>
          <a:p>
            <a:pPr lvl="0"/>
            <a:r>
              <a:rPr lang="de-DE" dirty="0" smtClean="0"/>
              <a:t>Bildunterschrift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5182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Text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858BA-97FF-467B-88B5-B4FF2FCC31F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www.ufz.de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358774" y="1130400"/>
            <a:ext cx="4105275" cy="3590925"/>
          </a:xfrm>
        </p:spPr>
        <p:txBody>
          <a:bodyPr/>
          <a:lstStyle>
            <a:lvl1pPr>
              <a:lnSpc>
                <a:spcPts val="1700"/>
              </a:lnSpc>
              <a:defRPr/>
            </a:lvl1pPr>
            <a:lvl2pPr>
              <a:lnSpc>
                <a:spcPts val="1700"/>
              </a:lnSpc>
              <a:defRPr/>
            </a:lvl2pPr>
            <a:lvl3pPr>
              <a:lnSpc>
                <a:spcPts val="1700"/>
              </a:lnSpc>
              <a:defRPr/>
            </a:lvl3pPr>
            <a:lvl4pPr>
              <a:lnSpc>
                <a:spcPts val="1700"/>
              </a:lnSpc>
              <a:defRPr/>
            </a:lvl4pPr>
            <a:lvl5pPr>
              <a:lnSpc>
                <a:spcPts val="1700"/>
              </a:lnSpc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  <a:endParaRPr lang="de-DE" dirty="0" smtClean="0"/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678725" y="1130400"/>
            <a:ext cx="4105275" cy="3590925"/>
          </a:xfrm>
        </p:spPr>
        <p:txBody>
          <a:bodyPr/>
          <a:lstStyle>
            <a:lvl1pPr>
              <a:lnSpc>
                <a:spcPts val="1700"/>
              </a:lnSpc>
              <a:defRPr/>
            </a:lvl1pPr>
            <a:lvl2pPr>
              <a:lnSpc>
                <a:spcPts val="1700"/>
              </a:lnSpc>
              <a:defRPr/>
            </a:lvl2pPr>
            <a:lvl3pPr>
              <a:lnSpc>
                <a:spcPts val="1700"/>
              </a:lnSpc>
              <a:defRPr/>
            </a:lvl3pPr>
            <a:lvl4pPr>
              <a:lnSpc>
                <a:spcPts val="1700"/>
              </a:lnSpc>
              <a:defRPr/>
            </a:lvl4pPr>
            <a:lvl5pPr>
              <a:lnSpc>
                <a:spcPts val="1700"/>
              </a:lnSpc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1472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Bild + Bild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858BA-97FF-467B-88B5-B4FF2FCC31F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www.ufz.de</a:t>
            </a:r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678725" y="1130401"/>
            <a:ext cx="4105275" cy="1441349"/>
          </a:xfrm>
        </p:spPr>
        <p:txBody>
          <a:bodyPr/>
          <a:lstStyle>
            <a:lvl1pPr marL="0" marR="0" indent="0" algn="l" defTabSz="1800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  <a:tabLst>
                <a:tab pos="180000" algn="l"/>
                <a:tab pos="360000" algn="l"/>
              </a:tabLst>
              <a:defRPr/>
            </a:lvl1pPr>
            <a:lvl2pPr marL="180975" indent="0">
              <a:buNone/>
              <a:defRPr/>
            </a:lvl2pPr>
            <a:lvl3pPr marL="360363" indent="0">
              <a:buNone/>
              <a:defRPr/>
            </a:lvl3pPr>
            <a:lvl4pPr marL="539750" indent="0">
              <a:buNone/>
              <a:defRPr/>
            </a:lvl4pPr>
            <a:lvl5pPr marL="714375" indent="0"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0"/>
            <a:r>
              <a:rPr lang="de-DE" smtClean="0"/>
              <a:t>Lorem ipsum dolor sit amet, consectetuer adipiscing elit. Aenean commodo ligula eget dolor. Aenean massa. Cum sociis natoque penatibus et magnis dis parturient montes, nascetur ridiculus mus.</a:t>
            </a:r>
          </a:p>
          <a:p>
            <a:pPr lvl="0"/>
            <a:endParaRPr lang="de-DE" smtClean="0"/>
          </a:p>
          <a:p>
            <a:pPr lvl="0"/>
            <a:endParaRPr lang="de-DE" dirty="0" smtClean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4"/>
          </p:nvPr>
        </p:nvSpPr>
        <p:spPr>
          <a:xfrm>
            <a:off x="360000" y="1130399"/>
            <a:ext cx="4104050" cy="1692000"/>
          </a:xfrm>
        </p:spPr>
        <p:txBody>
          <a:bodyPr anchor="ctr" anchorCtr="0"/>
          <a:lstStyle>
            <a:lvl1pPr marL="0" indent="0" algn="ctr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11" name="Bildplatzhalter 9"/>
          <p:cNvSpPr>
            <a:spLocks noGrp="1"/>
          </p:cNvSpPr>
          <p:nvPr>
            <p:ph type="pic" sz="quarter" idx="15"/>
          </p:nvPr>
        </p:nvSpPr>
        <p:spPr>
          <a:xfrm>
            <a:off x="360000" y="2952000"/>
            <a:ext cx="4104050" cy="1692000"/>
          </a:xfrm>
        </p:spPr>
        <p:txBody>
          <a:bodyPr anchor="ctr" anchorCtr="0"/>
          <a:lstStyle>
            <a:lvl1pPr marL="0" indent="0" algn="ctr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358775" y="4697921"/>
            <a:ext cx="4104000" cy="21408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700"/>
            </a:lvl1pPr>
            <a:lvl2pPr marL="180975" indent="0">
              <a:buNone/>
              <a:defRPr sz="700"/>
            </a:lvl2pPr>
            <a:lvl3pPr marL="360363" indent="0">
              <a:buNone/>
              <a:defRPr sz="700"/>
            </a:lvl3pPr>
            <a:lvl4pPr marL="539750" indent="0">
              <a:buNone/>
              <a:defRPr sz="700"/>
            </a:lvl4pPr>
            <a:lvl5pPr marL="714375" indent="0">
              <a:buNone/>
              <a:defRPr sz="700"/>
            </a:lvl5pPr>
          </a:lstStyle>
          <a:p>
            <a:pPr lvl="0"/>
            <a:r>
              <a:rPr lang="de-DE" dirty="0" smtClean="0"/>
              <a:t>Bildunterschrift oben/unten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7"/>
          </p:nvPr>
        </p:nvSpPr>
        <p:spPr>
          <a:xfrm>
            <a:off x="4679193" y="2751770"/>
            <a:ext cx="4105275" cy="1476474"/>
          </a:xfrm>
        </p:spPr>
        <p:txBody>
          <a:bodyPr/>
          <a:lstStyle>
            <a:lvl1pPr marL="0" marR="0" indent="0" algn="l" defTabSz="1800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  <a:tabLst>
                <a:tab pos="180000" algn="l"/>
                <a:tab pos="360000" algn="l"/>
              </a:tabLst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  <a:p>
            <a:pPr marL="285750" marR="0" lvl="0" indent="-285750" algn="l" defTabSz="1800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>
                <a:tab pos="180000" algn="l"/>
                <a:tab pos="360000" algn="l"/>
              </a:tabLst>
              <a:defRPr/>
            </a:pPr>
            <a:r>
              <a:rPr lang="de-DE" smtClean="0"/>
              <a:t>Lorem ipsum dolor sit amet, consectetuer adipiscing elit. Aenean commodo ligula eget dolor. Aenean massa. </a:t>
            </a:r>
          </a:p>
          <a:p>
            <a:pPr marL="285750" marR="0" lvl="0" indent="-285750" algn="l" defTabSz="1800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>
                <a:tab pos="180000" algn="l"/>
                <a:tab pos="360000" algn="l"/>
              </a:tabLst>
              <a:defRPr/>
            </a:pPr>
            <a:r>
              <a:rPr lang="de-DE" smtClean="0"/>
              <a:t>Lorem ipsum dolor sit amet, consectetuer adipiscing elit. Aenean commodo ligula eget dolor. Aenean massa. </a:t>
            </a:r>
          </a:p>
        </p:txBody>
      </p:sp>
    </p:spTree>
    <p:extLst>
      <p:ext uri="{BB962C8B-B14F-4D97-AF65-F5344CB8AC3E}">
        <p14:creationId xmlns:p14="http://schemas.microsoft.com/office/powerpoint/2010/main" val="1839589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ext + Bild/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858BA-97FF-467B-88B5-B4FF2FCC31F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www.ufz.de</a:t>
            </a:r>
            <a:endParaRPr lang="de-DE" dirty="0"/>
          </a:p>
        </p:txBody>
      </p:sp>
      <p:sp>
        <p:nvSpPr>
          <p:cNvPr id="5" name="Bildplatzhalter 9"/>
          <p:cNvSpPr>
            <a:spLocks noGrp="1"/>
          </p:cNvSpPr>
          <p:nvPr>
            <p:ph type="pic" sz="quarter" idx="15"/>
          </p:nvPr>
        </p:nvSpPr>
        <p:spPr>
          <a:xfrm>
            <a:off x="360000" y="2952000"/>
            <a:ext cx="4104050" cy="1692000"/>
          </a:xfrm>
        </p:spPr>
        <p:txBody>
          <a:bodyPr/>
          <a:lstStyle/>
          <a:p>
            <a:endParaRPr lang="de-DE"/>
          </a:p>
        </p:txBody>
      </p:sp>
      <p:sp>
        <p:nvSpPr>
          <p:cNvPr id="6" name="Bildplatzhalter 9"/>
          <p:cNvSpPr>
            <a:spLocks noGrp="1"/>
          </p:cNvSpPr>
          <p:nvPr>
            <p:ph type="pic" sz="quarter" idx="16"/>
          </p:nvPr>
        </p:nvSpPr>
        <p:spPr>
          <a:xfrm>
            <a:off x="4679950" y="2952592"/>
            <a:ext cx="4104000" cy="1692000"/>
          </a:xfrm>
        </p:spPr>
        <p:txBody>
          <a:bodyPr/>
          <a:lstStyle/>
          <a:p>
            <a:endParaRPr lang="de-DE"/>
          </a:p>
        </p:txBody>
      </p:sp>
      <p:sp>
        <p:nvSpPr>
          <p:cNvPr id="7" name="Textplatzhalt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358775" y="4697921"/>
            <a:ext cx="4104000" cy="21408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700"/>
            </a:lvl1pPr>
            <a:lvl2pPr marL="180975" indent="0">
              <a:buNone/>
              <a:defRPr sz="700"/>
            </a:lvl2pPr>
            <a:lvl3pPr marL="360363" indent="0">
              <a:buNone/>
              <a:defRPr sz="700"/>
            </a:lvl3pPr>
            <a:lvl4pPr marL="539750" indent="0">
              <a:buNone/>
              <a:defRPr sz="700"/>
            </a:lvl4pPr>
            <a:lvl5pPr marL="714375" indent="0">
              <a:buNone/>
              <a:defRPr sz="700"/>
            </a:lvl5pPr>
          </a:lstStyle>
          <a:p>
            <a:pPr lvl="0"/>
            <a:r>
              <a:rPr lang="de-DE" dirty="0" smtClean="0"/>
              <a:t>Bildunterschrift oben/unten</a:t>
            </a:r>
            <a:endParaRPr lang="de-DE" dirty="0"/>
          </a:p>
        </p:txBody>
      </p:sp>
      <p:sp>
        <p:nvSpPr>
          <p:cNvPr id="8" name="Textplatzhalt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4690400" y="4698000"/>
            <a:ext cx="1934238" cy="21408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700"/>
            </a:lvl1pPr>
            <a:lvl2pPr marL="180975" indent="0">
              <a:buNone/>
              <a:defRPr sz="700"/>
            </a:lvl2pPr>
            <a:lvl3pPr marL="360363" indent="0">
              <a:buNone/>
              <a:defRPr sz="700"/>
            </a:lvl3pPr>
            <a:lvl4pPr marL="539750" indent="0">
              <a:buNone/>
              <a:defRPr sz="700"/>
            </a:lvl4pPr>
            <a:lvl5pPr marL="714375" indent="0">
              <a:buNone/>
              <a:defRPr sz="700"/>
            </a:lvl5pPr>
          </a:lstStyle>
          <a:p>
            <a:pPr lvl="0"/>
            <a:r>
              <a:rPr lang="de-DE" dirty="0" smtClean="0"/>
              <a:t>Bildunterschrift oben/unten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9"/>
          </p:nvPr>
        </p:nvSpPr>
        <p:spPr>
          <a:xfrm>
            <a:off x="358774" y="1138238"/>
            <a:ext cx="6265863" cy="1613532"/>
          </a:xfrm>
        </p:spPr>
        <p:txBody>
          <a:bodyPr/>
          <a:lstStyle>
            <a:lvl1pPr>
              <a:lnSpc>
                <a:spcPts val="1700"/>
              </a:lnSpc>
              <a:defRPr/>
            </a:lvl1pPr>
            <a:lvl2pPr>
              <a:lnSpc>
                <a:spcPts val="1700"/>
              </a:lnSpc>
              <a:defRPr/>
            </a:lvl2pPr>
            <a:lvl3pPr>
              <a:lnSpc>
                <a:spcPts val="1700"/>
              </a:lnSpc>
              <a:defRPr/>
            </a:lvl3pPr>
            <a:lvl4pPr>
              <a:lnSpc>
                <a:spcPts val="1700"/>
              </a:lnSpc>
              <a:defRPr/>
            </a:lvl4pPr>
            <a:lvl5pPr>
              <a:lnSpc>
                <a:spcPts val="1700"/>
              </a:lnSpc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5786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Seite </a:t>
            </a:r>
            <a:fld id="{729597E8-C6DD-4D84-9D20-814374D0D5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264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4731990"/>
            <a:ext cx="9143990" cy="362591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805003"/>
            <a:ext cx="9143990" cy="362591"/>
          </a:xfrm>
          <a:prstGeom prst="rect">
            <a:avLst/>
          </a:prstGeom>
        </p:spPr>
      </p:pic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>
          <a:xfrm>
            <a:off x="8280412" y="4903200"/>
            <a:ext cx="513420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7AF9AA50-0486-41C3-8F9C-2E057E6D6925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3"/>
          </p:nvPr>
        </p:nvSpPr>
        <p:spPr>
          <a:xfrm>
            <a:off x="6958800" y="4903200"/>
            <a:ext cx="655712" cy="146022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www.ufz.de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51200"/>
            <a:ext cx="2767590" cy="594361"/>
          </a:xfrm>
          <a:prstGeom prst="rect">
            <a:avLst/>
          </a:prstGeom>
        </p:spPr>
      </p:pic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>
          <a:xfrm>
            <a:off x="203428" y="4515990"/>
            <a:ext cx="8028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ts val="1600"/>
              </a:lnSpc>
              <a:defRPr sz="1100">
                <a:solidFill>
                  <a:schemeClr val="tx2"/>
                </a:solidFill>
              </a:defRPr>
            </a:lvl1pPr>
          </a:lstStyle>
          <a:p>
            <a:fld id="{FB1D3B89-47A1-4AA1-BD28-47B3673F5E39}" type="datetimeFigureOut">
              <a:rPr lang="de-DE" smtClean="0"/>
              <a:pPr/>
              <a:t>30.04.2020</a:t>
            </a:fld>
            <a:endParaRPr lang="de-DE" dirty="0"/>
          </a:p>
        </p:txBody>
      </p:sp>
      <p:sp>
        <p:nvSpPr>
          <p:cNvPr id="8" name="Textfeld 7"/>
          <p:cNvSpPr txBox="1"/>
          <p:nvPr userDrawn="1"/>
        </p:nvSpPr>
        <p:spPr>
          <a:xfrm>
            <a:off x="179388" y="1138238"/>
            <a:ext cx="4500500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194" y="381"/>
            <a:ext cx="972314" cy="97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62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8" r:id="rId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>
          <a:xfrm>
            <a:off x="8280412" y="4903200"/>
            <a:ext cx="513420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7AF9AA50-0486-41C3-8F9C-2E057E6D6925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3"/>
          </p:nvPr>
        </p:nvSpPr>
        <p:spPr>
          <a:xfrm>
            <a:off x="6958800" y="4903200"/>
            <a:ext cx="655712" cy="146022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www.ufz.de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51200"/>
            <a:ext cx="2767590" cy="59436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194" y="381"/>
            <a:ext cx="972314" cy="97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903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platzhalter 3"/>
          <p:cNvSpPr>
            <a:spLocks noGrp="1"/>
          </p:cNvSpPr>
          <p:nvPr>
            <p:ph type="title"/>
          </p:nvPr>
        </p:nvSpPr>
        <p:spPr>
          <a:xfrm>
            <a:off x="360000" y="241200"/>
            <a:ext cx="8424000" cy="6599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Folientitel, insgesamt </a:t>
            </a:r>
            <a:r>
              <a:rPr lang="de-DE" dirty="0" err="1" smtClean="0"/>
              <a:t>zweizweilig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Entweder </a:t>
            </a:r>
            <a:r>
              <a:rPr lang="de-DE" dirty="0" err="1" smtClean="0"/>
              <a:t>zweizweiliger</a:t>
            </a:r>
            <a:r>
              <a:rPr lang="de-DE" dirty="0" smtClean="0"/>
              <a:t> Titel oder Titel und Subheadline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>
          <a:xfrm>
            <a:off x="8280000" y="4903200"/>
            <a:ext cx="5144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EA7858BA-97FF-467B-88B5-B4FF2FCC31F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idx="1"/>
          </p:nvPr>
        </p:nvSpPr>
        <p:spPr>
          <a:xfrm>
            <a:off x="360000" y="1131590"/>
            <a:ext cx="8424000" cy="36023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6958800" y="4903200"/>
            <a:ext cx="655200" cy="147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www.ufz.de</a:t>
            </a: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4731990"/>
            <a:ext cx="9143990" cy="362591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805003"/>
            <a:ext cx="9143990" cy="362591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194" y="381"/>
            <a:ext cx="972314" cy="97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414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9" r:id="rId3"/>
    <p:sldLayoutId id="2147483698" r:id="rId4"/>
    <p:sldLayoutId id="2147483700" r:id="rId5"/>
  </p:sldLayoutIdLst>
  <p:hf hdr="0" dt="0"/>
  <p:txStyles>
    <p:titleStyle>
      <a:lvl1pPr algn="l" defTabSz="914400" rtl="0" eaLnBrk="1" latinLnBrk="0" hangingPunct="1">
        <a:lnSpc>
          <a:spcPts val="2160"/>
        </a:lnSpc>
        <a:spcBef>
          <a:spcPct val="0"/>
        </a:spcBef>
        <a:buNone/>
        <a:defRPr sz="1800" b="1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180000" rtl="0" eaLnBrk="1" latinLnBrk="0" hangingPunct="1">
        <a:lnSpc>
          <a:spcPts val="1700"/>
        </a:lnSpc>
        <a:spcBef>
          <a:spcPts val="0"/>
        </a:spcBef>
        <a:spcAft>
          <a:spcPts val="1630"/>
        </a:spcAft>
        <a:buClr>
          <a:schemeClr val="tx2"/>
        </a:buClr>
        <a:buFont typeface="Wingdings" panose="05000000000000000000" pitchFamily="2" charset="2"/>
        <a:buChar char="§"/>
        <a:tabLst>
          <a:tab pos="180000" algn="l"/>
          <a:tab pos="360000" algn="l"/>
        </a:tabLst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9388" algn="l" defTabSz="914400" rtl="0" eaLnBrk="1" latinLnBrk="0" hangingPunct="1">
        <a:lnSpc>
          <a:spcPts val="1700"/>
        </a:lnSpc>
        <a:spcBef>
          <a:spcPct val="20000"/>
        </a:spcBef>
        <a:buClr>
          <a:schemeClr val="tx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180975" algn="l" defTabSz="914400" rtl="0" eaLnBrk="1" latinLnBrk="0" hangingPunct="1">
        <a:lnSpc>
          <a:spcPts val="1700"/>
        </a:lnSpc>
        <a:spcBef>
          <a:spcPct val="20000"/>
        </a:spcBef>
        <a:buClr>
          <a:schemeClr val="tx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4625" algn="l" defTabSz="914400" rtl="0" eaLnBrk="1" latinLnBrk="0" hangingPunct="1">
        <a:lnSpc>
          <a:spcPts val="1700"/>
        </a:lnSpc>
        <a:spcBef>
          <a:spcPct val="20000"/>
        </a:spcBef>
        <a:buClr>
          <a:schemeClr val="tx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00125" indent="-285750" algn="l" defTabSz="914400" rtl="0" eaLnBrk="1" latinLnBrk="0" hangingPunct="1">
        <a:lnSpc>
          <a:spcPts val="1700"/>
        </a:lnSpc>
        <a:spcBef>
          <a:spcPct val="20000"/>
        </a:spcBef>
        <a:buClr>
          <a:schemeClr val="tx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4731990"/>
            <a:ext cx="9143990" cy="362591"/>
          </a:xfrm>
          <a:prstGeom prst="rect">
            <a:avLst/>
          </a:prstGeom>
        </p:spPr>
      </p:pic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>
          <a:xfrm>
            <a:off x="8280412" y="4903200"/>
            <a:ext cx="513420" cy="1440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7AF9AA50-0486-41C3-8F9C-2E057E6D6925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3"/>
          </p:nvPr>
        </p:nvSpPr>
        <p:spPr>
          <a:xfrm>
            <a:off x="6958800" y="4903200"/>
            <a:ext cx="655712" cy="146022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www.ufz.de</a:t>
            </a:r>
            <a:endParaRPr lang="de-DE" dirty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60000" y="241200"/>
            <a:ext cx="8424000" cy="27832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smtClean="0"/>
              <a:t>Optional: Folientitel einzeilig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0532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</p:sldLayoutIdLst>
  <p:hf hdr="0" dt="0"/>
  <p:txStyles>
    <p:titleStyle>
      <a:lvl1pPr algn="l" defTabSz="914400" rtl="0" eaLnBrk="1" latinLnBrk="0" hangingPunct="1">
        <a:lnSpc>
          <a:spcPts val="2160"/>
        </a:lnSpc>
        <a:spcBef>
          <a:spcPct val="0"/>
        </a:spcBef>
        <a:buNone/>
        <a:defRPr sz="1800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hyperlink" Target="mailto:jingshui.huang@ufz.d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179387" y="989012"/>
            <a:ext cx="8785225" cy="40306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2000"/>
            <a:ext cx="9144000" cy="304800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9AA50-0486-41C3-8F9C-2E057E6D6925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smtClean="0"/>
              <a:t>www.ufz.de</a:t>
            </a:r>
            <a:endParaRPr lang="de-DE" dirty="0"/>
          </a:p>
        </p:txBody>
      </p:sp>
      <p:sp>
        <p:nvSpPr>
          <p:cNvPr id="19" name="Titel 18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River water quality modeling using continuous high frequency data allows disentangling whole-stream nitrogen uptake and release pathways</a:t>
            </a:r>
            <a:r>
              <a:rPr lang="de-DE" dirty="0">
                <a:solidFill>
                  <a:schemeClr val="bg1"/>
                </a:solidFill>
              </a:rPr>
              <a:t/>
            </a:r>
            <a:br>
              <a:rPr lang="de-DE" dirty="0">
                <a:solidFill>
                  <a:schemeClr val="bg1"/>
                </a:solidFill>
              </a:rPr>
            </a:br>
            <a:endParaRPr lang="de-DE" b="0" dirty="0">
              <a:solidFill>
                <a:schemeClr val="bg1"/>
              </a:solidFill>
            </a:endParaRPr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Jingshui Huang &amp; Michael Rode</a:t>
            </a:r>
          </a:p>
          <a:p>
            <a:endParaRPr lang="de-DE" dirty="0" smtClean="0">
              <a:solidFill>
                <a:schemeClr val="bg1"/>
              </a:solidFill>
            </a:endParaRPr>
          </a:p>
          <a:p>
            <a:r>
              <a:rPr lang="de-DE" dirty="0">
                <a:solidFill>
                  <a:schemeClr val="bg1"/>
                </a:solidFill>
              </a:rPr>
              <a:t>Helmholtz </a:t>
            </a:r>
            <a:r>
              <a:rPr lang="de-DE" dirty="0" err="1">
                <a:solidFill>
                  <a:schemeClr val="bg1"/>
                </a:solidFill>
              </a:rPr>
              <a:t>Centre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for</a:t>
            </a:r>
            <a:r>
              <a:rPr lang="de-DE" dirty="0">
                <a:solidFill>
                  <a:schemeClr val="bg1"/>
                </a:solidFill>
              </a:rPr>
              <a:t> Environmental Research - UFZ, Department </a:t>
            </a:r>
            <a:r>
              <a:rPr lang="de-DE" dirty="0" err="1">
                <a:solidFill>
                  <a:schemeClr val="bg1"/>
                </a:solidFill>
              </a:rPr>
              <a:t>of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Aquatic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Ecosystem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smtClean="0">
                <a:solidFill>
                  <a:schemeClr val="bg1"/>
                </a:solidFill>
              </a:rPr>
              <a:t>Analysis, Magdeburg</a:t>
            </a:r>
            <a:r>
              <a:rPr lang="de-DE" dirty="0">
                <a:solidFill>
                  <a:schemeClr val="bg1"/>
                </a:solidFill>
              </a:rPr>
              <a:t>, Germany (</a:t>
            </a:r>
            <a:r>
              <a:rPr lang="de-DE" dirty="0">
                <a:solidFill>
                  <a:schemeClr val="bg1"/>
                </a:solidFill>
                <a:hlinkClick r:id="rId4"/>
              </a:rPr>
              <a:t>jingshui.huang@ufz.de</a:t>
            </a:r>
            <a:r>
              <a:rPr lang="de-DE" dirty="0">
                <a:solidFill>
                  <a:schemeClr val="bg1"/>
                </a:solidFill>
              </a:rPr>
              <a:t>)</a:t>
            </a:r>
          </a:p>
          <a:p>
            <a:endParaRPr lang="de-DE" dirty="0" smtClean="0">
              <a:solidFill>
                <a:schemeClr val="bg1"/>
              </a:solidFill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>
          <a:xfrm>
            <a:off x="360000" y="4047938"/>
            <a:ext cx="802800" cy="216000"/>
          </a:xfrm>
        </p:spPr>
        <p:txBody>
          <a:bodyPr/>
          <a:lstStyle/>
          <a:p>
            <a:fld id="{3A60F3B7-CA12-4E4F-904C-36452CB551EB}" type="datetime1">
              <a:rPr lang="de-DE" smtClean="0">
                <a:solidFill>
                  <a:schemeClr val="bg1"/>
                </a:solidFill>
              </a:rPr>
              <a:t>30.04.2020</a:t>
            </a:fld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238" y="301767"/>
            <a:ext cx="1728192" cy="4697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03948" y="248330"/>
            <a:ext cx="2178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2BC"/>
                </a:solidFill>
              </a:rPr>
              <a:t>#</a:t>
            </a:r>
            <a:r>
              <a:rPr lang="en-US" sz="2800" b="1" dirty="0" err="1" smtClean="0">
                <a:solidFill>
                  <a:srgbClr val="0072BC"/>
                </a:solidFill>
              </a:rPr>
              <a:t>shareEGU</a:t>
            </a:r>
            <a:endParaRPr lang="en-US" sz="2800" b="1" dirty="0">
              <a:solidFill>
                <a:srgbClr val="0072BC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" y="4713164"/>
            <a:ext cx="1227411" cy="4294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93" t="26331" r="78" b="19165"/>
          <a:stretch/>
        </p:blipFill>
        <p:spPr>
          <a:xfrm>
            <a:off x="4742578" y="1493995"/>
            <a:ext cx="3780420" cy="28168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878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Questions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360000" y="1131590"/>
            <a:ext cx="8434400" cy="2535475"/>
          </a:xfrm>
        </p:spPr>
        <p:txBody>
          <a:bodyPr/>
          <a:lstStyle/>
          <a:p>
            <a:r>
              <a:rPr lang="en-US" altLang="zh-CN" b="1" dirty="0" smtClean="0"/>
              <a:t>Q1</a:t>
            </a:r>
            <a:r>
              <a:rPr lang="zh-CN" altLang="en-US" dirty="0" smtClean="0"/>
              <a:t>：</a:t>
            </a:r>
            <a:r>
              <a:rPr lang="en-US" altLang="zh-CN" dirty="0" smtClean="0"/>
              <a:t>How can the combination </a:t>
            </a:r>
            <a:r>
              <a:rPr lang="en-US" altLang="zh-CN" dirty="0"/>
              <a:t>of emerging high frequency monitoring techniques and water quality modeling </a:t>
            </a:r>
            <a:r>
              <a:rPr lang="en-US" altLang="zh-CN" dirty="0" smtClean="0"/>
              <a:t>support </a:t>
            </a:r>
            <a:r>
              <a:rPr lang="en-US" altLang="zh-CN" dirty="0"/>
              <a:t>continuous quantification of instream N </a:t>
            </a:r>
            <a:r>
              <a:rPr lang="en-US" altLang="zh-CN" dirty="0" smtClean="0"/>
              <a:t>uptake pathways?</a:t>
            </a:r>
            <a:endParaRPr lang="en-US" altLang="zh-CN" dirty="0"/>
          </a:p>
          <a:p>
            <a:r>
              <a:rPr lang="en-US" altLang="zh-CN" b="1" dirty="0" smtClean="0"/>
              <a:t>Q2</a:t>
            </a:r>
            <a:r>
              <a:rPr lang="zh-CN" altLang="en-US" dirty="0" smtClean="0"/>
              <a:t>：</a:t>
            </a:r>
            <a:r>
              <a:rPr lang="en-US" altLang="zh-CN" dirty="0" smtClean="0"/>
              <a:t>What are instream N uptake efficiency and pathways over the 5 years and their i</a:t>
            </a:r>
            <a:r>
              <a:rPr lang="en-US" dirty="0" smtClean="0"/>
              <a:t>nter-annual comparison?</a:t>
            </a:r>
            <a:endParaRPr lang="en-US" altLang="zh-CN" dirty="0" smtClean="0"/>
          </a:p>
          <a:p>
            <a:r>
              <a:rPr lang="en-US" altLang="zh-CN" b="1" dirty="0"/>
              <a:t>Q</a:t>
            </a:r>
            <a:r>
              <a:rPr lang="en-US" altLang="zh-CN" b="1" dirty="0" smtClean="0"/>
              <a:t>3</a:t>
            </a:r>
            <a:r>
              <a:rPr lang="zh-CN" altLang="en-US" dirty="0" smtClean="0"/>
              <a:t>：</a:t>
            </a:r>
            <a:r>
              <a:rPr lang="en-US" dirty="0" smtClean="0"/>
              <a:t>What are their </a:t>
            </a:r>
            <a:r>
              <a:rPr lang="en-US" dirty="0"/>
              <a:t>seasonal </a:t>
            </a:r>
            <a:r>
              <a:rPr lang="en-US" dirty="0" smtClean="0"/>
              <a:t>patterns?</a:t>
            </a:r>
          </a:p>
          <a:p>
            <a:r>
              <a:rPr lang="en-US" altLang="zh-CN" b="1" dirty="0"/>
              <a:t>Q</a:t>
            </a:r>
            <a:r>
              <a:rPr lang="en-US" altLang="zh-CN" b="1" dirty="0" smtClean="0"/>
              <a:t>4</a:t>
            </a:r>
            <a:r>
              <a:rPr lang="zh-CN" altLang="en-US" dirty="0" smtClean="0"/>
              <a:t>：</a:t>
            </a:r>
            <a:r>
              <a:rPr lang="en-US" dirty="0"/>
              <a:t> What are </a:t>
            </a:r>
            <a:r>
              <a:rPr lang="en-US" dirty="0" smtClean="0"/>
              <a:t>their characteristics at </a:t>
            </a:r>
            <a:r>
              <a:rPr lang="en-US" dirty="0"/>
              <a:t>the extreme low flow in </a:t>
            </a:r>
            <a:r>
              <a:rPr lang="en-US" dirty="0" smtClean="0"/>
              <a:t>summer 2018?</a:t>
            </a:r>
            <a:endParaRPr lang="en-US" altLang="zh-CN" b="1" dirty="0"/>
          </a:p>
          <a:p>
            <a:endParaRPr lang="en-US" dirty="0"/>
          </a:p>
          <a:p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858BA-97FF-467B-88B5-B4FF2FCC31FE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8488363" y="4903788"/>
            <a:ext cx="655637" cy="147637"/>
          </a:xfrm>
        </p:spPr>
        <p:txBody>
          <a:bodyPr/>
          <a:lstStyle/>
          <a:p>
            <a:r>
              <a:rPr lang="de-DE" smtClean="0"/>
              <a:t>www.ufz.de</a:t>
            </a:r>
            <a:endParaRPr lang="de-DE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238" y="227260"/>
            <a:ext cx="1728192" cy="4697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026" y="3507474"/>
            <a:ext cx="1152244" cy="1152244"/>
          </a:xfrm>
          <a:prstGeom prst="rect">
            <a:avLst/>
          </a:prstGeom>
        </p:spPr>
      </p:pic>
      <p:pic>
        <p:nvPicPr>
          <p:cNvPr id="1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840" y="3604547"/>
            <a:ext cx="1502846" cy="909515"/>
          </a:xfrm>
          <a:prstGeom prst="rect">
            <a:avLst/>
          </a:prstGeom>
        </p:spPr>
      </p:pic>
      <p:sp>
        <p:nvSpPr>
          <p:cNvPr id="15" name="Cross 14"/>
          <p:cNvSpPr/>
          <p:nvPr/>
        </p:nvSpPr>
        <p:spPr>
          <a:xfrm>
            <a:off x="2523094" y="3777243"/>
            <a:ext cx="457200" cy="457200"/>
          </a:xfrm>
          <a:prstGeom prst="plus">
            <a:avLst>
              <a:gd name="adj" fmla="val 40463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Equal 16"/>
          <p:cNvSpPr/>
          <p:nvPr/>
        </p:nvSpPr>
        <p:spPr>
          <a:xfrm>
            <a:off x="4735521" y="3777242"/>
            <a:ext cx="540060" cy="491213"/>
          </a:xfrm>
          <a:prstGeom prst="mathEqua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26694" y="3373182"/>
            <a:ext cx="788766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zh-CN" altLang="en-US" sz="7200" b="1" dirty="0">
                <a:ln/>
                <a:solidFill>
                  <a:schemeClr val="accent3"/>
                </a:solidFill>
              </a:rPr>
              <a:t>？</a:t>
            </a:r>
            <a:endParaRPr lang="en-US" sz="72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" y="4893344"/>
            <a:ext cx="712428" cy="2492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2260" y="3226929"/>
            <a:ext cx="1938838" cy="1454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5997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Seite </a:t>
            </a:r>
            <a:fld id="{729597E8-C6DD-4D84-9D20-814374D0D563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5693648" y="4460171"/>
            <a:ext cx="31163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Fig. 1 </a:t>
            </a:r>
            <a:r>
              <a:rPr lang="en-US" sz="1200" dirty="0" smtClean="0"/>
              <a:t>Site description of Lower Bode</a:t>
            </a:r>
            <a:endParaRPr lang="en-US" sz="1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7" t="14400" r="8913" b="15775"/>
          <a:stretch/>
        </p:blipFill>
        <p:spPr>
          <a:xfrm>
            <a:off x="4965064" y="1129705"/>
            <a:ext cx="4308444" cy="325581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04478" y="1112640"/>
            <a:ext cx="4862128" cy="3785652"/>
          </a:xfrm>
          <a:prstGeom prst="rect">
            <a:avLst/>
          </a:prstGeom>
          <a:noFill/>
          <a:ln w="28575">
            <a:solidFill>
              <a:srgbClr val="44AADD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zh-CN" sz="1200" b="1" dirty="0" smtClean="0"/>
              <a:t>Model Name</a:t>
            </a:r>
            <a:r>
              <a:rPr lang="en-US" altLang="zh-CN" sz="1200" dirty="0" smtClean="0"/>
              <a:t>: WASP7.5.2 Advanced Eutrophication Module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zh-CN" sz="1200" b="1" dirty="0" smtClean="0"/>
              <a:t>Model Domain</a:t>
            </a:r>
            <a:r>
              <a:rPr lang="en-US" altLang="zh-CN" sz="1200" dirty="0" smtClean="0"/>
              <a:t>: 27.4-km 5</a:t>
            </a:r>
            <a:r>
              <a:rPr lang="en-US" altLang="zh-CN" sz="1200" baseline="30000" dirty="0" smtClean="0"/>
              <a:t>th</a:t>
            </a:r>
            <a:r>
              <a:rPr lang="en-US" altLang="zh-CN" sz="1200" dirty="0" smtClean="0"/>
              <a:t> river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zh-CN" sz="1200" b="1" dirty="0" smtClean="0"/>
              <a:t>Time Range</a:t>
            </a:r>
            <a:r>
              <a:rPr lang="en-US" altLang="zh-CN" sz="1200" dirty="0" smtClean="0"/>
              <a:t>: 5 years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zh-CN" sz="1200" b="1" dirty="0" smtClean="0"/>
              <a:t>Time </a:t>
            </a:r>
            <a:r>
              <a:rPr lang="en-US" altLang="zh-CN" sz="1200" b="1" dirty="0"/>
              <a:t>Step</a:t>
            </a:r>
            <a:r>
              <a:rPr lang="en-US" altLang="zh-CN" sz="1100" dirty="0"/>
              <a:t>: &lt; 0.01 </a:t>
            </a:r>
            <a:r>
              <a:rPr lang="en-US" altLang="zh-CN" sz="1100" dirty="0" smtClean="0"/>
              <a:t>d</a:t>
            </a:r>
            <a:endParaRPr lang="en-US" altLang="zh-CN" sz="1200" dirty="0" smtClean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zh-CN" sz="1200" b="1" dirty="0"/>
              <a:t>Model Setup: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en-US" sz="1200" dirty="0"/>
              <a:t>Flow </a:t>
            </a:r>
            <a:r>
              <a:rPr lang="en-US" altLang="zh-CN" sz="1200" dirty="0"/>
              <a:t>Boundary</a:t>
            </a:r>
            <a:endParaRPr lang="en-US" sz="1200" dirty="0"/>
          </a:p>
          <a:p>
            <a:pPr marL="1028700" lvl="2" indent="-171450">
              <a:buFont typeface="Wingdings" panose="05000000000000000000" pitchFamily="2" charset="2"/>
              <a:buChar char="§"/>
            </a:pPr>
            <a:r>
              <a:rPr lang="en-US" sz="1200" dirty="0"/>
              <a:t>Upper: 15-min interval </a:t>
            </a:r>
            <a:r>
              <a:rPr lang="en-US" sz="1200" dirty="0" smtClean="0"/>
              <a:t>Q at GGL</a:t>
            </a:r>
            <a:endParaRPr lang="en-US" sz="1200" dirty="0"/>
          </a:p>
          <a:p>
            <a:pPr marL="1028700" lvl="2" indent="-171450">
              <a:buFont typeface="Wingdings" panose="05000000000000000000" pitchFamily="2" charset="2"/>
              <a:buChar char="§"/>
            </a:pPr>
            <a:r>
              <a:rPr lang="en-US" sz="1200" dirty="0"/>
              <a:t>Lateral: calculated daily discharge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en-US" sz="1200" dirty="0"/>
              <a:t>Water </a:t>
            </a:r>
            <a:r>
              <a:rPr lang="en-US" sz="1200" dirty="0" smtClean="0"/>
              <a:t>Quality </a:t>
            </a:r>
            <a:r>
              <a:rPr lang="en-US" altLang="zh-CN" sz="1200" dirty="0" smtClean="0"/>
              <a:t>Boundary</a:t>
            </a:r>
            <a:endParaRPr lang="en-US" sz="1200" dirty="0"/>
          </a:p>
          <a:p>
            <a:pPr marL="1028700" lvl="2" indent="-171450">
              <a:buFont typeface="Wingdings" panose="05000000000000000000" pitchFamily="2" charset="2"/>
              <a:buChar char="§"/>
            </a:pPr>
            <a:r>
              <a:rPr lang="en-US" sz="1200" dirty="0"/>
              <a:t>Upper: </a:t>
            </a:r>
            <a:r>
              <a:rPr lang="en-US" sz="1200" b="1" dirty="0">
                <a:solidFill>
                  <a:srgbClr val="FF0000"/>
                </a:solidFill>
              </a:rPr>
              <a:t>15-min</a:t>
            </a:r>
            <a:r>
              <a:rPr lang="en-US" sz="1200" dirty="0"/>
              <a:t> interval </a:t>
            </a:r>
            <a:r>
              <a:rPr lang="en-US" sz="1200" dirty="0" smtClean="0"/>
              <a:t>data </a:t>
            </a:r>
            <a:r>
              <a:rPr lang="en-US" sz="1200" dirty="0"/>
              <a:t>for </a:t>
            </a:r>
            <a:r>
              <a:rPr lang="en-US" sz="1200" b="1" dirty="0" smtClean="0">
                <a:solidFill>
                  <a:srgbClr val="FF0000"/>
                </a:solidFill>
              </a:rPr>
              <a:t>DO</a:t>
            </a:r>
            <a:r>
              <a:rPr lang="en-US" sz="1200" b="1" dirty="0">
                <a:solidFill>
                  <a:srgbClr val="FF0000"/>
                </a:solidFill>
              </a:rPr>
              <a:t>, NO3, </a:t>
            </a:r>
            <a:r>
              <a:rPr lang="en-US" sz="1200" b="1" dirty="0" err="1" smtClean="0">
                <a:solidFill>
                  <a:srgbClr val="FF0000"/>
                </a:solidFill>
              </a:rPr>
              <a:t>Chl</a:t>
            </a:r>
            <a:r>
              <a:rPr lang="en-US" sz="1200" b="1" dirty="0" smtClean="0">
                <a:solidFill>
                  <a:srgbClr val="FF0000"/>
                </a:solidFill>
              </a:rPr>
              <a:t>-a </a:t>
            </a:r>
            <a:r>
              <a:rPr lang="en-US" sz="1200" dirty="0" smtClean="0"/>
              <a:t>at GGL, monthly data</a:t>
            </a:r>
            <a:r>
              <a:rPr lang="en-US" sz="1200" dirty="0"/>
              <a:t> for other </a:t>
            </a:r>
            <a:r>
              <a:rPr lang="en-US" sz="1200" dirty="0" smtClean="0"/>
              <a:t>variables</a:t>
            </a:r>
          </a:p>
          <a:p>
            <a:pPr marL="1028700" lvl="2" indent="-171450">
              <a:buFont typeface="Wingdings" panose="05000000000000000000" pitchFamily="2" charset="2"/>
              <a:buChar char="§"/>
            </a:pPr>
            <a:r>
              <a:rPr lang="en-US" sz="1200" dirty="0" smtClean="0"/>
              <a:t>Lateral: calculated daily NO3, bi-monthly data </a:t>
            </a:r>
            <a:r>
              <a:rPr lang="en-US" sz="1200" dirty="0"/>
              <a:t>at</a:t>
            </a:r>
            <a:r>
              <a:rPr lang="en-US" altLang="zh-CN" sz="1200" dirty="0"/>
              <a:t> routine WQ </a:t>
            </a:r>
            <a:r>
              <a:rPr lang="en-US" altLang="zh-CN" sz="1200" dirty="0" smtClean="0"/>
              <a:t>stations </a:t>
            </a:r>
            <a:r>
              <a:rPr lang="en-US" sz="1200" dirty="0" smtClean="0"/>
              <a:t>for other variables</a:t>
            </a:r>
            <a:endParaRPr lang="en-US" altLang="zh-CN" sz="1200" b="1" dirty="0" smtClean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zh-CN" sz="1200" b="1" dirty="0" smtClean="0"/>
              <a:t>Model Calibration</a:t>
            </a:r>
            <a:r>
              <a:rPr lang="en-US" altLang="zh-CN" sz="1200" dirty="0" smtClean="0"/>
              <a:t>: </a:t>
            </a:r>
          </a:p>
          <a:p>
            <a:pPr marL="571500" lvl="1" indent="-171450">
              <a:buFont typeface="Wingdings" panose="05000000000000000000" pitchFamily="2" charset="2"/>
              <a:buChar char="§"/>
            </a:pPr>
            <a:r>
              <a:rPr lang="en-US" sz="1200" dirty="0" smtClean="0"/>
              <a:t>Data: </a:t>
            </a:r>
            <a:r>
              <a:rPr lang="en-US" sz="1200" dirty="0"/>
              <a:t>15-min </a:t>
            </a:r>
            <a:r>
              <a:rPr lang="en-US" sz="1200" dirty="0" smtClean="0"/>
              <a:t>interval simulations vs measurements at STF</a:t>
            </a:r>
          </a:p>
          <a:p>
            <a:pPr marL="571500" lvl="1" indent="-171450">
              <a:buFont typeface="Wingdings" panose="05000000000000000000" pitchFamily="2" charset="2"/>
              <a:buChar char="§"/>
            </a:pPr>
            <a:r>
              <a:rPr lang="en-US" sz="1200" dirty="0" smtClean="0"/>
              <a:t>Step 1: Q</a:t>
            </a:r>
          </a:p>
          <a:p>
            <a:pPr marL="571500" lvl="1" indent="-171450">
              <a:buFont typeface="Wingdings" panose="05000000000000000000" pitchFamily="2" charset="2"/>
              <a:buChar char="§"/>
            </a:pPr>
            <a:r>
              <a:rPr lang="en-US" sz="1200" dirty="0" smtClean="0"/>
              <a:t>Step 2: Phytoplankton </a:t>
            </a:r>
            <a:r>
              <a:rPr lang="en-US" sz="1200" b="1" dirty="0" err="1" smtClean="0">
                <a:solidFill>
                  <a:srgbClr val="FF0000"/>
                </a:solidFill>
              </a:rPr>
              <a:t>Chl</a:t>
            </a:r>
            <a:r>
              <a:rPr lang="en-US" sz="1200" b="1" dirty="0" smtClean="0">
                <a:solidFill>
                  <a:srgbClr val="FF0000"/>
                </a:solidFill>
              </a:rPr>
              <a:t>-a</a:t>
            </a:r>
            <a:r>
              <a:rPr lang="en-US" sz="1200" dirty="0" smtClean="0"/>
              <a:t> &amp; </a:t>
            </a:r>
            <a:r>
              <a:rPr lang="en-US" sz="1200" dirty="0" err="1"/>
              <a:t>p</a:t>
            </a:r>
            <a:r>
              <a:rPr lang="en-US" sz="1200" dirty="0" err="1" smtClean="0"/>
              <a:t>eriphyton</a:t>
            </a:r>
            <a:r>
              <a:rPr lang="en-US" sz="1200" dirty="0" smtClean="0"/>
              <a:t> biomass carbon</a:t>
            </a:r>
          </a:p>
          <a:p>
            <a:pPr marL="571500" lvl="1" indent="-171450">
              <a:buFont typeface="Wingdings" panose="05000000000000000000" pitchFamily="2" charset="2"/>
              <a:buChar char="§"/>
            </a:pPr>
            <a:r>
              <a:rPr lang="en-US" sz="1200" dirty="0" smtClean="0"/>
              <a:t>Step 3: </a:t>
            </a:r>
            <a:r>
              <a:rPr lang="en-US" sz="1200" b="1" dirty="0" smtClean="0">
                <a:solidFill>
                  <a:srgbClr val="FF0000"/>
                </a:solidFill>
              </a:rPr>
              <a:t>Diurnal DO—&gt;GPP (for assimilatory uptake)</a:t>
            </a:r>
          </a:p>
          <a:p>
            <a:pPr marL="571500" lvl="1" indent="-171450">
              <a:buFont typeface="Wingdings" panose="05000000000000000000" pitchFamily="2" charset="2"/>
              <a:buChar char="§"/>
            </a:pPr>
            <a:r>
              <a:rPr lang="en-US" sz="1200" dirty="0" smtClean="0"/>
              <a:t>Step 4: </a:t>
            </a:r>
            <a:r>
              <a:rPr lang="en-US" sz="1200" b="1" dirty="0" smtClean="0">
                <a:solidFill>
                  <a:srgbClr val="FF0000"/>
                </a:solidFill>
              </a:rPr>
              <a:t>NO3</a:t>
            </a:r>
            <a:r>
              <a:rPr lang="en-US" sz="1200" dirty="0" smtClean="0"/>
              <a:t> </a:t>
            </a:r>
            <a:r>
              <a:rPr lang="en-US" sz="1200" b="1" dirty="0">
                <a:solidFill>
                  <a:srgbClr val="FF0000"/>
                </a:solidFill>
              </a:rPr>
              <a:t>(for </a:t>
            </a:r>
            <a:r>
              <a:rPr lang="en-US" sz="1200" b="1" dirty="0" smtClean="0">
                <a:solidFill>
                  <a:srgbClr val="FF0000"/>
                </a:solidFill>
              </a:rPr>
              <a:t>denitrification)</a:t>
            </a:r>
            <a:endParaRPr lang="en-US" sz="1200" dirty="0" smtClean="0"/>
          </a:p>
          <a:p>
            <a:pPr marL="114300" indent="-171450">
              <a:buFont typeface="Wingdings" panose="05000000000000000000" pitchFamily="2" charset="2"/>
              <a:buChar char="§"/>
            </a:pPr>
            <a:r>
              <a:rPr lang="en-US" sz="1200" b="1" dirty="0" smtClean="0"/>
              <a:t>N Uptake Calculation</a:t>
            </a:r>
            <a:r>
              <a:rPr lang="en-US" sz="1200" dirty="0" smtClean="0"/>
              <a:t>: At daily, seasonal, annual &amp; 5-y scales. </a:t>
            </a:r>
            <a:endParaRPr lang="en-US" sz="12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238" y="227260"/>
            <a:ext cx="1728192" cy="4697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" y="4893344"/>
            <a:ext cx="712428" cy="24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07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07504" y="826715"/>
            <a:ext cx="522058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400" dirty="0"/>
              <a:t>Not only compare </a:t>
            </a:r>
            <a:r>
              <a:rPr lang="en-US" sz="1400" b="1" dirty="0"/>
              <a:t>state variables</a:t>
            </a:r>
            <a:r>
              <a:rPr lang="en-US" sz="1400" dirty="0"/>
              <a:t>, but also </a:t>
            </a:r>
            <a:r>
              <a:rPr lang="en-US" sz="1400" b="1" dirty="0"/>
              <a:t>process </a:t>
            </a:r>
            <a:r>
              <a:rPr lang="en-US" sz="1400" b="1" dirty="0" smtClean="0"/>
              <a:t>fluxes</a:t>
            </a:r>
            <a:r>
              <a:rPr lang="en-US" sz="1400" dirty="0" smtClean="0"/>
              <a:t>!</a:t>
            </a:r>
            <a:endParaRPr lang="en-US" sz="1400" dirty="0"/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n-US" sz="1400" dirty="0" smtClean="0"/>
              <a:t>In this case, </a:t>
            </a:r>
            <a:r>
              <a:rPr lang="en-US" sz="1400" b="1" dirty="0" smtClean="0"/>
              <a:t>GPP</a:t>
            </a:r>
            <a:r>
              <a:rPr lang="en-US" sz="1400" dirty="0" smtClean="0"/>
              <a:t> from measurement is the hidden process information in high frequency data to support quantification of </a:t>
            </a:r>
            <a:r>
              <a:rPr lang="en-US" sz="1400" b="1" dirty="0" smtClean="0">
                <a:solidFill>
                  <a:srgbClr val="C00000"/>
                </a:solidFill>
              </a:rPr>
              <a:t>assimilatory N uptake. 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rgbClr val="38382F"/>
                </a:solidFill>
              </a:rPr>
              <a:t>In s</a:t>
            </a:r>
            <a:r>
              <a:rPr lang="en-US" altLang="zh-CN" sz="1400" dirty="0" smtClean="0">
                <a:solidFill>
                  <a:srgbClr val="38382F"/>
                </a:solidFill>
              </a:rPr>
              <a:t>pring, </a:t>
            </a:r>
            <a:r>
              <a:rPr lang="en-US" altLang="zh-CN" sz="1400" dirty="0">
                <a:solidFill>
                  <a:srgbClr val="38382F"/>
                </a:solidFill>
              </a:rPr>
              <a:t>GPP by </a:t>
            </a:r>
            <a:r>
              <a:rPr lang="en-US" altLang="zh-CN" sz="1400" dirty="0">
                <a:solidFill>
                  <a:srgbClr val="FFC000"/>
                </a:solidFill>
              </a:rPr>
              <a:t>Phytoplankton </a:t>
            </a:r>
            <a:r>
              <a:rPr lang="en-US" altLang="zh-CN" sz="1400" dirty="0">
                <a:solidFill>
                  <a:srgbClr val="38382F"/>
                </a:solidFill>
              </a:rPr>
              <a:t>is </a:t>
            </a:r>
            <a:r>
              <a:rPr lang="en-US" altLang="zh-CN" sz="1400" dirty="0" smtClean="0">
                <a:solidFill>
                  <a:srgbClr val="38382F"/>
                </a:solidFill>
              </a:rPr>
              <a:t>dominant. In summer, </a:t>
            </a:r>
            <a:r>
              <a:rPr lang="en-US" altLang="zh-CN" sz="1400" dirty="0">
                <a:solidFill>
                  <a:srgbClr val="38382F"/>
                </a:solidFill>
              </a:rPr>
              <a:t>GPP by </a:t>
            </a:r>
            <a:r>
              <a:rPr lang="en-US" altLang="zh-CN" sz="1400" dirty="0" err="1">
                <a:solidFill>
                  <a:srgbClr val="00B050"/>
                </a:solidFill>
              </a:rPr>
              <a:t>Periphyton</a:t>
            </a:r>
            <a:r>
              <a:rPr lang="en-US" altLang="zh-CN" sz="1400" dirty="0">
                <a:solidFill>
                  <a:srgbClr val="00B050"/>
                </a:solidFill>
              </a:rPr>
              <a:t> </a:t>
            </a:r>
            <a:r>
              <a:rPr lang="en-US" altLang="zh-CN" sz="1400" dirty="0">
                <a:solidFill>
                  <a:srgbClr val="38382F"/>
                </a:solidFill>
              </a:rPr>
              <a:t>is dominant</a:t>
            </a:r>
            <a:r>
              <a:rPr lang="en-US" altLang="zh-CN" sz="1400" dirty="0" smtClean="0">
                <a:solidFill>
                  <a:srgbClr val="38382F"/>
                </a:solidFill>
              </a:rPr>
              <a:t>.</a:t>
            </a:r>
            <a:endParaRPr lang="en-US" sz="1600" dirty="0">
              <a:solidFill>
                <a:srgbClr val="C00000"/>
              </a:solidFill>
            </a:endParaRPr>
          </a:p>
        </p:txBody>
      </p:sp>
      <p:pic>
        <p:nvPicPr>
          <p:cNvPr id="30" name="Content Placeholder 2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96" y="2139702"/>
            <a:ext cx="3667518" cy="275063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vs Measurement (Q1)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Seite </a:t>
            </a:r>
            <a:fld id="{729597E8-C6DD-4D84-9D20-814374D0D563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8" t="3800" r="4381"/>
          <a:stretch/>
        </p:blipFill>
        <p:spPr>
          <a:xfrm>
            <a:off x="5417798" y="155605"/>
            <a:ext cx="3726710" cy="497242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321853" y="220457"/>
            <a:ext cx="7146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b="1" i="1" dirty="0">
                <a:solidFill>
                  <a:schemeClr val="bg1">
                    <a:lumMod val="50000"/>
                  </a:schemeClr>
                </a:solidFill>
              </a:rPr>
              <a:t>R</a:t>
            </a:r>
            <a:r>
              <a:rPr lang="en-US" sz="600" b="1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en-US" sz="600" b="1" dirty="0" smtClean="0">
                <a:solidFill>
                  <a:schemeClr val="bg1">
                    <a:lumMod val="50000"/>
                  </a:schemeClr>
                </a:solidFill>
              </a:rPr>
              <a:t>0.99</a:t>
            </a:r>
          </a:p>
          <a:p>
            <a:r>
              <a:rPr lang="en-US" sz="600" b="1" i="1" dirty="0" err="1">
                <a:solidFill>
                  <a:schemeClr val="bg1">
                    <a:lumMod val="50000"/>
                  </a:schemeClr>
                </a:solidFill>
              </a:rPr>
              <a:t>PBias</a:t>
            </a:r>
            <a:r>
              <a:rPr lang="en-US" sz="600" b="1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en-US" sz="600" b="1" dirty="0" smtClean="0">
                <a:solidFill>
                  <a:schemeClr val="bg1">
                    <a:lumMod val="50000"/>
                  </a:schemeClr>
                </a:solidFill>
              </a:rPr>
              <a:t>3.00%</a:t>
            </a:r>
            <a:endParaRPr lang="en-US" sz="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21853" y="977755"/>
            <a:ext cx="6655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b="1" i="1" dirty="0">
                <a:solidFill>
                  <a:schemeClr val="bg1">
                    <a:lumMod val="50000"/>
                  </a:schemeClr>
                </a:solidFill>
              </a:rPr>
              <a:t>R</a:t>
            </a:r>
            <a:r>
              <a:rPr lang="en-US" sz="600" b="1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en-US" sz="600" b="1" dirty="0" smtClean="0">
                <a:solidFill>
                  <a:schemeClr val="bg1">
                    <a:lumMod val="50000"/>
                  </a:schemeClr>
                </a:solidFill>
              </a:rPr>
              <a:t>0.96</a:t>
            </a:r>
          </a:p>
          <a:p>
            <a:r>
              <a:rPr lang="en-US" sz="600" b="1" i="1" dirty="0" err="1">
                <a:solidFill>
                  <a:schemeClr val="bg1">
                    <a:lumMod val="50000"/>
                  </a:schemeClr>
                </a:solidFill>
              </a:rPr>
              <a:t>PBias</a:t>
            </a:r>
            <a:r>
              <a:rPr lang="en-US" sz="600" b="1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en-US" sz="600" b="1" dirty="0" smtClean="0">
                <a:solidFill>
                  <a:schemeClr val="bg1">
                    <a:lumMod val="50000"/>
                  </a:schemeClr>
                </a:solidFill>
              </a:rPr>
              <a:t>0.53%</a:t>
            </a:r>
            <a:endParaRPr lang="en-US" sz="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09029" y="1754691"/>
            <a:ext cx="6912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b="1" i="1" dirty="0">
                <a:solidFill>
                  <a:schemeClr val="bg1">
                    <a:lumMod val="50000"/>
                  </a:schemeClr>
                </a:solidFill>
              </a:rPr>
              <a:t>R</a:t>
            </a:r>
            <a:r>
              <a:rPr lang="en-US" sz="600" b="1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en-US" sz="600" b="1" dirty="0" smtClean="0">
                <a:solidFill>
                  <a:schemeClr val="bg1">
                    <a:lumMod val="50000"/>
                  </a:schemeClr>
                </a:solidFill>
              </a:rPr>
              <a:t>0.97</a:t>
            </a:r>
          </a:p>
          <a:p>
            <a:r>
              <a:rPr lang="en-US" sz="600" b="1" i="1" dirty="0" err="1">
                <a:solidFill>
                  <a:schemeClr val="bg1">
                    <a:lumMod val="50000"/>
                  </a:schemeClr>
                </a:solidFill>
              </a:rPr>
              <a:t>PBias</a:t>
            </a:r>
            <a:r>
              <a:rPr lang="en-US" sz="600" b="1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en-US" sz="600" b="1" dirty="0" smtClean="0">
                <a:solidFill>
                  <a:schemeClr val="bg1">
                    <a:lumMod val="50000"/>
                  </a:schemeClr>
                </a:solidFill>
              </a:rPr>
              <a:t>-0.02%</a:t>
            </a:r>
            <a:endParaRPr lang="en-US" sz="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21853" y="2535746"/>
            <a:ext cx="6655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b="1" i="1" dirty="0">
                <a:solidFill>
                  <a:schemeClr val="bg1">
                    <a:lumMod val="50000"/>
                  </a:schemeClr>
                </a:solidFill>
              </a:rPr>
              <a:t>R</a:t>
            </a:r>
            <a:r>
              <a:rPr lang="en-US" sz="600" b="1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en-US" sz="600" b="1" dirty="0" smtClean="0">
                <a:solidFill>
                  <a:schemeClr val="bg1">
                    <a:lumMod val="50000"/>
                  </a:schemeClr>
                </a:solidFill>
              </a:rPr>
              <a:t>0.48</a:t>
            </a:r>
          </a:p>
          <a:p>
            <a:r>
              <a:rPr lang="en-US" sz="600" b="1" i="1" dirty="0" err="1">
                <a:solidFill>
                  <a:schemeClr val="bg1">
                    <a:lumMod val="50000"/>
                  </a:schemeClr>
                </a:solidFill>
              </a:rPr>
              <a:t>PBias</a:t>
            </a:r>
            <a:r>
              <a:rPr lang="en-US" sz="600" b="1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en-US" sz="600" b="1" dirty="0" smtClean="0">
                <a:solidFill>
                  <a:schemeClr val="bg1">
                    <a:lumMod val="50000"/>
                  </a:schemeClr>
                </a:solidFill>
              </a:rPr>
              <a:t>1.53%</a:t>
            </a:r>
            <a:endParaRPr lang="en-US" sz="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68306" y="2346434"/>
            <a:ext cx="1188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i="1" dirty="0">
                <a:solidFill>
                  <a:schemeClr val="bg1">
                    <a:lumMod val="50000"/>
                  </a:schemeClr>
                </a:solidFill>
              </a:rPr>
              <a:t>R</a:t>
            </a:r>
            <a:r>
              <a:rPr lang="en-US" sz="900" b="1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</a:rPr>
              <a:t>0.66</a:t>
            </a:r>
          </a:p>
          <a:p>
            <a:r>
              <a:rPr lang="en-US" sz="900" b="1" i="1" dirty="0" err="1">
                <a:solidFill>
                  <a:schemeClr val="bg1">
                    <a:lumMod val="50000"/>
                  </a:schemeClr>
                </a:solidFill>
              </a:rPr>
              <a:t>PBias</a:t>
            </a:r>
            <a:r>
              <a:rPr lang="en-US" sz="900" b="1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</a:rPr>
              <a:t>0.36%</a:t>
            </a:r>
            <a:endParaRPr lang="en-US" sz="9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07504" y="826715"/>
            <a:ext cx="5220580" cy="1438129"/>
          </a:xfrm>
          <a:prstGeom prst="roundRect">
            <a:avLst>
              <a:gd name="adj" fmla="val 8550"/>
            </a:avLst>
          </a:prstGeom>
          <a:noFill/>
          <a:ln>
            <a:solidFill>
              <a:srgbClr val="44AAD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笑脸 17"/>
          <p:cNvSpPr/>
          <p:nvPr/>
        </p:nvSpPr>
        <p:spPr>
          <a:xfrm>
            <a:off x="4478046" y="3695963"/>
            <a:ext cx="624034" cy="600466"/>
          </a:xfrm>
          <a:prstGeom prst="smileyFace">
            <a:avLst/>
          </a:prstGeom>
          <a:solidFill>
            <a:srgbClr val="FFFF00"/>
          </a:solidFill>
          <a:ln>
            <a:solidFill>
              <a:srgbClr val="44AADD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6192180" y="-20538"/>
            <a:ext cx="24087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Fig. 2 </a:t>
            </a:r>
            <a:r>
              <a:rPr lang="en-US" sz="1100" dirty="0" smtClean="0"/>
              <a:t>State variable comparison</a:t>
            </a:r>
            <a:endParaRPr lang="en-US" sz="1100" dirty="0"/>
          </a:p>
        </p:txBody>
      </p:sp>
      <p:sp>
        <p:nvSpPr>
          <p:cNvPr id="26" name="TextBox 25"/>
          <p:cNvSpPr txBox="1"/>
          <p:nvPr/>
        </p:nvSpPr>
        <p:spPr>
          <a:xfrm>
            <a:off x="1187624" y="4767994"/>
            <a:ext cx="33760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Fig. 3 </a:t>
            </a:r>
            <a:r>
              <a:rPr lang="en-US" sz="1100" dirty="0" smtClean="0"/>
              <a:t>Simulated and observed GPP comparison</a:t>
            </a:r>
            <a:endParaRPr lang="en-US" sz="11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" y="4893344"/>
            <a:ext cx="712428" cy="24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32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9" r="6853"/>
          <a:stretch/>
        </p:blipFill>
        <p:spPr>
          <a:xfrm>
            <a:off x="4680012" y="2198665"/>
            <a:ext cx="4389153" cy="24836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</a:t>
            </a:r>
            <a:r>
              <a:rPr lang="en-US" altLang="zh-CN" dirty="0" smtClean="0"/>
              <a:t>nstream DIN Uptake on 5-Year and </a:t>
            </a:r>
            <a:r>
              <a:rPr lang="en-US" altLang="zh-CN" dirty="0"/>
              <a:t>A</a:t>
            </a:r>
            <a:r>
              <a:rPr lang="en-US" dirty="0" smtClean="0"/>
              <a:t>nnual Scales (Q2)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Seite </a:t>
            </a:r>
            <a:fld id="{729597E8-C6DD-4D84-9D20-814374D0D563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cxnSp>
        <p:nvCxnSpPr>
          <p:cNvPr id="35" name="Straight Connector 34"/>
          <p:cNvCxnSpPr/>
          <p:nvPr/>
        </p:nvCxnSpPr>
        <p:spPr>
          <a:xfrm>
            <a:off x="4608004" y="983200"/>
            <a:ext cx="0" cy="400507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179512" y="3687874"/>
            <a:ext cx="4299504" cy="1185146"/>
          </a:xfrm>
          <a:prstGeom prst="roundRect">
            <a:avLst>
              <a:gd name="adj" fmla="val 8550"/>
            </a:avLst>
          </a:prstGeom>
          <a:noFill/>
          <a:ln>
            <a:solidFill>
              <a:srgbClr val="44AAD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ounded Rectangle 44"/>
          <p:cNvSpPr/>
          <p:nvPr/>
        </p:nvSpPr>
        <p:spPr>
          <a:xfrm>
            <a:off x="4937815" y="1246623"/>
            <a:ext cx="3992553" cy="987443"/>
          </a:xfrm>
          <a:prstGeom prst="roundRect">
            <a:avLst>
              <a:gd name="adj" fmla="val 8550"/>
            </a:avLst>
          </a:prstGeom>
          <a:noFill/>
          <a:ln>
            <a:solidFill>
              <a:srgbClr val="44AAD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179512" y="3687874"/>
            <a:ext cx="42995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altLang="zh-CN" sz="1400" dirty="0" smtClean="0"/>
              <a:t>Net DIN uptake efficiency  in the 5</a:t>
            </a:r>
            <a:r>
              <a:rPr lang="en-US" altLang="zh-CN" sz="1400" baseline="30000" dirty="0" smtClean="0"/>
              <a:t>th</a:t>
            </a:r>
            <a:r>
              <a:rPr lang="en-US" altLang="zh-CN" sz="1400" dirty="0" smtClean="0"/>
              <a:t>-order agricultural river amounted to </a:t>
            </a:r>
            <a:r>
              <a:rPr lang="en-US" altLang="zh-CN" sz="1400" b="1" dirty="0" smtClean="0"/>
              <a:t>1.25%</a:t>
            </a:r>
            <a:r>
              <a:rPr lang="en-US" altLang="zh-CN" sz="1400" dirty="0" smtClean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altLang="zh-CN" sz="1400" dirty="0" smtClean="0"/>
              <a:t>Total uptake amount ranking via pathways: </a:t>
            </a:r>
            <a:r>
              <a:rPr lang="en-US" altLang="zh-CN" sz="1400" dirty="0" err="1" smtClean="0">
                <a:solidFill>
                  <a:srgbClr val="00B050"/>
                </a:solidFill>
              </a:rPr>
              <a:t>Periphyton</a:t>
            </a:r>
            <a:r>
              <a:rPr lang="en-US" altLang="zh-CN" sz="1400" dirty="0" smtClean="0">
                <a:solidFill>
                  <a:srgbClr val="00B050"/>
                </a:solidFill>
              </a:rPr>
              <a:t> Uptake </a:t>
            </a:r>
            <a:r>
              <a:rPr lang="en-US" altLang="zh-CN" sz="1400" dirty="0" smtClean="0"/>
              <a:t>&gt; </a:t>
            </a:r>
            <a:r>
              <a:rPr lang="en-US" altLang="zh-CN" sz="1400" dirty="0" smtClean="0">
                <a:solidFill>
                  <a:srgbClr val="FFC000"/>
                </a:solidFill>
              </a:rPr>
              <a:t>Phytoplankton Uptake </a:t>
            </a:r>
            <a:r>
              <a:rPr lang="en-US" altLang="zh-CN" sz="1400" dirty="0" smtClean="0"/>
              <a:t>&gt; </a:t>
            </a:r>
            <a:r>
              <a:rPr lang="en-US" altLang="zh-CN" sz="1400" dirty="0" smtClean="0">
                <a:solidFill>
                  <a:srgbClr val="FF0000"/>
                </a:solidFill>
              </a:rPr>
              <a:t>Denitrification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17347" y="3149220"/>
            <a:ext cx="391293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Fig. 4 </a:t>
            </a:r>
            <a:r>
              <a:rPr lang="en-US" sz="1100" dirty="0" smtClean="0"/>
              <a:t>Total DIN budget in Lower Bode from 2014 </a:t>
            </a:r>
            <a:r>
              <a:rPr lang="en-US" sz="1100" dirty="0"/>
              <a:t>to </a:t>
            </a:r>
            <a:r>
              <a:rPr lang="en-US" sz="1100" dirty="0" smtClean="0"/>
              <a:t>2018</a:t>
            </a:r>
          </a:p>
          <a:p>
            <a:r>
              <a:rPr lang="en-US" sz="800" dirty="0" smtClean="0"/>
              <a:t>The black box represents the lower Bode.</a:t>
            </a:r>
          </a:p>
          <a:p>
            <a:r>
              <a:rPr lang="en-US" sz="800" dirty="0" smtClean="0"/>
              <a:t>The </a:t>
            </a:r>
            <a:r>
              <a:rPr lang="en-US" sz="800" dirty="0"/>
              <a:t>line thickness is proportional to the </a:t>
            </a:r>
            <a:r>
              <a:rPr lang="en-US" sz="800" dirty="0" smtClean="0"/>
              <a:t>DIN </a:t>
            </a:r>
            <a:r>
              <a:rPr lang="en-US" sz="800" dirty="0"/>
              <a:t>fluxes </a:t>
            </a:r>
            <a:r>
              <a:rPr lang="en-US" sz="800" dirty="0" smtClean="0"/>
              <a:t>in the </a:t>
            </a:r>
            <a:r>
              <a:rPr lang="en-US" sz="800" dirty="0"/>
              <a:t>unit of </a:t>
            </a:r>
            <a:r>
              <a:rPr lang="en-US" sz="800" dirty="0" err="1" smtClean="0"/>
              <a:t>MgN</a:t>
            </a:r>
            <a:r>
              <a:rPr lang="en-US" sz="800" dirty="0" smtClean="0"/>
              <a:t> (=10</a:t>
            </a:r>
            <a:r>
              <a:rPr lang="en-US" sz="800" baseline="30000" dirty="0" smtClean="0"/>
              <a:t>6</a:t>
            </a:r>
            <a:r>
              <a:rPr lang="en-US" sz="800" dirty="0" smtClean="0"/>
              <a:t> </a:t>
            </a:r>
            <a:r>
              <a:rPr lang="en-US" sz="800" dirty="0" err="1" smtClean="0"/>
              <a:t>gN</a:t>
            </a:r>
            <a:r>
              <a:rPr lang="en-US" sz="800" dirty="0" smtClean="0"/>
              <a:t>).</a:t>
            </a:r>
            <a:endParaRPr lang="en-US" sz="800" dirty="0"/>
          </a:p>
        </p:txBody>
      </p:sp>
      <p:sp>
        <p:nvSpPr>
          <p:cNvPr id="48" name="TextBox 47"/>
          <p:cNvSpPr txBox="1"/>
          <p:nvPr/>
        </p:nvSpPr>
        <p:spPr>
          <a:xfrm>
            <a:off x="3851920" y="1034611"/>
            <a:ext cx="681279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u="sng" dirty="0" smtClean="0"/>
              <a:t>5-Year</a:t>
            </a:r>
            <a:endParaRPr lang="en-US" sz="1200" b="1" u="sng" dirty="0"/>
          </a:p>
        </p:txBody>
      </p:sp>
      <p:sp>
        <p:nvSpPr>
          <p:cNvPr id="49" name="Oval 48"/>
          <p:cNvSpPr/>
          <p:nvPr/>
        </p:nvSpPr>
        <p:spPr>
          <a:xfrm>
            <a:off x="5544108" y="2392972"/>
            <a:ext cx="439018" cy="32403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4905527" y="4574854"/>
            <a:ext cx="43256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Fig. 5 </a:t>
            </a:r>
            <a:r>
              <a:rPr lang="en-US" sz="1100" dirty="0"/>
              <a:t>Annual </a:t>
            </a:r>
            <a:r>
              <a:rPr lang="en-US" sz="1100" dirty="0" smtClean="0"/>
              <a:t>DIN uptake rate, uptake amount of </a:t>
            </a:r>
            <a:r>
              <a:rPr lang="en-US" sz="1100" dirty="0"/>
              <a:t>the total </a:t>
            </a:r>
            <a:r>
              <a:rPr lang="en-US" sz="1100" dirty="0" smtClean="0"/>
              <a:t>load &amp; total input DIN Load.</a:t>
            </a:r>
            <a:endParaRPr lang="en-US" sz="1100" dirty="0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354" y="1105131"/>
            <a:ext cx="3662918" cy="1973569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4682810" y="1034611"/>
            <a:ext cx="716194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u="sng" dirty="0" smtClean="0"/>
              <a:t>Annual</a:t>
            </a:r>
            <a:endParaRPr lang="en-US" sz="1200" b="1" u="sng" dirty="0"/>
          </a:p>
        </p:txBody>
      </p:sp>
      <p:sp>
        <p:nvSpPr>
          <p:cNvPr id="58" name="TextBox 57"/>
          <p:cNvSpPr txBox="1"/>
          <p:nvPr/>
        </p:nvSpPr>
        <p:spPr>
          <a:xfrm>
            <a:off x="4896036" y="1257603"/>
            <a:ext cx="42091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1400" dirty="0" smtClean="0"/>
              <a:t>Annual mean </a:t>
            </a:r>
            <a:r>
              <a:rPr lang="en-US" sz="1400" dirty="0"/>
              <a:t>DIN </a:t>
            </a:r>
            <a:r>
              <a:rPr lang="en-US" sz="1400" dirty="0" smtClean="0"/>
              <a:t>uptake rate</a:t>
            </a:r>
            <a:r>
              <a:rPr lang="zh-CN" altLang="en-US" sz="1400" dirty="0" smtClean="0"/>
              <a:t> </a:t>
            </a:r>
            <a:r>
              <a:rPr lang="en-US" altLang="zh-CN" sz="1400" dirty="0" smtClean="0"/>
              <a:t>varied from </a:t>
            </a:r>
            <a:r>
              <a:rPr lang="en-US" altLang="zh-CN" sz="1400" b="1" dirty="0" smtClean="0"/>
              <a:t>47.37 </a:t>
            </a:r>
            <a:r>
              <a:rPr lang="en-US" sz="1400" b="1" dirty="0"/>
              <a:t>(</a:t>
            </a:r>
            <a:r>
              <a:rPr lang="en-US" sz="1400" b="1" dirty="0" smtClean="0"/>
              <a:t>2015) </a:t>
            </a:r>
            <a:r>
              <a:rPr lang="en-US" altLang="zh-CN" sz="1400" dirty="0" smtClean="0"/>
              <a:t>to </a:t>
            </a:r>
            <a:r>
              <a:rPr lang="en-US" altLang="zh-CN" sz="1400" b="1" dirty="0" smtClean="0"/>
              <a:t>67.09</a:t>
            </a:r>
            <a:r>
              <a:rPr lang="en-US" sz="1400" b="1" dirty="0"/>
              <a:t> (</a:t>
            </a:r>
            <a:r>
              <a:rPr lang="en-US" sz="1400" b="1" dirty="0" smtClean="0"/>
              <a:t>2018) </a:t>
            </a:r>
            <a:r>
              <a:rPr lang="en-US" sz="1400" dirty="0" err="1" smtClean="0"/>
              <a:t>mgN</a:t>
            </a:r>
            <a:r>
              <a:rPr lang="en-US" sz="1400" dirty="0" smtClean="0"/>
              <a:t> m</a:t>
            </a:r>
            <a:r>
              <a:rPr lang="en-US" sz="1400" baseline="30000" dirty="0" smtClean="0"/>
              <a:t>-2</a:t>
            </a:r>
            <a:r>
              <a:rPr lang="en-US" sz="1400" dirty="0" smtClean="0"/>
              <a:t>d</a:t>
            </a:r>
            <a:r>
              <a:rPr lang="en-US" sz="1400" baseline="30000" dirty="0" smtClean="0"/>
              <a:t>-1</a:t>
            </a:r>
            <a:endParaRPr lang="en-US" altLang="zh-CN" sz="1400" baseline="30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 smtClean="0"/>
              <a:t>The DIN uptake efficiency of 2018 was not the highest because of the maximum input load.</a:t>
            </a:r>
            <a:endParaRPr lang="en-US" sz="1400" dirty="0"/>
          </a:p>
        </p:txBody>
      </p:sp>
      <p:cxnSp>
        <p:nvCxnSpPr>
          <p:cNvPr id="60" name="Straight Arrow Connector 59"/>
          <p:cNvCxnSpPr/>
          <p:nvPr/>
        </p:nvCxnSpPr>
        <p:spPr>
          <a:xfrm flipV="1">
            <a:off x="7301480" y="2277998"/>
            <a:ext cx="0" cy="365760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8726108" y="2319722"/>
            <a:ext cx="0" cy="365760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" y="4893344"/>
            <a:ext cx="712428" cy="24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658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icture 1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732" y="1147130"/>
            <a:ext cx="5808847" cy="34989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Seasonal Patterns </a:t>
            </a:r>
            <a:r>
              <a:rPr lang="en-US" dirty="0" smtClean="0"/>
              <a:t>(Q3)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Seite </a:t>
            </a:r>
            <a:fld id="{729597E8-C6DD-4D84-9D20-814374D0D563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6400361" y="1055320"/>
            <a:ext cx="256856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b="1" dirty="0" smtClean="0"/>
              <a:t>DIN Uptake Amount Seasonal Ranking</a:t>
            </a:r>
            <a:r>
              <a:rPr lang="en-US" altLang="zh-CN" sz="1400" dirty="0" smtClean="0"/>
              <a:t>: </a:t>
            </a:r>
            <a:r>
              <a:rPr lang="en-US" altLang="zh-CN" sz="1400" dirty="0"/>
              <a:t>Summer &gt; Spring &gt; Autumn &gt; Winter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b="1" dirty="0" smtClean="0"/>
              <a:t>Efficiency Seasonal </a:t>
            </a:r>
            <a:r>
              <a:rPr lang="en-US" altLang="zh-CN" sz="1400" b="1" dirty="0"/>
              <a:t>Ranking</a:t>
            </a:r>
            <a:r>
              <a:rPr lang="en-US" altLang="zh-CN" sz="1400" dirty="0"/>
              <a:t> </a:t>
            </a:r>
            <a:r>
              <a:rPr lang="en-US" altLang="zh-CN" sz="1400" dirty="0" smtClean="0"/>
              <a:t>: Summer (4.6%) &gt; Spring (1.8%) &gt; Autumn</a:t>
            </a:r>
            <a:r>
              <a:rPr lang="en-US" altLang="zh-CN" sz="1400" dirty="0"/>
              <a:t> </a:t>
            </a:r>
            <a:r>
              <a:rPr lang="en-US" altLang="zh-CN" sz="1400" dirty="0" smtClean="0"/>
              <a:t>(0.65%) &gt; Winter</a:t>
            </a:r>
            <a:r>
              <a:rPr lang="en-US" altLang="zh-CN" sz="1400" dirty="0"/>
              <a:t> (</a:t>
            </a:r>
            <a:r>
              <a:rPr lang="en-US" altLang="zh-CN" sz="1400" dirty="0" smtClean="0"/>
              <a:t>0.04%)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b="1" dirty="0" smtClean="0"/>
              <a:t>Spring + Summer</a:t>
            </a:r>
            <a:r>
              <a:rPr lang="en-US" altLang="zh-CN" sz="1400" dirty="0" smtClean="0"/>
              <a:t>: The sum of net DIN uptake amounts accounted for </a:t>
            </a:r>
            <a:r>
              <a:rPr lang="en-US" altLang="zh-CN" sz="1400" b="1" dirty="0" smtClean="0"/>
              <a:t>91% </a:t>
            </a:r>
            <a:r>
              <a:rPr lang="en-US" altLang="zh-CN" sz="1400" dirty="0" smtClean="0"/>
              <a:t>of total uptake amount of the year.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b="1" dirty="0" smtClean="0"/>
              <a:t>Spring</a:t>
            </a:r>
            <a:r>
              <a:rPr lang="en-US" altLang="zh-CN" sz="1400" dirty="0"/>
              <a:t>: </a:t>
            </a:r>
            <a:r>
              <a:rPr lang="en-US" altLang="zh-CN" sz="1400" dirty="0">
                <a:solidFill>
                  <a:srgbClr val="FFC000"/>
                </a:solidFill>
              </a:rPr>
              <a:t>Phytoplankton uptake</a:t>
            </a:r>
            <a:r>
              <a:rPr lang="en-US" altLang="zh-CN" sz="1400" dirty="0"/>
              <a:t> is </a:t>
            </a:r>
            <a:r>
              <a:rPr lang="en-US" altLang="zh-CN" sz="1400" dirty="0" smtClean="0"/>
              <a:t>dominant</a:t>
            </a:r>
            <a:r>
              <a:rPr lang="en-US" altLang="zh-CN" sz="1400" dirty="0"/>
              <a:t> </a:t>
            </a:r>
            <a:r>
              <a:rPr lang="en-US" altLang="zh-CN" sz="1400" dirty="0" smtClean="0"/>
              <a:t>(52%).</a:t>
            </a:r>
            <a:endParaRPr lang="en-US" altLang="zh-CN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b="1" dirty="0" smtClean="0"/>
              <a:t>Summer</a:t>
            </a:r>
            <a:r>
              <a:rPr lang="en-US" altLang="zh-CN" sz="1400" dirty="0" smtClean="0"/>
              <a:t>: </a:t>
            </a:r>
            <a:r>
              <a:rPr lang="en-US" altLang="zh-CN" sz="1400" dirty="0" err="1">
                <a:solidFill>
                  <a:srgbClr val="00B050"/>
                </a:solidFill>
              </a:rPr>
              <a:t>Periphyton</a:t>
            </a:r>
            <a:r>
              <a:rPr lang="en-US" altLang="zh-CN" sz="1400" dirty="0">
                <a:solidFill>
                  <a:srgbClr val="00B050"/>
                </a:solidFill>
              </a:rPr>
              <a:t> </a:t>
            </a:r>
            <a:r>
              <a:rPr lang="en-US" altLang="zh-CN" sz="1400" dirty="0" smtClean="0">
                <a:solidFill>
                  <a:srgbClr val="00B050"/>
                </a:solidFill>
              </a:rPr>
              <a:t>uptake </a:t>
            </a:r>
            <a:r>
              <a:rPr lang="en-US" altLang="zh-CN" sz="1400" dirty="0" smtClean="0"/>
              <a:t>is dominant</a:t>
            </a:r>
            <a:r>
              <a:rPr lang="en-US" altLang="zh-CN" sz="1400" dirty="0"/>
              <a:t> </a:t>
            </a:r>
            <a:r>
              <a:rPr lang="en-US" altLang="zh-CN" sz="1400" dirty="0" smtClean="0"/>
              <a:t>(63%).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0000" y="4623978"/>
            <a:ext cx="5580152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/>
              <a:t>Fig. </a:t>
            </a:r>
            <a:r>
              <a:rPr lang="en-US" sz="1100" b="1" dirty="0" smtClean="0"/>
              <a:t>6 </a:t>
            </a:r>
            <a:r>
              <a:rPr lang="en-US" sz="1100" dirty="0" smtClean="0"/>
              <a:t>Seasonal DIN </a:t>
            </a:r>
            <a:r>
              <a:rPr lang="en-US" sz="1100" dirty="0"/>
              <a:t>budget in Lower Bode </a:t>
            </a:r>
            <a:r>
              <a:rPr lang="en-US" sz="1100" dirty="0" smtClean="0"/>
              <a:t>(average results from 2014 to 2018, in </a:t>
            </a:r>
            <a:r>
              <a:rPr lang="en-US" sz="1100" dirty="0" err="1" smtClean="0"/>
              <a:t>kgN</a:t>
            </a:r>
            <a:r>
              <a:rPr lang="en-US" sz="1100" dirty="0" smtClean="0"/>
              <a:t>)</a:t>
            </a:r>
          </a:p>
          <a:p>
            <a:r>
              <a:rPr lang="en-US" sz="800" dirty="0" smtClean="0">
                <a:solidFill>
                  <a:srgbClr val="000000"/>
                </a:solidFill>
              </a:rPr>
              <a:t>The </a:t>
            </a:r>
            <a:r>
              <a:rPr lang="en-US" sz="800" dirty="0">
                <a:solidFill>
                  <a:srgbClr val="000000"/>
                </a:solidFill>
              </a:rPr>
              <a:t>beginning of the seasons is set at: Spring - </a:t>
            </a:r>
            <a:r>
              <a:rPr lang="en-US" sz="800" dirty="0" smtClean="0">
                <a:solidFill>
                  <a:srgbClr val="000000"/>
                </a:solidFill>
              </a:rPr>
              <a:t>1</a:t>
            </a:r>
            <a:r>
              <a:rPr lang="en-US" sz="100" dirty="0" smtClean="0">
                <a:solidFill>
                  <a:srgbClr val="000000"/>
                </a:solidFill>
              </a:rPr>
              <a:t>st </a:t>
            </a:r>
            <a:r>
              <a:rPr lang="en-US" sz="800" dirty="0">
                <a:solidFill>
                  <a:srgbClr val="000000"/>
                </a:solidFill>
              </a:rPr>
              <a:t>Mar, summer - 1</a:t>
            </a:r>
            <a:r>
              <a:rPr lang="en-US" sz="100" dirty="0">
                <a:solidFill>
                  <a:srgbClr val="000000"/>
                </a:solidFill>
              </a:rPr>
              <a:t>st </a:t>
            </a:r>
            <a:r>
              <a:rPr lang="en-US" sz="800" dirty="0" smtClean="0">
                <a:solidFill>
                  <a:srgbClr val="000000"/>
                </a:solidFill>
              </a:rPr>
              <a:t>Jun; </a:t>
            </a:r>
            <a:r>
              <a:rPr lang="en-US" sz="800" dirty="0">
                <a:solidFill>
                  <a:srgbClr val="000000"/>
                </a:solidFill>
              </a:rPr>
              <a:t>autumn - 1</a:t>
            </a:r>
            <a:r>
              <a:rPr lang="en-US" sz="100" dirty="0">
                <a:solidFill>
                  <a:srgbClr val="000000"/>
                </a:solidFill>
              </a:rPr>
              <a:t>st </a:t>
            </a:r>
            <a:r>
              <a:rPr lang="en-US" sz="800" dirty="0">
                <a:solidFill>
                  <a:srgbClr val="000000"/>
                </a:solidFill>
              </a:rPr>
              <a:t>September and winter - 1</a:t>
            </a:r>
            <a:r>
              <a:rPr lang="en-US" sz="100" dirty="0">
                <a:solidFill>
                  <a:srgbClr val="000000"/>
                </a:solidFill>
              </a:rPr>
              <a:t>st </a:t>
            </a:r>
            <a:r>
              <a:rPr lang="en-US" sz="800" dirty="0">
                <a:solidFill>
                  <a:srgbClr val="000000"/>
                </a:solidFill>
              </a:rPr>
              <a:t>December. </a:t>
            </a:r>
            <a:endParaRPr lang="en-US" sz="800" dirty="0"/>
          </a:p>
        </p:txBody>
      </p:sp>
      <p:sp>
        <p:nvSpPr>
          <p:cNvPr id="13" name="TextBox 12"/>
          <p:cNvSpPr txBox="1"/>
          <p:nvPr/>
        </p:nvSpPr>
        <p:spPr>
          <a:xfrm>
            <a:off x="196243" y="1037727"/>
            <a:ext cx="954652" cy="2769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 u="sng" dirty="0" smtClean="0"/>
              <a:t>Seasonal</a:t>
            </a:r>
            <a:endParaRPr lang="en-US" sz="1200" b="1" u="sng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187276" y="983200"/>
            <a:ext cx="0" cy="400507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1" name="Rounded Rectangle 130"/>
          <p:cNvSpPr/>
          <p:nvPr/>
        </p:nvSpPr>
        <p:spPr>
          <a:xfrm>
            <a:off x="6372200" y="995025"/>
            <a:ext cx="2596723" cy="3815169"/>
          </a:xfrm>
          <a:prstGeom prst="roundRect">
            <a:avLst>
              <a:gd name="adj" fmla="val 8550"/>
            </a:avLst>
          </a:prstGeom>
          <a:noFill/>
          <a:ln>
            <a:solidFill>
              <a:srgbClr val="44AAD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" y="4893344"/>
            <a:ext cx="712428" cy="24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40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259" y="0"/>
            <a:ext cx="5961245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At Extreme Low Flow </a:t>
            </a:r>
            <a:r>
              <a:rPr lang="en-US" dirty="0" smtClean="0"/>
              <a:t>(Q4)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Seite </a:t>
            </a:r>
            <a:fld id="{729597E8-C6DD-4D84-9D20-814374D0D563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152444" y="1162836"/>
            <a:ext cx="3330500" cy="3677166"/>
          </a:xfrm>
          <a:prstGeom prst="roundRect">
            <a:avLst>
              <a:gd name="adj" fmla="val 8550"/>
            </a:avLst>
          </a:prstGeom>
          <a:noFill/>
          <a:ln>
            <a:solidFill>
              <a:srgbClr val="44AAD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043916" y="375506"/>
            <a:ext cx="504056" cy="1124712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498916" y="75820"/>
            <a:ext cx="325793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/>
              <a:t>Fig. </a:t>
            </a:r>
            <a:r>
              <a:rPr lang="en-US" sz="1100" b="1" dirty="0" smtClean="0"/>
              <a:t>7a </a:t>
            </a:r>
            <a:r>
              <a:rPr lang="en-US" sz="1100" dirty="0" smtClean="0"/>
              <a:t>DIN Net Uptake rate on </a:t>
            </a:r>
            <a:r>
              <a:rPr lang="en-US" sz="1100" dirty="0"/>
              <a:t>a daily </a:t>
            </a:r>
            <a:r>
              <a:rPr lang="en-US" sz="1100" dirty="0" smtClean="0"/>
              <a:t>scale</a:t>
            </a:r>
            <a:endParaRPr lang="en-US" sz="800" dirty="0"/>
          </a:p>
        </p:txBody>
      </p:sp>
      <p:sp>
        <p:nvSpPr>
          <p:cNvPr id="19" name="Rectangle 18"/>
          <p:cNvSpPr/>
          <p:nvPr/>
        </p:nvSpPr>
        <p:spPr>
          <a:xfrm>
            <a:off x="4256208" y="1582798"/>
            <a:ext cx="374334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/>
              <a:t>Fig. </a:t>
            </a:r>
            <a:r>
              <a:rPr lang="en-US" sz="1100" b="1" dirty="0" smtClean="0"/>
              <a:t>7b </a:t>
            </a:r>
            <a:r>
              <a:rPr lang="en-US" sz="1100" dirty="0" smtClean="0"/>
              <a:t>Net </a:t>
            </a:r>
            <a:r>
              <a:rPr lang="en-US" sz="1100" dirty="0"/>
              <a:t>DIN </a:t>
            </a:r>
            <a:r>
              <a:rPr lang="en-US" sz="1100" dirty="0" smtClean="0"/>
              <a:t>uptake efficiency on a daily scale</a:t>
            </a:r>
            <a:endParaRPr lang="en-US" sz="800" dirty="0"/>
          </a:p>
        </p:txBody>
      </p:sp>
      <p:sp>
        <p:nvSpPr>
          <p:cNvPr id="20" name="Rectangle 19"/>
          <p:cNvSpPr/>
          <p:nvPr/>
        </p:nvSpPr>
        <p:spPr>
          <a:xfrm>
            <a:off x="4175319" y="3137693"/>
            <a:ext cx="390512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/>
              <a:t>Fig. </a:t>
            </a:r>
            <a:r>
              <a:rPr lang="en-US" sz="1100" b="1" dirty="0" smtClean="0"/>
              <a:t>7c </a:t>
            </a:r>
            <a:r>
              <a:rPr lang="en-US" sz="1100" dirty="0" smtClean="0"/>
              <a:t>Net </a:t>
            </a:r>
            <a:r>
              <a:rPr lang="en-US" sz="1100" dirty="0"/>
              <a:t>DIN </a:t>
            </a:r>
            <a:r>
              <a:rPr lang="en-US" sz="1100" dirty="0" smtClean="0"/>
              <a:t>uptake efficiency via different processes </a:t>
            </a:r>
            <a:endParaRPr lang="en-US" sz="800" dirty="0"/>
          </a:p>
        </p:txBody>
      </p:sp>
      <p:sp>
        <p:nvSpPr>
          <p:cNvPr id="21" name="TextBox 20"/>
          <p:cNvSpPr txBox="1"/>
          <p:nvPr/>
        </p:nvSpPr>
        <p:spPr>
          <a:xfrm>
            <a:off x="92389" y="1239602"/>
            <a:ext cx="33305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400" dirty="0"/>
              <a:t>The DIN Uptake </a:t>
            </a:r>
            <a:r>
              <a:rPr lang="en-US" altLang="zh-CN" sz="1400" b="1" dirty="0" smtClean="0">
                <a:solidFill>
                  <a:srgbClr val="C00000"/>
                </a:solidFill>
              </a:rPr>
              <a:t>rates</a:t>
            </a:r>
            <a:r>
              <a:rPr lang="en-US" altLang="zh-CN" sz="1400" dirty="0" smtClean="0"/>
              <a:t> </a:t>
            </a:r>
            <a:r>
              <a:rPr lang="en-US" altLang="zh-CN" sz="1400" dirty="0"/>
              <a:t>at extreme low flow in 2018 was</a:t>
            </a:r>
            <a:r>
              <a:rPr lang="en-US" altLang="zh-CN" sz="1400" b="1" dirty="0"/>
              <a:t> </a:t>
            </a:r>
            <a:r>
              <a:rPr lang="en-US" altLang="zh-CN" sz="1400" b="1" dirty="0">
                <a:solidFill>
                  <a:srgbClr val="C00000"/>
                </a:solidFill>
              </a:rPr>
              <a:t>not </a:t>
            </a:r>
            <a:r>
              <a:rPr lang="en-US" altLang="zh-CN" sz="1400" b="1" dirty="0" smtClean="0">
                <a:solidFill>
                  <a:srgbClr val="C00000"/>
                </a:solidFill>
              </a:rPr>
              <a:t>especially </a:t>
            </a:r>
            <a:r>
              <a:rPr lang="en-US" altLang="zh-CN" sz="1400" b="1" dirty="0">
                <a:solidFill>
                  <a:srgbClr val="C00000"/>
                </a:solidFill>
              </a:rPr>
              <a:t>higher</a:t>
            </a:r>
            <a:r>
              <a:rPr lang="en-US" altLang="zh-CN" sz="1400" dirty="0">
                <a:solidFill>
                  <a:srgbClr val="C00000"/>
                </a:solidFill>
              </a:rPr>
              <a:t> </a:t>
            </a:r>
            <a:r>
              <a:rPr lang="en-US" altLang="zh-CN" sz="1400" dirty="0"/>
              <a:t>than those over the same period in the previous </a:t>
            </a:r>
            <a:r>
              <a:rPr lang="en-US" altLang="zh-CN" sz="1400" dirty="0" smtClean="0"/>
              <a:t>years. They </a:t>
            </a:r>
            <a:r>
              <a:rPr lang="en-US" altLang="zh-CN" sz="1400" dirty="0"/>
              <a:t>were lower than those during the spring of 2017 and 2018 when </a:t>
            </a:r>
            <a:r>
              <a:rPr lang="en-US" altLang="zh-CN" sz="1400" b="1" dirty="0"/>
              <a:t>phytoplankton bloomed</a:t>
            </a:r>
            <a:r>
              <a:rPr lang="en-US" altLang="zh-CN" sz="1400" dirty="0"/>
              <a:t>. 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400" dirty="0"/>
              <a:t>However, the DIN </a:t>
            </a:r>
            <a:r>
              <a:rPr lang="en-US" altLang="zh-CN" sz="1400" dirty="0" smtClean="0"/>
              <a:t>uptake </a:t>
            </a:r>
            <a:r>
              <a:rPr lang="en-US" altLang="zh-CN" sz="1400" b="1" dirty="0" smtClean="0">
                <a:solidFill>
                  <a:srgbClr val="C00000"/>
                </a:solidFill>
              </a:rPr>
              <a:t>efficiency</a:t>
            </a:r>
            <a:r>
              <a:rPr lang="en-US" altLang="zh-CN" sz="1400" dirty="0" smtClean="0"/>
              <a:t> during this period was </a:t>
            </a:r>
            <a:r>
              <a:rPr lang="en-US" altLang="zh-CN" sz="1400" b="1" dirty="0">
                <a:solidFill>
                  <a:srgbClr val="C00000"/>
                </a:solidFill>
              </a:rPr>
              <a:t>significantly higher</a:t>
            </a:r>
            <a:r>
              <a:rPr lang="en-US" altLang="zh-CN" sz="1400" dirty="0"/>
              <a:t> </a:t>
            </a:r>
            <a:r>
              <a:rPr lang="en-US" altLang="zh-CN" sz="1400" dirty="0" smtClean="0"/>
              <a:t>than usual over the 5 </a:t>
            </a:r>
            <a:r>
              <a:rPr lang="en-US" altLang="zh-CN" sz="1400" dirty="0"/>
              <a:t>years</a:t>
            </a:r>
            <a:r>
              <a:rPr lang="en-US" altLang="zh-CN" sz="1400" dirty="0" smtClean="0"/>
              <a:t>, with the highest value of </a:t>
            </a:r>
            <a:r>
              <a:rPr lang="en-US" altLang="zh-CN" sz="1400" b="1" dirty="0" smtClean="0">
                <a:solidFill>
                  <a:srgbClr val="C00000"/>
                </a:solidFill>
              </a:rPr>
              <a:t>~30%</a:t>
            </a:r>
            <a:r>
              <a:rPr lang="en-US" altLang="zh-CN" sz="1400" dirty="0"/>
              <a:t>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C00000"/>
                </a:solidFill>
              </a:rPr>
              <a:t>Denitrification</a:t>
            </a:r>
            <a:r>
              <a:rPr lang="en-US" sz="1400" dirty="0"/>
              <a:t> contributed </a:t>
            </a:r>
            <a:r>
              <a:rPr lang="en-US" sz="1400" b="1" dirty="0"/>
              <a:t>half of the net uptake</a:t>
            </a:r>
            <a:r>
              <a:rPr lang="en-US" sz="1400" dirty="0"/>
              <a:t> </a:t>
            </a:r>
            <a:r>
              <a:rPr lang="en-US" sz="1400" dirty="0" smtClean="0"/>
              <a:t>(~15</a:t>
            </a:r>
            <a:r>
              <a:rPr lang="en-US" sz="1400" dirty="0"/>
              <a:t>%) when the uptake efficiency was highest at this </a:t>
            </a:r>
            <a:r>
              <a:rPr lang="en-US" sz="1400" dirty="0" smtClean="0"/>
              <a:t>stage.</a:t>
            </a:r>
            <a:endParaRPr lang="en-US" sz="1400" dirty="0"/>
          </a:p>
        </p:txBody>
      </p:sp>
      <p:sp>
        <p:nvSpPr>
          <p:cNvPr id="22" name="Rectangle 21"/>
          <p:cNvSpPr/>
          <p:nvPr/>
        </p:nvSpPr>
        <p:spPr>
          <a:xfrm>
            <a:off x="8043916" y="1915950"/>
            <a:ext cx="504056" cy="1124712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8043916" y="3452684"/>
            <a:ext cx="504056" cy="1124712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" y="4893344"/>
            <a:ext cx="712428" cy="24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873817"/>
      </p:ext>
    </p:extLst>
  </p:cSld>
  <p:clrMapOvr>
    <a:masterClrMapping/>
  </p:clrMapOvr>
</p:sld>
</file>

<file path=ppt/theme/theme1.xml><?xml version="1.0" encoding="utf-8"?>
<a:theme xmlns:a="http://schemas.openxmlformats.org/drawingml/2006/main" name="Titelfolie">
  <a:themeElements>
    <a:clrScheme name="UFZ-PPT">
      <a:dk1>
        <a:srgbClr val="38382F"/>
      </a:dk1>
      <a:lt1>
        <a:sysClr val="window" lastClr="FFFFFF"/>
      </a:lt1>
      <a:dk2>
        <a:srgbClr val="005AA0"/>
      </a:dk2>
      <a:lt2>
        <a:srgbClr val="FFFFFF"/>
      </a:lt2>
      <a:accent1>
        <a:srgbClr val="88AE33"/>
      </a:accent1>
      <a:accent2>
        <a:srgbClr val="44AADD"/>
      </a:accent2>
      <a:accent3>
        <a:srgbClr val="A40228"/>
      </a:accent3>
      <a:accent4>
        <a:srgbClr val="008877"/>
      </a:accent4>
      <a:accent5>
        <a:srgbClr val="E6AE13"/>
      </a:accent5>
      <a:accent6>
        <a:srgbClr val="69217C"/>
      </a:accent6>
      <a:hlink>
        <a:srgbClr val="70705E"/>
      </a:hlink>
      <a:folHlink>
        <a:srgbClr val="70705E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elfolie Vollbild">
  <a:themeElements>
    <a:clrScheme name="UFZ-PPT">
      <a:dk1>
        <a:srgbClr val="38382F"/>
      </a:dk1>
      <a:lt1>
        <a:sysClr val="window" lastClr="FFFFFF"/>
      </a:lt1>
      <a:dk2>
        <a:srgbClr val="005AA0"/>
      </a:dk2>
      <a:lt2>
        <a:srgbClr val="FFFFFF"/>
      </a:lt2>
      <a:accent1>
        <a:srgbClr val="88AE33"/>
      </a:accent1>
      <a:accent2>
        <a:srgbClr val="44AADD"/>
      </a:accent2>
      <a:accent3>
        <a:srgbClr val="A40228"/>
      </a:accent3>
      <a:accent4>
        <a:srgbClr val="008877"/>
      </a:accent4>
      <a:accent5>
        <a:srgbClr val="E6AE13"/>
      </a:accent5>
      <a:accent6>
        <a:srgbClr val="69217C"/>
      </a:accent6>
      <a:hlink>
        <a:srgbClr val="70705E"/>
      </a:hlink>
      <a:folHlink>
        <a:srgbClr val="70705E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aster: Inhaltsfolien">
  <a:themeElements>
    <a:clrScheme name="Benutzerdefiniert 1">
      <a:dk1>
        <a:srgbClr val="38382F"/>
      </a:dk1>
      <a:lt1>
        <a:sysClr val="window" lastClr="FFFFFF"/>
      </a:lt1>
      <a:dk2>
        <a:srgbClr val="005AA0"/>
      </a:dk2>
      <a:lt2>
        <a:srgbClr val="FFFFFF"/>
      </a:lt2>
      <a:accent1>
        <a:srgbClr val="005AA0"/>
      </a:accent1>
      <a:accent2>
        <a:srgbClr val="44AADD"/>
      </a:accent2>
      <a:accent3>
        <a:srgbClr val="A40228"/>
      </a:accent3>
      <a:accent4>
        <a:srgbClr val="008877"/>
      </a:accent4>
      <a:accent5>
        <a:srgbClr val="E6AE13"/>
      </a:accent5>
      <a:accent6>
        <a:srgbClr val="69217C"/>
      </a:accent6>
      <a:hlink>
        <a:srgbClr val="70705E"/>
      </a:hlink>
      <a:folHlink>
        <a:srgbClr val="70705E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Inhalt Vollbild">
  <a:themeElements>
    <a:clrScheme name="Benutzerdefiniert 1">
      <a:dk1>
        <a:srgbClr val="38382F"/>
      </a:dk1>
      <a:lt1>
        <a:sysClr val="window" lastClr="FFFFFF"/>
      </a:lt1>
      <a:dk2>
        <a:srgbClr val="005AA0"/>
      </a:dk2>
      <a:lt2>
        <a:srgbClr val="FFFFFF"/>
      </a:lt2>
      <a:accent1>
        <a:srgbClr val="005AA0"/>
      </a:accent1>
      <a:accent2>
        <a:srgbClr val="44AADD"/>
      </a:accent2>
      <a:accent3>
        <a:srgbClr val="A40228"/>
      </a:accent3>
      <a:accent4>
        <a:srgbClr val="008877"/>
      </a:accent4>
      <a:accent5>
        <a:srgbClr val="E6AE13"/>
      </a:accent5>
      <a:accent6>
        <a:srgbClr val="69217C"/>
      </a:accent6>
      <a:hlink>
        <a:srgbClr val="70705E"/>
      </a:hlink>
      <a:folHlink>
        <a:srgbClr val="70705E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20350</TotalTime>
  <Words>798</Words>
  <Application>Microsoft Office PowerPoint</Application>
  <PresentationFormat>On-screen Show (16:9)</PresentationFormat>
  <Paragraphs>91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黑体</vt:lpstr>
      <vt:lpstr>宋体</vt:lpstr>
      <vt:lpstr>Arial</vt:lpstr>
      <vt:lpstr>Calibri</vt:lpstr>
      <vt:lpstr>Wingdings</vt:lpstr>
      <vt:lpstr>Titelfolie</vt:lpstr>
      <vt:lpstr>Titelfolie Vollbild</vt:lpstr>
      <vt:lpstr>Master: Inhaltsfolien</vt:lpstr>
      <vt:lpstr>Inhalt Vollbild</vt:lpstr>
      <vt:lpstr>River water quality modeling using continuous high frequency data allows disentangling whole-stream nitrogen uptake and release pathways </vt:lpstr>
      <vt:lpstr>Research Questions</vt:lpstr>
      <vt:lpstr>Method</vt:lpstr>
      <vt:lpstr>Simulation vs Measurement (Q1)</vt:lpstr>
      <vt:lpstr>Instream DIN Uptake on 5-Year and Annual Scales (Q2)  </vt:lpstr>
      <vt:lpstr>Seasonal Patterns (Q3)</vt:lpstr>
      <vt:lpstr>At Extreme Low Flow (Q4)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Bernd Göbel</dc:creator>
  <cp:lastModifiedBy>Jingshui Huang huangj</cp:lastModifiedBy>
  <cp:revision>224</cp:revision>
  <cp:lastPrinted>2019-09-18T10:47:10Z</cp:lastPrinted>
  <dcterms:created xsi:type="dcterms:W3CDTF">2017-08-27T12:31:56Z</dcterms:created>
  <dcterms:modified xsi:type="dcterms:W3CDTF">2020-04-30T11:58:02Z</dcterms:modified>
</cp:coreProperties>
</file>