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12"/>
  </p:notesMasterIdLst>
  <p:sldIdLst>
    <p:sldId id="264" r:id="rId2"/>
    <p:sldId id="309" r:id="rId3"/>
    <p:sldId id="280" r:id="rId4"/>
    <p:sldId id="324" r:id="rId5"/>
    <p:sldId id="331" r:id="rId6"/>
    <p:sldId id="327" r:id="rId7"/>
    <p:sldId id="328" r:id="rId8"/>
    <p:sldId id="329" r:id="rId9"/>
    <p:sldId id="330" r:id="rId10"/>
    <p:sldId id="332" r:id="rId11"/>
  </p:sldIdLst>
  <p:sldSz cx="12192000" cy="6858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FF"/>
    <a:srgbClr val="00669A"/>
    <a:srgbClr val="0080B0"/>
    <a:srgbClr val="0086BB"/>
    <a:srgbClr val="006699"/>
    <a:srgbClr val="DEE7EC"/>
    <a:srgbClr val="ABFFFF"/>
    <a:srgbClr val="A7DDE9"/>
    <a:srgbClr val="006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4" autoAdjust="0"/>
    <p:restoredTop sz="95268" autoAdjust="0"/>
  </p:normalViewPr>
  <p:slideViewPr>
    <p:cSldViewPr>
      <p:cViewPr>
        <p:scale>
          <a:sx n="75" d="100"/>
          <a:sy n="75" d="100"/>
        </p:scale>
        <p:origin x="850" y="216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35B1B6-372C-4507-93DE-B8D20A7FEBAB}" type="datetimeFigureOut">
              <a:rPr lang="de-DE"/>
              <a:pPr>
                <a:defRPr/>
              </a:pPr>
              <a:t>30.04.2020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6FE819E-4B75-40FE-9D19-F53C8BD2AEC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45427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E819E-4B75-40FE-9D19-F53C8BD2AEC7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11858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E819E-4B75-40FE-9D19-F53C8BD2AEC7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65003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5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12" y="6592267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0E6928C-94A5-4588-BA75-9CC4A9A80771}" type="datetimeFigureOut">
              <a:rPr lang="de-DE" smtClean="0"/>
              <a:pPr>
                <a:defRPr/>
              </a:pPr>
              <a:t>30.04.2020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46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6D2582-30B2-4760-B588-9D2B0E3150AE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3967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12" y="6592267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0E6928C-94A5-4588-BA75-9CC4A9A80771}" type="datetimeFigureOut">
              <a:rPr lang="de-DE" smtClean="0"/>
              <a:pPr>
                <a:defRPr/>
              </a:pPr>
              <a:t>30.04.2020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46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6D2582-30B2-4760-B588-9D2B0E3150AE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1336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90723" y="2928935"/>
            <a:ext cx="8191557" cy="1255711"/>
          </a:xfrm>
          <a:prstGeom prst="rect">
            <a:avLst/>
          </a:prstGeom>
        </p:spPr>
        <p:txBody>
          <a:bodyPr/>
          <a:lstStyle>
            <a:lvl1pPr algn="l">
              <a:defRPr sz="3600" b="0" baseline="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90723" y="4500570"/>
            <a:ext cx="8286808" cy="9286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2190752" y="6000751"/>
            <a:ext cx="5835649" cy="7207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376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464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79E89D-78FE-446B-B6A3-02BF27B90E8C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25239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12" y="6592267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0E6928C-94A5-4588-BA75-9CC4A9A80771}" type="datetimeFigureOut">
              <a:rPr lang="de-DE" smtClean="0"/>
              <a:pPr>
                <a:defRPr/>
              </a:pPr>
              <a:t>30.04.2020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46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6D2582-30B2-4760-B588-9D2B0E3150AE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3402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12" y="6592267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0E6928C-94A5-4588-BA75-9CC4A9A80771}" type="datetimeFigureOut">
              <a:rPr lang="de-DE" smtClean="0"/>
              <a:pPr>
                <a:defRPr/>
              </a:pPr>
              <a:t>30.04.2020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46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6D2582-30B2-4760-B588-9D2B0E3150AE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1655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0512" y="6592267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0E6928C-94A5-4588-BA75-9CC4A9A80771}" type="datetimeFigureOut">
              <a:rPr lang="de-DE" smtClean="0"/>
              <a:pPr>
                <a:defRPr/>
              </a:pPr>
              <a:t>30.04.2020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946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6D2582-30B2-4760-B588-9D2B0E3150AE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3339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0512" y="6592267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0E6928C-94A5-4588-BA75-9CC4A9A80771}" type="datetimeFigureOut">
              <a:rPr lang="de-DE" smtClean="0"/>
              <a:pPr>
                <a:defRPr/>
              </a:pPr>
              <a:t>30.04.2020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946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6D2582-30B2-4760-B588-9D2B0E3150AE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0060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0512" y="6592267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0E6928C-94A5-4588-BA75-9CC4A9A80771}" type="datetimeFigureOut">
              <a:rPr lang="de-DE" smtClean="0"/>
              <a:pPr>
                <a:defRPr/>
              </a:pPr>
              <a:t>30.04.2020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946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6D2582-30B2-4760-B588-9D2B0E3150AE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6483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12" y="6592267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0E6928C-94A5-4588-BA75-9CC4A9A80771}" type="datetimeFigureOut">
              <a:rPr lang="de-DE" smtClean="0"/>
              <a:pPr>
                <a:defRPr/>
              </a:pPr>
              <a:t>30.04.2020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46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6D2582-30B2-4760-B588-9D2B0E3150AE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9233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12" y="6592267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0E6928C-94A5-4588-BA75-9CC4A9A80771}" type="datetimeFigureOut">
              <a:rPr lang="de-DE" smtClean="0"/>
              <a:pPr>
                <a:defRPr/>
              </a:pPr>
              <a:t>30.04.2020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46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6D2582-30B2-4760-B588-9D2B0E3150AE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9931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Grafik 12" descr="TU_Logo.gif">
            <a:extLst>
              <a:ext uri="{FF2B5EF4-FFF2-40B4-BE49-F238E27FC236}">
                <a16:creationId xmlns:a16="http://schemas.microsoft.com/office/drawing/2014/main" id="{1D4E340F-2368-40AE-9B5E-45E30A53265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5900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2CF682EA-497C-46D9-9279-FC4987036E67}"/>
              </a:ext>
            </a:extLst>
          </p:cNvPr>
          <p:cNvSpPr txBox="1">
            <a:spLocks/>
          </p:cNvSpPr>
          <p:nvPr userDrawn="1"/>
        </p:nvSpPr>
        <p:spPr>
          <a:xfrm>
            <a:off x="119336" y="6376243"/>
            <a:ext cx="2173817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AT" dirty="0">
                <a:solidFill>
                  <a:schemeClr val="tx1"/>
                </a:solidFill>
              </a:rPr>
              <a:t>szabo@iap.tuwien.ac.at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E11C333C-6D55-43E5-84AB-79B7AD7868A7}"/>
              </a:ext>
            </a:extLst>
          </p:cNvPr>
          <p:cNvSpPr txBox="1">
            <a:spLocks/>
          </p:cNvSpPr>
          <p:nvPr userDrawn="1"/>
        </p:nvSpPr>
        <p:spPr>
          <a:xfrm>
            <a:off x="10266891" y="6309320"/>
            <a:ext cx="1661757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fld id="{5B57674B-55DA-4929-ABBF-5D091CD748DB}" type="slidenum">
              <a:rPr lang="de-AT" sz="1600" smtClean="0">
                <a:solidFill>
                  <a:schemeClr val="tx1"/>
                </a:solidFill>
              </a:rPr>
              <a:pPr algn="r">
                <a:defRPr/>
              </a:pPr>
              <a:t>‹Nr.›</a:t>
            </a:fld>
            <a:endParaRPr lang="de-AT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174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6" y="836712"/>
            <a:ext cx="8733932" cy="125571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Combining Experiments and Modelling to Understand the Role of Potential Sputtering by Solar Wind Ions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045" y="2420888"/>
            <a:ext cx="8286808" cy="928694"/>
          </a:xfrm>
        </p:spPr>
        <p:txBody>
          <a:bodyPr/>
          <a:lstStyle/>
          <a:p>
            <a:r>
              <a:rPr lang="de-AT" dirty="0">
                <a:solidFill>
                  <a:schemeClr val="tx1"/>
                </a:solidFill>
              </a:rPr>
              <a:t>Paul Stefan Szabo</a:t>
            </a:r>
          </a:p>
          <a:p>
            <a:r>
              <a:rPr lang="de-AT" dirty="0">
                <a:solidFill>
                  <a:schemeClr val="tx1"/>
                </a:solidFill>
              </a:rPr>
              <a:t>Institute of Applied Physics, TU Wien, Vienna, Austria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035ECE7-3667-4BAE-9358-D597E358DE8F}"/>
              </a:ext>
            </a:extLst>
          </p:cNvPr>
          <p:cNvSpPr txBox="1"/>
          <p:nvPr/>
        </p:nvSpPr>
        <p:spPr>
          <a:xfrm>
            <a:off x="8328248" y="630002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EGU 2020, May 8</a:t>
            </a:r>
            <a:r>
              <a:rPr lang="de-DE" baseline="30000" dirty="0"/>
              <a:t>th</a:t>
            </a:r>
            <a:r>
              <a:rPr lang="de-DE" dirty="0"/>
              <a:t>, 2020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8476F4C-552A-44AD-8DAE-DC5A70BB41EA}"/>
              </a:ext>
            </a:extLst>
          </p:cNvPr>
          <p:cNvSpPr txBox="1">
            <a:spLocks/>
          </p:cNvSpPr>
          <p:nvPr/>
        </p:nvSpPr>
        <p:spPr>
          <a:xfrm>
            <a:off x="1415480" y="3796450"/>
            <a:ext cx="9361040" cy="20088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Highlights: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Sputtering yields under He</a:t>
            </a:r>
            <a:r>
              <a:rPr lang="en-US" sz="1800" baseline="30000" dirty="0">
                <a:solidFill>
                  <a:schemeClr val="tx1"/>
                </a:solidFill>
              </a:rPr>
              <a:t>2+</a:t>
            </a:r>
            <a:r>
              <a:rPr lang="en-US" sz="1800" dirty="0">
                <a:solidFill>
                  <a:schemeClr val="tx1"/>
                </a:solidFill>
              </a:rPr>
              <a:t> irradiation are found to be significantly higher than for He</a:t>
            </a:r>
            <a:r>
              <a:rPr lang="en-US" sz="1800" baseline="30000" dirty="0">
                <a:solidFill>
                  <a:schemeClr val="tx1"/>
                </a:solidFill>
              </a:rPr>
              <a:t>+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This can be modeled by assuming an additional potential sputtering of O atoms.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For a realistic solar wind scenario, a significant O depletion at the surface and sputtering yield increases of about 40% can be expected.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49B0FF4-B0B0-4B5F-B334-AF8E4905E458}"/>
              </a:ext>
            </a:extLst>
          </p:cNvPr>
          <p:cNvSpPr/>
          <p:nvPr/>
        </p:nvSpPr>
        <p:spPr>
          <a:xfrm>
            <a:off x="11352584" y="6237312"/>
            <a:ext cx="6480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1479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D8CDF78-C5B7-4B2D-AE64-5A11CB16F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-90272"/>
            <a:ext cx="9906069" cy="1143008"/>
          </a:xfrm>
        </p:spPr>
        <p:txBody>
          <a:bodyPr>
            <a:normAutofit/>
          </a:bodyPr>
          <a:lstStyle/>
          <a:p>
            <a:r>
              <a:rPr lang="de-AT" dirty="0" err="1"/>
              <a:t>Acknowledgements</a:t>
            </a:r>
            <a:endParaRPr lang="de-AT" dirty="0"/>
          </a:p>
        </p:txBody>
      </p:sp>
      <p:pic>
        <p:nvPicPr>
          <p:cNvPr id="13" name="Picture 6" descr="Image result for ipp logo">
            <a:extLst>
              <a:ext uri="{FF2B5EF4-FFF2-40B4-BE49-F238E27FC236}">
                <a16:creationId xmlns:a16="http://schemas.microsoft.com/office/drawing/2014/main" id="{B1F62E4A-7788-4F12-BED4-1753422022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3" t="36473" r="49726" b="36721"/>
          <a:stretch/>
        </p:blipFill>
        <p:spPr bwMode="auto">
          <a:xfrm>
            <a:off x="1872007" y="4228395"/>
            <a:ext cx="911625" cy="81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k 4">
            <a:extLst>
              <a:ext uri="{FF2B5EF4-FFF2-40B4-BE49-F238E27FC236}">
                <a16:creationId xmlns:a16="http://schemas.microsoft.com/office/drawing/2014/main" id="{A64CDDC4-E7F8-4CAF-A958-BE5DE2D230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719" y="1227642"/>
            <a:ext cx="781830" cy="78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D66310F2-5D12-4149-AD6C-6AD521DF67E7}"/>
              </a:ext>
            </a:extLst>
          </p:cNvPr>
          <p:cNvSpPr txBox="1"/>
          <p:nvPr/>
        </p:nvSpPr>
        <p:spPr>
          <a:xfrm>
            <a:off x="4079776" y="1137518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H. Biber, M. Brenner, D. Weichselbaum, M. </a:t>
            </a:r>
            <a:r>
              <a:rPr lang="de-DE" dirty="0" err="1"/>
              <a:t>Wappl</a:t>
            </a:r>
            <a:r>
              <a:rPr lang="de-DE" dirty="0"/>
              <a:t>, A. Niggas, R. Stadlmayr, A. Nenning, M. Sauer, J. Fleig, A. Foelske-Schmitz, F. Aumayr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51BEE9F-B85D-4138-AED2-F15D31203A70}"/>
              </a:ext>
            </a:extLst>
          </p:cNvPr>
          <p:cNvSpPr txBox="1"/>
          <p:nvPr/>
        </p:nvSpPr>
        <p:spPr>
          <a:xfrm>
            <a:off x="4053677" y="2481713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N. Jäggi, A. Galli, P. Wurz, K. Mezger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BDFD573-8BE2-4EB9-BB5C-1131A7883782}"/>
              </a:ext>
            </a:extLst>
          </p:cNvPr>
          <p:cNvSpPr txBox="1"/>
          <p:nvPr/>
        </p:nvSpPr>
        <p:spPr>
          <a:xfrm>
            <a:off x="4079776" y="339888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M.V. Moro, D. Primetzhofer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5D22868-09E4-4EBF-A1FA-2BDD5852FB1A}"/>
              </a:ext>
            </a:extLst>
          </p:cNvPr>
          <p:cNvSpPr txBox="1"/>
          <p:nvPr/>
        </p:nvSpPr>
        <p:spPr>
          <a:xfrm>
            <a:off x="4079776" y="4546587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A. Mutzke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F13D13A-7F1B-4AD1-9C91-5F26BDA34C33}"/>
              </a:ext>
            </a:extLst>
          </p:cNvPr>
          <p:cNvSpPr txBox="1"/>
          <p:nvPr/>
        </p:nvSpPr>
        <p:spPr>
          <a:xfrm>
            <a:off x="4079776" y="5524825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H. Lammer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E6DEE21-E31D-42BA-93ED-28097D6F9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3587" y="2310047"/>
            <a:ext cx="1864526" cy="614897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C9BC63E0-77C5-46A0-8DF7-E5DBD5A54425}"/>
              </a:ext>
            </a:extLst>
          </p:cNvPr>
          <p:cNvSpPr txBox="1"/>
          <p:nvPr/>
        </p:nvSpPr>
        <p:spPr>
          <a:xfrm>
            <a:off x="4079776" y="339032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M.V. Moro, D. Primetzhofer</a:t>
            </a:r>
          </a:p>
        </p:txBody>
      </p:sp>
      <p:pic>
        <p:nvPicPr>
          <p:cNvPr id="2052" name="Picture 4" descr="Baseball cap - Uppsala University webshop">
            <a:extLst>
              <a:ext uri="{FF2B5EF4-FFF2-40B4-BE49-F238E27FC236}">
                <a16:creationId xmlns:a16="http://schemas.microsoft.com/office/drawing/2014/main" id="{63CFFA5E-E1B5-4754-A3DE-8942DC2A8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83"/>
          <a:stretch/>
        </p:blipFill>
        <p:spPr bwMode="auto">
          <a:xfrm>
            <a:off x="976884" y="3259604"/>
            <a:ext cx="1014660" cy="61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aseball cap - Uppsala University webshop">
            <a:extLst>
              <a:ext uri="{FF2B5EF4-FFF2-40B4-BE49-F238E27FC236}">
                <a16:creationId xmlns:a16="http://schemas.microsoft.com/office/drawing/2014/main" id="{944100BE-D46B-44C0-8B66-4F74E62992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90"/>
          <a:stretch/>
        </p:blipFill>
        <p:spPr bwMode="auto">
          <a:xfrm>
            <a:off x="1847528" y="3262362"/>
            <a:ext cx="1508636" cy="47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8th International Workshop on Planetary and Solar Radio Emissions ...">
            <a:extLst>
              <a:ext uri="{FF2B5EF4-FFF2-40B4-BE49-F238E27FC236}">
                <a16:creationId xmlns:a16="http://schemas.microsoft.com/office/drawing/2014/main" id="{9A2D2635-EE42-4738-A4A3-12636B741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7"/>
          <a:stretch/>
        </p:blipFill>
        <p:spPr bwMode="auto">
          <a:xfrm>
            <a:off x="1835137" y="5229200"/>
            <a:ext cx="1020503" cy="88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2703602-185E-4135-9746-EBA9A9E52ACA}"/>
              </a:ext>
            </a:extLst>
          </p:cNvPr>
          <p:cNvSpPr txBox="1"/>
          <p:nvPr/>
        </p:nvSpPr>
        <p:spPr>
          <a:xfrm>
            <a:off x="7464152" y="3284984"/>
            <a:ext cx="4727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Financial support has been provided by the Austrian Science</a:t>
            </a:r>
          </a:p>
          <a:p>
            <a:r>
              <a:rPr lang="en-US" sz="1200" dirty="0"/>
              <a:t>Fund FWF (Project No. I 4101-N36) and by KKKÖ (Commission</a:t>
            </a:r>
          </a:p>
          <a:p>
            <a:r>
              <a:rPr lang="en-US" sz="1200" dirty="0"/>
              <a:t>for the Coordination of Fusion research in Austria at the Austrian</a:t>
            </a:r>
          </a:p>
          <a:p>
            <a:r>
              <a:rPr lang="en-US" sz="1200" dirty="0"/>
              <a:t>Academy of Sciences—ÖAW) as well as the Swiss National</a:t>
            </a:r>
          </a:p>
          <a:p>
            <a:r>
              <a:rPr lang="en-US" sz="1200" dirty="0"/>
              <a:t>Science Foundation Fund (200021L_182771/1). Support by</a:t>
            </a:r>
          </a:p>
          <a:p>
            <a:r>
              <a:rPr lang="en-US" sz="1200" dirty="0"/>
              <a:t>VR-RFI (contracts #821-2012-5144, #2017-00646_9 &amp; 2018-</a:t>
            </a:r>
          </a:p>
          <a:p>
            <a:r>
              <a:rPr lang="en-US" sz="1200" dirty="0"/>
              <a:t>04834) and the Swedish Foundation for Strategic Research (SSF,</a:t>
            </a:r>
          </a:p>
          <a:p>
            <a:r>
              <a:rPr lang="en-US" sz="1200" dirty="0"/>
              <a:t>contract RIF14-0053) supporting operation of the accelerator at</a:t>
            </a:r>
          </a:p>
          <a:p>
            <a:r>
              <a:rPr lang="en-US" sz="1200" dirty="0"/>
              <a:t>Uppsala University is gratefully acknowledged.</a:t>
            </a:r>
          </a:p>
          <a:p>
            <a:endParaRPr lang="en-US" sz="1200" dirty="0"/>
          </a:p>
          <a:p>
            <a:r>
              <a:rPr lang="en-US" sz="1200" dirty="0"/>
              <a:t>The computational results presented have been achieved</a:t>
            </a:r>
          </a:p>
          <a:p>
            <a:r>
              <a:rPr lang="en-US" sz="1200" dirty="0"/>
              <a:t>using the Vienna Scientific Cluster (VSC).</a:t>
            </a:r>
          </a:p>
        </p:txBody>
      </p:sp>
      <p:pic>
        <p:nvPicPr>
          <p:cNvPr id="23" name="Grafik 4">
            <a:extLst>
              <a:ext uri="{FF2B5EF4-FFF2-40B4-BE49-F238E27FC236}">
                <a16:creationId xmlns:a16="http://schemas.microsoft.com/office/drawing/2014/main" id="{C6708526-8C88-4C43-B5F8-09BF2EBEC4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75511" y="5828454"/>
            <a:ext cx="781830" cy="48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rafik 4">
            <a:extLst>
              <a:ext uri="{FF2B5EF4-FFF2-40B4-BE49-F238E27FC236}">
                <a16:creationId xmlns:a16="http://schemas.microsoft.com/office/drawing/2014/main" id="{86324DAD-43C5-443C-AD94-6D15997735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28248" y="5823868"/>
            <a:ext cx="1594434" cy="55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396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95384D0-1E23-4510-B18E-D3518A612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74315"/>
            <a:ext cx="9906069" cy="662397"/>
          </a:xfrm>
        </p:spPr>
        <p:txBody>
          <a:bodyPr>
            <a:noAutofit/>
          </a:bodyPr>
          <a:lstStyle/>
          <a:p>
            <a:r>
              <a:rPr lang="de-AT" dirty="0"/>
              <a:t>Motivation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9EEB468-2ABA-4EC2-9442-9C3437B7ED0B}"/>
              </a:ext>
            </a:extLst>
          </p:cNvPr>
          <p:cNvSpPr txBox="1"/>
          <p:nvPr/>
        </p:nvSpPr>
        <p:spPr>
          <a:xfrm>
            <a:off x="10776520" y="630932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669A"/>
                </a:solidFill>
              </a:rPr>
              <a:t>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3544904-0106-4583-9698-CD8BB3326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680" y="-12982"/>
            <a:ext cx="8001000" cy="6858000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54C68408-CDE8-453B-93AC-A4D1D4524E96}"/>
              </a:ext>
            </a:extLst>
          </p:cNvPr>
          <p:cNvSpPr/>
          <p:nvPr/>
        </p:nvSpPr>
        <p:spPr>
          <a:xfrm>
            <a:off x="402179" y="1189201"/>
            <a:ext cx="4829725" cy="132343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Solar wind </a:t>
            </a:r>
            <a:r>
              <a:rPr lang="de-DE" sz="2000" dirty="0" err="1"/>
              <a:t>sputtering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an </a:t>
            </a:r>
            <a:r>
              <a:rPr lang="de-DE" sz="2000" dirty="0" err="1"/>
              <a:t>important</a:t>
            </a:r>
            <a:r>
              <a:rPr lang="de-DE" sz="2000" dirty="0"/>
              <a:t> </a:t>
            </a:r>
            <a:r>
              <a:rPr lang="de-DE" sz="2000" dirty="0" err="1"/>
              <a:t>factor</a:t>
            </a:r>
            <a:r>
              <a:rPr lang="de-DE" sz="2000" dirty="0"/>
              <a:t> in </a:t>
            </a:r>
            <a:r>
              <a:rPr lang="de-DE" sz="2000" dirty="0" err="1"/>
              <a:t>space</a:t>
            </a:r>
            <a:r>
              <a:rPr lang="de-DE" sz="2000" dirty="0"/>
              <a:t> </a:t>
            </a:r>
            <a:r>
              <a:rPr lang="de-DE" sz="2000" dirty="0" err="1"/>
              <a:t>weathering</a:t>
            </a:r>
            <a:r>
              <a:rPr lang="de-DE" sz="2000" dirty="0"/>
              <a:t> and </a:t>
            </a:r>
            <a:r>
              <a:rPr lang="de-DE" sz="2000" dirty="0" err="1"/>
              <a:t>exosphere</a:t>
            </a:r>
            <a:r>
              <a:rPr lang="de-DE" sz="2000" dirty="0"/>
              <a:t> </a:t>
            </a:r>
            <a:r>
              <a:rPr lang="de-DE" sz="2000" dirty="0" err="1"/>
              <a:t>formation</a:t>
            </a:r>
            <a:r>
              <a:rPr lang="de-DE" sz="2000" dirty="0"/>
              <a:t> on Moon and Mercury [1,2].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08B9C19-F233-40F6-8E70-A008E9ED43C8}"/>
              </a:ext>
            </a:extLst>
          </p:cNvPr>
          <p:cNvSpPr/>
          <p:nvPr/>
        </p:nvSpPr>
        <p:spPr>
          <a:xfrm>
            <a:off x="402179" y="2989401"/>
            <a:ext cx="39656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 err="1"/>
              <a:t>We</a:t>
            </a:r>
            <a:r>
              <a:rPr lang="de-DE" sz="2000" dirty="0"/>
              <a:t> </a:t>
            </a:r>
            <a:r>
              <a:rPr lang="de-DE" sz="2000" dirty="0" err="1"/>
              <a:t>want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investigate</a:t>
            </a:r>
            <a:r>
              <a:rPr lang="de-DE" sz="2000" dirty="0"/>
              <a:t> </a:t>
            </a:r>
            <a:r>
              <a:rPr lang="de-DE" sz="2000" dirty="0" err="1"/>
              <a:t>effects</a:t>
            </a:r>
            <a:r>
              <a:rPr lang="de-DE" sz="2000" dirty="0"/>
              <a:t> </a:t>
            </a:r>
            <a:r>
              <a:rPr lang="de-DE" sz="2000" dirty="0" err="1"/>
              <a:t>that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not </a:t>
            </a:r>
            <a:r>
              <a:rPr lang="de-DE" sz="2000" dirty="0" err="1"/>
              <a:t>described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de-DE" sz="2000" dirty="0" err="1"/>
              <a:t>established</a:t>
            </a:r>
            <a:r>
              <a:rPr lang="de-DE" sz="2000" dirty="0"/>
              <a:t> </a:t>
            </a:r>
            <a:r>
              <a:rPr lang="de-DE" sz="2000" dirty="0" err="1"/>
              <a:t>simulations</a:t>
            </a:r>
            <a:r>
              <a:rPr lang="de-DE" sz="2000" dirty="0"/>
              <a:t> (e.g. SRIM).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FCBF41B-E55C-41F5-B046-5006AE8EA6DB}"/>
              </a:ext>
            </a:extLst>
          </p:cNvPr>
          <p:cNvSpPr/>
          <p:nvPr/>
        </p:nvSpPr>
        <p:spPr>
          <a:xfrm>
            <a:off x="402179" y="4789601"/>
            <a:ext cx="38135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 err="1"/>
              <a:t>We</a:t>
            </a:r>
            <a:r>
              <a:rPr lang="de-DE" sz="2000" dirty="0"/>
              <a:t> </a:t>
            </a:r>
            <a:r>
              <a:rPr lang="de-DE" sz="2000" dirty="0" err="1"/>
              <a:t>focus</a:t>
            </a:r>
            <a:r>
              <a:rPr lang="de-DE" sz="2000" dirty="0"/>
              <a:t> on potential </a:t>
            </a:r>
            <a:r>
              <a:rPr lang="de-DE" sz="2000" dirty="0" err="1"/>
              <a:t>sputtering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de-DE" sz="2000" dirty="0" err="1"/>
              <a:t>multiply</a:t>
            </a:r>
            <a:r>
              <a:rPr lang="de-DE" sz="2000" dirty="0"/>
              <a:t> </a:t>
            </a:r>
            <a:r>
              <a:rPr lang="de-DE" sz="2000" dirty="0" err="1"/>
              <a:t>charged</a:t>
            </a:r>
            <a:r>
              <a:rPr lang="de-DE" sz="2000" dirty="0"/>
              <a:t> solar wind </a:t>
            </a:r>
            <a:r>
              <a:rPr lang="de-DE" sz="2000" dirty="0" err="1"/>
              <a:t>ions</a:t>
            </a:r>
            <a:r>
              <a:rPr lang="de-DE" sz="2000" dirty="0"/>
              <a:t> [3].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8E7622D-E5CE-4EA5-AFFB-963B473A86CD}"/>
              </a:ext>
            </a:extLst>
          </p:cNvPr>
          <p:cNvSpPr txBox="1"/>
          <p:nvPr/>
        </p:nvSpPr>
        <p:spPr>
          <a:xfrm>
            <a:off x="11356640" y="5445224"/>
            <a:ext cx="1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© NASA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81CBADC-6A89-4F03-A744-B7009583B572}"/>
              </a:ext>
            </a:extLst>
          </p:cNvPr>
          <p:cNvSpPr txBox="1"/>
          <p:nvPr/>
        </p:nvSpPr>
        <p:spPr>
          <a:xfrm>
            <a:off x="6888088" y="6104329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[1] B. </a:t>
            </a:r>
            <a:r>
              <a:rPr lang="de-DE" sz="1200" dirty="0" err="1"/>
              <a:t>Hapke</a:t>
            </a:r>
            <a:r>
              <a:rPr lang="de-DE" sz="1200" dirty="0"/>
              <a:t>, J. </a:t>
            </a:r>
            <a:r>
              <a:rPr lang="de-DE" sz="1200" dirty="0" err="1"/>
              <a:t>Geophys</a:t>
            </a:r>
            <a:r>
              <a:rPr lang="de-DE" sz="1200" dirty="0"/>
              <a:t>. Res.: </a:t>
            </a:r>
            <a:r>
              <a:rPr lang="de-DE" sz="1200" dirty="0" err="1"/>
              <a:t>Planets</a:t>
            </a:r>
            <a:r>
              <a:rPr lang="de-DE" sz="1200" dirty="0"/>
              <a:t>, 106 (2001), 10039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A672C31-F9A3-4130-BAB6-708F0629DA87}"/>
              </a:ext>
            </a:extLst>
          </p:cNvPr>
          <p:cNvSpPr txBox="1"/>
          <p:nvPr/>
        </p:nvSpPr>
        <p:spPr>
          <a:xfrm>
            <a:off x="6896472" y="6464369"/>
            <a:ext cx="4672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[3] F. Aumayr, HP. Winter, Philos. Trans. R. </a:t>
            </a:r>
            <a:r>
              <a:rPr lang="de-DE" sz="1200" dirty="0" err="1"/>
              <a:t>Soc</a:t>
            </a:r>
            <a:r>
              <a:rPr lang="de-DE" sz="1200" dirty="0"/>
              <a:t>. A, 362 (2004), 77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C279428-67C6-4477-AF9E-ADC1E1997E9D}"/>
              </a:ext>
            </a:extLst>
          </p:cNvPr>
          <p:cNvSpPr/>
          <p:nvPr/>
        </p:nvSpPr>
        <p:spPr>
          <a:xfrm>
            <a:off x="6896472" y="6279713"/>
            <a:ext cx="30619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[2] P. Wurz, </a:t>
            </a:r>
            <a:r>
              <a:rPr lang="de-DE" sz="1200" i="1" dirty="0"/>
              <a:t>et al.</a:t>
            </a:r>
            <a:r>
              <a:rPr lang="de-DE" sz="1200" dirty="0"/>
              <a:t>,</a:t>
            </a:r>
            <a:r>
              <a:rPr lang="de-DE" sz="1200" i="1" dirty="0"/>
              <a:t> </a:t>
            </a:r>
            <a:r>
              <a:rPr lang="de-DE" sz="1200" dirty="0" err="1"/>
              <a:t>Icarus</a:t>
            </a:r>
            <a:r>
              <a:rPr lang="de-DE" sz="1200" dirty="0"/>
              <a:t>, 191 (2007), 486</a:t>
            </a:r>
          </a:p>
        </p:txBody>
      </p:sp>
    </p:spTree>
    <p:extLst>
      <p:ext uri="{BB962C8B-B14F-4D97-AF65-F5344CB8AC3E}">
        <p14:creationId xmlns:p14="http://schemas.microsoft.com/office/powerpoint/2010/main" val="241822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/>
      <p:bldP spid="2" grpId="0"/>
      <p:bldP spid="3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D8CDF78-C5B7-4B2D-AE64-5A11CB16F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-90272"/>
            <a:ext cx="9906069" cy="1143008"/>
          </a:xfrm>
        </p:spPr>
        <p:txBody>
          <a:bodyPr>
            <a:normAutofit/>
          </a:bodyPr>
          <a:lstStyle/>
          <a:p>
            <a:r>
              <a:rPr lang="de-AT" dirty="0"/>
              <a:t>Experimental Methods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A2F87E-D88B-4505-A3D0-A6EAD48E6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230" y="692696"/>
            <a:ext cx="5955540" cy="4653136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350B6D8C-F63E-4B28-80EB-FD69603BC956}"/>
              </a:ext>
            </a:extLst>
          </p:cNvPr>
          <p:cNvSpPr/>
          <p:nvPr/>
        </p:nvSpPr>
        <p:spPr>
          <a:xfrm>
            <a:off x="767409" y="5532619"/>
            <a:ext cx="10903160" cy="64633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 	</a:t>
            </a:r>
            <a:r>
              <a:rPr lang="de-DE" dirty="0" err="1"/>
              <a:t>Mass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ion</a:t>
            </a:r>
            <a:r>
              <a:rPr lang="de-DE" dirty="0"/>
              <a:t> </a:t>
            </a:r>
            <a:r>
              <a:rPr lang="de-DE" dirty="0" err="1"/>
              <a:t>irradiation</a:t>
            </a:r>
            <a:r>
              <a:rPr lang="de-DE" dirty="0"/>
              <a:t> </a:t>
            </a:r>
            <a:r>
              <a:rPr lang="de-DE" dirty="0" err="1"/>
              <a:t>cause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quartz‘s</a:t>
            </a:r>
            <a:r>
              <a:rPr lang="de-DE" dirty="0"/>
              <a:t> </a:t>
            </a:r>
            <a:r>
              <a:rPr lang="de-DE" dirty="0" err="1"/>
              <a:t>resonance</a:t>
            </a:r>
            <a:r>
              <a:rPr lang="de-DE" dirty="0"/>
              <a:t> </a:t>
            </a:r>
            <a:r>
              <a:rPr lang="de-DE" dirty="0" err="1"/>
              <a:t>frequeny</a:t>
            </a:r>
            <a:r>
              <a:rPr lang="de-DE" dirty="0"/>
              <a:t> [1,2]. 	This </a:t>
            </a:r>
            <a:r>
              <a:rPr lang="de-DE" dirty="0" err="1"/>
              <a:t>enables</a:t>
            </a:r>
            <a:r>
              <a:rPr lang="de-DE" dirty="0"/>
              <a:t> </a:t>
            </a:r>
            <a:r>
              <a:rPr lang="de-DE" dirty="0" err="1"/>
              <a:t>precise</a:t>
            </a:r>
            <a:r>
              <a:rPr lang="de-DE" dirty="0"/>
              <a:t> real-time </a:t>
            </a:r>
            <a:r>
              <a:rPr lang="de-DE" dirty="0" err="1"/>
              <a:t>sputtering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r>
              <a:rPr lang="de-DE" dirty="0"/>
              <a:t> in </a:t>
            </a:r>
            <a:r>
              <a:rPr lang="de-DE" dirty="0" err="1"/>
              <a:t>ultrahigh</a:t>
            </a:r>
            <a:r>
              <a:rPr lang="de-DE" dirty="0"/>
              <a:t> </a:t>
            </a:r>
            <a:r>
              <a:rPr lang="de-DE" dirty="0" err="1"/>
              <a:t>vacuum</a:t>
            </a:r>
            <a:r>
              <a:rPr lang="de-DE" dirty="0"/>
              <a:t>.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A4933F6-EB25-4D9D-8AAC-542A84964545}"/>
              </a:ext>
            </a:extLst>
          </p:cNvPr>
          <p:cNvSpPr/>
          <p:nvPr/>
        </p:nvSpPr>
        <p:spPr>
          <a:xfrm>
            <a:off x="317829" y="2455728"/>
            <a:ext cx="34019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Wollastonite</a:t>
            </a:r>
            <a:r>
              <a:rPr lang="en-US" dirty="0"/>
              <a:t> (CaSiO</a:t>
            </a:r>
            <a:r>
              <a:rPr lang="en-US" baseline="-25000" dirty="0"/>
              <a:t>3</a:t>
            </a:r>
            <a:r>
              <a:rPr lang="en-US" dirty="0"/>
              <a:t>) is used as an analog for pyroxenes on Moon and Mercury. 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1B17580-4771-487C-9162-9C21946CA55E}"/>
              </a:ext>
            </a:extLst>
          </p:cNvPr>
          <p:cNvSpPr/>
          <p:nvPr/>
        </p:nvSpPr>
        <p:spPr>
          <a:xfrm>
            <a:off x="8216136" y="3081734"/>
            <a:ext cx="4000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/>
              <a:t>Thin</a:t>
            </a:r>
            <a:r>
              <a:rPr lang="de-DE" dirty="0"/>
              <a:t> </a:t>
            </a:r>
            <a:r>
              <a:rPr lang="de-DE" dirty="0" err="1"/>
              <a:t>films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deposited</a:t>
            </a:r>
            <a:r>
              <a:rPr lang="de-DE" dirty="0"/>
              <a:t> on a </a:t>
            </a:r>
            <a:r>
              <a:rPr lang="de-DE" dirty="0" err="1"/>
              <a:t>Quartz</a:t>
            </a:r>
            <a:r>
              <a:rPr lang="de-DE" dirty="0"/>
              <a:t> Crystal Microbalance (QCM)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Pulsed</a:t>
            </a:r>
            <a:r>
              <a:rPr lang="de-DE" dirty="0"/>
              <a:t> Laser Deposition (PLD). 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0B9420C-C6A4-4C7F-9A80-A2FE572F36F4}"/>
              </a:ext>
            </a:extLst>
          </p:cNvPr>
          <p:cNvSpPr txBox="1"/>
          <p:nvPr/>
        </p:nvSpPr>
        <p:spPr>
          <a:xfrm>
            <a:off x="2207568" y="6381328"/>
            <a:ext cx="9001000" cy="46166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de-DE" sz="1200" dirty="0"/>
              <a:t>[1] G. </a:t>
            </a:r>
            <a:r>
              <a:rPr lang="de-DE" sz="1200" dirty="0" err="1"/>
              <a:t>Sauerbrey</a:t>
            </a:r>
            <a:r>
              <a:rPr lang="de-DE" sz="1200" dirty="0"/>
              <a:t>, Zeitschrift für Physik, 155 (1959), 206</a:t>
            </a:r>
          </a:p>
          <a:p>
            <a:endParaRPr lang="de-DE" sz="1200" dirty="0"/>
          </a:p>
          <a:p>
            <a:r>
              <a:rPr lang="de-DE" sz="1200" dirty="0"/>
              <a:t>[2] G. </a:t>
            </a:r>
            <a:r>
              <a:rPr lang="de-DE" sz="1200" dirty="0" err="1"/>
              <a:t>Hayderer</a:t>
            </a:r>
            <a:r>
              <a:rPr lang="de-DE" sz="1200" dirty="0"/>
              <a:t>, </a:t>
            </a:r>
            <a:r>
              <a:rPr lang="de-DE" sz="1200" i="1" dirty="0"/>
              <a:t>et al.</a:t>
            </a:r>
            <a:r>
              <a:rPr lang="de-DE" sz="1200" dirty="0"/>
              <a:t>, Rev. </a:t>
            </a:r>
            <a:r>
              <a:rPr lang="de-DE" sz="1200" dirty="0" err="1"/>
              <a:t>Sci</a:t>
            </a:r>
            <a:r>
              <a:rPr lang="de-DE" sz="1200" dirty="0"/>
              <a:t>. </a:t>
            </a:r>
            <a:r>
              <a:rPr lang="de-DE" sz="1200" dirty="0" err="1"/>
              <a:t>Instrum</a:t>
            </a:r>
            <a:r>
              <a:rPr lang="de-DE" sz="1200" dirty="0"/>
              <a:t>., 70 (1999), 3696</a:t>
            </a:r>
          </a:p>
        </p:txBody>
      </p:sp>
    </p:spTree>
    <p:extLst>
      <p:ext uri="{BB962C8B-B14F-4D97-AF65-F5344CB8AC3E}">
        <p14:creationId xmlns:p14="http://schemas.microsoft.com/office/powerpoint/2010/main" val="375593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D8CDF78-C5B7-4B2D-AE64-5A11CB16F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-90272"/>
            <a:ext cx="9906069" cy="1143008"/>
          </a:xfrm>
        </p:spPr>
        <p:txBody>
          <a:bodyPr>
            <a:normAutofit/>
          </a:bodyPr>
          <a:lstStyle/>
          <a:p>
            <a:r>
              <a:rPr lang="de-AT" dirty="0" err="1"/>
              <a:t>Kinetic</a:t>
            </a:r>
            <a:r>
              <a:rPr lang="de-AT" dirty="0"/>
              <a:t> </a:t>
            </a:r>
            <a:r>
              <a:rPr lang="de-AT" dirty="0" err="1"/>
              <a:t>Sputtering</a:t>
            </a:r>
            <a:r>
              <a:rPr lang="de-AT" dirty="0"/>
              <a:t> </a:t>
            </a:r>
            <a:r>
              <a:rPr lang="de-AT" dirty="0" err="1"/>
              <a:t>by</a:t>
            </a:r>
            <a:r>
              <a:rPr lang="de-AT" dirty="0"/>
              <a:t> </a:t>
            </a:r>
            <a:r>
              <a:rPr lang="de-AT" dirty="0" err="1"/>
              <a:t>Singly</a:t>
            </a:r>
            <a:r>
              <a:rPr lang="de-AT" dirty="0"/>
              <a:t> </a:t>
            </a:r>
            <a:r>
              <a:rPr lang="de-AT" dirty="0" err="1"/>
              <a:t>Charged</a:t>
            </a:r>
            <a:r>
              <a:rPr lang="de-AT" dirty="0"/>
              <a:t> Ions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A2F87E-D88B-4505-A3D0-A6EAD48E6B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" r="506" b="527"/>
          <a:stretch/>
        </p:blipFill>
        <p:spPr>
          <a:xfrm>
            <a:off x="4090416" y="1747105"/>
            <a:ext cx="4108704" cy="4025807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4327F3ED-4678-460D-BA4D-922037995C21}"/>
              </a:ext>
            </a:extLst>
          </p:cNvPr>
          <p:cNvSpPr/>
          <p:nvPr/>
        </p:nvSpPr>
        <p:spPr>
          <a:xfrm>
            <a:off x="1127448" y="960321"/>
            <a:ext cx="10009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Figure: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He</a:t>
            </a:r>
            <a:r>
              <a:rPr lang="de-DE" baseline="30000" dirty="0"/>
              <a:t>+</a:t>
            </a:r>
            <a:r>
              <a:rPr lang="de-DE" dirty="0"/>
              <a:t> at solar wind </a:t>
            </a:r>
            <a:r>
              <a:rPr lang="de-DE" dirty="0" err="1"/>
              <a:t>energy</a:t>
            </a:r>
            <a:r>
              <a:rPr lang="de-DE" dirty="0"/>
              <a:t> [1], </a:t>
            </a:r>
            <a:r>
              <a:rPr lang="de-DE" dirty="0">
                <a:solidFill>
                  <a:srgbClr val="00FFFF"/>
                </a:solidFill>
              </a:rPr>
              <a:t>experimental </a:t>
            </a:r>
            <a:r>
              <a:rPr lang="de-DE" dirty="0" err="1">
                <a:solidFill>
                  <a:srgbClr val="00FFFF"/>
                </a:solidFill>
              </a:rPr>
              <a:t>values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CaSiO</a:t>
            </a:r>
            <a:r>
              <a:rPr lang="de-DE" baseline="-25000" dirty="0"/>
              <a:t>3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simulations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programs</a:t>
            </a:r>
            <a:r>
              <a:rPr lang="de-DE" dirty="0"/>
              <a:t> </a:t>
            </a:r>
            <a:r>
              <a:rPr lang="de-DE" dirty="0">
                <a:solidFill>
                  <a:srgbClr val="FFFF00"/>
                </a:solidFill>
              </a:rPr>
              <a:t>SRIM</a:t>
            </a:r>
            <a:r>
              <a:rPr lang="de-DE" dirty="0"/>
              <a:t> [2] and </a:t>
            </a:r>
            <a:r>
              <a:rPr lang="de-DE" dirty="0" err="1">
                <a:solidFill>
                  <a:srgbClr val="FF00FF"/>
                </a:solidFill>
              </a:rPr>
              <a:t>SDTrimSP</a:t>
            </a:r>
            <a:r>
              <a:rPr lang="de-DE" dirty="0">
                <a:solidFill>
                  <a:srgbClr val="FF00FF"/>
                </a:solidFill>
              </a:rPr>
              <a:t> </a:t>
            </a:r>
            <a:r>
              <a:rPr lang="de-DE" dirty="0"/>
              <a:t>[3].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12856CE-E5C5-48FD-9500-7D0DE7631627}"/>
              </a:ext>
            </a:extLst>
          </p:cNvPr>
          <p:cNvSpPr/>
          <p:nvPr/>
        </p:nvSpPr>
        <p:spPr>
          <a:xfrm>
            <a:off x="8472264" y="3668831"/>
            <a:ext cx="3719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>
                <a:solidFill>
                  <a:srgbClr val="FF00FF"/>
                </a:solidFill>
              </a:rPr>
              <a:t>SDTrimSP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adapted</a:t>
            </a:r>
            <a:r>
              <a:rPr lang="de-DE" dirty="0"/>
              <a:t> </a:t>
            </a:r>
            <a:r>
              <a:rPr lang="de-DE" dirty="0" err="1"/>
              <a:t>surface</a:t>
            </a:r>
            <a:r>
              <a:rPr lang="de-DE" dirty="0"/>
              <a:t> </a:t>
            </a:r>
            <a:r>
              <a:rPr lang="de-DE" dirty="0" err="1"/>
              <a:t>binding</a:t>
            </a:r>
            <a:r>
              <a:rPr lang="de-DE" dirty="0"/>
              <a:t> </a:t>
            </a:r>
            <a:r>
              <a:rPr lang="de-DE" dirty="0" err="1"/>
              <a:t>energies</a:t>
            </a:r>
            <a:r>
              <a:rPr lang="de-DE" dirty="0"/>
              <a:t> (</a:t>
            </a:r>
            <a:r>
              <a:rPr lang="de-DE" dirty="0" err="1"/>
              <a:t>dashed</a:t>
            </a:r>
            <a:r>
              <a:rPr lang="de-DE" dirty="0"/>
              <a:t> </a:t>
            </a:r>
            <a:r>
              <a:rPr lang="de-DE" dirty="0" err="1"/>
              <a:t>lines</a:t>
            </a:r>
            <a:r>
              <a:rPr lang="de-DE" dirty="0"/>
              <a:t>) </a:t>
            </a:r>
            <a:r>
              <a:rPr lang="de-DE" dirty="0" err="1"/>
              <a:t>consistently</a:t>
            </a:r>
            <a:r>
              <a:rPr lang="de-DE" dirty="0"/>
              <a:t> </a:t>
            </a:r>
            <a:r>
              <a:rPr lang="de-DE" dirty="0" err="1"/>
              <a:t>describes</a:t>
            </a:r>
            <a:r>
              <a:rPr lang="de-DE" dirty="0"/>
              <a:t> </a:t>
            </a:r>
            <a:r>
              <a:rPr lang="de-DE" dirty="0" err="1"/>
              <a:t>experiments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. 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D72F1115-4EC5-42A5-8957-E0CEAEA6C77A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6888088" y="4074586"/>
            <a:ext cx="1584176" cy="1944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49A728AA-0B41-4AD6-B76F-D5DF1117B9D6}"/>
              </a:ext>
            </a:extLst>
          </p:cNvPr>
          <p:cNvSpPr/>
          <p:nvPr/>
        </p:nvSpPr>
        <p:spPr>
          <a:xfrm>
            <a:off x="743744" y="2865710"/>
            <a:ext cx="2975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FFFF00"/>
                </a:solidFill>
              </a:rPr>
              <a:t>SRIM</a:t>
            </a:r>
            <a:r>
              <a:rPr lang="de-DE" dirty="0"/>
              <a:t> </a:t>
            </a:r>
            <a:r>
              <a:rPr lang="de-DE" dirty="0" err="1"/>
              <a:t>overestimates</a:t>
            </a:r>
            <a:r>
              <a:rPr lang="de-DE" dirty="0"/>
              <a:t> </a:t>
            </a:r>
            <a:r>
              <a:rPr lang="de-DE" dirty="0" err="1"/>
              <a:t>measured</a:t>
            </a:r>
            <a:r>
              <a:rPr lang="de-DE" dirty="0"/>
              <a:t> </a:t>
            </a:r>
            <a:r>
              <a:rPr lang="de-DE" dirty="0" err="1"/>
              <a:t>sputtering</a:t>
            </a:r>
            <a:r>
              <a:rPr lang="de-DE" dirty="0"/>
              <a:t> </a:t>
            </a:r>
            <a:r>
              <a:rPr lang="de-DE" dirty="0" err="1"/>
              <a:t>yields</a:t>
            </a:r>
            <a:r>
              <a:rPr lang="de-DE" dirty="0"/>
              <a:t>. 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259F9FA4-DD77-43F8-94DF-A4A665EC0D18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719736" y="3327375"/>
            <a:ext cx="1584176" cy="6056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F0EDB2F1-3072-48F7-9DF9-B0CCD969FF7B}"/>
              </a:ext>
            </a:extLst>
          </p:cNvPr>
          <p:cNvSpPr txBox="1"/>
          <p:nvPr/>
        </p:nvSpPr>
        <p:spPr>
          <a:xfrm>
            <a:off x="8199120" y="5657495"/>
            <a:ext cx="335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© AAS, The </a:t>
            </a:r>
            <a:r>
              <a:rPr lang="de-DE" sz="1200" dirty="0" err="1"/>
              <a:t>Astrophysical</a:t>
            </a:r>
            <a:r>
              <a:rPr lang="de-DE" sz="1200" dirty="0"/>
              <a:t> Journal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543280E-4011-461A-B08D-226816116401}"/>
              </a:ext>
            </a:extLst>
          </p:cNvPr>
          <p:cNvSpPr txBox="1"/>
          <p:nvPr/>
        </p:nvSpPr>
        <p:spPr>
          <a:xfrm>
            <a:off x="2207568" y="6165304"/>
            <a:ext cx="9001000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de-DE" sz="1200" dirty="0"/>
              <a:t>[1] P.S. Szabo, </a:t>
            </a:r>
            <a:r>
              <a:rPr lang="de-DE" sz="1200" i="1" dirty="0"/>
              <a:t>et al.</a:t>
            </a:r>
            <a:r>
              <a:rPr lang="de-DE" sz="1200" dirty="0"/>
              <a:t>, </a:t>
            </a:r>
            <a:r>
              <a:rPr lang="de-DE" sz="1200" dirty="0" err="1"/>
              <a:t>Astrophys</a:t>
            </a:r>
            <a:r>
              <a:rPr lang="de-DE" sz="1200" dirty="0"/>
              <a:t>. J, 891 (2020), 100</a:t>
            </a:r>
          </a:p>
          <a:p>
            <a:r>
              <a:rPr lang="de-DE" sz="1200" dirty="0"/>
              <a:t>[2] J.F. Ziegler, M.D. Ziegler, J.P. </a:t>
            </a:r>
            <a:r>
              <a:rPr lang="de-DE" sz="1200" dirty="0" err="1"/>
              <a:t>Biersack</a:t>
            </a:r>
            <a:r>
              <a:rPr lang="de-DE" sz="1200" dirty="0"/>
              <a:t>, </a:t>
            </a:r>
            <a:r>
              <a:rPr lang="de-DE" sz="1200" dirty="0" err="1"/>
              <a:t>Nucl</a:t>
            </a:r>
            <a:r>
              <a:rPr lang="de-DE" sz="1200" dirty="0"/>
              <a:t>. </a:t>
            </a:r>
            <a:r>
              <a:rPr lang="de-DE" sz="1200" dirty="0" err="1"/>
              <a:t>Instrum</a:t>
            </a:r>
            <a:r>
              <a:rPr lang="de-DE" sz="1200" dirty="0"/>
              <a:t>. Methods Phys. Res. B, 268 (2010), 1818</a:t>
            </a:r>
          </a:p>
          <a:p>
            <a:r>
              <a:rPr lang="de-DE" sz="1200" dirty="0"/>
              <a:t>[3] A. Mutzke, </a:t>
            </a:r>
            <a:r>
              <a:rPr lang="de-DE" sz="1200" i="1" dirty="0"/>
              <a:t>et al.</a:t>
            </a:r>
            <a:r>
              <a:rPr lang="de-DE" sz="1200" dirty="0"/>
              <a:t>, IPP-Report, (2019)</a:t>
            </a:r>
          </a:p>
        </p:txBody>
      </p:sp>
    </p:spTree>
    <p:extLst>
      <p:ext uri="{BB962C8B-B14F-4D97-AF65-F5344CB8AC3E}">
        <p14:creationId xmlns:p14="http://schemas.microsoft.com/office/powerpoint/2010/main" val="401241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D8CDF78-C5B7-4B2D-AE64-5A11CB16F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-90272"/>
            <a:ext cx="9906069" cy="1143008"/>
          </a:xfrm>
        </p:spPr>
        <p:txBody>
          <a:bodyPr>
            <a:normAutofit/>
          </a:bodyPr>
          <a:lstStyle/>
          <a:p>
            <a:r>
              <a:rPr lang="de-AT" dirty="0"/>
              <a:t>Potential </a:t>
            </a:r>
            <a:r>
              <a:rPr lang="de-AT" dirty="0" err="1"/>
              <a:t>Sputtering</a:t>
            </a:r>
            <a:r>
              <a:rPr lang="de-AT" dirty="0"/>
              <a:t> </a:t>
            </a:r>
            <a:r>
              <a:rPr lang="de-AT" dirty="0" err="1"/>
              <a:t>by</a:t>
            </a:r>
            <a:r>
              <a:rPr lang="de-AT" dirty="0"/>
              <a:t> He</a:t>
            </a:r>
            <a:r>
              <a:rPr lang="de-AT" baseline="30000" dirty="0"/>
              <a:t>2+</a:t>
            </a: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A2F87E-D88B-4505-A3D0-A6EAD48E6B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 t="1478" r="446" b="373"/>
          <a:stretch/>
        </p:blipFill>
        <p:spPr>
          <a:xfrm>
            <a:off x="4086808" y="1556792"/>
            <a:ext cx="4114800" cy="3946849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4327F3ED-4678-460D-BA4D-922037995C21}"/>
              </a:ext>
            </a:extLst>
          </p:cNvPr>
          <p:cNvSpPr/>
          <p:nvPr/>
        </p:nvSpPr>
        <p:spPr>
          <a:xfrm>
            <a:off x="1127448" y="960321"/>
            <a:ext cx="10009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Figure: He</a:t>
            </a:r>
            <a:r>
              <a:rPr lang="de-DE" baseline="30000" dirty="0"/>
              <a:t>2+</a:t>
            </a:r>
            <a:r>
              <a:rPr lang="de-DE" dirty="0"/>
              <a:t> </a:t>
            </a:r>
            <a:r>
              <a:rPr lang="de-DE" dirty="0" err="1"/>
              <a:t>sputtering</a:t>
            </a:r>
            <a:r>
              <a:rPr lang="de-DE" dirty="0"/>
              <a:t> </a:t>
            </a:r>
            <a:r>
              <a:rPr lang="de-DE" dirty="0" err="1"/>
              <a:t>yields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CaSiO</a:t>
            </a:r>
            <a:r>
              <a:rPr lang="de-DE" baseline="-25000" dirty="0"/>
              <a:t>3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>
                <a:solidFill>
                  <a:srgbClr val="FF00FF"/>
                </a:solidFill>
              </a:rPr>
              <a:t>measured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continuous</a:t>
            </a:r>
            <a:r>
              <a:rPr lang="de-DE" dirty="0"/>
              <a:t> </a:t>
            </a:r>
            <a:r>
              <a:rPr lang="de-DE" dirty="0" err="1"/>
              <a:t>irradiation</a:t>
            </a:r>
            <a:r>
              <a:rPr lang="de-DE" dirty="0"/>
              <a:t> [1]. 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12856CE-E5C5-48FD-9500-7D0DE7631627}"/>
              </a:ext>
            </a:extLst>
          </p:cNvPr>
          <p:cNvSpPr/>
          <p:nvPr/>
        </p:nvSpPr>
        <p:spPr>
          <a:xfrm>
            <a:off x="367072" y="4309786"/>
            <a:ext cx="3424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The </a:t>
            </a:r>
            <a:r>
              <a:rPr lang="de-DE" dirty="0" err="1"/>
              <a:t>sputtering</a:t>
            </a:r>
            <a:r>
              <a:rPr lang="de-DE" dirty="0"/>
              <a:t> </a:t>
            </a:r>
            <a:r>
              <a:rPr lang="de-DE" dirty="0" err="1"/>
              <a:t>yield</a:t>
            </a:r>
            <a:r>
              <a:rPr lang="de-DE" dirty="0"/>
              <a:t> </a:t>
            </a:r>
            <a:r>
              <a:rPr lang="de-DE" dirty="0" err="1">
                <a:solidFill>
                  <a:srgbClr val="00FFFF"/>
                </a:solidFill>
              </a:rPr>
              <a:t>decreases</a:t>
            </a:r>
            <a:r>
              <a:rPr lang="de-DE" dirty="0">
                <a:solidFill>
                  <a:srgbClr val="00FFFF"/>
                </a:solidFill>
              </a:rPr>
              <a:t> </a:t>
            </a:r>
            <a:r>
              <a:rPr lang="de-DE" dirty="0" err="1">
                <a:solidFill>
                  <a:srgbClr val="00FFFF"/>
                </a:solidFill>
              </a:rPr>
              <a:t>exponentially</a:t>
            </a:r>
            <a:r>
              <a:rPr lang="de-DE" dirty="0"/>
              <a:t>.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9A728AA-0B41-4AD6-B76F-D5DF1117B9D6}"/>
              </a:ext>
            </a:extLst>
          </p:cNvPr>
          <p:cNvSpPr/>
          <p:nvPr/>
        </p:nvSpPr>
        <p:spPr>
          <a:xfrm>
            <a:off x="551384" y="1905769"/>
            <a:ext cx="2975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Initial </a:t>
            </a:r>
            <a:r>
              <a:rPr lang="de-DE" dirty="0" err="1"/>
              <a:t>sputtering</a:t>
            </a:r>
            <a:r>
              <a:rPr lang="de-DE" dirty="0"/>
              <a:t> </a:t>
            </a:r>
            <a:r>
              <a:rPr lang="de-DE" dirty="0" err="1"/>
              <a:t>yields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He</a:t>
            </a:r>
            <a:r>
              <a:rPr lang="de-DE" baseline="30000" dirty="0"/>
              <a:t>+</a:t>
            </a:r>
            <a:r>
              <a:rPr lang="de-DE" dirty="0"/>
              <a:t> </a:t>
            </a:r>
            <a:r>
              <a:rPr lang="de-DE" dirty="0" err="1"/>
              <a:t>yield</a:t>
            </a:r>
            <a:r>
              <a:rPr lang="de-DE" dirty="0"/>
              <a:t> (</a:t>
            </a:r>
            <a:r>
              <a:rPr lang="de-DE" dirty="0" err="1"/>
              <a:t>dotted</a:t>
            </a:r>
            <a:r>
              <a:rPr lang="de-DE" dirty="0"/>
              <a:t> </a:t>
            </a:r>
            <a:r>
              <a:rPr lang="de-DE" dirty="0" err="1"/>
              <a:t>white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). 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259F9FA4-DD77-43F8-94DF-A4A665EC0D18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527376" y="2367434"/>
            <a:ext cx="1056456" cy="4616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0426A534-2B09-4E01-AB1F-4B7D570E2984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3791744" y="3907716"/>
            <a:ext cx="1160816" cy="7252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B26A9ABF-E668-463D-AD6F-49B8B5FD697E}"/>
              </a:ext>
            </a:extLst>
          </p:cNvPr>
          <p:cNvSpPr/>
          <p:nvPr/>
        </p:nvSpPr>
        <p:spPr>
          <a:xfrm>
            <a:off x="8616280" y="2829099"/>
            <a:ext cx="3424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 </a:t>
            </a:r>
            <a:r>
              <a:rPr lang="de-DE" dirty="0" err="1"/>
              <a:t>steady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reached</a:t>
            </a:r>
            <a:r>
              <a:rPr lang="de-DE" dirty="0"/>
              <a:t> after </a:t>
            </a:r>
            <a:r>
              <a:rPr lang="de-DE" dirty="0" err="1"/>
              <a:t>sputtering</a:t>
            </a:r>
            <a:r>
              <a:rPr lang="de-DE" dirty="0"/>
              <a:t> a </a:t>
            </a:r>
            <a:r>
              <a:rPr lang="de-DE" dirty="0" err="1"/>
              <a:t>few</a:t>
            </a:r>
            <a:r>
              <a:rPr lang="de-DE" dirty="0"/>
              <a:t> </a:t>
            </a:r>
            <a:r>
              <a:rPr lang="de-DE" dirty="0" err="1"/>
              <a:t>monolayers</a:t>
            </a:r>
            <a:r>
              <a:rPr lang="de-DE" dirty="0"/>
              <a:t>. Steady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sputtering</a:t>
            </a:r>
            <a:r>
              <a:rPr lang="de-DE" dirty="0"/>
              <a:t> </a:t>
            </a:r>
            <a:r>
              <a:rPr lang="de-DE" dirty="0" err="1"/>
              <a:t>yields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still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He</a:t>
            </a:r>
            <a:r>
              <a:rPr lang="de-DE" baseline="30000" dirty="0"/>
              <a:t>+</a:t>
            </a:r>
            <a:r>
              <a:rPr lang="de-DE" dirty="0"/>
              <a:t>.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088981B2-96D7-4D4D-B7E7-0D0AFEB8DD15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7032104" y="3429264"/>
            <a:ext cx="1584176" cy="4784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>
            <a:extLst>
              <a:ext uri="{FF2B5EF4-FFF2-40B4-BE49-F238E27FC236}">
                <a16:creationId xmlns:a16="http://schemas.microsoft.com/office/drawing/2014/main" id="{2E9E0BE5-F87C-4213-B6B4-8EA1829C1317}"/>
              </a:ext>
            </a:extLst>
          </p:cNvPr>
          <p:cNvSpPr/>
          <p:nvPr/>
        </p:nvSpPr>
        <p:spPr>
          <a:xfrm>
            <a:off x="367072" y="5589240"/>
            <a:ext cx="10913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	Test </a:t>
            </a:r>
            <a:r>
              <a:rPr lang="de-DE" dirty="0" err="1">
                <a:sym typeface="Wingdings" panose="05000000000000000000" pitchFamily="2" charset="2"/>
              </a:rPr>
              <a:t>measurements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Ar</a:t>
            </a:r>
            <a:r>
              <a:rPr lang="de-DE" baseline="30000" dirty="0" err="1">
                <a:sym typeface="Wingdings" panose="05000000000000000000" pitchFamily="2" charset="2"/>
              </a:rPr>
              <a:t>q</a:t>
            </a:r>
            <a:r>
              <a:rPr lang="de-DE" baseline="30000" dirty="0">
                <a:sym typeface="Wingdings" panose="05000000000000000000" pitchFamily="2" charset="2"/>
              </a:rPr>
              <a:t>+</a:t>
            </a:r>
            <a:r>
              <a:rPr lang="de-DE" dirty="0">
                <a:sym typeface="Wingdings" panose="05000000000000000000" pitchFamily="2" charset="2"/>
              </a:rPr>
              <a:t> (q = 2-8) </a:t>
            </a:r>
            <a:r>
              <a:rPr lang="de-DE" dirty="0" err="1">
                <a:sym typeface="Wingdings" panose="05000000000000000000" pitchFamily="2" charset="2"/>
              </a:rPr>
              <a:t>show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that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increase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initial </a:t>
            </a:r>
            <a:r>
              <a:rPr lang="de-DE" dirty="0" err="1">
                <a:sym typeface="Wingdings" panose="05000000000000000000" pitchFamily="2" charset="2"/>
              </a:rPr>
              <a:t>sputtering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yield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	proportional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ion‘s</a:t>
            </a:r>
            <a:r>
              <a:rPr lang="de-DE" dirty="0">
                <a:sym typeface="Wingdings" panose="05000000000000000000" pitchFamily="2" charset="2"/>
              </a:rPr>
              <a:t> potential </a:t>
            </a:r>
            <a:r>
              <a:rPr lang="de-DE" dirty="0" err="1">
                <a:sym typeface="Wingdings" panose="05000000000000000000" pitchFamily="2" charset="2"/>
              </a:rPr>
              <a:t>energy</a:t>
            </a:r>
            <a:r>
              <a:rPr lang="de-DE" dirty="0">
                <a:sym typeface="Wingdings" panose="05000000000000000000" pitchFamily="2" charset="2"/>
              </a:rPr>
              <a:t> [1].</a:t>
            </a:r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28E806F-A2A5-4FEC-AEF3-FB36C6D5B2C1}"/>
              </a:ext>
            </a:extLst>
          </p:cNvPr>
          <p:cNvSpPr txBox="1"/>
          <p:nvPr/>
        </p:nvSpPr>
        <p:spPr>
          <a:xfrm>
            <a:off x="2783632" y="6381328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[1] P.S. Szabo, </a:t>
            </a:r>
            <a:r>
              <a:rPr lang="de-DE" sz="1200" i="1" dirty="0"/>
              <a:t>et al.</a:t>
            </a:r>
            <a:r>
              <a:rPr lang="de-DE" sz="1200" dirty="0"/>
              <a:t>, </a:t>
            </a:r>
            <a:r>
              <a:rPr lang="de-DE" sz="1200" dirty="0" err="1"/>
              <a:t>Astrophys</a:t>
            </a:r>
            <a:r>
              <a:rPr lang="de-DE" sz="1200" dirty="0"/>
              <a:t>. J, 891 (2020), 100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AA07F36-E1F9-4D6A-BAC7-24BED6C2FFB1}"/>
              </a:ext>
            </a:extLst>
          </p:cNvPr>
          <p:cNvSpPr txBox="1"/>
          <p:nvPr/>
        </p:nvSpPr>
        <p:spPr>
          <a:xfrm>
            <a:off x="8201608" y="5057763"/>
            <a:ext cx="335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© AAS, The </a:t>
            </a:r>
            <a:r>
              <a:rPr lang="de-DE" sz="1200" dirty="0" err="1"/>
              <a:t>Astrophysical</a:t>
            </a:r>
            <a:r>
              <a:rPr lang="de-DE" sz="1200" dirty="0"/>
              <a:t> Journal</a:t>
            </a:r>
          </a:p>
        </p:txBody>
      </p:sp>
    </p:spTree>
    <p:extLst>
      <p:ext uri="{BB962C8B-B14F-4D97-AF65-F5344CB8AC3E}">
        <p14:creationId xmlns:p14="http://schemas.microsoft.com/office/powerpoint/2010/main" val="194333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6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D8CDF78-C5B7-4B2D-AE64-5A11CB16F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-90272"/>
            <a:ext cx="9906069" cy="1143008"/>
          </a:xfrm>
        </p:spPr>
        <p:txBody>
          <a:bodyPr>
            <a:normAutofit/>
          </a:bodyPr>
          <a:lstStyle/>
          <a:p>
            <a:r>
              <a:rPr lang="de-AT" dirty="0"/>
              <a:t>Potential </a:t>
            </a:r>
            <a:r>
              <a:rPr lang="de-AT" dirty="0" err="1"/>
              <a:t>Sputtering</a:t>
            </a:r>
            <a:r>
              <a:rPr lang="de-AT" dirty="0"/>
              <a:t>: </a:t>
            </a:r>
            <a:r>
              <a:rPr lang="de-AT" dirty="0" err="1"/>
              <a:t>Calculation</a:t>
            </a:r>
            <a:endParaRPr lang="de-AT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50B6D8C-F63E-4B28-80EB-FD69603BC956}"/>
              </a:ext>
            </a:extLst>
          </p:cNvPr>
          <p:cNvSpPr/>
          <p:nvPr/>
        </p:nvSpPr>
        <p:spPr>
          <a:xfrm>
            <a:off x="1055440" y="980728"/>
            <a:ext cx="10297144" cy="92333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dirty="0"/>
              <a:t>Previous measurements with oxides showed that only O atoms are desorbed by potential sputtering [1]. We want to test if O sputtering and subsequent O depletion of the surface is sufficient to describe our measurements. We use a model that has been similarly applied before (e.g. [2]).</a:t>
            </a: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ACEC6AE2-3220-49F4-A784-C7102B7EEB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682697"/>
              </p:ext>
            </p:extLst>
          </p:nvPr>
        </p:nvGraphicFramePr>
        <p:xfrm>
          <a:off x="2495600" y="2930334"/>
          <a:ext cx="5625207" cy="1090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r:id="rId3" imgW="21231720" imgH="4126680" progId="">
                  <p:embed/>
                </p:oleObj>
              </mc:Choice>
              <mc:Fallback>
                <p:oleObj r:id="rId3" imgW="21231720" imgH="41266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5600" y="2930334"/>
                        <a:ext cx="5625207" cy="1090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9">
            <a:extLst>
              <a:ext uri="{FF2B5EF4-FFF2-40B4-BE49-F238E27FC236}">
                <a16:creationId xmlns:a16="http://schemas.microsoft.com/office/drawing/2014/main" id="{E1DB9F42-AAE2-4E2D-AF74-A9E14291D650}"/>
              </a:ext>
            </a:extLst>
          </p:cNvPr>
          <p:cNvSpPr/>
          <p:nvPr/>
        </p:nvSpPr>
        <p:spPr>
          <a:xfrm>
            <a:off x="8760296" y="2928426"/>
            <a:ext cx="2952328" cy="129266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de-AT" sz="1200" dirty="0" err="1"/>
              <a:t>C</a:t>
            </a:r>
            <a:r>
              <a:rPr lang="de-AT" sz="1200" baseline="-25000" dirty="0" err="1"/>
              <a:t>i</a:t>
            </a:r>
            <a:r>
              <a:rPr lang="de-AT" sz="1200" dirty="0"/>
              <a:t> ... Surface concentration of element i</a:t>
            </a:r>
          </a:p>
          <a:p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de-A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200" dirty="0"/>
              <a:t>... Fluence</a:t>
            </a:r>
          </a:p>
          <a:p>
            <a:r>
              <a:rPr lang="de-AT" sz="1200" dirty="0"/>
              <a:t>n</a:t>
            </a:r>
            <a:r>
              <a:rPr lang="de-AT" sz="1200" baseline="-25000" dirty="0"/>
              <a:t>A</a:t>
            </a:r>
            <a:r>
              <a:rPr lang="de-AT" sz="1200" dirty="0"/>
              <a:t> ... Number of atoms in a monolayer</a:t>
            </a:r>
          </a:p>
          <a:p>
            <a:r>
              <a:rPr lang="de-AT" sz="1200" dirty="0"/>
              <a:t>Y</a:t>
            </a:r>
            <a:r>
              <a:rPr lang="de-AT" sz="1200" baseline="-25000" dirty="0"/>
              <a:t>i</a:t>
            </a:r>
            <a:r>
              <a:rPr lang="de-AT" sz="1200" dirty="0"/>
              <a:t> ... Sputtering yield of element i</a:t>
            </a:r>
          </a:p>
          <a:p>
            <a:r>
              <a:rPr lang="de-AT" sz="1200" dirty="0"/>
              <a:t>C</a:t>
            </a:r>
            <a:r>
              <a:rPr lang="de-AT" sz="1200" baseline="-25000" dirty="0"/>
              <a:t>i</a:t>
            </a:r>
            <a:r>
              <a:rPr lang="de-AT" sz="1200" baseline="30000" dirty="0"/>
              <a:t>b</a:t>
            </a:r>
            <a:r>
              <a:rPr lang="de-AT" sz="1200" dirty="0"/>
              <a:t> ... Bulk concentration of element i</a:t>
            </a:r>
          </a:p>
          <a:p>
            <a:endParaRPr lang="de-AT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54BC3A8-0A56-40F1-A101-FDDBFB268D25}"/>
              </a:ext>
            </a:extLst>
          </p:cNvPr>
          <p:cNvSpPr/>
          <p:nvPr/>
        </p:nvSpPr>
        <p:spPr>
          <a:xfrm>
            <a:off x="1055440" y="2016097"/>
            <a:ext cx="10009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	</a:t>
            </a:r>
            <a:r>
              <a:rPr lang="de-DE" dirty="0" err="1">
                <a:sym typeface="Wingdings" panose="05000000000000000000" pitchFamily="2" charset="2"/>
              </a:rPr>
              <a:t>Coupled</a:t>
            </a:r>
            <a:r>
              <a:rPr lang="de-DE" dirty="0">
                <a:sym typeface="Wingdings" panose="05000000000000000000" pitchFamily="2" charset="2"/>
              </a:rPr>
              <a:t> differential </a:t>
            </a:r>
            <a:r>
              <a:rPr lang="de-DE" dirty="0" err="1">
                <a:sym typeface="Wingdings" panose="05000000000000000000" pitchFamily="2" charset="2"/>
              </a:rPr>
              <a:t>equations</a:t>
            </a:r>
            <a:r>
              <a:rPr lang="de-DE" dirty="0">
                <a:sym typeface="Wingdings" panose="05000000000000000000" pitchFamily="2" charset="2"/>
              </a:rPr>
              <a:t> (</a:t>
            </a:r>
            <a:r>
              <a:rPr lang="de-DE" dirty="0" err="1">
                <a:sym typeface="Wingdings" panose="05000000000000000000" pitchFamily="2" charset="2"/>
              </a:rPr>
              <a:t>one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each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target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element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example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O)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describe</a:t>
            </a:r>
            <a:r>
              <a:rPr lang="de-DE" dirty="0">
                <a:sym typeface="Wingdings" panose="05000000000000000000" pitchFamily="2" charset="2"/>
              </a:rPr>
              <a:t> 	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change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surface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composition</a:t>
            </a:r>
            <a:r>
              <a:rPr lang="de-DE" dirty="0">
                <a:sym typeface="Wingdings" panose="05000000000000000000" pitchFamily="2" charset="2"/>
              </a:rPr>
              <a:t> due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sputtering</a:t>
            </a:r>
            <a:r>
              <a:rPr lang="de-DE" dirty="0">
                <a:sym typeface="Wingdings" panose="05000000000000000000" pitchFamily="2" charset="2"/>
              </a:rPr>
              <a:t> [3]: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729308E-7C14-464D-9D6C-56988C035CDB}"/>
              </a:ext>
            </a:extLst>
          </p:cNvPr>
          <p:cNvSpPr/>
          <p:nvPr/>
        </p:nvSpPr>
        <p:spPr>
          <a:xfrm>
            <a:off x="435798" y="4221088"/>
            <a:ext cx="2527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Surface </a:t>
            </a:r>
            <a:r>
              <a:rPr lang="de-DE" dirty="0" err="1"/>
              <a:t>concentration</a:t>
            </a:r>
            <a:endParaRPr lang="de-DE" dirty="0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B32C703D-59D1-4E1E-A598-91BB77DFB957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1699622" y="3429000"/>
            <a:ext cx="1112440" cy="7920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>
            <a:extLst>
              <a:ext uri="{FF2B5EF4-FFF2-40B4-BE49-F238E27FC236}">
                <a16:creationId xmlns:a16="http://schemas.microsoft.com/office/drawing/2014/main" id="{962D7ED7-D25F-4754-B937-E040BAC7A6B0}"/>
              </a:ext>
            </a:extLst>
          </p:cNvPr>
          <p:cNvSpPr/>
          <p:nvPr/>
        </p:nvSpPr>
        <p:spPr>
          <a:xfrm>
            <a:off x="2439242" y="4719754"/>
            <a:ext cx="104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/>
              <a:t>Fluence</a:t>
            </a:r>
            <a:endParaRPr lang="de-DE" dirty="0"/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52A3EDE1-2C68-4965-8E23-E6A7910DD166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2963446" y="3825044"/>
            <a:ext cx="145270" cy="8947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>
            <a:extLst>
              <a:ext uri="{FF2B5EF4-FFF2-40B4-BE49-F238E27FC236}">
                <a16:creationId xmlns:a16="http://schemas.microsoft.com/office/drawing/2014/main" id="{9EACBE85-FE5D-4159-92D5-9F7CE2EFD6DE}"/>
              </a:ext>
            </a:extLst>
          </p:cNvPr>
          <p:cNvSpPr/>
          <p:nvPr/>
        </p:nvSpPr>
        <p:spPr>
          <a:xfrm>
            <a:off x="3599115" y="4405754"/>
            <a:ext cx="2037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/>
              <a:t>Monolayer</a:t>
            </a:r>
            <a:r>
              <a:rPr lang="de-DE" dirty="0"/>
              <a:t> </a:t>
            </a:r>
            <a:r>
              <a:rPr lang="de-DE" dirty="0" err="1"/>
              <a:t>density</a:t>
            </a:r>
            <a:endParaRPr lang="de-DE" dirty="0"/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B504DCD-21DE-4552-8D6F-BBE680F5A16E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4200924" y="3864492"/>
            <a:ext cx="416816" cy="5412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>
            <a:extLst>
              <a:ext uri="{FF2B5EF4-FFF2-40B4-BE49-F238E27FC236}">
                <a16:creationId xmlns:a16="http://schemas.microsoft.com/office/drawing/2014/main" id="{92164929-12E7-4A51-8CC2-232560EADC65}"/>
              </a:ext>
            </a:extLst>
          </p:cNvPr>
          <p:cNvSpPr/>
          <p:nvPr/>
        </p:nvSpPr>
        <p:spPr>
          <a:xfrm>
            <a:off x="5159896" y="4797152"/>
            <a:ext cx="1784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/>
              <a:t>Sputtering</a:t>
            </a:r>
            <a:r>
              <a:rPr lang="de-DE" dirty="0"/>
              <a:t> </a:t>
            </a:r>
            <a:r>
              <a:rPr lang="de-DE" dirty="0" err="1"/>
              <a:t>yield</a:t>
            </a:r>
            <a:endParaRPr lang="de-DE" dirty="0"/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5728C91D-CF01-4601-B50B-9947533963F2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5044284" y="3668793"/>
            <a:ext cx="1007784" cy="11283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>
            <a:extLst>
              <a:ext uri="{FF2B5EF4-FFF2-40B4-BE49-F238E27FC236}">
                <a16:creationId xmlns:a16="http://schemas.microsoft.com/office/drawing/2014/main" id="{326C3A20-354B-49F0-BD23-5451122700F9}"/>
              </a:ext>
            </a:extLst>
          </p:cNvPr>
          <p:cNvSpPr/>
          <p:nvPr/>
        </p:nvSpPr>
        <p:spPr>
          <a:xfrm>
            <a:off x="5826195" y="4405754"/>
            <a:ext cx="2169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/>
              <a:t>Bulk</a:t>
            </a:r>
            <a:r>
              <a:rPr lang="de-DE" dirty="0"/>
              <a:t> </a:t>
            </a:r>
            <a:r>
              <a:rPr lang="de-DE" dirty="0" err="1"/>
              <a:t>concentration</a:t>
            </a:r>
            <a:endParaRPr lang="de-DE" dirty="0"/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EED4B9F8-50B7-419E-A9CF-2EE74EB4CE44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6139934" y="3707740"/>
            <a:ext cx="770776" cy="6980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274EE761-D49C-4D45-B034-729DA2E14279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6052068" y="3707740"/>
            <a:ext cx="1140930" cy="10894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Geschweifte Klammer links 45">
            <a:extLst>
              <a:ext uri="{FF2B5EF4-FFF2-40B4-BE49-F238E27FC236}">
                <a16:creationId xmlns:a16="http://schemas.microsoft.com/office/drawing/2014/main" id="{67B207BC-F354-475E-922C-01550774F5C1}"/>
              </a:ext>
            </a:extLst>
          </p:cNvPr>
          <p:cNvSpPr/>
          <p:nvPr/>
        </p:nvSpPr>
        <p:spPr>
          <a:xfrm rot="16200000">
            <a:off x="5008191" y="3380761"/>
            <a:ext cx="184666" cy="96746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E28C6FE6-8E86-4819-88B4-CB2DAD276AF1}"/>
              </a:ext>
            </a:extLst>
          </p:cNvPr>
          <p:cNvSpPr/>
          <p:nvPr/>
        </p:nvSpPr>
        <p:spPr>
          <a:xfrm>
            <a:off x="3075367" y="4147134"/>
            <a:ext cx="2637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Surface </a:t>
            </a:r>
            <a:r>
              <a:rPr lang="de-DE" dirty="0" err="1"/>
              <a:t>concentration</a:t>
            </a:r>
            <a:r>
              <a:rPr lang="de-DE" dirty="0"/>
              <a:t> </a:t>
            </a:r>
            <a:r>
              <a:rPr lang="de-DE" dirty="0" err="1"/>
              <a:t>decrease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sputtering</a:t>
            </a:r>
            <a:endParaRPr lang="de-DE" dirty="0"/>
          </a:p>
        </p:txBody>
      </p:sp>
      <p:sp>
        <p:nvSpPr>
          <p:cNvPr id="48" name="Geschweifte Klammer links 47">
            <a:extLst>
              <a:ext uri="{FF2B5EF4-FFF2-40B4-BE49-F238E27FC236}">
                <a16:creationId xmlns:a16="http://schemas.microsoft.com/office/drawing/2014/main" id="{009EB883-F0AC-4317-B2A7-FAEB5057BAB9}"/>
              </a:ext>
            </a:extLst>
          </p:cNvPr>
          <p:cNvSpPr/>
          <p:nvPr/>
        </p:nvSpPr>
        <p:spPr>
          <a:xfrm rot="16200000">
            <a:off x="6724389" y="2953816"/>
            <a:ext cx="225062" cy="2021449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CB64FF6B-8055-4DE5-895A-723F07A49172}"/>
              </a:ext>
            </a:extLst>
          </p:cNvPr>
          <p:cNvSpPr/>
          <p:nvPr/>
        </p:nvSpPr>
        <p:spPr>
          <a:xfrm>
            <a:off x="6410437" y="4221088"/>
            <a:ext cx="31520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Surface </a:t>
            </a:r>
            <a:r>
              <a:rPr lang="de-DE" dirty="0" err="1"/>
              <a:t>concentration</a:t>
            </a:r>
            <a:r>
              <a:rPr lang="de-DE" dirty="0"/>
              <a:t> </a:t>
            </a:r>
            <a:r>
              <a:rPr lang="de-DE" dirty="0" err="1"/>
              <a:t>increase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bulk</a:t>
            </a:r>
            <a:r>
              <a:rPr lang="de-DE" dirty="0"/>
              <a:t> </a:t>
            </a:r>
            <a:r>
              <a:rPr lang="de-DE" dirty="0" err="1"/>
              <a:t>atoms</a:t>
            </a:r>
            <a:r>
              <a:rPr lang="de-DE" dirty="0"/>
              <a:t> </a:t>
            </a:r>
            <a:r>
              <a:rPr lang="de-DE" dirty="0" err="1"/>
              <a:t>reaching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surface</a:t>
            </a:r>
            <a:endParaRPr lang="de-DE" dirty="0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6708AB61-0F47-4437-AD6F-660378FF624A}"/>
              </a:ext>
            </a:extLst>
          </p:cNvPr>
          <p:cNvSpPr/>
          <p:nvPr/>
        </p:nvSpPr>
        <p:spPr>
          <a:xfrm>
            <a:off x="1055440" y="4293096"/>
            <a:ext cx="10225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	</a:t>
            </a:r>
            <a:r>
              <a:rPr lang="de-DE" dirty="0" err="1">
                <a:sym typeface="Wingdings" panose="05000000000000000000" pitchFamily="2" charset="2"/>
              </a:rPr>
              <a:t>Kinetic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sputtering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yields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taken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from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SDTrimSP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simulations</a:t>
            </a:r>
            <a:r>
              <a:rPr lang="de-DE" dirty="0">
                <a:sym typeface="Wingdings" panose="05000000000000000000" pitchFamily="2" charset="2"/>
              </a:rPr>
              <a:t>, an additional </a:t>
            </a:r>
            <a:r>
              <a:rPr lang="de-DE" dirty="0"/>
              <a:t>potential 	</a:t>
            </a:r>
            <a:r>
              <a:rPr lang="de-DE" dirty="0" err="1"/>
              <a:t>sputtering</a:t>
            </a:r>
            <a:r>
              <a:rPr lang="de-DE" dirty="0"/>
              <a:t> </a:t>
            </a:r>
            <a:r>
              <a:rPr lang="de-DE" dirty="0" err="1"/>
              <a:t>term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included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sputtering</a:t>
            </a:r>
            <a:r>
              <a:rPr lang="de-DE" dirty="0"/>
              <a:t> </a:t>
            </a:r>
            <a:r>
              <a:rPr lang="de-DE" dirty="0" err="1"/>
              <a:t>yield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O:</a:t>
            </a:r>
          </a:p>
        </p:txBody>
      </p:sp>
      <p:graphicFrame>
        <p:nvGraphicFramePr>
          <p:cNvPr id="52" name="Objekt 51">
            <a:extLst>
              <a:ext uri="{FF2B5EF4-FFF2-40B4-BE49-F238E27FC236}">
                <a16:creationId xmlns:a16="http://schemas.microsoft.com/office/drawing/2014/main" id="{22DF82AD-5FBD-44BE-8D5D-E49969BC49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896212"/>
              </p:ext>
            </p:extLst>
          </p:nvPr>
        </p:nvGraphicFramePr>
        <p:xfrm>
          <a:off x="2423592" y="4872937"/>
          <a:ext cx="4813868" cy="1022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r:id="rId5" imgW="19694880" imgH="4190400" progId="">
                  <p:embed/>
                </p:oleObj>
              </mc:Choice>
              <mc:Fallback>
                <p:oleObj r:id="rId5" imgW="19694880" imgH="4190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3592" y="4872937"/>
                        <a:ext cx="4813868" cy="1022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9">
            <a:extLst>
              <a:ext uri="{FF2B5EF4-FFF2-40B4-BE49-F238E27FC236}">
                <a16:creationId xmlns:a16="http://schemas.microsoft.com/office/drawing/2014/main" id="{C1DCE97D-3AB3-41F8-96C3-4A64EB53E5E8}"/>
              </a:ext>
            </a:extLst>
          </p:cNvPr>
          <p:cNvSpPr/>
          <p:nvPr/>
        </p:nvSpPr>
        <p:spPr>
          <a:xfrm>
            <a:off x="8760296" y="5088961"/>
            <a:ext cx="2952328" cy="64633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l-GR" sz="1200" dirty="0"/>
              <a:t>γ</a:t>
            </a:r>
            <a:r>
              <a:rPr lang="de-DE" sz="1200" dirty="0"/>
              <a:t> … </a:t>
            </a:r>
            <a:r>
              <a:rPr lang="de-DE" sz="1200" dirty="0" err="1"/>
              <a:t>scaling</a:t>
            </a:r>
            <a:r>
              <a:rPr lang="de-DE" sz="1200" dirty="0"/>
              <a:t> </a:t>
            </a:r>
            <a:r>
              <a:rPr lang="de-DE" sz="1200" dirty="0" err="1"/>
              <a:t>factor</a:t>
            </a:r>
            <a:endParaRPr lang="de-AT" sz="1200" dirty="0"/>
          </a:p>
          <a:p>
            <a:r>
              <a:rPr lang="de-AT" sz="1200" dirty="0" err="1"/>
              <a:t>E</a:t>
            </a:r>
            <a:r>
              <a:rPr lang="de-AT" sz="1200" baseline="-25000" dirty="0" err="1"/>
              <a:t>pot</a:t>
            </a:r>
            <a:r>
              <a:rPr lang="de-AT" sz="1200" dirty="0"/>
              <a:t> ... Ion potential </a:t>
            </a:r>
            <a:r>
              <a:rPr lang="de-AT" sz="1200" dirty="0" err="1"/>
              <a:t>energy</a:t>
            </a:r>
            <a:endParaRPr lang="de-AT" sz="1200" dirty="0"/>
          </a:p>
          <a:p>
            <a:r>
              <a:rPr lang="de-AT" sz="1200" dirty="0"/>
              <a:t>E</a:t>
            </a:r>
            <a:r>
              <a:rPr lang="de-AT" sz="1200" baseline="-25000" dirty="0"/>
              <a:t>B</a:t>
            </a:r>
            <a:r>
              <a:rPr lang="de-AT" sz="1200" dirty="0"/>
              <a:t> ... Band </a:t>
            </a:r>
            <a:r>
              <a:rPr lang="de-AT" sz="1200" dirty="0" err="1"/>
              <a:t>gap</a:t>
            </a:r>
            <a:r>
              <a:rPr lang="de-AT" sz="1200" dirty="0"/>
              <a:t> </a:t>
            </a:r>
            <a:r>
              <a:rPr lang="de-AT" sz="1200" dirty="0" err="1"/>
              <a:t>of</a:t>
            </a:r>
            <a:r>
              <a:rPr lang="de-AT" sz="1200" dirty="0"/>
              <a:t> </a:t>
            </a:r>
            <a:r>
              <a:rPr lang="de-AT" sz="1200" dirty="0" err="1"/>
              <a:t>the</a:t>
            </a:r>
            <a:r>
              <a:rPr lang="de-AT" sz="1200" dirty="0"/>
              <a:t> </a:t>
            </a:r>
            <a:r>
              <a:rPr lang="de-AT" sz="1200" dirty="0" err="1"/>
              <a:t>target</a:t>
            </a:r>
            <a:r>
              <a:rPr lang="de-AT" sz="1200" dirty="0"/>
              <a:t> material</a:t>
            </a: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E4FD750C-3EB7-4AEF-B402-B6CFB8650D74}"/>
              </a:ext>
            </a:extLst>
          </p:cNvPr>
          <p:cNvSpPr/>
          <p:nvPr/>
        </p:nvSpPr>
        <p:spPr>
          <a:xfrm>
            <a:off x="3901852" y="5241514"/>
            <a:ext cx="295539" cy="3600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7D4CF90E-CD74-490B-9DE5-1779F1202D39}"/>
              </a:ext>
            </a:extLst>
          </p:cNvPr>
          <p:cNvCxnSpPr>
            <a:cxnSpLocks/>
          </p:cNvCxnSpPr>
          <p:nvPr/>
        </p:nvCxnSpPr>
        <p:spPr>
          <a:xfrm rot="20700000" flipH="1">
            <a:off x="3997400" y="5608429"/>
            <a:ext cx="108197" cy="4182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>
            <a:extLst>
              <a:ext uri="{FF2B5EF4-FFF2-40B4-BE49-F238E27FC236}">
                <a16:creationId xmlns:a16="http://schemas.microsoft.com/office/drawing/2014/main" id="{12FA79B9-9AC8-4266-91F4-1D215850FF00}"/>
              </a:ext>
            </a:extLst>
          </p:cNvPr>
          <p:cNvCxnSpPr>
            <a:cxnSpLocks/>
          </p:cNvCxnSpPr>
          <p:nvPr/>
        </p:nvCxnSpPr>
        <p:spPr>
          <a:xfrm>
            <a:off x="4049622" y="6033602"/>
            <a:ext cx="5798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hteck 56">
            <a:extLst>
              <a:ext uri="{FF2B5EF4-FFF2-40B4-BE49-F238E27FC236}">
                <a16:creationId xmlns:a16="http://schemas.microsoft.com/office/drawing/2014/main" id="{21950DFB-1CFF-4D32-88FE-EDD8CD72FD15}"/>
              </a:ext>
            </a:extLst>
          </p:cNvPr>
          <p:cNvSpPr/>
          <p:nvPr/>
        </p:nvSpPr>
        <p:spPr>
          <a:xfrm>
            <a:off x="4799856" y="5871757"/>
            <a:ext cx="4557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Scaling</a:t>
            </a:r>
            <a:r>
              <a:rPr lang="de-DE" dirty="0"/>
              <a:t> </a:t>
            </a:r>
            <a:r>
              <a:rPr lang="de-DE" dirty="0" err="1"/>
              <a:t>factor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taken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endParaRPr lang="de-DE" dirty="0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FBA97676-D30B-4C72-B594-828EAA1EA22B}"/>
              </a:ext>
            </a:extLst>
          </p:cNvPr>
          <p:cNvSpPr txBox="1"/>
          <p:nvPr/>
        </p:nvSpPr>
        <p:spPr>
          <a:xfrm>
            <a:off x="8188047" y="3980093"/>
            <a:ext cx="335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© AAS, The </a:t>
            </a:r>
            <a:r>
              <a:rPr lang="de-DE" sz="1200" dirty="0" err="1"/>
              <a:t>Astrophysical</a:t>
            </a:r>
            <a:r>
              <a:rPr lang="de-DE" sz="1200" dirty="0"/>
              <a:t> Journal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370F85F7-D222-42E8-8E9D-EF4080ABB71D}"/>
              </a:ext>
            </a:extLst>
          </p:cNvPr>
          <p:cNvSpPr txBox="1"/>
          <p:nvPr/>
        </p:nvSpPr>
        <p:spPr>
          <a:xfrm>
            <a:off x="8328248" y="5733256"/>
            <a:ext cx="335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© AAS, The </a:t>
            </a:r>
            <a:r>
              <a:rPr lang="de-DE" sz="1200" dirty="0" err="1"/>
              <a:t>Astrophysical</a:t>
            </a:r>
            <a:r>
              <a:rPr lang="de-DE" sz="1200" dirty="0"/>
              <a:t> Journal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EDB5D984-6EFC-45FE-8442-C6D16F4ADE3B}"/>
              </a:ext>
            </a:extLst>
          </p:cNvPr>
          <p:cNvSpPr txBox="1"/>
          <p:nvPr/>
        </p:nvSpPr>
        <p:spPr>
          <a:xfrm>
            <a:off x="2014018" y="6311061"/>
            <a:ext cx="9554590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de-DE" sz="1200" dirty="0"/>
              <a:t>[1] M. Sporn, </a:t>
            </a:r>
            <a:r>
              <a:rPr lang="de-DE" sz="1200" i="1" dirty="0"/>
              <a:t>et al.</a:t>
            </a:r>
            <a:r>
              <a:rPr lang="de-DE" sz="1200" dirty="0"/>
              <a:t>, Phys. Rev. </a:t>
            </a:r>
            <a:r>
              <a:rPr lang="de-DE" sz="1200" dirty="0" err="1"/>
              <a:t>Lett</a:t>
            </a:r>
            <a:r>
              <a:rPr lang="de-DE" sz="1200" dirty="0"/>
              <a:t>., 79 (1997), 945</a:t>
            </a:r>
          </a:p>
          <a:p>
            <a:r>
              <a:rPr lang="de-DE" sz="1200" dirty="0"/>
              <a:t>[2] A.F. </a:t>
            </a:r>
            <a:r>
              <a:rPr lang="de-DE" sz="1200" dirty="0" err="1"/>
              <a:t>Barghouty</a:t>
            </a:r>
            <a:r>
              <a:rPr lang="de-DE" sz="1200" dirty="0"/>
              <a:t>, </a:t>
            </a:r>
            <a:r>
              <a:rPr lang="de-DE" sz="1200" i="1" dirty="0"/>
              <a:t>et al.</a:t>
            </a:r>
            <a:r>
              <a:rPr lang="de-DE" sz="1200" dirty="0"/>
              <a:t>, </a:t>
            </a:r>
            <a:r>
              <a:rPr lang="de-DE" sz="1200" dirty="0" err="1"/>
              <a:t>Nucl</a:t>
            </a:r>
            <a:r>
              <a:rPr lang="de-DE" sz="1200" dirty="0"/>
              <a:t>. </a:t>
            </a:r>
            <a:r>
              <a:rPr lang="de-DE" sz="1200" dirty="0" err="1"/>
              <a:t>Instrum</a:t>
            </a:r>
            <a:r>
              <a:rPr lang="de-DE" sz="1200" dirty="0"/>
              <a:t>. Methods Phys. Res. B, 269 (2011), 1310 </a:t>
            </a: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9EE512A2-B224-4832-88BB-FAA7ABA7FF71}"/>
              </a:ext>
            </a:extLst>
          </p:cNvPr>
          <p:cNvSpPr/>
          <p:nvPr/>
        </p:nvSpPr>
        <p:spPr>
          <a:xfrm>
            <a:off x="7690428" y="6311061"/>
            <a:ext cx="3662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[3] P.S. Szabo, </a:t>
            </a:r>
            <a:r>
              <a:rPr lang="de-DE" sz="1200" i="1" dirty="0"/>
              <a:t>et al.</a:t>
            </a:r>
            <a:r>
              <a:rPr lang="de-DE" sz="1200" dirty="0"/>
              <a:t>, </a:t>
            </a:r>
            <a:r>
              <a:rPr lang="de-DE" sz="1200" dirty="0" err="1"/>
              <a:t>Astrophys</a:t>
            </a:r>
            <a:r>
              <a:rPr lang="de-DE" sz="1200" dirty="0"/>
              <a:t>. J, 891 (2020), 100</a:t>
            </a:r>
          </a:p>
        </p:txBody>
      </p:sp>
    </p:spTree>
    <p:extLst>
      <p:ext uri="{BB962C8B-B14F-4D97-AF65-F5344CB8AC3E}">
        <p14:creationId xmlns:p14="http://schemas.microsoft.com/office/powerpoint/2010/main" val="371163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12" grpId="0"/>
      <p:bldP spid="12" grpId="1"/>
      <p:bldP spid="18" grpId="0"/>
      <p:bldP spid="18" grpId="1"/>
      <p:bldP spid="20" grpId="0"/>
      <p:bldP spid="20" grpId="1"/>
      <p:bldP spid="22" grpId="0"/>
      <p:bldP spid="22" grpId="1"/>
      <p:bldP spid="26" grpId="0"/>
      <p:bldP spid="26" grpId="1"/>
      <p:bldP spid="46" grpId="0" animBg="1"/>
      <p:bldP spid="46" grpId="1" animBg="1"/>
      <p:bldP spid="47" grpId="0"/>
      <p:bldP spid="47" grpId="1"/>
      <p:bldP spid="48" grpId="0" animBg="1"/>
      <p:bldP spid="48" grpId="1" animBg="1"/>
      <p:bldP spid="49" grpId="0"/>
      <p:bldP spid="49" grpId="1"/>
      <p:bldP spid="51" grpId="0"/>
      <p:bldP spid="53" grpId="0"/>
      <p:bldP spid="54" grpId="0" animBg="1"/>
      <p:bldP spid="57" grpId="0"/>
      <p:bldP spid="58" grpId="0"/>
      <p:bldP spid="59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D8CDF78-C5B7-4B2D-AE64-5A11CB16F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-90272"/>
            <a:ext cx="11089232" cy="1143008"/>
          </a:xfrm>
        </p:spPr>
        <p:txBody>
          <a:bodyPr>
            <a:normAutofit/>
          </a:bodyPr>
          <a:lstStyle/>
          <a:p>
            <a:r>
              <a:rPr lang="de-AT" dirty="0" err="1"/>
              <a:t>Comparison</a:t>
            </a:r>
            <a:r>
              <a:rPr lang="de-AT" dirty="0"/>
              <a:t> </a:t>
            </a:r>
            <a:r>
              <a:rPr lang="de-AT" dirty="0" err="1"/>
              <a:t>between</a:t>
            </a:r>
            <a:r>
              <a:rPr lang="de-AT" dirty="0"/>
              <a:t> Experiment and Model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75866B7-446B-43C1-9FF5-D0AD0D96BA22}"/>
              </a:ext>
            </a:extLst>
          </p:cNvPr>
          <p:cNvSpPr/>
          <p:nvPr/>
        </p:nvSpPr>
        <p:spPr>
          <a:xfrm>
            <a:off x="1127448" y="960321"/>
            <a:ext cx="10009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 	The </a:t>
            </a:r>
            <a:r>
              <a:rPr lang="de-DE" dirty="0" err="1">
                <a:sym typeface="Wingdings" panose="05000000000000000000" pitchFamily="2" charset="2"/>
              </a:rPr>
              <a:t>model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used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rgbClr val="00FFFF"/>
                </a:solidFill>
                <a:sym typeface="Wingdings" panose="05000000000000000000" pitchFamily="2" charset="2"/>
              </a:rPr>
              <a:t>calculate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rgbClr val="FF00FF"/>
                </a:solidFill>
                <a:sym typeface="Wingdings" panose="05000000000000000000" pitchFamily="2" charset="2"/>
              </a:rPr>
              <a:t>steady</a:t>
            </a:r>
            <a:r>
              <a:rPr lang="de-DE" dirty="0">
                <a:solidFill>
                  <a:srgbClr val="FF00FF"/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rgbClr val="FF00FF"/>
                </a:solidFill>
                <a:sym typeface="Wingdings" panose="05000000000000000000" pitchFamily="2" charset="2"/>
              </a:rPr>
              <a:t>state</a:t>
            </a:r>
            <a:r>
              <a:rPr lang="de-DE" dirty="0">
                <a:solidFill>
                  <a:srgbClr val="FF00FF"/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rgbClr val="FF00FF"/>
                </a:solidFill>
                <a:sym typeface="Wingdings" panose="05000000000000000000" pitchFamily="2" charset="2"/>
              </a:rPr>
              <a:t>sputtering</a:t>
            </a:r>
            <a:r>
              <a:rPr lang="de-DE" dirty="0">
                <a:solidFill>
                  <a:srgbClr val="FF00FF"/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rgbClr val="FF00FF"/>
                </a:solidFill>
                <a:sym typeface="Wingdings" panose="05000000000000000000" pitchFamily="2" charset="2"/>
              </a:rPr>
              <a:t>yields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from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rgbClr val="FFFF00"/>
                </a:solidFill>
                <a:sym typeface="Wingdings" panose="05000000000000000000" pitchFamily="2" charset="2"/>
              </a:rPr>
              <a:t>measured</a:t>
            </a:r>
            <a:r>
              <a:rPr lang="de-DE" dirty="0">
                <a:solidFill>
                  <a:srgbClr val="FFFF00"/>
                </a:solidFill>
                <a:sym typeface="Wingdings" panose="05000000000000000000" pitchFamily="2" charset="2"/>
              </a:rPr>
              <a:t> initial 	</a:t>
            </a:r>
            <a:r>
              <a:rPr lang="de-DE" dirty="0" err="1">
                <a:solidFill>
                  <a:srgbClr val="FFFF00"/>
                </a:solidFill>
                <a:sym typeface="Wingdings" panose="05000000000000000000" pitchFamily="2" charset="2"/>
              </a:rPr>
              <a:t>yields</a:t>
            </a:r>
            <a:r>
              <a:rPr lang="de-DE" dirty="0">
                <a:sym typeface="Wingdings" panose="05000000000000000000" pitchFamily="2" charset="2"/>
              </a:rPr>
              <a:t> at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start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irradiation</a:t>
            </a:r>
            <a:r>
              <a:rPr lang="de-DE" dirty="0">
                <a:sym typeface="Wingdings" panose="05000000000000000000" pitchFamily="2" charset="2"/>
              </a:rPr>
              <a:t> [1,2].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2FB8068-E68A-4319-9415-79674107CD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" t="3631"/>
          <a:stretch/>
        </p:blipFill>
        <p:spPr>
          <a:xfrm>
            <a:off x="1271464" y="1772817"/>
            <a:ext cx="3928144" cy="380353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5EDDE0E-8308-4B34-829F-46F595E4B7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" t="3631"/>
          <a:stretch/>
        </p:blipFill>
        <p:spPr>
          <a:xfrm>
            <a:off x="1271464" y="1772817"/>
            <a:ext cx="3928144" cy="380353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F46A87B-F7D2-42B3-B553-AA53612265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" t="1816" b="-1"/>
          <a:stretch/>
        </p:blipFill>
        <p:spPr>
          <a:xfrm>
            <a:off x="6997959" y="1772816"/>
            <a:ext cx="3889375" cy="387519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79820DD-B83E-428B-9A1D-FCB117E5A42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1816" b="-1"/>
          <a:stretch/>
        </p:blipFill>
        <p:spPr>
          <a:xfrm>
            <a:off x="6997959" y="1772816"/>
            <a:ext cx="3888425" cy="3875191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C28EBBAB-E9E9-4D94-96E5-D678C2B51734}"/>
              </a:ext>
            </a:extLst>
          </p:cNvPr>
          <p:cNvSpPr/>
          <p:nvPr/>
        </p:nvSpPr>
        <p:spPr>
          <a:xfrm>
            <a:off x="1127448" y="5662989"/>
            <a:ext cx="10009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	All </a:t>
            </a:r>
            <a:r>
              <a:rPr lang="de-DE" dirty="0" err="1">
                <a:sym typeface="Wingdings" panose="05000000000000000000" pitchFamily="2" charset="2"/>
              </a:rPr>
              <a:t>measured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steady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state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yields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predicted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very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well</a:t>
            </a:r>
            <a:r>
              <a:rPr lang="de-DE" dirty="0">
                <a:sym typeface="Wingdings" panose="05000000000000000000" pitchFamily="2" charset="2"/>
              </a:rPr>
              <a:t>. </a:t>
            </a:r>
            <a:r>
              <a:rPr lang="de-DE" dirty="0" err="1">
                <a:sym typeface="Wingdings" panose="05000000000000000000" pitchFamily="2" charset="2"/>
              </a:rPr>
              <a:t>Therefore</a:t>
            </a:r>
            <a:r>
              <a:rPr lang="de-DE" dirty="0">
                <a:sym typeface="Wingdings" panose="05000000000000000000" pitchFamily="2" charset="2"/>
              </a:rPr>
              <a:t>, potential </a:t>
            </a:r>
            <a:r>
              <a:rPr lang="de-DE" dirty="0" err="1">
                <a:sym typeface="Wingdings" panose="05000000000000000000" pitchFamily="2" charset="2"/>
              </a:rPr>
              <a:t>sputtering</a:t>
            </a:r>
            <a:r>
              <a:rPr lang="de-DE" dirty="0">
                <a:sym typeface="Wingdings" panose="05000000000000000000" pitchFamily="2" charset="2"/>
              </a:rPr>
              <a:t> 	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CaSiO</a:t>
            </a:r>
            <a:r>
              <a:rPr lang="de-DE" baseline="-25000" dirty="0">
                <a:sym typeface="Wingdings" panose="05000000000000000000" pitchFamily="2" charset="2"/>
              </a:rPr>
              <a:t>3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can</a:t>
            </a:r>
            <a:r>
              <a:rPr lang="de-DE" dirty="0">
                <a:sym typeface="Wingdings" panose="05000000000000000000" pitchFamily="2" charset="2"/>
              </a:rPr>
              <a:t> also </a:t>
            </a:r>
            <a:r>
              <a:rPr lang="de-DE" dirty="0" err="1">
                <a:sym typeface="Wingdings" panose="05000000000000000000" pitchFamily="2" charset="2"/>
              </a:rPr>
              <a:t>be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described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by</a:t>
            </a:r>
            <a:r>
              <a:rPr lang="de-DE" dirty="0">
                <a:sym typeface="Wingdings" panose="05000000000000000000" pitchFamily="2" charset="2"/>
              </a:rPr>
              <a:t> a </a:t>
            </a:r>
            <a:r>
              <a:rPr lang="de-DE" dirty="0" err="1">
                <a:sym typeface="Wingdings" panose="05000000000000000000" pitchFamily="2" charset="2"/>
              </a:rPr>
              <a:t>preferential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sputtering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O </a:t>
            </a:r>
            <a:r>
              <a:rPr lang="de-DE" dirty="0" err="1">
                <a:sym typeface="Wingdings" panose="05000000000000000000" pitchFamily="2" charset="2"/>
              </a:rPr>
              <a:t>atoms</a:t>
            </a:r>
            <a:r>
              <a:rPr lang="de-DE" dirty="0">
                <a:sym typeface="Wingdings" panose="05000000000000000000" pitchFamily="2" charset="2"/>
              </a:rPr>
              <a:t>.</a:t>
            </a:r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FA1F4B6-3EC6-48E7-B84A-99851AB159B1}"/>
              </a:ext>
            </a:extLst>
          </p:cNvPr>
          <p:cNvSpPr txBox="1"/>
          <p:nvPr/>
        </p:nvSpPr>
        <p:spPr>
          <a:xfrm rot="16200000">
            <a:off x="4024620" y="3025328"/>
            <a:ext cx="335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© AAS, The </a:t>
            </a:r>
            <a:r>
              <a:rPr lang="de-DE" sz="1200" dirty="0" err="1"/>
              <a:t>Astrophysical</a:t>
            </a:r>
            <a:r>
              <a:rPr lang="de-DE" sz="1200" dirty="0"/>
              <a:t> Journal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5C59FB7-3E5B-4DFD-B886-B3D9EE8D22A1}"/>
              </a:ext>
            </a:extLst>
          </p:cNvPr>
          <p:cNvSpPr txBox="1"/>
          <p:nvPr/>
        </p:nvSpPr>
        <p:spPr>
          <a:xfrm rot="16200000">
            <a:off x="9684573" y="3125740"/>
            <a:ext cx="335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© AAS, The </a:t>
            </a:r>
            <a:r>
              <a:rPr lang="de-DE" sz="1200" dirty="0" err="1"/>
              <a:t>Astrophysical</a:t>
            </a:r>
            <a:r>
              <a:rPr lang="de-DE" sz="1200" dirty="0"/>
              <a:t> Journal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A601858-3AC4-461C-B50E-809A59F1B2B2}"/>
              </a:ext>
            </a:extLst>
          </p:cNvPr>
          <p:cNvSpPr txBox="1"/>
          <p:nvPr/>
        </p:nvSpPr>
        <p:spPr>
          <a:xfrm>
            <a:off x="2135560" y="6351711"/>
            <a:ext cx="9001000" cy="46166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de-DE" sz="1200" dirty="0"/>
              <a:t>[1] P.S. Szabo, </a:t>
            </a:r>
            <a:r>
              <a:rPr lang="de-DE" sz="1200" i="1" dirty="0"/>
              <a:t>et al.</a:t>
            </a:r>
            <a:r>
              <a:rPr lang="de-DE" sz="1200" dirty="0"/>
              <a:t>, </a:t>
            </a:r>
            <a:r>
              <a:rPr lang="de-DE" sz="1200" dirty="0" err="1"/>
              <a:t>Astrophys</a:t>
            </a:r>
            <a:r>
              <a:rPr lang="de-DE" sz="1200" dirty="0"/>
              <a:t>. J, 891 (2020), 100</a:t>
            </a:r>
          </a:p>
          <a:p>
            <a:endParaRPr lang="de-DE" sz="1200" dirty="0"/>
          </a:p>
          <a:p>
            <a:r>
              <a:rPr lang="de-DE" sz="1200" dirty="0"/>
              <a:t>[2] P.S. Szabo, </a:t>
            </a:r>
            <a:r>
              <a:rPr lang="de-DE" sz="1200" i="1" dirty="0"/>
              <a:t>et al.</a:t>
            </a:r>
            <a:r>
              <a:rPr lang="de-DE" sz="1200" dirty="0"/>
              <a:t>, </a:t>
            </a:r>
            <a:r>
              <a:rPr lang="de-DE" sz="1200" dirty="0" err="1"/>
              <a:t>Icarus</a:t>
            </a:r>
            <a:r>
              <a:rPr lang="de-DE" sz="1200" dirty="0"/>
              <a:t>, 314 (2018), 98</a:t>
            </a:r>
          </a:p>
        </p:txBody>
      </p:sp>
    </p:spTree>
    <p:extLst>
      <p:ext uri="{BB962C8B-B14F-4D97-AF65-F5344CB8AC3E}">
        <p14:creationId xmlns:p14="http://schemas.microsoft.com/office/powerpoint/2010/main" val="134537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feld 29">
            <a:extLst>
              <a:ext uri="{FF2B5EF4-FFF2-40B4-BE49-F238E27FC236}">
                <a16:creationId xmlns:a16="http://schemas.microsoft.com/office/drawing/2014/main" id="{3C24CEEF-7026-4822-9F85-7AB6436DB066}"/>
              </a:ext>
            </a:extLst>
          </p:cNvPr>
          <p:cNvSpPr txBox="1"/>
          <p:nvPr/>
        </p:nvSpPr>
        <p:spPr>
          <a:xfrm rot="16200000">
            <a:off x="9227972" y="3217621"/>
            <a:ext cx="335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© AAS, The </a:t>
            </a:r>
            <a:r>
              <a:rPr lang="de-DE" sz="1200" dirty="0" err="1"/>
              <a:t>Astrophysical</a:t>
            </a:r>
            <a:r>
              <a:rPr lang="de-DE" sz="1200" dirty="0"/>
              <a:t> Journal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2E97B46-6A6D-43EF-BEA0-0FFA0F015463}"/>
              </a:ext>
            </a:extLst>
          </p:cNvPr>
          <p:cNvSpPr txBox="1"/>
          <p:nvPr/>
        </p:nvSpPr>
        <p:spPr>
          <a:xfrm rot="16200000">
            <a:off x="3723046" y="3277522"/>
            <a:ext cx="335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© AAS, The </a:t>
            </a:r>
            <a:r>
              <a:rPr lang="de-DE" sz="1200" dirty="0" err="1"/>
              <a:t>Astrophysical</a:t>
            </a:r>
            <a:r>
              <a:rPr lang="de-DE" sz="1200" dirty="0"/>
              <a:t> Journal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D8CDF78-C5B7-4B2D-AE64-5A11CB16F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-90272"/>
            <a:ext cx="9906069" cy="1143008"/>
          </a:xfrm>
        </p:spPr>
        <p:txBody>
          <a:bodyPr>
            <a:normAutofit/>
          </a:bodyPr>
          <a:lstStyle/>
          <a:p>
            <a:r>
              <a:rPr lang="de-AT" dirty="0" err="1"/>
              <a:t>Consequences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Solar Wind </a:t>
            </a:r>
            <a:r>
              <a:rPr lang="de-AT" dirty="0" err="1"/>
              <a:t>Sputtering</a:t>
            </a:r>
            <a:endParaRPr lang="de-AT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EB12C27-4851-4534-B312-5FEECD44548C}"/>
              </a:ext>
            </a:extLst>
          </p:cNvPr>
          <p:cNvSpPr/>
          <p:nvPr/>
        </p:nvSpPr>
        <p:spPr>
          <a:xfrm>
            <a:off x="1127448" y="960321"/>
            <a:ext cx="10009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 	The total solar wind </a:t>
            </a:r>
            <a:r>
              <a:rPr lang="de-DE" dirty="0" err="1">
                <a:sym typeface="Wingdings" panose="05000000000000000000" pitchFamily="2" charset="2"/>
              </a:rPr>
              <a:t>sputtering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calculated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a solar wind </a:t>
            </a:r>
            <a:r>
              <a:rPr lang="de-DE" dirty="0" err="1">
                <a:sym typeface="Wingdings" panose="05000000000000000000" pitchFamily="2" charset="2"/>
              </a:rPr>
              <a:t>composition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96% H</a:t>
            </a:r>
            <a:r>
              <a:rPr lang="de-DE" baseline="30000" dirty="0">
                <a:sym typeface="Wingdings" panose="05000000000000000000" pitchFamily="2" charset="2"/>
              </a:rPr>
              <a:t>+</a:t>
            </a:r>
            <a:r>
              <a:rPr lang="de-DE" dirty="0">
                <a:sym typeface="Wingdings" panose="05000000000000000000" pitchFamily="2" charset="2"/>
              </a:rPr>
              <a:t> and 	4% He</a:t>
            </a:r>
            <a:r>
              <a:rPr lang="de-DE" baseline="30000" dirty="0">
                <a:sym typeface="Wingdings" panose="05000000000000000000" pitchFamily="2" charset="2"/>
              </a:rPr>
              <a:t>2+</a:t>
            </a:r>
            <a:r>
              <a:rPr lang="de-DE" dirty="0">
                <a:sym typeface="Wingdings" panose="05000000000000000000" pitchFamily="2" charset="2"/>
              </a:rPr>
              <a:t>. </a:t>
            </a:r>
            <a:r>
              <a:rPr lang="de-DE" dirty="0" err="1">
                <a:sym typeface="Wingdings" panose="05000000000000000000" pitchFamily="2" charset="2"/>
              </a:rPr>
              <a:t>Results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where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only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kinetic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sputtering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taken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account</a:t>
            </a:r>
            <a:r>
              <a:rPr lang="de-DE" dirty="0">
                <a:sym typeface="Wingdings" panose="05000000000000000000" pitchFamily="2" charset="2"/>
              </a:rPr>
              <a:t> (</a:t>
            </a:r>
            <a:r>
              <a:rPr lang="de-DE" dirty="0" err="1">
                <a:sym typeface="Wingdings" panose="05000000000000000000" pitchFamily="2" charset="2"/>
              </a:rPr>
              <a:t>dashed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lines</a:t>
            </a:r>
            <a:r>
              <a:rPr lang="de-DE" dirty="0">
                <a:sym typeface="Wingdings" panose="05000000000000000000" pitchFamily="2" charset="2"/>
              </a:rPr>
              <a:t>) </a:t>
            </a:r>
            <a:r>
              <a:rPr lang="de-DE" dirty="0" err="1">
                <a:sym typeface="Wingdings" panose="05000000000000000000" pitchFamily="2" charset="2"/>
              </a:rPr>
              <a:t>are</a:t>
            </a:r>
            <a:r>
              <a:rPr lang="de-DE" dirty="0">
                <a:sym typeface="Wingdings" panose="05000000000000000000" pitchFamily="2" charset="2"/>
              </a:rPr>
              <a:t> 	</a:t>
            </a:r>
            <a:r>
              <a:rPr lang="de-DE" dirty="0" err="1">
                <a:sym typeface="Wingdings" panose="05000000000000000000" pitchFamily="2" charset="2"/>
              </a:rPr>
              <a:t>compared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calcultions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included</a:t>
            </a:r>
            <a:r>
              <a:rPr lang="de-DE" dirty="0">
                <a:sym typeface="Wingdings" panose="05000000000000000000" pitchFamily="2" charset="2"/>
              </a:rPr>
              <a:t> potential </a:t>
            </a:r>
            <a:r>
              <a:rPr lang="de-DE" dirty="0" err="1">
                <a:sym typeface="Wingdings" panose="05000000000000000000" pitchFamily="2" charset="2"/>
              </a:rPr>
              <a:t>sputtering</a:t>
            </a:r>
            <a:r>
              <a:rPr lang="de-DE" dirty="0">
                <a:sym typeface="Wingdings" panose="05000000000000000000" pitchFamily="2" charset="2"/>
              </a:rPr>
              <a:t> (</a:t>
            </a:r>
            <a:r>
              <a:rPr lang="de-DE" dirty="0" err="1">
                <a:sym typeface="Wingdings" panose="05000000000000000000" pitchFamily="2" charset="2"/>
              </a:rPr>
              <a:t>full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lines</a:t>
            </a:r>
            <a:r>
              <a:rPr lang="de-DE" dirty="0">
                <a:sym typeface="Wingdings" panose="05000000000000000000" pitchFamily="2" charset="2"/>
              </a:rPr>
              <a:t>) [1].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FAA4838-F407-41BE-A9E2-D1E6DC08D8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7"/>
          <a:stretch/>
        </p:blipFill>
        <p:spPr>
          <a:xfrm>
            <a:off x="1487488" y="1916842"/>
            <a:ext cx="3477775" cy="352839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7203839-090D-4CCA-B6A6-5153313E3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984" y="1916841"/>
            <a:ext cx="3904496" cy="361798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ED3A28B-9E04-4BCF-8E30-51E30039CD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659" y="1916840"/>
            <a:ext cx="3904496" cy="361798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44FC3A0-ED35-4A6A-89DA-CCE6F179C6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7"/>
          <a:stretch/>
        </p:blipFill>
        <p:spPr>
          <a:xfrm>
            <a:off x="1492813" y="1916832"/>
            <a:ext cx="3477775" cy="3528394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021CBA03-F113-43FA-A4E2-BFA74265DC23}"/>
              </a:ext>
            </a:extLst>
          </p:cNvPr>
          <p:cNvSpPr/>
          <p:nvPr/>
        </p:nvSpPr>
        <p:spPr>
          <a:xfrm>
            <a:off x="4151784" y="2492896"/>
            <a:ext cx="347777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A </a:t>
            </a:r>
            <a:r>
              <a:rPr lang="de-DE" dirty="0" err="1">
                <a:sym typeface="Wingdings" panose="05000000000000000000" pitchFamily="2" charset="2"/>
              </a:rPr>
              <a:t>steady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state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reached</a:t>
            </a:r>
            <a:r>
              <a:rPr lang="de-DE" dirty="0">
                <a:sym typeface="Wingdings" panose="05000000000000000000" pitchFamily="2" charset="2"/>
              </a:rPr>
              <a:t> after </a:t>
            </a:r>
            <a:r>
              <a:rPr lang="de-DE" dirty="0" err="1">
                <a:sym typeface="Wingdings" panose="05000000000000000000" pitchFamily="2" charset="2"/>
              </a:rPr>
              <a:t>several</a:t>
            </a:r>
            <a:r>
              <a:rPr lang="de-DE" dirty="0">
                <a:sym typeface="Wingdings" panose="05000000000000000000" pitchFamily="2" charset="2"/>
              </a:rPr>
              <a:t> 100 </a:t>
            </a:r>
            <a:r>
              <a:rPr lang="de-DE" dirty="0" err="1">
                <a:sym typeface="Wingdings" panose="05000000000000000000" pitchFamily="2" charset="2"/>
              </a:rPr>
              <a:t>years</a:t>
            </a:r>
            <a:r>
              <a:rPr lang="de-DE" dirty="0">
                <a:sym typeface="Wingdings" panose="05000000000000000000" pitchFamily="2" charset="2"/>
              </a:rPr>
              <a:t>.</a:t>
            </a:r>
            <a:endParaRPr lang="de-DE" dirty="0"/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0C6180CC-9D64-47E8-AB5C-DD6CAF4CD6C3}"/>
              </a:ext>
            </a:extLst>
          </p:cNvPr>
          <p:cNvCxnSpPr>
            <a:cxnSpLocks/>
          </p:cNvCxnSpPr>
          <p:nvPr/>
        </p:nvCxnSpPr>
        <p:spPr>
          <a:xfrm flipH="1">
            <a:off x="3935760" y="3139227"/>
            <a:ext cx="216024" cy="4337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35174377-DE69-4D1F-8B6B-D6E7F1831C4C}"/>
              </a:ext>
            </a:extLst>
          </p:cNvPr>
          <p:cNvSpPr/>
          <p:nvPr/>
        </p:nvSpPr>
        <p:spPr>
          <a:xfrm>
            <a:off x="4511824" y="4671598"/>
            <a:ext cx="347777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dirty="0" err="1">
                <a:sym typeface="Wingdings" panose="05000000000000000000" pitchFamily="2" charset="2"/>
              </a:rPr>
              <a:t>Significant</a:t>
            </a:r>
            <a:r>
              <a:rPr lang="de-DE" dirty="0">
                <a:sym typeface="Wingdings" panose="05000000000000000000" pitchFamily="2" charset="2"/>
              </a:rPr>
              <a:t> O </a:t>
            </a:r>
            <a:r>
              <a:rPr lang="de-DE" dirty="0" err="1">
                <a:sym typeface="Wingdings" panose="05000000000000000000" pitchFamily="2" charset="2"/>
              </a:rPr>
              <a:t>depletion</a:t>
            </a:r>
            <a:r>
              <a:rPr lang="de-DE" dirty="0">
                <a:sym typeface="Wingdings" panose="05000000000000000000" pitchFamily="2" charset="2"/>
              </a:rPr>
              <a:t> at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surface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can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expected</a:t>
            </a:r>
            <a:r>
              <a:rPr lang="de-DE" dirty="0">
                <a:sym typeface="Wingdings" panose="05000000000000000000" pitchFamily="2" charset="2"/>
              </a:rPr>
              <a:t>.</a:t>
            </a:r>
            <a:endParaRPr lang="de-DE" dirty="0"/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8FAAB294-7D18-4D9D-AC7A-993CF61C9051}"/>
              </a:ext>
            </a:extLst>
          </p:cNvPr>
          <p:cNvCxnSpPr>
            <a:cxnSpLocks/>
          </p:cNvCxnSpPr>
          <p:nvPr/>
        </p:nvCxnSpPr>
        <p:spPr>
          <a:xfrm flipH="1" flipV="1">
            <a:off x="4295800" y="4221088"/>
            <a:ext cx="216024" cy="4505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>
            <a:extLst>
              <a:ext uri="{FF2B5EF4-FFF2-40B4-BE49-F238E27FC236}">
                <a16:creationId xmlns:a16="http://schemas.microsoft.com/office/drawing/2014/main" id="{5D164B65-D11B-4E16-B14A-0937D52E1D30}"/>
              </a:ext>
            </a:extLst>
          </p:cNvPr>
          <p:cNvSpPr/>
          <p:nvPr/>
        </p:nvSpPr>
        <p:spPr>
          <a:xfrm>
            <a:off x="8666896" y="2422629"/>
            <a:ext cx="347777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In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steady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state</a:t>
            </a:r>
            <a:r>
              <a:rPr lang="de-DE" dirty="0">
                <a:sym typeface="Wingdings" panose="05000000000000000000" pitchFamily="2" charset="2"/>
              </a:rPr>
              <a:t>, all </a:t>
            </a:r>
            <a:r>
              <a:rPr lang="de-DE" dirty="0" err="1">
                <a:sym typeface="Wingdings" panose="05000000000000000000" pitchFamily="2" charset="2"/>
              </a:rPr>
              <a:t>sputtering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yields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increased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by</a:t>
            </a:r>
            <a:r>
              <a:rPr lang="de-DE" dirty="0">
                <a:sym typeface="Wingdings" panose="05000000000000000000" pitchFamily="2" charset="2"/>
              </a:rPr>
              <a:t> 43%.</a:t>
            </a:r>
            <a:endParaRPr lang="de-DE" dirty="0"/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E16368B0-ADFE-4226-9057-2AF19288BA81}"/>
              </a:ext>
            </a:extLst>
          </p:cNvPr>
          <p:cNvCxnSpPr>
            <a:cxnSpLocks/>
          </p:cNvCxnSpPr>
          <p:nvPr/>
        </p:nvCxnSpPr>
        <p:spPr>
          <a:xfrm flipH="1">
            <a:off x="9557162" y="3073504"/>
            <a:ext cx="139238" cy="7875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8BD1FCB9-C6DC-4B06-B531-3EAD8C348D41}"/>
              </a:ext>
            </a:extLst>
          </p:cNvPr>
          <p:cNvSpPr txBox="1"/>
          <p:nvPr/>
        </p:nvSpPr>
        <p:spPr>
          <a:xfrm>
            <a:off x="2135560" y="6351711"/>
            <a:ext cx="8640960" cy="46166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de-DE" sz="1200" dirty="0"/>
              <a:t>[1] P.S. Szabo, </a:t>
            </a:r>
            <a:r>
              <a:rPr lang="de-DE" sz="1200" i="1" dirty="0"/>
              <a:t>et al.</a:t>
            </a:r>
            <a:r>
              <a:rPr lang="de-DE" sz="1200" dirty="0"/>
              <a:t>, </a:t>
            </a:r>
            <a:r>
              <a:rPr lang="de-DE" sz="1200" dirty="0" err="1"/>
              <a:t>Astrophys</a:t>
            </a:r>
            <a:r>
              <a:rPr lang="de-DE" sz="1200" dirty="0"/>
              <a:t>. J, 891 (2020), 100</a:t>
            </a:r>
          </a:p>
          <a:p>
            <a:endParaRPr lang="de-DE" sz="1200" dirty="0"/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59487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9" grpId="0"/>
      <p:bldP spid="9" grpId="0" animBg="1"/>
      <p:bldP spid="9" grpId="1" animBg="1"/>
      <p:bldP spid="17" grpId="0" animBg="1"/>
      <p:bldP spid="17" grpId="1" animBg="1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D8CDF78-C5B7-4B2D-AE64-5A11CB16F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-90272"/>
            <a:ext cx="9906069" cy="1143008"/>
          </a:xfrm>
        </p:spPr>
        <p:txBody>
          <a:bodyPr>
            <a:normAutofit/>
          </a:bodyPr>
          <a:lstStyle/>
          <a:p>
            <a:r>
              <a:rPr lang="de-AT" dirty="0"/>
              <a:t>Summary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50B6D8C-F63E-4B28-80EB-FD69603BC956}"/>
              </a:ext>
            </a:extLst>
          </p:cNvPr>
          <p:cNvSpPr/>
          <p:nvPr/>
        </p:nvSpPr>
        <p:spPr>
          <a:xfrm>
            <a:off x="884311" y="908720"/>
            <a:ext cx="10077198" cy="10156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 err="1"/>
              <a:t>Sputtering</a:t>
            </a:r>
            <a:r>
              <a:rPr lang="de-DE" sz="2000" dirty="0"/>
              <a:t> </a:t>
            </a:r>
            <a:r>
              <a:rPr lang="de-DE" sz="2000" dirty="0" err="1"/>
              <a:t>yields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He</a:t>
            </a:r>
            <a:r>
              <a:rPr lang="de-DE" sz="2000" baseline="30000" dirty="0"/>
              <a:t>+</a:t>
            </a:r>
            <a:r>
              <a:rPr lang="de-DE" sz="2000" dirty="0"/>
              <a:t> and He</a:t>
            </a:r>
            <a:r>
              <a:rPr lang="de-DE" sz="2000" baseline="30000" dirty="0"/>
              <a:t>2+</a:t>
            </a:r>
            <a:r>
              <a:rPr lang="de-DE" sz="2000" dirty="0"/>
              <a:t> </a:t>
            </a:r>
            <a:r>
              <a:rPr lang="de-DE" sz="2000" dirty="0" err="1"/>
              <a:t>were</a:t>
            </a:r>
            <a:r>
              <a:rPr lang="de-DE" sz="2000" dirty="0"/>
              <a:t> </a:t>
            </a:r>
            <a:r>
              <a:rPr lang="de-DE" sz="2000" dirty="0" err="1"/>
              <a:t>measured</a:t>
            </a:r>
            <a:r>
              <a:rPr lang="de-DE" sz="2000" dirty="0"/>
              <a:t> at 1 </a:t>
            </a:r>
            <a:r>
              <a:rPr lang="de-DE" sz="2000" dirty="0" err="1"/>
              <a:t>keV</a:t>
            </a:r>
            <a:r>
              <a:rPr lang="de-DE" sz="2000" dirty="0"/>
              <a:t>/</a:t>
            </a:r>
            <a:r>
              <a:rPr lang="de-DE" sz="2000" dirty="0" err="1"/>
              <a:t>amu</a:t>
            </a:r>
            <a:r>
              <a:rPr lang="de-DE" sz="2000" dirty="0"/>
              <a:t>. A </a:t>
            </a:r>
            <a:r>
              <a:rPr lang="de-DE" sz="2000" dirty="0" err="1"/>
              <a:t>significant</a:t>
            </a:r>
            <a:r>
              <a:rPr lang="de-DE" sz="2000" dirty="0"/>
              <a:t> </a:t>
            </a:r>
            <a:r>
              <a:rPr lang="de-DE" sz="2000" dirty="0" err="1"/>
              <a:t>increase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potential </a:t>
            </a:r>
            <a:r>
              <a:rPr lang="de-DE" sz="2000" dirty="0" err="1"/>
              <a:t>sputtering</a:t>
            </a:r>
            <a:r>
              <a:rPr lang="de-DE" sz="2000" dirty="0"/>
              <a:t> was </a:t>
            </a:r>
            <a:r>
              <a:rPr lang="de-DE" sz="2000" dirty="0" err="1"/>
              <a:t>found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He</a:t>
            </a:r>
            <a:r>
              <a:rPr lang="de-DE" sz="2000" baseline="30000" dirty="0"/>
              <a:t>2+</a:t>
            </a:r>
            <a:r>
              <a:rPr lang="de-DE" sz="2000" dirty="0"/>
              <a:t>, </a:t>
            </a:r>
            <a:r>
              <a:rPr lang="de-DE" sz="2000" dirty="0" err="1"/>
              <a:t>as</a:t>
            </a:r>
            <a:r>
              <a:rPr lang="de-DE" sz="2000" dirty="0"/>
              <a:t> </a:t>
            </a:r>
            <a:r>
              <a:rPr lang="de-DE" sz="2000" dirty="0" err="1"/>
              <a:t>well</a:t>
            </a:r>
            <a:r>
              <a:rPr lang="de-DE" sz="2000" dirty="0"/>
              <a:t> </a:t>
            </a:r>
            <a:r>
              <a:rPr lang="de-DE" sz="2000" dirty="0" err="1"/>
              <a:t>as</a:t>
            </a:r>
            <a:r>
              <a:rPr lang="de-DE" sz="2000" dirty="0"/>
              <a:t> an </a:t>
            </a:r>
            <a:r>
              <a:rPr lang="de-DE" sz="2000" dirty="0" err="1"/>
              <a:t>exponential</a:t>
            </a:r>
            <a:r>
              <a:rPr lang="de-DE" sz="2000" dirty="0"/>
              <a:t> </a:t>
            </a:r>
            <a:r>
              <a:rPr lang="de-DE" sz="2000" dirty="0" err="1"/>
              <a:t>decrease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fluence</a:t>
            </a:r>
            <a:r>
              <a:rPr lang="de-DE" sz="2000" dirty="0"/>
              <a:t>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948E6FF-3C4F-4173-AE53-D83A9817BC06}"/>
              </a:ext>
            </a:extLst>
          </p:cNvPr>
          <p:cNvSpPr/>
          <p:nvPr/>
        </p:nvSpPr>
        <p:spPr>
          <a:xfrm>
            <a:off x="839416" y="2148925"/>
            <a:ext cx="10077198" cy="70788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The </a:t>
            </a:r>
            <a:r>
              <a:rPr lang="de-DE" sz="2000" dirty="0" err="1"/>
              <a:t>measured</a:t>
            </a:r>
            <a:r>
              <a:rPr lang="de-DE" sz="2000" dirty="0"/>
              <a:t> </a:t>
            </a:r>
            <a:r>
              <a:rPr lang="de-DE" sz="2000" dirty="0" err="1"/>
              <a:t>steady</a:t>
            </a:r>
            <a:r>
              <a:rPr lang="de-DE" sz="2000" dirty="0"/>
              <a:t> </a:t>
            </a:r>
            <a:r>
              <a:rPr lang="de-DE" sz="2000" dirty="0" err="1"/>
              <a:t>state</a:t>
            </a:r>
            <a:r>
              <a:rPr lang="de-DE" sz="2000" dirty="0"/>
              <a:t> </a:t>
            </a:r>
            <a:r>
              <a:rPr lang="de-DE" sz="2000" dirty="0" err="1"/>
              <a:t>sputtering</a:t>
            </a:r>
            <a:r>
              <a:rPr lang="de-DE" sz="2000" dirty="0"/>
              <a:t> </a:t>
            </a:r>
            <a:r>
              <a:rPr lang="de-DE" sz="2000" dirty="0" err="1"/>
              <a:t>yields</a:t>
            </a:r>
            <a:r>
              <a:rPr lang="de-DE" sz="2000" dirty="0"/>
              <a:t> </a:t>
            </a:r>
            <a:r>
              <a:rPr lang="de-DE" sz="2000" dirty="0" err="1"/>
              <a:t>could</a:t>
            </a:r>
            <a:r>
              <a:rPr lang="de-DE" sz="2000" dirty="0"/>
              <a:t> </a:t>
            </a:r>
            <a:r>
              <a:rPr lang="de-DE" sz="2000" dirty="0" err="1"/>
              <a:t>very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well</a:t>
            </a:r>
            <a:r>
              <a:rPr lang="de-DE" sz="2000" dirty="0"/>
              <a:t> </a:t>
            </a:r>
            <a:r>
              <a:rPr lang="de-DE" sz="2000" dirty="0" err="1"/>
              <a:t>reproduced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a </a:t>
            </a:r>
            <a:r>
              <a:rPr lang="de-DE" sz="2000" dirty="0" err="1"/>
              <a:t>model</a:t>
            </a:r>
            <a:r>
              <a:rPr lang="de-DE" sz="2000" dirty="0"/>
              <a:t> </a:t>
            </a:r>
            <a:r>
              <a:rPr lang="de-DE" sz="2000" dirty="0" err="1"/>
              <a:t>assuming</a:t>
            </a:r>
            <a:r>
              <a:rPr lang="de-DE" sz="2000" dirty="0"/>
              <a:t> potential </a:t>
            </a:r>
            <a:r>
              <a:rPr lang="de-DE" sz="2000" dirty="0" err="1"/>
              <a:t>sputtering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O </a:t>
            </a:r>
            <a:r>
              <a:rPr lang="de-DE" sz="2000" dirty="0" err="1"/>
              <a:t>atoms</a:t>
            </a:r>
            <a:r>
              <a:rPr lang="de-DE" sz="2000" dirty="0"/>
              <a:t> and subsequent O </a:t>
            </a:r>
            <a:r>
              <a:rPr lang="de-DE" sz="2000" dirty="0" err="1"/>
              <a:t>depletion</a:t>
            </a:r>
            <a:r>
              <a:rPr lang="de-DE" sz="2000" dirty="0"/>
              <a:t>.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2630C29-3CBF-4EC0-BB32-D745914E2273}"/>
              </a:ext>
            </a:extLst>
          </p:cNvPr>
          <p:cNvSpPr/>
          <p:nvPr/>
        </p:nvSpPr>
        <p:spPr>
          <a:xfrm>
            <a:off x="839416" y="3081353"/>
            <a:ext cx="10077198" cy="10156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 err="1"/>
              <a:t>Calculations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solar wind </a:t>
            </a:r>
            <a:r>
              <a:rPr lang="de-DE" sz="2000" dirty="0" err="1"/>
              <a:t>sputtering</a:t>
            </a:r>
            <a:r>
              <a:rPr lang="de-DE" sz="2000" dirty="0"/>
              <a:t> </a:t>
            </a:r>
            <a:r>
              <a:rPr lang="de-DE" sz="2000" dirty="0" err="1"/>
              <a:t>then</a:t>
            </a:r>
            <a:r>
              <a:rPr lang="de-DE" sz="2000" dirty="0"/>
              <a:t> </a:t>
            </a:r>
            <a:r>
              <a:rPr lang="de-DE" sz="2000" dirty="0" err="1"/>
              <a:t>show</a:t>
            </a:r>
            <a:r>
              <a:rPr lang="de-DE" sz="2000" dirty="0"/>
              <a:t> </a:t>
            </a:r>
            <a:r>
              <a:rPr lang="de-DE" sz="2000" dirty="0" err="1"/>
              <a:t>that</a:t>
            </a:r>
            <a:r>
              <a:rPr lang="de-DE" sz="2000" dirty="0"/>
              <a:t> just 4% He</a:t>
            </a:r>
            <a:r>
              <a:rPr lang="de-DE" sz="2000" baseline="30000" dirty="0"/>
              <a:t>2+</a:t>
            </a:r>
            <a:r>
              <a:rPr lang="de-DE" sz="2000" dirty="0"/>
              <a:t> will </a:t>
            </a:r>
            <a:r>
              <a:rPr lang="de-DE" sz="2000" dirty="0" err="1"/>
              <a:t>already</a:t>
            </a:r>
            <a:r>
              <a:rPr lang="de-DE" sz="2000" dirty="0"/>
              <a:t> </a:t>
            </a:r>
            <a:r>
              <a:rPr lang="de-DE" sz="2000" dirty="0" err="1"/>
              <a:t>reduce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O </a:t>
            </a:r>
            <a:r>
              <a:rPr lang="de-DE" sz="2000" dirty="0" err="1"/>
              <a:t>content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surface</a:t>
            </a:r>
            <a:r>
              <a:rPr lang="de-DE" sz="2000" dirty="0"/>
              <a:t> </a:t>
            </a:r>
            <a:r>
              <a:rPr lang="de-DE" sz="2000" dirty="0" err="1"/>
              <a:t>significantly</a:t>
            </a:r>
            <a:r>
              <a:rPr lang="de-DE" sz="2000" dirty="0"/>
              <a:t>. </a:t>
            </a:r>
            <a:r>
              <a:rPr lang="de-DE" sz="2000" dirty="0" err="1"/>
              <a:t>Sputtering</a:t>
            </a:r>
            <a:r>
              <a:rPr lang="de-DE" sz="2000" dirty="0"/>
              <a:t> </a:t>
            </a:r>
            <a:r>
              <a:rPr lang="de-DE" sz="2000" dirty="0" err="1"/>
              <a:t>yields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steady</a:t>
            </a:r>
            <a:r>
              <a:rPr lang="de-DE" sz="2000" dirty="0"/>
              <a:t> </a:t>
            </a:r>
            <a:r>
              <a:rPr lang="de-DE" sz="2000" dirty="0" err="1"/>
              <a:t>state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predicted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about</a:t>
            </a:r>
            <a:r>
              <a:rPr lang="de-DE" sz="2000" dirty="0"/>
              <a:t> 40% </a:t>
            </a:r>
            <a:r>
              <a:rPr lang="de-DE" sz="2000" dirty="0" err="1"/>
              <a:t>higher</a:t>
            </a:r>
            <a:r>
              <a:rPr lang="de-DE" sz="2000" dirty="0"/>
              <a:t> </a:t>
            </a:r>
            <a:r>
              <a:rPr lang="de-DE" sz="2000" dirty="0" err="1"/>
              <a:t>than</a:t>
            </a:r>
            <a:r>
              <a:rPr lang="de-DE" sz="2000" dirty="0"/>
              <a:t> </a:t>
            </a:r>
            <a:r>
              <a:rPr lang="de-DE" sz="2000" dirty="0" err="1"/>
              <a:t>without</a:t>
            </a:r>
            <a:r>
              <a:rPr lang="de-DE" sz="2000" dirty="0"/>
              <a:t> potential </a:t>
            </a:r>
            <a:r>
              <a:rPr lang="de-DE" sz="2000" dirty="0" err="1"/>
              <a:t>sputtering</a:t>
            </a:r>
            <a:r>
              <a:rPr lang="de-DE" sz="2000" dirty="0"/>
              <a:t>.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834EEB1-B579-461A-A7BB-BF0DD456D8FC}"/>
              </a:ext>
            </a:extLst>
          </p:cNvPr>
          <p:cNvSpPr/>
          <p:nvPr/>
        </p:nvSpPr>
        <p:spPr>
          <a:xfrm>
            <a:off x="839416" y="4321557"/>
            <a:ext cx="10077198" cy="193899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Further Information and Outlook: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 dirty="0" err="1"/>
              <a:t>Significant</a:t>
            </a:r>
            <a:r>
              <a:rPr lang="de-DE" sz="2000" dirty="0"/>
              <a:t> </a:t>
            </a:r>
            <a:r>
              <a:rPr lang="de-DE" sz="2000" dirty="0" err="1"/>
              <a:t>implantation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He </a:t>
            </a:r>
            <a:r>
              <a:rPr lang="de-DE" sz="2000" dirty="0" err="1"/>
              <a:t>has</a:t>
            </a:r>
            <a:r>
              <a:rPr lang="de-DE" sz="2000" dirty="0"/>
              <a:t> </a:t>
            </a:r>
            <a:r>
              <a:rPr lang="de-DE" sz="2000" dirty="0" err="1"/>
              <a:t>been</a:t>
            </a:r>
            <a:r>
              <a:rPr lang="de-DE" sz="2000" dirty="0"/>
              <a:t> </a:t>
            </a:r>
            <a:r>
              <a:rPr lang="de-DE" sz="2000" dirty="0" err="1"/>
              <a:t>observed</a:t>
            </a:r>
            <a:r>
              <a:rPr lang="de-DE" sz="2000" dirty="0"/>
              <a:t> in </a:t>
            </a:r>
            <a:r>
              <a:rPr lang="de-DE" sz="2000" dirty="0" err="1"/>
              <a:t>our</a:t>
            </a:r>
            <a:r>
              <a:rPr lang="de-DE" sz="2000" dirty="0"/>
              <a:t> </a:t>
            </a:r>
            <a:r>
              <a:rPr lang="de-DE" sz="2000" dirty="0" err="1"/>
              <a:t>experiments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FFFF00"/>
                </a:solidFill>
              </a:rPr>
              <a:t>(</a:t>
            </a:r>
            <a:r>
              <a:rPr lang="de-DE" sz="2000" dirty="0" err="1">
                <a:solidFill>
                  <a:srgbClr val="FFFF00"/>
                </a:solidFill>
              </a:rPr>
              <a:t>see</a:t>
            </a:r>
            <a:r>
              <a:rPr lang="de-DE" sz="2000" dirty="0">
                <a:solidFill>
                  <a:srgbClr val="FFFF00"/>
                </a:solidFill>
              </a:rPr>
              <a:t> H. </a:t>
            </a:r>
            <a:r>
              <a:rPr lang="de-DE" sz="2000" dirty="0" err="1">
                <a:solidFill>
                  <a:srgbClr val="FFFF00"/>
                </a:solidFill>
              </a:rPr>
              <a:t>Biber‘s</a:t>
            </a:r>
            <a:r>
              <a:rPr lang="de-DE" sz="2000" dirty="0">
                <a:solidFill>
                  <a:srgbClr val="FFFF00"/>
                </a:solidFill>
              </a:rPr>
              <a:t> </a:t>
            </a:r>
            <a:r>
              <a:rPr lang="de-DE" sz="2000" dirty="0" err="1">
                <a:solidFill>
                  <a:srgbClr val="FFFF00"/>
                </a:solidFill>
              </a:rPr>
              <a:t>display</a:t>
            </a:r>
            <a:r>
              <a:rPr lang="de-DE" sz="2000" dirty="0">
                <a:solidFill>
                  <a:srgbClr val="FFFF00"/>
                </a:solidFill>
              </a:rPr>
              <a:t> EGU2020-9895 in </a:t>
            </a:r>
            <a:r>
              <a:rPr lang="de-DE" sz="2000" dirty="0" err="1">
                <a:solidFill>
                  <a:srgbClr val="FFFF00"/>
                </a:solidFill>
              </a:rPr>
              <a:t>the</a:t>
            </a:r>
            <a:r>
              <a:rPr lang="de-DE" sz="2000" dirty="0">
                <a:solidFill>
                  <a:srgbClr val="FFFF00"/>
                </a:solidFill>
              </a:rPr>
              <a:t> same </a:t>
            </a:r>
            <a:r>
              <a:rPr lang="de-DE" sz="2000" dirty="0" err="1">
                <a:solidFill>
                  <a:srgbClr val="FFFF00"/>
                </a:solidFill>
              </a:rPr>
              <a:t>session</a:t>
            </a:r>
            <a:r>
              <a:rPr lang="de-DE" sz="2000" dirty="0">
                <a:solidFill>
                  <a:srgbClr val="FFFF00"/>
                </a:solidFill>
              </a:rPr>
              <a:t> PS1.4/ST4.7)</a:t>
            </a:r>
            <a:r>
              <a:rPr lang="de-DE" sz="2000" dirty="0"/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 dirty="0"/>
              <a:t>Experiments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more</a:t>
            </a:r>
            <a:r>
              <a:rPr lang="de-DE" sz="2000" dirty="0"/>
              <a:t> </a:t>
            </a:r>
            <a:r>
              <a:rPr lang="de-DE" sz="2000" dirty="0" err="1"/>
              <a:t>realistic</a:t>
            </a:r>
            <a:r>
              <a:rPr lang="de-DE" sz="2000" dirty="0"/>
              <a:t> </a:t>
            </a:r>
            <a:r>
              <a:rPr lang="de-DE" sz="2000" dirty="0" err="1"/>
              <a:t>mineral</a:t>
            </a:r>
            <a:r>
              <a:rPr lang="de-DE" sz="2000" dirty="0"/>
              <a:t> </a:t>
            </a:r>
            <a:r>
              <a:rPr lang="de-DE" sz="2000" dirty="0" err="1"/>
              <a:t>samples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planned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FFFF00"/>
                </a:solidFill>
              </a:rPr>
              <a:t>(</a:t>
            </a:r>
            <a:r>
              <a:rPr lang="de-DE" sz="2000" dirty="0" err="1">
                <a:solidFill>
                  <a:srgbClr val="FFFF00"/>
                </a:solidFill>
              </a:rPr>
              <a:t>see</a:t>
            </a:r>
            <a:r>
              <a:rPr lang="de-DE" sz="2000" dirty="0">
                <a:solidFill>
                  <a:srgbClr val="FFFF00"/>
                </a:solidFill>
              </a:rPr>
              <a:t> N. </a:t>
            </a:r>
            <a:r>
              <a:rPr lang="de-DE" sz="2000" dirty="0" err="1">
                <a:solidFill>
                  <a:srgbClr val="FFFF00"/>
                </a:solidFill>
              </a:rPr>
              <a:t>Jäggi‘s</a:t>
            </a:r>
            <a:r>
              <a:rPr lang="de-DE" sz="2000" dirty="0">
                <a:solidFill>
                  <a:srgbClr val="FFFF00"/>
                </a:solidFill>
              </a:rPr>
              <a:t> </a:t>
            </a:r>
            <a:r>
              <a:rPr lang="de-DE" sz="2000" dirty="0" err="1">
                <a:solidFill>
                  <a:srgbClr val="FFFF00"/>
                </a:solidFill>
              </a:rPr>
              <a:t>display</a:t>
            </a:r>
            <a:r>
              <a:rPr lang="de-DE" sz="2000" dirty="0">
                <a:solidFill>
                  <a:srgbClr val="FFFF00"/>
                </a:solidFill>
              </a:rPr>
              <a:t> EGU2020-3303 in </a:t>
            </a:r>
            <a:r>
              <a:rPr lang="de-DE" sz="2000" dirty="0" err="1">
                <a:solidFill>
                  <a:srgbClr val="FFFF00"/>
                </a:solidFill>
              </a:rPr>
              <a:t>session</a:t>
            </a:r>
            <a:r>
              <a:rPr lang="de-DE" sz="2000" dirty="0">
                <a:solidFill>
                  <a:srgbClr val="FFFF00"/>
                </a:solidFill>
              </a:rPr>
              <a:t> PS4.4/GD11.2/GI6.10/ST1.11)</a:t>
            </a:r>
            <a:r>
              <a:rPr lang="de-DE" sz="2000" dirty="0"/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2849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TU_Powerpoint_Vorlage_16x9</Template>
  <TotalTime>0</TotalTime>
  <Words>1458</Words>
  <Application>Microsoft Office PowerPoint</Application>
  <PresentationFormat>Breitbild</PresentationFormat>
  <Paragraphs>109</Paragraphs>
  <Slides>10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 Theme</vt:lpstr>
      <vt:lpstr>Combining Experiments and Modelling to Understand the Role of Potential Sputtering by Solar Wind Ions</vt:lpstr>
      <vt:lpstr>Motivation</vt:lpstr>
      <vt:lpstr>Experimental Methods</vt:lpstr>
      <vt:lpstr>Kinetic Sputtering by Singly Charged Ions</vt:lpstr>
      <vt:lpstr>Potential Sputtering by He2+</vt:lpstr>
      <vt:lpstr>Potential Sputtering: Calculation</vt:lpstr>
      <vt:lpstr>Comparison between Experiment and Model </vt:lpstr>
      <vt:lpstr>Consequences for Solar Wind Sputtering</vt:lpstr>
      <vt:lpstr>Summary</vt:lpstr>
      <vt:lpstr>Acknowledgements</vt:lpstr>
    </vt:vector>
  </TitlesOfParts>
  <Company>TU Wien - Campusversion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Setup (SIGMA Chamber)</dc:title>
  <dc:creator>Paul</dc:creator>
  <cp:lastModifiedBy>Paul</cp:lastModifiedBy>
  <cp:revision>151</cp:revision>
  <dcterms:created xsi:type="dcterms:W3CDTF">2019-10-08T13:48:27Z</dcterms:created>
  <dcterms:modified xsi:type="dcterms:W3CDTF">2020-04-30T09:33:20Z</dcterms:modified>
</cp:coreProperties>
</file>