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5" r:id="rId3"/>
    <p:sldId id="259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6"/>
    <p:restoredTop sz="94650"/>
  </p:normalViewPr>
  <p:slideViewPr>
    <p:cSldViewPr snapToGrid="0" snapToObjects="1">
      <p:cViewPr varScale="1">
        <p:scale>
          <a:sx n="188" d="100"/>
          <a:sy n="188" d="100"/>
        </p:scale>
        <p:origin x="9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9F6C3-6EBC-5445-A531-16C2D3D9A862}" type="datetimeFigureOut">
              <a:rPr lang="en-US" smtClean="0"/>
              <a:t>5/3/20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B4F04-F5CF-BA43-A92E-D7221CB1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60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B16F3-078A-E547-B127-2492E158C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04076-8B03-744C-9E9D-EF9B2E5EF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6EA5E-0ADC-5546-BEF2-C5CC7225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E203A-5C19-5D4D-8848-64E42A7B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1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31365-AF23-AB43-8E7E-915D3F20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67A6F-7430-D944-AC0D-FD3B402D9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4D54-90FF-404B-9514-4DFCD014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3ADC0B-2C68-9E48-A6F6-F705369F7909}" type="datetime1">
              <a:rPr lang="en-CA" smtClean="0"/>
              <a:t>2020-05-03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99176-8C2A-234C-A260-28759E79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FD5E7-2B07-4C4D-BA07-C4DDE924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0E2490-56F0-0349-9854-D8F020C98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372E5-0278-154F-B846-BB0B7072C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CA7F8-EF65-4C4E-82A1-59401312C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467A0F-397D-364D-9688-B47EE6CFFB80}" type="datetime1">
              <a:rPr lang="en-CA" smtClean="0"/>
              <a:t>2020-05-03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BC454-82A6-E848-B47B-B8D503BE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B8EC5-A19D-EB4E-B72A-8E253762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8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99C15-648F-9045-875C-50BF27B3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7F6A4-1361-9643-AD92-E7739A362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1CA18-F6AC-4345-9950-3C778FCF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929A80-E097-834E-82E8-2281F6018D7E}" type="datetime1">
              <a:rPr lang="en-CA" smtClean="0"/>
              <a:t>2020-05-03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D1E5-D641-0444-AC89-39780815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AFF68-4FC0-EA45-8FAA-FABC2B25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5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BD904-F1DA-6B42-871C-A2547B3D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CD85D-797E-DA42-8CB0-834381C11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DE540-197C-8948-9162-FAA620FF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C72F9-8BD6-1E40-A394-83F2D90E5A80}" type="datetime1">
              <a:rPr lang="en-CA" smtClean="0"/>
              <a:t>2020-05-03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AD21F-7E4B-EB44-BF96-7492B393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71D30-735B-AA4D-9A6B-E2BCADCC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9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381E-A9E9-0F43-9B08-AD90D940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FA8C-6736-F645-BD4A-CC92BA95E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DE1AA-8837-6448-B0BF-2B3F4B3EF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86D57-C4C8-5F46-BCAF-648AA22E2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2754-A8A7-9A40-B0F4-C45F597B84B6}" type="datetime1">
              <a:rPr lang="en-CA" smtClean="0"/>
              <a:t>2020-05-03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FB28-F3BA-FB44-B74B-5B168E77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BE2F4-870A-9B49-B6CF-1E08DB0B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5F1-A9F4-8B49-B99D-1CE59B17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1C44F-B5B7-694C-A3D5-6F2AB0FF1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E8100-1B81-8B4F-B79B-004617F63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874FE-DDFD-4D42-92CF-7080C7D82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FAFFE-1353-2C46-8408-D2A47AFB5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0625C-BC1D-A648-A87C-A39B84CA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C969BA-434B-C043-8368-D325E75351DF}" type="datetime1">
              <a:rPr lang="en-CA" smtClean="0"/>
              <a:t>2020-05-03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65D39-2BF3-6A4B-9623-6DBBB931E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8D5257-02AC-3C46-B874-A0734E6CA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1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4DD7-991D-AD44-96C9-F9FCC6F5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F4253-656D-7441-8999-F0A14B3F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C0DE94-B93E-D748-80EA-FF1759C3EBC7}" type="datetime1">
              <a:rPr lang="en-CA" smtClean="0"/>
              <a:t>2020-05-03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61433-FCB2-2845-A3EC-75712E97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B385F-E2D4-4E4C-8BC4-090CCED6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5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5204F0-4FC2-9F4D-A9E8-2B489944E2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6D22E4-797A-0844-98F8-526FE4DD3418}" type="datetime1">
              <a:rPr lang="en-CA" smtClean="0"/>
              <a:t>2020-05-03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D94A2-79BB-BA44-80ED-DE349B53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C6BE8-7300-EB43-9B67-4DC113A94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576D8-A763-9145-94DC-F4AA3E8EF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299AA-F745-D64C-ADAA-A697552FC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88262-E97B-DB4E-8BE2-90E97225C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F5034-A0EC-9E4C-A667-EDCA1342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B25191-0636-FE47-B5A0-583BB998EF49}" type="datetime1">
              <a:rPr lang="en-CA" smtClean="0"/>
              <a:t>2020-05-03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BA365-6A0E-E54A-9977-22BF429B8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58BC4-2F78-924C-89CF-50AEFD664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2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12C34-8EA5-584A-B19F-25871885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C1E370-ED35-D44E-A700-62D969AEC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65091-4666-7248-8004-E8CFF254B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DDC13-B57D-1248-B72B-92928CB5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DBC35D-13EF-984C-BBBD-262697AE6098}" type="datetime1">
              <a:rPr lang="en-CA" smtClean="0"/>
              <a:t>2020-05-03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E4EFB-72AD-5D4D-BA12-CBFB5FD5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9DD00-D327-3C44-A056-E8B49EA1A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59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03A21-E424-094C-B48A-FE708DCED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BAB1-10C6-094F-BC12-97C8DA2C5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7DFC-2175-9540-A101-7EE0A6F59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A53CF-2583-E248-B976-7FF51565B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B99BC-04C6-F24A-B99B-FF66862BFF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B9CC5-4423-A343-AFEC-E9AE51ABAE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53" y="6397414"/>
            <a:ext cx="970429" cy="33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8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EFAB0-AED7-C846-86DC-90F1A8A94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987" y="365759"/>
            <a:ext cx="10349653" cy="1144695"/>
          </a:xfrm>
        </p:spPr>
        <p:txBody>
          <a:bodyPr>
            <a:noAutofit/>
          </a:bodyPr>
          <a:lstStyle/>
          <a:p>
            <a:r>
              <a:rPr lang="en-US" sz="4000" b="1" dirty="0"/>
              <a:t>Forcing of western tropical South Atlantic SST across three glacial-interglacial cycles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30680-5973-B449-BD99-E03074879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080" y="1719046"/>
            <a:ext cx="10471573" cy="1307494"/>
          </a:xfrm>
        </p:spPr>
        <p:txBody>
          <a:bodyPr>
            <a:normAutofit/>
          </a:bodyPr>
          <a:lstStyle/>
          <a:p>
            <a:r>
              <a:rPr lang="en-US" sz="1600" b="1" dirty="0"/>
              <a:t>Alicia Hou</a:t>
            </a:r>
            <a:r>
              <a:rPr lang="en-US" sz="1600" b="1" baseline="30000" dirty="0"/>
              <a:t>1</a:t>
            </a:r>
            <a:r>
              <a:rPr lang="en-US" sz="1600" b="1" dirty="0"/>
              <a:t>, André Bahr</a:t>
            </a:r>
            <a:r>
              <a:rPr lang="en-US" sz="1600" b="1" baseline="30000" dirty="0"/>
              <a:t>1</a:t>
            </a:r>
            <a:r>
              <a:rPr lang="en-US" sz="1600" b="1" dirty="0"/>
              <a:t>, Stefan Schmidt</a:t>
            </a:r>
            <a:r>
              <a:rPr lang="en-US" sz="1600" b="1" baseline="30000" dirty="0"/>
              <a:t>1</a:t>
            </a:r>
            <a:r>
              <a:rPr lang="en-US" sz="1600" b="1" dirty="0"/>
              <a:t>, Cornelia Strebl</a:t>
            </a:r>
            <a:r>
              <a:rPr lang="en-US" sz="1600" b="1" baseline="30000" dirty="0"/>
              <a:t>1</a:t>
            </a:r>
            <a:r>
              <a:rPr lang="en-US" sz="1600" b="1" dirty="0"/>
              <a:t>, Ana Luiza Albuquerque</a:t>
            </a:r>
            <a:r>
              <a:rPr lang="en-US" sz="1600" b="1" baseline="30000" dirty="0"/>
              <a:t>2</a:t>
            </a:r>
            <a:r>
              <a:rPr lang="en-US" sz="1600" b="1" dirty="0"/>
              <a:t>, Cristiano M. Chiessi</a:t>
            </a:r>
            <a:r>
              <a:rPr lang="en-US" sz="1600" b="1" baseline="30000" dirty="0"/>
              <a:t>3</a:t>
            </a:r>
            <a:r>
              <a:rPr lang="en-US" sz="1600" b="1" dirty="0"/>
              <a:t>, Oliver Friedrich</a:t>
            </a:r>
            <a:r>
              <a:rPr lang="en-US" sz="1600" b="1" baseline="30000" dirty="0"/>
              <a:t>1</a:t>
            </a:r>
          </a:p>
          <a:p>
            <a:pPr>
              <a:spcBef>
                <a:spcPts val="600"/>
              </a:spcBef>
            </a:pPr>
            <a:r>
              <a:rPr lang="en-CA" sz="1600" baseline="30000" dirty="0"/>
              <a:t>1</a:t>
            </a:r>
            <a:r>
              <a:rPr lang="en-CA" sz="1600" dirty="0"/>
              <a:t>Institute of Earth Sciences, Heidelberg University, Heidelberg, Germany</a:t>
            </a:r>
          </a:p>
          <a:p>
            <a:pPr>
              <a:spcBef>
                <a:spcPts val="600"/>
              </a:spcBef>
            </a:pPr>
            <a:r>
              <a:rPr lang="en-CA" sz="1600" baseline="30000" dirty="0"/>
              <a:t>2</a:t>
            </a:r>
            <a:r>
              <a:rPr lang="en-CA" sz="1600" dirty="0"/>
              <a:t>Programa de </a:t>
            </a:r>
            <a:r>
              <a:rPr lang="en-CA" sz="1600" dirty="0" err="1"/>
              <a:t>Geociências</a:t>
            </a:r>
            <a:r>
              <a:rPr lang="en-CA" sz="1600" dirty="0"/>
              <a:t> (</a:t>
            </a:r>
            <a:r>
              <a:rPr lang="en-CA" sz="1600" dirty="0" err="1"/>
              <a:t>Geoquímica</a:t>
            </a:r>
            <a:r>
              <a:rPr lang="en-CA" sz="1600" dirty="0"/>
              <a:t>), </a:t>
            </a:r>
            <a:r>
              <a:rPr lang="en-CA" sz="1600" dirty="0" err="1"/>
              <a:t>Universidade</a:t>
            </a:r>
            <a:r>
              <a:rPr lang="en-CA" sz="1600" dirty="0"/>
              <a:t> Federal </a:t>
            </a:r>
            <a:r>
              <a:rPr lang="en-CA" sz="1600" dirty="0" err="1"/>
              <a:t>Fluminense</a:t>
            </a:r>
            <a:r>
              <a:rPr lang="en-CA" sz="1600" dirty="0"/>
              <a:t>, </a:t>
            </a:r>
            <a:r>
              <a:rPr lang="en-CA" sz="1600" dirty="0" err="1"/>
              <a:t>Niterói</a:t>
            </a:r>
            <a:r>
              <a:rPr lang="en-CA" sz="1600" dirty="0"/>
              <a:t>, Brazil </a:t>
            </a:r>
          </a:p>
          <a:p>
            <a:pPr>
              <a:spcBef>
                <a:spcPts val="600"/>
              </a:spcBef>
            </a:pPr>
            <a:r>
              <a:rPr lang="en-CA" sz="1600" baseline="30000" dirty="0"/>
              <a:t>3</a:t>
            </a:r>
            <a:r>
              <a:rPr lang="en-CA" sz="1600" dirty="0"/>
              <a:t>School of Arts, Sciences and Humanities, University of São Paulo, São Paulo, Brazil</a:t>
            </a:r>
            <a:endParaRPr lang="en-CA" sz="1600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5FBA4-A604-334F-865B-A831D48E0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2F526-90D1-E748-84D6-A0B6CAA0CD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776" y="5810341"/>
            <a:ext cx="3005971" cy="965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FC364-FAC8-2047-9007-8EB6A3F5F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652" y="6143413"/>
            <a:ext cx="3164501" cy="57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C38D5-962E-4045-B6EF-97304EDBF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8667" y="3124534"/>
            <a:ext cx="6434666" cy="24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00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8C103-3835-0B4F-B996-F002E6AB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119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456D9-8C9C-8341-98E5-82CEDB42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6321"/>
            <a:ext cx="4738946" cy="176106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CA" sz="1800" dirty="0"/>
              <a:t>We present a high-resolution SST reconstruction of the southern western tropical Atlantic (WTA) using planktic foraminiferal Mg/Ca ratios to investigate the drivers of WTA SST evolution across several glacial-interglacial cycles.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B875D-EC22-1141-89A3-4137DA77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2</a:t>
            </a:fld>
            <a:endParaRPr lang="en-US"/>
          </a:p>
        </p:txBody>
      </p:sp>
      <p:pic>
        <p:nvPicPr>
          <p:cNvPr id="9" name="Content Placeholder 14">
            <a:extLst>
              <a:ext uri="{FF2B5EF4-FFF2-40B4-BE49-F238E27FC236}">
                <a16:creationId xmlns:a16="http://schemas.microsoft.com/office/drawing/2014/main" id="{E7B049BA-6263-5444-A6C9-F4D2AF55C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265" y="466725"/>
            <a:ext cx="5951068" cy="5962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ADEE4D-5D38-9047-A401-F5FA27356D28}"/>
              </a:ext>
            </a:extLst>
          </p:cNvPr>
          <p:cNvSpPr txBox="1"/>
          <p:nvPr/>
        </p:nvSpPr>
        <p:spPr>
          <a:xfrm>
            <a:off x="838200" y="3083880"/>
            <a:ext cx="417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Cores M125</a:t>
            </a:r>
            <a:r>
              <a:rPr lang="en-CA" dirty="0"/>
              <a:t> </a:t>
            </a:r>
            <a:r>
              <a:rPr lang="en-CA" b="1" dirty="0"/>
              <a:t>-55-7/8 </a:t>
            </a:r>
            <a:r>
              <a:rPr lang="en-CA" i="1" dirty="0"/>
              <a:t>(yellow star in figure)</a:t>
            </a:r>
            <a:endParaRPr lang="en-CA" sz="800" i="1" dirty="0"/>
          </a:p>
          <a:p>
            <a:pPr marL="285750" indent="-285750">
              <a:buSzPct val="75000"/>
              <a:buFont typeface="Courier New" panose="02070309020205020404" pitchFamily="49" charset="0"/>
              <a:buChar char="o"/>
            </a:pPr>
            <a:r>
              <a:rPr lang="en-CA" dirty="0"/>
              <a:t>R/V METEOR cruise M125</a:t>
            </a:r>
            <a:endParaRPr lang="en-CA" sz="800" dirty="0"/>
          </a:p>
          <a:p>
            <a:pPr marL="285750" indent="-285750">
              <a:buSzPct val="75000"/>
              <a:buFont typeface="Courier New" panose="02070309020205020404" pitchFamily="49" charset="0"/>
              <a:buChar char="o"/>
            </a:pPr>
            <a:r>
              <a:rPr lang="en-CA" dirty="0"/>
              <a:t>1960.8 m depth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CCF99-128E-5E4C-A76F-1D139C6B03B6}"/>
              </a:ext>
            </a:extLst>
          </p:cNvPr>
          <p:cNvSpPr txBox="1"/>
          <p:nvPr/>
        </p:nvSpPr>
        <p:spPr>
          <a:xfrm>
            <a:off x="838199" y="4300475"/>
            <a:ext cx="45127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5000"/>
            </a:pPr>
            <a:r>
              <a:rPr lang="en-US" b="1" dirty="0"/>
              <a:t>Methods</a:t>
            </a:r>
            <a:endParaRPr lang="en-US" sz="800" dirty="0"/>
          </a:p>
          <a:p>
            <a:pPr marL="285750" indent="-285750">
              <a:buSzPct val="75000"/>
              <a:buFont typeface="Courier New" panose="02070309020205020404" pitchFamily="49" charset="0"/>
              <a:buChar char="o"/>
            </a:pPr>
            <a:r>
              <a:rPr lang="en-US" dirty="0"/>
              <a:t>Mg/Ca analysis</a:t>
            </a:r>
            <a:r>
              <a:rPr lang="en-US" sz="800" dirty="0"/>
              <a:t> </a:t>
            </a:r>
            <a:r>
              <a:rPr lang="en-US" dirty="0"/>
              <a:t>of </a:t>
            </a:r>
            <a:r>
              <a:rPr lang="en-US" i="1" dirty="0"/>
              <a:t>Globigerinoides ruber</a:t>
            </a:r>
            <a:r>
              <a:rPr lang="en-US" dirty="0"/>
              <a:t> (pink) after oxidative and reductive cleaning (Martin &amp; Lea, 2002)</a:t>
            </a:r>
          </a:p>
          <a:p>
            <a:pPr marL="285750" indent="-285750">
              <a:buSzPct val="75000"/>
              <a:buFont typeface="Courier New" panose="02070309020205020404" pitchFamily="49" charset="0"/>
              <a:buChar char="o"/>
            </a:pPr>
            <a:endParaRPr lang="en-US" sz="800" dirty="0"/>
          </a:p>
          <a:p>
            <a:pPr marL="285750" indent="-285750">
              <a:buSzPct val="75000"/>
              <a:buFont typeface="Courier New" panose="02070309020205020404" pitchFamily="49" charset="0"/>
              <a:buChar char="o"/>
            </a:pPr>
            <a:r>
              <a:rPr lang="en-US" baseline="30000" dirty="0"/>
              <a:t>14</a:t>
            </a:r>
            <a:r>
              <a:rPr lang="en-US" dirty="0"/>
              <a:t>C dating and tuning of benthic </a:t>
            </a:r>
            <a:r>
              <a:rPr lang="el-GR" dirty="0"/>
              <a:t>δ</a:t>
            </a:r>
            <a:r>
              <a:rPr lang="el-GR" baseline="30000" dirty="0"/>
              <a:t>18</a:t>
            </a:r>
            <a:r>
              <a:rPr lang="en-US" dirty="0"/>
              <a:t>O</a:t>
            </a:r>
            <a:r>
              <a:rPr lang="en-US" i="1" baseline="-25000" dirty="0"/>
              <a:t> </a:t>
            </a:r>
            <a:r>
              <a:rPr lang="en-US" dirty="0"/>
              <a:t>to LR04 benthic stack (</a:t>
            </a:r>
            <a:r>
              <a:rPr lang="en-US" i="1" dirty="0" err="1"/>
              <a:t>Lisiecki</a:t>
            </a:r>
            <a:r>
              <a:rPr lang="en-US" i="1" dirty="0"/>
              <a:t> &amp; </a:t>
            </a:r>
            <a:r>
              <a:rPr lang="en-US" i="1" dirty="0" err="1"/>
              <a:t>Raymo</a:t>
            </a:r>
            <a:r>
              <a:rPr lang="en-US" i="1" dirty="0"/>
              <a:t>, 2005</a:t>
            </a:r>
            <a:r>
              <a:rPr lang="en-US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24DEB2-2E30-7B4B-AFA6-CA40F6F0EDCE}"/>
              </a:ext>
            </a:extLst>
          </p:cNvPr>
          <p:cNvSpPr txBox="1"/>
          <p:nvPr/>
        </p:nvSpPr>
        <p:spPr>
          <a:xfrm>
            <a:off x="9715925" y="6385023"/>
            <a:ext cx="140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Hou et al. (2020)</a:t>
            </a:r>
          </a:p>
        </p:txBody>
      </p:sp>
    </p:spTree>
    <p:extLst>
      <p:ext uri="{BB962C8B-B14F-4D97-AF65-F5344CB8AC3E}">
        <p14:creationId xmlns:p14="http://schemas.microsoft.com/office/powerpoint/2010/main" val="253121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71CC-5364-0342-AAA7-5D4ED54B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1" y="249982"/>
            <a:ext cx="11094719" cy="745701"/>
          </a:xfrm>
        </p:spPr>
        <p:txBody>
          <a:bodyPr>
            <a:normAutofit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47DD2A-6A9B-3E41-B10D-F773EFC7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6AF30-E366-BD42-9553-CE2C7FA2C5CA}"/>
              </a:ext>
            </a:extLst>
          </p:cNvPr>
          <p:cNvSpPr/>
          <p:nvPr/>
        </p:nvSpPr>
        <p:spPr>
          <a:xfrm>
            <a:off x="711202" y="1063416"/>
            <a:ext cx="32918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M125-55-7 SSTs are representative of the WTA (note similarity to Site 999) and thus suitable for investigating the climatic drivers of long-term WTA SST evolution. </a:t>
            </a:r>
          </a:p>
          <a:p>
            <a:endParaRPr lang="en-US" dirty="0"/>
          </a:p>
          <a:p>
            <a:r>
              <a:rPr lang="en-US" dirty="0"/>
              <a:t>Note the prolonged  SST warming during MIS 6 – 5e and the lack of orbital pacing in Site M125-55-7 SSTs.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1AE6EE6-C32F-4348-8BBA-8AD4D8464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240" y="1066710"/>
            <a:ext cx="6636064" cy="54082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5AC03-A7DC-464D-8119-C823C31E3C64}"/>
              </a:ext>
            </a:extLst>
          </p:cNvPr>
          <p:cNvSpPr txBox="1"/>
          <p:nvPr/>
        </p:nvSpPr>
        <p:spPr>
          <a:xfrm>
            <a:off x="9552936" y="6413698"/>
            <a:ext cx="140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Hou et al.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52E89-AE44-9945-944B-A96BBD23BF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4413505"/>
            <a:ext cx="3522119" cy="19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4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B3278-DBCD-794D-82E2-BF72C610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09" y="493821"/>
            <a:ext cx="7005318" cy="10640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Evaluating driving mechanisms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54D279-CA16-2447-A38C-C042D0C76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667" y="1964846"/>
            <a:ext cx="6423624" cy="43817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02034-5812-2048-8EF2-D86358F1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FEA50-B83B-BE45-A3B0-EF53D054CDF4}"/>
              </a:ext>
            </a:extLst>
          </p:cNvPr>
          <p:cNvSpPr/>
          <p:nvPr/>
        </p:nvSpPr>
        <p:spPr>
          <a:xfrm>
            <a:off x="607909" y="2106339"/>
            <a:ext cx="39234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WTA SST responds more strongly to southeast (SE) trade wind intensity (indicated by the </a:t>
            </a:r>
            <a:r>
              <a:rPr lang="en-US" dirty="0" err="1"/>
              <a:t>intrahemispheric</a:t>
            </a:r>
            <a:r>
              <a:rPr lang="en-US" dirty="0"/>
              <a:t> △SST) than to variations in AMOC strength (indicated by the essentially constant interhemispheric △SST). </a:t>
            </a:r>
          </a:p>
          <a:p>
            <a:endParaRPr lang="en-US" dirty="0"/>
          </a:p>
          <a:p>
            <a:r>
              <a:rPr lang="en-US" dirty="0"/>
              <a:t>Anomalous SST warming during MIS 6 – 5e may be due to exceptionally strong SE trade winds when the  </a:t>
            </a:r>
            <a:r>
              <a:rPr lang="en-US" dirty="0" err="1"/>
              <a:t>intrahemispheric</a:t>
            </a:r>
            <a:r>
              <a:rPr lang="en-US" dirty="0"/>
              <a:t> ∆SST is sustained above a threshold temperature.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748684-070D-AC47-87F4-EC72C4FAC728}"/>
              </a:ext>
            </a:extLst>
          </p:cNvPr>
          <p:cNvSpPr txBox="1"/>
          <p:nvPr/>
        </p:nvSpPr>
        <p:spPr>
          <a:xfrm>
            <a:off x="9614324" y="6368820"/>
            <a:ext cx="140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Hou et al. (2020)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11664-2E50-EE4A-BED6-36D7E648AF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347" y="234602"/>
            <a:ext cx="2887944" cy="168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43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83E7-1953-C94A-A251-393EE9BB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98" y="497848"/>
            <a:ext cx="10515600" cy="69151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Evaluating driving mechanisms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C32823-DB75-7E4E-8CBE-54807062B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0500" y="1889760"/>
            <a:ext cx="7350705" cy="44703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D29EF-03D2-7144-B359-BAE900D7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8EFD2-12D5-8C44-9FEE-7E5D95414DCB}"/>
              </a:ext>
            </a:extLst>
          </p:cNvPr>
          <p:cNvSpPr txBox="1"/>
          <p:nvPr/>
        </p:nvSpPr>
        <p:spPr>
          <a:xfrm>
            <a:off x="743781" y="1945325"/>
            <a:ext cx="30831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Zonal SST gradients display high-amplitude glacial-interglacial variability which is likely driven by glacial-interglacial fluctuations in the strength of the SE trade winds.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EDD40-09B8-F64F-B345-5C5C00E9AF14}"/>
              </a:ext>
            </a:extLst>
          </p:cNvPr>
          <p:cNvSpPr txBox="1"/>
          <p:nvPr/>
        </p:nvSpPr>
        <p:spPr>
          <a:xfrm>
            <a:off x="9743018" y="6356350"/>
            <a:ext cx="140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Hou et al. (2020)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800616-AC5E-DF4D-AE82-FDFDF75BEB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1" y="4185726"/>
            <a:ext cx="3255195" cy="18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71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EC3E-3851-A346-AE9C-2B672CC7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831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Proposed mechanism: SE trade wind forcing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F6E9AE-C0AD-7F41-92AE-B3F136484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349" y="1097652"/>
            <a:ext cx="9920559" cy="42126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0D634-94BC-7F4B-9C04-26E5226E2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C54B1-F85F-604F-89A1-E872EBD8C0D0}"/>
              </a:ext>
            </a:extLst>
          </p:cNvPr>
          <p:cNvSpPr/>
          <p:nvPr/>
        </p:nvSpPr>
        <p:spPr>
          <a:xfrm>
            <a:off x="1530773" y="5479621"/>
            <a:ext cx="9414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Tropical Atlantic SST and surface-heat distribution are modulated by SE trade wind strength. Note that colored dots show mean MIS 5 and 6 SST at selected sites.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E050B-9F4B-5744-8BB9-19DF38D5940C}"/>
              </a:ext>
            </a:extLst>
          </p:cNvPr>
          <p:cNvSpPr txBox="1"/>
          <p:nvPr/>
        </p:nvSpPr>
        <p:spPr>
          <a:xfrm>
            <a:off x="6604000" y="5156406"/>
            <a:ext cx="140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Hou et al. (2020)</a:t>
            </a:r>
          </a:p>
        </p:txBody>
      </p:sp>
    </p:spTree>
    <p:extLst>
      <p:ext uri="{BB962C8B-B14F-4D97-AF65-F5344CB8AC3E}">
        <p14:creationId xmlns:p14="http://schemas.microsoft.com/office/powerpoint/2010/main" val="698385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DFADE-39D7-2743-A91D-152FE86F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7621"/>
          </a:xfrm>
        </p:spPr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7AC0-841D-AA4B-8986-0C243D715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372"/>
            <a:ext cx="10515600" cy="412813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Variations in SE trade wind intensity have a strong influence on WTA SST at glacial-interglacial timescales 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Prolonged SST warming during MIS 6 – 5e was exceptional due to strong SE trade winds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Southern WTA SSTs are generally insensitive to orbital forcing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The cross-equatorial SST gradient in the WTA remained low and stable over the past 322 </a:t>
            </a:r>
            <a:r>
              <a:rPr lang="en-US" sz="2400" dirty="0" err="1"/>
              <a:t>kyr</a:t>
            </a:r>
            <a:r>
              <a:rPr lang="en-US" sz="2400" dirty="0"/>
              <a:t>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9F7A5-ECBD-6A45-90BB-40BE7C5E9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99BC-04C6-F24A-B99B-FF66862BFF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0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456</Words>
  <Application>Microsoft Macintosh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Office Theme</vt:lpstr>
      <vt:lpstr>Forcing of western tropical South Atlantic SST across three glacial-interglacial cycles</vt:lpstr>
      <vt:lpstr>Introduction</vt:lpstr>
      <vt:lpstr>Results</vt:lpstr>
      <vt:lpstr>Evaluating driving mechanisms</vt:lpstr>
      <vt:lpstr>Evaluating driving mechanisms</vt:lpstr>
      <vt:lpstr>Proposed mechanism: SE trade wind forcing 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Hou</dc:creator>
  <cp:lastModifiedBy>Alicia Hou</cp:lastModifiedBy>
  <cp:revision>41</cp:revision>
  <dcterms:created xsi:type="dcterms:W3CDTF">2020-04-20T08:21:44Z</dcterms:created>
  <dcterms:modified xsi:type="dcterms:W3CDTF">2020-05-03T21:18:05Z</dcterms:modified>
</cp:coreProperties>
</file>