
<file path=[Content_Types].xml><?xml version="1.0" encoding="utf-8"?>
<Types xmlns="http://schemas.openxmlformats.org/package/2006/content-types">
  <Default Extension="jpg" ContentType="image/jpeg"/>
  <Default Extension="emf" ContentType="image/x-emf"/>
  <Default Extension="vml" ContentType="application/vnd.openxmlformats-officedocument.vmlDrawing"/>
  <Default Extension="xml" ContentType="application/xml"/>
  <Default Extension="bin" ContentType="application/vnd.openxmlformats-officedocument.presentationml.printerSettings"/>
  <Default Extension="tif" ContentType="image/tiff"/>
  <Default Extension="wdp" ContentType="image/vnd.ms-photo"/>
  <Default Extension="png" ContentType="image/png"/>
  <Default Extension="wmf" ContentType="image/x-wmf"/>
  <Default Extension="mp4" ContentType="video/unknown"/>
  <Default Extension="gif" ContentType="image/gif"/>
  <Default Extension="jpeg" ContentType="image/jpeg"/>
  <Default Extension="avi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3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2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687" r:id="rId2"/>
    <p:sldId id="760" r:id="rId3"/>
    <p:sldId id="763" r:id="rId4"/>
    <p:sldId id="817" r:id="rId5"/>
    <p:sldId id="536" r:id="rId6"/>
    <p:sldId id="537" r:id="rId7"/>
    <p:sldId id="538" r:id="rId8"/>
    <p:sldId id="539" r:id="rId9"/>
    <p:sldId id="694" r:id="rId10"/>
    <p:sldId id="695" r:id="rId11"/>
    <p:sldId id="693" r:id="rId12"/>
    <p:sldId id="697" r:id="rId13"/>
    <p:sldId id="689" r:id="rId14"/>
    <p:sldId id="646" r:id="rId15"/>
    <p:sldId id="647" r:id="rId16"/>
    <p:sldId id="648" r:id="rId17"/>
    <p:sldId id="649" r:id="rId18"/>
    <p:sldId id="802" r:id="rId19"/>
    <p:sldId id="803" r:id="rId20"/>
    <p:sldId id="804" r:id="rId21"/>
    <p:sldId id="805" r:id="rId22"/>
    <p:sldId id="807" r:id="rId23"/>
    <p:sldId id="806" r:id="rId24"/>
    <p:sldId id="660" r:id="rId25"/>
    <p:sldId id="651" r:id="rId26"/>
    <p:sldId id="745" r:id="rId27"/>
    <p:sldId id="747" r:id="rId28"/>
    <p:sldId id="562" r:id="rId29"/>
    <p:sldId id="657" r:id="rId30"/>
    <p:sldId id="564" r:id="rId31"/>
    <p:sldId id="566" r:id="rId32"/>
    <p:sldId id="653" r:id="rId33"/>
    <p:sldId id="654" r:id="rId34"/>
    <p:sldId id="569" r:id="rId35"/>
    <p:sldId id="570" r:id="rId36"/>
    <p:sldId id="823" r:id="rId37"/>
    <p:sldId id="655" r:id="rId38"/>
    <p:sldId id="794" r:id="rId39"/>
    <p:sldId id="766" r:id="rId40"/>
    <p:sldId id="767" r:id="rId41"/>
    <p:sldId id="768" r:id="rId42"/>
    <p:sldId id="769" r:id="rId43"/>
    <p:sldId id="577" r:id="rId44"/>
    <p:sldId id="578" r:id="rId45"/>
    <p:sldId id="580" r:id="rId46"/>
    <p:sldId id="746" r:id="rId47"/>
    <p:sldId id="762" r:id="rId48"/>
    <p:sldId id="707" r:id="rId49"/>
    <p:sldId id="748" r:id="rId50"/>
    <p:sldId id="811" r:id="rId51"/>
    <p:sldId id="812" r:id="rId52"/>
    <p:sldId id="813" r:id="rId53"/>
    <p:sldId id="814" r:id="rId54"/>
    <p:sldId id="594" r:id="rId55"/>
    <p:sldId id="751" r:id="rId56"/>
    <p:sldId id="752" r:id="rId57"/>
    <p:sldId id="753" r:id="rId58"/>
    <p:sldId id="629" r:id="rId59"/>
    <p:sldId id="755" r:id="rId60"/>
    <p:sldId id="758" r:id="rId61"/>
    <p:sldId id="759" r:id="rId62"/>
    <p:sldId id="793" r:id="rId63"/>
    <p:sldId id="604" r:id="rId64"/>
    <p:sldId id="605" r:id="rId65"/>
    <p:sldId id="606" r:id="rId66"/>
    <p:sldId id="796" r:id="rId67"/>
    <p:sldId id="797" r:id="rId68"/>
    <p:sldId id="795" r:id="rId69"/>
    <p:sldId id="714" r:id="rId70"/>
    <p:sldId id="715" r:id="rId71"/>
    <p:sldId id="716" r:id="rId72"/>
    <p:sldId id="717" r:id="rId73"/>
    <p:sldId id="718" r:id="rId74"/>
    <p:sldId id="738" r:id="rId75"/>
    <p:sldId id="719" r:id="rId76"/>
    <p:sldId id="721" r:id="rId77"/>
    <p:sldId id="722" r:id="rId78"/>
    <p:sldId id="725" r:id="rId79"/>
    <p:sldId id="726" r:id="rId80"/>
    <p:sldId id="727" r:id="rId81"/>
    <p:sldId id="728" r:id="rId82"/>
    <p:sldId id="729" r:id="rId83"/>
    <p:sldId id="730" r:id="rId84"/>
    <p:sldId id="733" r:id="rId85"/>
    <p:sldId id="612" r:id="rId86"/>
    <p:sldId id="671" r:id="rId87"/>
    <p:sldId id="633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0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2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handoutMaster" Target="handoutMasters/handout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Relationship Id="rId2" Type="http://schemas.openxmlformats.org/officeDocument/2006/relationships/image" Target="../media/image7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E60F6-0A8D-0040-B9CC-B1B2D0594B14}" type="datetimeFigureOut">
              <a:rPr lang="en-US" smtClean="0"/>
              <a:t>05.05.20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E9018-D773-7C44-8AF3-46C9B1209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94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073D7-F5C1-6E4B-A264-FD5CE3F9BFE4}" type="datetimeFigureOut">
              <a:rPr lang="en-US" smtClean="0"/>
              <a:t>05.05.20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BE8E4-65B3-634A-BC9B-3A8E68CA6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319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BE8E4-65B3-634A-BC9B-3A8E68CA6C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2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BE8E4-65B3-634A-BC9B-3A8E68CA6C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01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BE8E4-65B3-634A-BC9B-3A8E68CA6C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0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BE8E4-65B3-634A-BC9B-3A8E68CA6CD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0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BE8E4-65B3-634A-BC9B-3A8E68CA6CD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0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39D0B-3D75-CA48-8DBA-EA3735437AA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97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BE8E4-65B3-634A-BC9B-3A8E68CA6CD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8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36BD1-0471-0E47-9E48-282C2C777223}" type="datetime1">
              <a:rPr lang="en-US" smtClean="0"/>
              <a:t>05.05.20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Lucarini - SS1 - AIMS 2016 - Orlando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3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EE06-88F7-DD42-B4B5-8E98183DB1EB}" type="datetime1">
              <a:rPr lang="en-US" smtClean="0"/>
              <a:t>05.05.20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Lucarini - SS1 - AIMS 2016 - Orlando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8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B4C4B-66CA-0141-9BE8-9C5A1957199A}" type="datetime1">
              <a:rPr lang="en-US" smtClean="0"/>
              <a:t>05.05.20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Lucarini - SS1 - AIMS 2016 - Orlando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68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BB4E-FBBA-0645-9CF7-23FF136F1D36}" type="datetime1">
              <a:rPr lang="en-US" smtClean="0"/>
              <a:t>05.05.20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Lucarini - SS1 - AIMS 2016 - Orlando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9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3F1A-C536-6B4C-92A4-50FDB3E76C41}" type="datetime1">
              <a:rPr lang="en-US" smtClean="0"/>
              <a:t>05.05.20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Lucarini - SS1 - AIMS 2016 - Orlando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9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73800-0229-2047-A59C-3C88F4D78839}" type="datetime1">
              <a:rPr lang="en-US" smtClean="0"/>
              <a:t>05.05.20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Lucarini - SS1 - AIMS 2016 - Orlando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EDF6-FAF3-3249-B640-6F40465A72D0}" type="datetime1">
              <a:rPr lang="en-US" smtClean="0"/>
              <a:t>05.05.20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Lucarini - SS1 - AIMS 2016 - Orlando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49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2DC17-0E29-804B-BA67-30F71F9BFCD2}" type="datetime1">
              <a:rPr lang="en-US" smtClean="0"/>
              <a:t>05.05.20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Lucarini - SS1 - AIMS 2016 - Orlando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99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6D212-2541-814D-A1DE-CEB52B8B7683}" type="datetime1">
              <a:rPr lang="en-US" smtClean="0"/>
              <a:t>05.05.20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Lucarini - SS1 - AIMS 2016 - Orlando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1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224A-5FCF-9541-8EB9-8C5F976DBE24}" type="datetime1">
              <a:rPr lang="en-US" smtClean="0"/>
              <a:t>05.05.20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Lucarini - SS1 - AIMS 2016 - Orlando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87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1DD0-EB2C-9940-9BD4-E8D9C8EA4FB9}" type="datetime1">
              <a:rPr lang="en-US" smtClean="0"/>
              <a:t>05.05.20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Lucarini - SS1 - AIMS 2016 - Orlando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3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ADABF-6322-7641-B7F0-587120327069}" type="datetime1">
              <a:rPr lang="en-US" smtClean="0"/>
              <a:t>05.05.20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Lucarini - SS1 - AIMS 2016 - Orlando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316A3-E54F-B54C-812A-DF6E3F3A7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6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9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0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31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7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8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3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40.emf"/><Relationship Id="rId6" Type="http://schemas.openxmlformats.org/officeDocument/2006/relationships/image" Target="../media/image41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4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9.bin"/><Relationship Id="rId4" Type="http://schemas.openxmlformats.org/officeDocument/2006/relationships/image" Target="../media/image44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45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46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4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51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5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55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5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"/><Relationship Id="rId4" Type="http://schemas.openxmlformats.org/officeDocument/2006/relationships/image" Target="../media/image59.tif"/><Relationship Id="rId5" Type="http://schemas.openxmlformats.org/officeDocument/2006/relationships/image" Target="../media/image60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Relationship Id="rId3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oleObject" Target="../embeddings/oleObject20.bin"/><Relationship Id="rId5" Type="http://schemas.openxmlformats.org/officeDocument/2006/relationships/image" Target="../media/image75.emf"/><Relationship Id="rId6" Type="http://schemas.openxmlformats.org/officeDocument/2006/relationships/oleObject" Target="../embeddings/oleObject21.bin"/><Relationship Id="rId7" Type="http://schemas.openxmlformats.org/officeDocument/2006/relationships/image" Target="../media/image76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Relationship Id="rId3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3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3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93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oleObject" Target="../embeddings/oleObject22.bin"/><Relationship Id="rId5" Type="http://schemas.openxmlformats.org/officeDocument/2006/relationships/image" Target="../media/image113.emf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13395"/>
            <a:ext cx="9144000" cy="1470025"/>
          </a:xfrm>
        </p:spPr>
        <p:txBody>
          <a:bodyPr>
            <a:noAutofit/>
          </a:bodyPr>
          <a:lstStyle/>
          <a:p>
            <a:r>
              <a:rPr lang="en-US" sz="3600" b="1" dirty="0"/>
              <a:t>Global Stability Properties of the Climate: Melancholia States, Invariant Measures, and Phase Transitions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1170" y="2743200"/>
            <a:ext cx="8034530" cy="3020794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Valerio Lucarini (1,2,3)</a:t>
            </a:r>
          </a:p>
          <a:p>
            <a:pPr marL="514350" indent="-514350">
              <a:buAutoNum type="arabicParenR"/>
            </a:pPr>
            <a:r>
              <a:rPr lang="en-US" sz="2100" dirty="0">
                <a:solidFill>
                  <a:schemeClr val="tx1"/>
                </a:solidFill>
              </a:rPr>
              <a:t>Department of Mathematics and </a:t>
            </a:r>
            <a:r>
              <a:rPr lang="en-US" sz="2100" dirty="0" smtClean="0">
                <a:solidFill>
                  <a:schemeClr val="tx1"/>
                </a:solidFill>
              </a:rPr>
              <a:t>Statistics, Uni. </a:t>
            </a:r>
            <a:r>
              <a:rPr lang="en-US" sz="2100" dirty="0">
                <a:solidFill>
                  <a:schemeClr val="tx1"/>
                </a:solidFill>
              </a:rPr>
              <a:t>Reading, Reading</a:t>
            </a:r>
          </a:p>
          <a:p>
            <a:pPr marL="514350" indent="-514350">
              <a:buAutoNum type="arabicParenR"/>
            </a:pPr>
            <a:r>
              <a:rPr lang="en-US" sz="2100" dirty="0">
                <a:solidFill>
                  <a:schemeClr val="tx1"/>
                </a:solidFill>
              </a:rPr>
              <a:t>Centre for the Mathematics of Planet Earth, </a:t>
            </a:r>
            <a:r>
              <a:rPr lang="en-US" sz="2100" dirty="0" smtClean="0">
                <a:solidFill>
                  <a:schemeClr val="tx1"/>
                </a:solidFill>
              </a:rPr>
              <a:t>Uni. </a:t>
            </a:r>
            <a:r>
              <a:rPr lang="en-US" sz="2100" dirty="0">
                <a:solidFill>
                  <a:schemeClr val="tx1"/>
                </a:solidFill>
              </a:rPr>
              <a:t>Reading, Reading</a:t>
            </a:r>
          </a:p>
          <a:p>
            <a:pPr marL="514350" indent="-514350">
              <a:buAutoNum type="arabicParenR"/>
            </a:pPr>
            <a:r>
              <a:rPr lang="en-US" sz="2100" dirty="0">
                <a:solidFill>
                  <a:schemeClr val="tx1"/>
                </a:solidFill>
              </a:rPr>
              <a:t>CEN, University of Hamburg, Hamburg</a:t>
            </a:r>
          </a:p>
          <a:p>
            <a:endParaRPr lang="en-US" sz="2100" u="sng" dirty="0" smtClean="0">
              <a:solidFill>
                <a:schemeClr val="tx1"/>
              </a:solidFill>
            </a:endParaRPr>
          </a:p>
          <a:p>
            <a:r>
              <a:rPr lang="en-US" sz="2100" dirty="0" smtClean="0">
                <a:solidFill>
                  <a:schemeClr val="tx1"/>
                </a:solidFill>
              </a:rPr>
              <a:t>Thanks:</a:t>
            </a:r>
          </a:p>
          <a:p>
            <a:r>
              <a:rPr lang="en-US" sz="2100" u="sng" dirty="0" smtClean="0">
                <a:solidFill>
                  <a:schemeClr val="tx1"/>
                </a:solidFill>
              </a:rPr>
              <a:t>T. Bodai, H. Dijkstra, M. Ghil, A</a:t>
            </a:r>
            <a:r>
              <a:rPr lang="en-US" sz="2100" u="sng" dirty="0">
                <a:solidFill>
                  <a:schemeClr val="tx1"/>
                </a:solidFill>
              </a:rPr>
              <a:t>. Gritsun, </a:t>
            </a:r>
            <a:r>
              <a:rPr lang="en-US" sz="2100" u="sng" dirty="0" smtClean="0">
                <a:solidFill>
                  <a:schemeClr val="tx1"/>
                </a:solidFill>
              </a:rPr>
              <a:t>V. </a:t>
            </a:r>
            <a:r>
              <a:rPr lang="en-US" sz="2100" u="sng" dirty="0" err="1" smtClean="0">
                <a:solidFill>
                  <a:schemeClr val="tx1"/>
                </a:solidFill>
              </a:rPr>
              <a:t>Lembo</a:t>
            </a:r>
            <a:r>
              <a:rPr lang="en-US" sz="2100" u="sng" dirty="0" smtClean="0">
                <a:solidFill>
                  <a:schemeClr val="tx1"/>
                </a:solidFill>
              </a:rPr>
              <a:t>, F</a:t>
            </a:r>
            <a:r>
              <a:rPr lang="en-US" sz="2100" u="sng" dirty="0">
                <a:solidFill>
                  <a:schemeClr val="tx1"/>
                </a:solidFill>
              </a:rPr>
              <a:t>. Lunkeit, </a:t>
            </a:r>
            <a:r>
              <a:rPr lang="en-US" sz="2100" u="sng" dirty="0" smtClean="0">
                <a:solidFill>
                  <a:schemeClr val="tx1"/>
                </a:solidFill>
              </a:rPr>
              <a:t>F. Ragone, A </a:t>
            </a:r>
            <a:r>
              <a:rPr lang="en-US" sz="2100" u="sng" dirty="0" err="1" smtClean="0">
                <a:solidFill>
                  <a:schemeClr val="tx1"/>
                </a:solidFill>
              </a:rPr>
              <a:t>Tantet</a:t>
            </a:r>
            <a:r>
              <a:rPr lang="en-US" sz="2100" u="sng" dirty="0" smtClean="0">
                <a:solidFill>
                  <a:schemeClr val="tx1"/>
                </a:solidFill>
              </a:rPr>
              <a:t> </a:t>
            </a:r>
          </a:p>
          <a:p>
            <a:endParaRPr lang="en-US" sz="2100" u="sng" dirty="0" smtClean="0">
              <a:solidFill>
                <a:schemeClr val="tx1"/>
              </a:solidFill>
            </a:endParaRPr>
          </a:p>
          <a:p>
            <a:r>
              <a:rPr lang="en-US" sz="2100" dirty="0" smtClean="0">
                <a:solidFill>
                  <a:schemeClr val="tx1"/>
                </a:solidFill>
              </a:rPr>
              <a:t>B. Eckhardt</a:t>
            </a:r>
            <a:r>
              <a:rPr lang="en-US" sz="2100" baseline="30000" dirty="0" smtClean="0">
                <a:solidFill>
                  <a:schemeClr val="tx1"/>
                </a:solidFill>
              </a:rPr>
              <a:t>+</a:t>
            </a:r>
            <a:r>
              <a:rPr lang="en-US" sz="2100" dirty="0" smtClean="0">
                <a:solidFill>
                  <a:schemeClr val="tx1"/>
                </a:solidFill>
              </a:rPr>
              <a:t>, G. Gallavotti, M. Ghil, D. Ruelle, J</a:t>
            </a:r>
            <a:r>
              <a:rPr lang="en-US" sz="2100" dirty="0">
                <a:solidFill>
                  <a:schemeClr val="tx1"/>
                </a:solidFill>
              </a:rPr>
              <a:t>. </a:t>
            </a:r>
            <a:r>
              <a:rPr lang="en-US" sz="2100" dirty="0" smtClean="0">
                <a:solidFill>
                  <a:schemeClr val="tx1"/>
                </a:solidFill>
              </a:rPr>
              <a:t>Yorke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7994"/>
            <a:ext cx="2592206" cy="840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228" y="5950302"/>
            <a:ext cx="2529741" cy="885409"/>
          </a:xfrm>
          <a:prstGeom prst="rect">
            <a:avLst/>
          </a:prstGeom>
        </p:spPr>
      </p:pic>
      <p:pic>
        <p:nvPicPr>
          <p:cNvPr id="11" name="Picture 10" descr="fmmahbhgdbefjgij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06" y="6087844"/>
            <a:ext cx="1222907" cy="711841"/>
          </a:xfrm>
          <a:prstGeom prst="rect">
            <a:avLst/>
          </a:prstGeom>
        </p:spPr>
      </p:pic>
      <p:pic>
        <p:nvPicPr>
          <p:cNvPr id="5" name="Picture 4" descr="CMP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137492"/>
            <a:ext cx="1511300" cy="437715"/>
          </a:xfrm>
          <a:prstGeom prst="rect">
            <a:avLst/>
          </a:prstGeom>
        </p:spPr>
      </p:pic>
      <p:pic>
        <p:nvPicPr>
          <p:cNvPr id="6" name="Picture 5" descr="unnamed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33854" r="4687" b="32813"/>
          <a:stretch/>
        </p:blipFill>
        <p:spPr>
          <a:xfrm>
            <a:off x="0" y="-3340"/>
            <a:ext cx="2765436" cy="740535"/>
          </a:xfrm>
          <a:prstGeom prst="rect">
            <a:avLst/>
          </a:prstGeom>
        </p:spPr>
      </p:pic>
      <p:pic>
        <p:nvPicPr>
          <p:cNvPr id="10" name="Picture 9" descr="unnamed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33854" r="4687" b="32813"/>
          <a:stretch/>
        </p:blipFill>
        <p:spPr>
          <a:xfrm>
            <a:off x="6553200" y="0"/>
            <a:ext cx="2590800" cy="693771"/>
          </a:xfrm>
          <a:prstGeom prst="rect">
            <a:avLst/>
          </a:prstGeom>
        </p:spPr>
      </p:pic>
      <p:pic>
        <p:nvPicPr>
          <p:cNvPr id="12" name="Picture 11" descr="cc_by_logo_p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5194300"/>
            <a:ext cx="1228344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3650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Vertical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Horizontal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16566" y="6494620"/>
            <a:ext cx="502920" cy="301752"/>
          </a:xfrm>
        </p:spPr>
        <p:txBody>
          <a:bodyPr/>
          <a:lstStyle/>
          <a:p>
            <a:fld id="{6DC772F9-F0D2-4727-A0F5-EE296BBD198C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67944" cy="113838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bri"/>
                <a:ea typeface="ヒラギノ角ゴ Pro W3" charset="0"/>
                <a:cs typeface="Calibri"/>
              </a:rPr>
              <a:t>Nonequilibrium</a:t>
            </a:r>
            <a:endParaRPr lang="en-US" sz="3200" b="1" dirty="0">
              <a:latin typeface="Calibri"/>
              <a:ea typeface="ヒラギノ角ゴ Pro W3" charset="0"/>
              <a:cs typeface="Calibri"/>
            </a:endParaRPr>
          </a:p>
        </p:txBody>
      </p:sp>
      <p:pic>
        <p:nvPicPr>
          <p:cNvPr id="6" name="Picture 8" descr="EarthsEnergyBal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82" y="1"/>
            <a:ext cx="5087218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30" y="2938594"/>
            <a:ext cx="5093045" cy="394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rved Up Arrow 1"/>
          <p:cNvSpPr>
            <a:spLocks noChangeArrowheads="1"/>
          </p:cNvSpPr>
          <p:nvPr/>
        </p:nvSpPr>
        <p:spPr bwMode="auto">
          <a:xfrm>
            <a:off x="7027574" y="3802691"/>
            <a:ext cx="1943472" cy="801994"/>
          </a:xfrm>
          <a:prstGeom prst="curvedUpArrow">
            <a:avLst>
              <a:gd name="adj1" fmla="val 24989"/>
              <a:gd name="adj2" fmla="val 49978"/>
              <a:gd name="adj3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Curved Up Arrow 7"/>
          <p:cNvSpPr>
            <a:spLocks noChangeArrowheads="1"/>
          </p:cNvSpPr>
          <p:nvPr/>
        </p:nvSpPr>
        <p:spPr bwMode="auto">
          <a:xfrm flipH="1">
            <a:off x="4615070" y="3802691"/>
            <a:ext cx="1952575" cy="730557"/>
          </a:xfrm>
          <a:prstGeom prst="curvedUpArrow">
            <a:avLst>
              <a:gd name="adj1" fmla="val 25000"/>
              <a:gd name="adj2" fmla="val 49989"/>
              <a:gd name="adj3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1988840"/>
            <a:ext cx="3600400" cy="3024336"/>
            <a:chOff x="395536" y="1556792"/>
            <a:chExt cx="3111500" cy="28067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36" y="1556792"/>
              <a:ext cx="3111500" cy="28067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48684" t="65489" r="17031"/>
            <a:stretch/>
          </p:blipFill>
          <p:spPr>
            <a:xfrm>
              <a:off x="2411760" y="3356992"/>
              <a:ext cx="1066800" cy="968607"/>
            </a:xfrm>
            <a:prstGeom prst="rect">
              <a:avLst/>
            </a:prstGeom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0" y="5719616"/>
            <a:ext cx="4067944" cy="1138384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00"/>
                </a:solidFill>
                <a:effectLst/>
                <a:latin typeface="Century Gothic"/>
                <a:ea typeface="ヒラギノ角ゴ Pro W3" charset="0"/>
                <a:cs typeface="Century Gothic"/>
              </a:rPr>
              <a:t>Nonequilibrium</a:t>
            </a:r>
            <a:endParaRPr lang="en-US" sz="3200" b="1" dirty="0">
              <a:solidFill>
                <a:srgbClr val="000000"/>
              </a:solidFill>
              <a:effectLst/>
              <a:latin typeface="Century Gothic"/>
              <a:ea typeface="ヒラギノ角ゴ Pro W3" charset="0"/>
              <a:cs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013176"/>
            <a:ext cx="16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Gallavotti 2014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63528" y="2812287"/>
            <a:ext cx="60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04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250824" y="115888"/>
            <a:ext cx="8281616" cy="1296888"/>
          </a:xfrm>
        </p:spPr>
        <p:txBody>
          <a:bodyPr>
            <a:normAutofit/>
          </a:bodyPr>
          <a:lstStyle/>
          <a:p>
            <a:pPr eaLnBrk="1" hangingPunct="1"/>
            <a:r>
              <a:rPr lang="en-GB" b="1" dirty="0" smtClean="0">
                <a:latin typeface="Calibri"/>
                <a:cs typeface="Calibri"/>
              </a:rPr>
              <a:t>An extremely non-ideal engine</a:t>
            </a:r>
            <a:endParaRPr lang="en-GB" b="1" dirty="0">
              <a:latin typeface="Calibri"/>
              <a:cs typeface="Calibri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FD3B32C-3162-0044-B511-891C9F314729}" type="slidenum">
              <a:rPr lang="en-GB" sz="1400">
                <a:solidFill>
                  <a:schemeClr val="tx1"/>
                </a:solidFill>
              </a:rPr>
              <a:pPr eaLnBrk="1" hangingPunct="1"/>
              <a:t>11</a:t>
            </a:fld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295921" y="1700213"/>
            <a:ext cx="2016125" cy="360045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401196" y="1700213"/>
            <a:ext cx="2016125" cy="3600450"/>
          </a:xfrm>
          <a:prstGeom prst="rect">
            <a:avLst/>
          </a:prstGeom>
          <a:solidFill>
            <a:srgbClr val="2C7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l">
              <a:defRPr/>
            </a:pPr>
            <a:endParaRPr lang="en-GB" sz="24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76806" name="Elbow Connector 7"/>
          <p:cNvCxnSpPr>
            <a:cxnSpLocks noChangeShapeType="1"/>
          </p:cNvCxnSpPr>
          <p:nvPr/>
        </p:nvCxnSpPr>
        <p:spPr bwMode="auto">
          <a:xfrm>
            <a:off x="3312046" y="4221163"/>
            <a:ext cx="433387" cy="3603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07" name="Elbow Connector 8"/>
          <p:cNvCxnSpPr>
            <a:cxnSpLocks noChangeShapeType="1"/>
          </p:cNvCxnSpPr>
          <p:nvPr/>
        </p:nvCxnSpPr>
        <p:spPr bwMode="auto">
          <a:xfrm>
            <a:off x="3464446" y="4221163"/>
            <a:ext cx="433387" cy="3603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08" name="Elbow Connector 9"/>
          <p:cNvCxnSpPr>
            <a:cxnSpLocks noChangeShapeType="1"/>
          </p:cNvCxnSpPr>
          <p:nvPr/>
        </p:nvCxnSpPr>
        <p:spPr bwMode="auto">
          <a:xfrm>
            <a:off x="3672408" y="4221163"/>
            <a:ext cx="431800" cy="3603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09" name="Elbow Connector 10"/>
          <p:cNvCxnSpPr>
            <a:cxnSpLocks noChangeShapeType="1"/>
          </p:cNvCxnSpPr>
          <p:nvPr/>
        </p:nvCxnSpPr>
        <p:spPr bwMode="auto">
          <a:xfrm>
            <a:off x="3888308" y="4221163"/>
            <a:ext cx="431800" cy="3603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10" name="Elbow Connector 11"/>
          <p:cNvCxnSpPr>
            <a:cxnSpLocks noChangeShapeType="1"/>
          </p:cNvCxnSpPr>
          <p:nvPr/>
        </p:nvCxnSpPr>
        <p:spPr bwMode="auto">
          <a:xfrm>
            <a:off x="4104208" y="4221163"/>
            <a:ext cx="431800" cy="3603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11" name="Elbow Connector 12"/>
          <p:cNvCxnSpPr>
            <a:cxnSpLocks noChangeShapeType="1"/>
          </p:cNvCxnSpPr>
          <p:nvPr/>
        </p:nvCxnSpPr>
        <p:spPr bwMode="auto">
          <a:xfrm>
            <a:off x="4320108" y="4221163"/>
            <a:ext cx="433388" cy="3603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12" name="Elbow Connector 13"/>
          <p:cNvCxnSpPr>
            <a:cxnSpLocks noChangeShapeType="1"/>
          </p:cNvCxnSpPr>
          <p:nvPr/>
        </p:nvCxnSpPr>
        <p:spPr bwMode="auto">
          <a:xfrm>
            <a:off x="4536008" y="4221163"/>
            <a:ext cx="433388" cy="3603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13" name="Elbow Connector 14"/>
          <p:cNvCxnSpPr>
            <a:cxnSpLocks noChangeShapeType="1"/>
          </p:cNvCxnSpPr>
          <p:nvPr/>
        </p:nvCxnSpPr>
        <p:spPr bwMode="auto">
          <a:xfrm>
            <a:off x="4753496" y="4221163"/>
            <a:ext cx="431800" cy="3603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14" name="Elbow Connector 15"/>
          <p:cNvCxnSpPr>
            <a:cxnSpLocks noChangeShapeType="1"/>
          </p:cNvCxnSpPr>
          <p:nvPr/>
        </p:nvCxnSpPr>
        <p:spPr bwMode="auto">
          <a:xfrm>
            <a:off x="4969396" y="4221163"/>
            <a:ext cx="431800" cy="3603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15" name="Rectangle 18"/>
          <p:cNvSpPr>
            <a:spLocks noChangeArrowheads="1"/>
          </p:cNvSpPr>
          <p:nvPr/>
        </p:nvSpPr>
        <p:spPr bwMode="auto">
          <a:xfrm>
            <a:off x="3312046" y="3213100"/>
            <a:ext cx="9366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76816" name="Rectangle 19"/>
          <p:cNvSpPr>
            <a:spLocks noChangeArrowheads="1"/>
          </p:cNvSpPr>
          <p:nvPr/>
        </p:nvSpPr>
        <p:spPr bwMode="auto">
          <a:xfrm>
            <a:off x="4464571" y="3357563"/>
            <a:ext cx="93662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76817" name="Rectangle 20"/>
          <p:cNvSpPr>
            <a:spLocks noChangeArrowheads="1"/>
          </p:cNvSpPr>
          <p:nvPr/>
        </p:nvSpPr>
        <p:spPr bwMode="auto">
          <a:xfrm>
            <a:off x="4248671" y="2565400"/>
            <a:ext cx="215900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76818" name="Oval 17"/>
          <p:cNvSpPr>
            <a:spLocks noChangeArrowheads="1"/>
          </p:cNvSpPr>
          <p:nvPr/>
        </p:nvSpPr>
        <p:spPr bwMode="auto">
          <a:xfrm>
            <a:off x="4032771" y="3141663"/>
            <a:ext cx="647700" cy="5746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76819" name="Rectangle 22"/>
          <p:cNvSpPr>
            <a:spLocks noChangeArrowheads="1"/>
          </p:cNvSpPr>
          <p:nvPr/>
        </p:nvSpPr>
        <p:spPr bwMode="auto">
          <a:xfrm>
            <a:off x="3312046" y="2492375"/>
            <a:ext cx="1081087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76820" name="Rectangle 21"/>
          <p:cNvSpPr>
            <a:spLocks noChangeArrowheads="1"/>
          </p:cNvSpPr>
          <p:nvPr/>
        </p:nvSpPr>
        <p:spPr bwMode="auto">
          <a:xfrm>
            <a:off x="4320108" y="2420938"/>
            <a:ext cx="1081088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76821" name="TextBox 23"/>
          <p:cNvSpPr txBox="1">
            <a:spLocks noChangeArrowheads="1"/>
          </p:cNvSpPr>
          <p:nvPr/>
        </p:nvSpPr>
        <p:spPr bwMode="auto">
          <a:xfrm>
            <a:off x="1727721" y="5373688"/>
            <a:ext cx="5329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dirty="0">
                <a:latin typeface="Arial" charset="0"/>
              </a:rPr>
              <a:t>T1					T2</a:t>
            </a:r>
          </a:p>
        </p:txBody>
      </p:sp>
      <p:sp>
        <p:nvSpPr>
          <p:cNvPr id="76822" name="Right Arrow 24"/>
          <p:cNvSpPr>
            <a:spLocks noChangeArrowheads="1"/>
          </p:cNvSpPr>
          <p:nvPr/>
        </p:nvSpPr>
        <p:spPr bwMode="auto">
          <a:xfrm>
            <a:off x="468833" y="2708275"/>
            <a:ext cx="827088" cy="9366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/>
            <a:r>
              <a:rPr lang="en-GB" sz="2400">
                <a:solidFill>
                  <a:schemeClr val="tx1"/>
                </a:solidFill>
              </a:rPr>
              <a:t>Qin</a:t>
            </a:r>
          </a:p>
        </p:txBody>
      </p:sp>
      <p:sp>
        <p:nvSpPr>
          <p:cNvPr id="76823" name="Right Arrow 25"/>
          <p:cNvSpPr>
            <a:spLocks noChangeArrowheads="1"/>
          </p:cNvSpPr>
          <p:nvPr/>
        </p:nvSpPr>
        <p:spPr bwMode="auto">
          <a:xfrm>
            <a:off x="7417321" y="2852738"/>
            <a:ext cx="827087" cy="9366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l"/>
            <a:r>
              <a:rPr lang="en-GB" sz="2400">
                <a:solidFill>
                  <a:schemeClr val="tx1"/>
                </a:solidFill>
              </a:rPr>
              <a:t>Qout</a:t>
            </a:r>
          </a:p>
        </p:txBody>
      </p:sp>
      <p:sp>
        <p:nvSpPr>
          <p:cNvPr id="76824" name="TextBox 26"/>
          <p:cNvSpPr txBox="1">
            <a:spLocks noChangeArrowheads="1"/>
          </p:cNvSpPr>
          <p:nvPr/>
        </p:nvSpPr>
        <p:spPr bwMode="auto">
          <a:xfrm>
            <a:off x="3563888" y="1772816"/>
            <a:ext cx="1518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dirty="0">
                <a:solidFill>
                  <a:srgbClr val="000000"/>
                </a:solidFill>
              </a:rPr>
              <a:t>dissipation</a:t>
            </a:r>
          </a:p>
        </p:txBody>
      </p:sp>
      <p:cxnSp>
        <p:nvCxnSpPr>
          <p:cNvPr id="76825" name="Elbow Connector 27"/>
          <p:cNvCxnSpPr>
            <a:cxnSpLocks noChangeShapeType="1"/>
          </p:cNvCxnSpPr>
          <p:nvPr/>
        </p:nvCxnSpPr>
        <p:spPr bwMode="auto">
          <a:xfrm>
            <a:off x="4464571" y="2349500"/>
            <a:ext cx="431800" cy="3587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26" name="Elbow Connector 28"/>
          <p:cNvCxnSpPr>
            <a:cxnSpLocks noChangeShapeType="1"/>
          </p:cNvCxnSpPr>
          <p:nvPr/>
        </p:nvCxnSpPr>
        <p:spPr bwMode="auto">
          <a:xfrm>
            <a:off x="4609033" y="2349500"/>
            <a:ext cx="431800" cy="3587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27" name="Elbow Connector 29"/>
          <p:cNvCxnSpPr>
            <a:cxnSpLocks noChangeShapeType="1"/>
          </p:cNvCxnSpPr>
          <p:nvPr/>
        </p:nvCxnSpPr>
        <p:spPr bwMode="auto">
          <a:xfrm>
            <a:off x="4753496" y="2349500"/>
            <a:ext cx="431800" cy="3587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28" name="Elbow Connector 30"/>
          <p:cNvCxnSpPr>
            <a:cxnSpLocks noChangeShapeType="1"/>
          </p:cNvCxnSpPr>
          <p:nvPr/>
        </p:nvCxnSpPr>
        <p:spPr bwMode="auto">
          <a:xfrm>
            <a:off x="4969396" y="2349500"/>
            <a:ext cx="431800" cy="3587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29" name="Elbow Connector 32"/>
          <p:cNvCxnSpPr>
            <a:cxnSpLocks noChangeShapeType="1"/>
          </p:cNvCxnSpPr>
          <p:nvPr/>
        </p:nvCxnSpPr>
        <p:spPr bwMode="auto">
          <a:xfrm rot="10800000">
            <a:off x="3816871" y="2349500"/>
            <a:ext cx="360362" cy="287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30" name="Elbow Connector 33"/>
          <p:cNvCxnSpPr>
            <a:cxnSpLocks noChangeShapeType="1"/>
          </p:cNvCxnSpPr>
          <p:nvPr/>
        </p:nvCxnSpPr>
        <p:spPr bwMode="auto">
          <a:xfrm rot="10800000">
            <a:off x="3672408" y="2349500"/>
            <a:ext cx="360363" cy="287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31" name="Elbow Connector 34"/>
          <p:cNvCxnSpPr>
            <a:cxnSpLocks noChangeShapeType="1"/>
          </p:cNvCxnSpPr>
          <p:nvPr/>
        </p:nvCxnSpPr>
        <p:spPr bwMode="auto">
          <a:xfrm rot="10800000">
            <a:off x="3527946" y="2349500"/>
            <a:ext cx="360362" cy="287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32" name="Elbow Connector 35"/>
          <p:cNvCxnSpPr>
            <a:cxnSpLocks noChangeShapeType="1"/>
          </p:cNvCxnSpPr>
          <p:nvPr/>
        </p:nvCxnSpPr>
        <p:spPr bwMode="auto">
          <a:xfrm rot="10800000">
            <a:off x="3385071" y="2349500"/>
            <a:ext cx="360362" cy="287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33" name="Elbow Connector 36"/>
          <p:cNvCxnSpPr>
            <a:cxnSpLocks noChangeShapeType="1"/>
          </p:cNvCxnSpPr>
          <p:nvPr/>
        </p:nvCxnSpPr>
        <p:spPr bwMode="auto">
          <a:xfrm rot="10800000">
            <a:off x="3312046" y="2349500"/>
            <a:ext cx="360362" cy="287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34" name="TextBox 38"/>
          <p:cNvSpPr txBox="1">
            <a:spLocks noChangeArrowheads="1"/>
          </p:cNvSpPr>
          <p:nvPr/>
        </p:nvSpPr>
        <p:spPr bwMode="auto">
          <a:xfrm>
            <a:off x="3491880" y="3717032"/>
            <a:ext cx="18609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dirty="0">
                <a:solidFill>
                  <a:srgbClr val="000000"/>
                </a:solidFill>
                <a:latin typeface="Arial" charset="0"/>
              </a:rPr>
              <a:t>Q1          Q2</a:t>
            </a:r>
          </a:p>
        </p:txBody>
      </p:sp>
      <p:sp>
        <p:nvSpPr>
          <p:cNvPr id="76835" name="TextBox 39"/>
          <p:cNvSpPr txBox="1">
            <a:spLocks noChangeArrowheads="1"/>
          </p:cNvSpPr>
          <p:nvPr/>
        </p:nvSpPr>
        <p:spPr bwMode="auto">
          <a:xfrm>
            <a:off x="3840683" y="2708275"/>
            <a:ext cx="4796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>
                <a:solidFill>
                  <a:srgbClr val="000000"/>
                </a:solidFill>
                <a:latin typeface="Arial" charset="0"/>
              </a:rPr>
              <a:t>W</a:t>
            </a:r>
          </a:p>
        </p:txBody>
      </p:sp>
      <p:sp>
        <p:nvSpPr>
          <p:cNvPr id="76836" name="TextBox 40"/>
          <p:cNvSpPr txBox="1">
            <a:spLocks noChangeArrowheads="1"/>
          </p:cNvSpPr>
          <p:nvPr/>
        </p:nvSpPr>
        <p:spPr bwMode="auto">
          <a:xfrm>
            <a:off x="3339033" y="4581525"/>
            <a:ext cx="239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dirty="0">
                <a:solidFill>
                  <a:srgbClr val="000000"/>
                </a:solidFill>
                <a:latin typeface="Arial" charset="0"/>
              </a:rPr>
              <a:t>Irreversible 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</a:rPr>
              <a:t>heat</a:t>
            </a:r>
            <a:endParaRPr lang="en-GB" sz="240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GB" sz="2400" dirty="0">
                <a:solidFill>
                  <a:srgbClr val="000000"/>
                </a:solidFill>
                <a:latin typeface="Arial" charset="0"/>
              </a:rPr>
              <a:t>transport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86409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Energy transformation</a:t>
            </a:r>
          </a:p>
          <a:p>
            <a:r>
              <a:rPr lang="en-US" dirty="0" smtClean="0"/>
              <a:t>Entropy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6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44624"/>
            <a:ext cx="90730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Multiple Scales of Motion: Different models for different scales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0358-DA58-2F45-9CC1-BF0C3A9BB047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68760"/>
            <a:ext cx="7347482" cy="547260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339752" y="1772816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/>
          </a:p>
        </p:txBody>
      </p:sp>
      <p:sp>
        <p:nvSpPr>
          <p:cNvPr id="3" name="Left-Right Arrow 2"/>
          <p:cNvSpPr/>
          <p:nvPr/>
        </p:nvSpPr>
        <p:spPr>
          <a:xfrm rot="5400000">
            <a:off x="5877937" y="5058054"/>
            <a:ext cx="2033972" cy="36004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/>
          <p:cNvSpPr/>
          <p:nvPr/>
        </p:nvSpPr>
        <p:spPr>
          <a:xfrm rot="5400000">
            <a:off x="7417725" y="5894530"/>
            <a:ext cx="602196" cy="27964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/>
          <p:cNvSpPr/>
          <p:nvPr/>
        </p:nvSpPr>
        <p:spPr>
          <a:xfrm rot="5400000">
            <a:off x="7057685" y="3014210"/>
            <a:ext cx="1394284" cy="351656"/>
          </a:xfrm>
          <a:prstGeom prst="left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 rot="5400000">
            <a:off x="6642895" y="2492896"/>
            <a:ext cx="432048" cy="288032"/>
          </a:xfrm>
          <a:prstGeom prst="left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6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19" y="0"/>
            <a:ext cx="9201438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9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54"/>
            <a:ext cx="8229600" cy="1143000"/>
          </a:xfrm>
        </p:spPr>
        <p:txBody>
          <a:bodyPr/>
          <a:lstStyle/>
          <a:p>
            <a:r>
              <a:rPr lang="en-US" b="1" dirty="0" smtClean="0"/>
              <a:t>Climate Sensitivity (1)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9856"/>
            <a:ext cx="8470346" cy="5758144"/>
          </a:xfrm>
        </p:spPr>
        <p:txBody>
          <a:bodyPr/>
          <a:lstStyle/>
          <a:p>
            <a:r>
              <a:rPr lang="en-US" dirty="0" smtClean="0"/>
              <a:t>What is the long-term T response to a radiative forcing? (e.g. </a:t>
            </a:r>
            <a:r>
              <a:rPr lang="en-US" dirty="0" err="1" smtClean="0"/>
              <a:t>Köhler</a:t>
            </a:r>
            <a:r>
              <a:rPr lang="en-US" dirty="0" smtClean="0"/>
              <a:t> et al. 2015)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BTW – long with respect to what?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413" y="2191016"/>
            <a:ext cx="6392631" cy="41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7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Climate Sensitivity (2)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07633" y="324433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clim_sens_ghil.pdf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761420"/>
            <a:ext cx="7937500" cy="25527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4699000"/>
            <a:ext cx="8412624" cy="1657350"/>
          </a:xfrm>
        </p:spPr>
        <p:txBody>
          <a:bodyPr>
            <a:normAutofit/>
          </a:bodyPr>
          <a:lstStyle/>
          <a:p>
            <a:r>
              <a:rPr lang="en-US" dirty="0" smtClean="0"/>
              <a:t>What kind of mathematical model we have in mind?</a:t>
            </a:r>
          </a:p>
          <a:p>
            <a:r>
              <a:rPr lang="en-US" dirty="0" smtClean="0"/>
              <a:t>Does Climate sensitivity tell us the whole story?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07100" y="4314120"/>
            <a:ext cx="10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Ghil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44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99032"/>
          </a:xfrm>
        </p:spPr>
        <p:txBody>
          <a:bodyPr/>
          <a:lstStyle/>
          <a:p>
            <a:pPr algn="ctr"/>
            <a:r>
              <a:rPr lang="en-US" b="1" dirty="0" smtClean="0"/>
              <a:t>Climate Forcing …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05303" y="6390954"/>
            <a:ext cx="502920" cy="301752"/>
          </a:xfrm>
        </p:spPr>
        <p:txBody>
          <a:bodyPr/>
          <a:lstStyle/>
          <a:p>
            <a:fld id="{6DC772F9-F0D2-4727-A0F5-EE296BBD198C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106357"/>
            <a:ext cx="7936663" cy="4635011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72983" y="1340768"/>
            <a:ext cx="8229600" cy="5024025"/>
          </a:xfrm>
        </p:spPr>
        <p:txBody>
          <a:bodyPr/>
          <a:lstStyle/>
          <a:p>
            <a:r>
              <a:rPr lang="en-US" dirty="0" smtClean="0"/>
              <a:t>IPCC scenarios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4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39903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…. Models’ Response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6047"/>
          <a:stretch/>
        </p:blipFill>
        <p:spPr>
          <a:xfrm>
            <a:off x="467544" y="2065867"/>
            <a:ext cx="8143477" cy="4675501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124744"/>
            <a:ext cx="8507288" cy="5538213"/>
          </a:xfrm>
        </p:spPr>
        <p:txBody>
          <a:bodyPr/>
          <a:lstStyle/>
          <a:p>
            <a:r>
              <a:rPr lang="en-US" dirty="0" smtClean="0"/>
              <a:t>Shaded area includes results of &gt; 20 GCMs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07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5100"/>
            <a:ext cx="8229600" cy="1143000"/>
          </a:xfrm>
        </p:spPr>
        <p:txBody>
          <a:bodyPr/>
          <a:lstStyle/>
          <a:p>
            <a:r>
              <a:rPr lang="en-US" b="1" dirty="0" smtClean="0"/>
              <a:t>Climate Narrative is Changing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Screen Shot 2019-06-20 at 12.46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13" y="977900"/>
            <a:ext cx="5797726" cy="487045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6084887"/>
            <a:ext cx="8229600" cy="8048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Climate Change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Climate Crisis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88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/>
              <a:t>Extremes</a:t>
            </a:r>
          </a:p>
        </p:txBody>
      </p:sp>
      <p:pic>
        <p:nvPicPr>
          <p:cNvPr id="4" name="Content Placeholder 3" descr="Theewaterskloof-D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3321539"/>
            <a:ext cx="6430382" cy="3536462"/>
          </a:xfrm>
        </p:spPr>
      </p:pic>
      <p:sp>
        <p:nvSpPr>
          <p:cNvPr id="6" name="TextBox 5"/>
          <p:cNvSpPr txBox="1"/>
          <p:nvPr/>
        </p:nvSpPr>
        <p:spPr>
          <a:xfrm>
            <a:off x="-74001" y="1076314"/>
            <a:ext cx="4378122" cy="230832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Dramatic and hard-to-predict</a:t>
            </a:r>
          </a:p>
          <a:p>
            <a:r>
              <a:rPr lang="en-US" sz="2400" dirty="0"/>
              <a:t>     change in extremes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Regions of the globe becoming</a:t>
            </a:r>
          </a:p>
          <a:p>
            <a:r>
              <a:rPr lang="en-US" sz="2400" dirty="0"/>
              <a:t>     uninhabitable (Gulf, N India)</a:t>
            </a:r>
            <a:endParaRPr lang="en-US" sz="2400" dirty="0">
              <a:cs typeface="Calibri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98769" y="3370977"/>
            <a:ext cx="2179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Capetown</a:t>
            </a:r>
            <a:r>
              <a:rPr lang="en-US" sz="2400" b="1" dirty="0"/>
              <a:t> 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659" y="604067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UK 2018</a:t>
            </a:r>
          </a:p>
        </p:txBody>
      </p:sp>
      <p:pic>
        <p:nvPicPr>
          <p:cNvPr id="9" name="Picture 8" descr="Screen Shot 2019-12-12 at 13.03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25" y="3776801"/>
            <a:ext cx="4665393" cy="3128108"/>
          </a:xfrm>
          <a:prstGeom prst="rect">
            <a:avLst/>
          </a:prstGeom>
        </p:spPr>
      </p:pic>
      <p:pic>
        <p:nvPicPr>
          <p:cNvPr id="10" name="Picture 9" descr="0_Low-BarlingsShortferry-Floods-Lincolnshire-15-Nov-20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20" y="1028700"/>
            <a:ext cx="4839879" cy="27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7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b="1" dirty="0" smtClean="0"/>
              <a:t>Mathematics of Climate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003300"/>
            <a:ext cx="8547100" cy="5613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Emerging area of interdisciplinary research;</a:t>
            </a:r>
          </a:p>
          <a:p>
            <a:r>
              <a:rPr lang="en-US" dirty="0" smtClean="0"/>
              <a:t>MPE2013 global initiative (Newton Inst. Event)</a:t>
            </a:r>
          </a:p>
          <a:p>
            <a:r>
              <a:rPr lang="en-US" dirty="0" smtClean="0"/>
              <a:t>Some Topics:</a:t>
            </a:r>
          </a:p>
          <a:p>
            <a:pPr lvl="1"/>
            <a:r>
              <a:rPr lang="en-US" dirty="0" smtClean="0"/>
              <a:t>Numerical Methods</a:t>
            </a:r>
          </a:p>
          <a:p>
            <a:pPr lvl="1"/>
            <a:r>
              <a:rPr lang="en-US" dirty="0" smtClean="0"/>
              <a:t>(Geophysical) Fluid Dynamics PDEs and SPDEs</a:t>
            </a:r>
          </a:p>
          <a:p>
            <a:pPr lvl="1"/>
            <a:r>
              <a:rPr lang="en-US" dirty="0" smtClean="0"/>
              <a:t>Network Theory</a:t>
            </a:r>
          </a:p>
          <a:p>
            <a:pPr lvl="1"/>
            <a:r>
              <a:rPr lang="en-US" dirty="0" smtClean="0"/>
              <a:t>Big Data</a:t>
            </a:r>
          </a:p>
          <a:p>
            <a:pPr lvl="1"/>
            <a:r>
              <a:rPr lang="en-US" dirty="0" smtClean="0"/>
              <a:t>Data Assimilation</a:t>
            </a:r>
          </a:p>
          <a:p>
            <a:pPr lvl="1"/>
            <a:r>
              <a:rPr lang="en-US" b="1" dirty="0" smtClean="0"/>
              <a:t>Parametrization/Coarse Graining Multiscale Systems </a:t>
            </a:r>
          </a:p>
          <a:p>
            <a:pPr lvl="1"/>
            <a:r>
              <a:rPr lang="en-US" b="1" dirty="0" smtClean="0"/>
              <a:t>Extreme </a:t>
            </a:r>
            <a:r>
              <a:rPr lang="en-US" b="1" dirty="0"/>
              <a:t>Value </a:t>
            </a:r>
            <a:r>
              <a:rPr lang="en-US" b="1" dirty="0" smtClean="0"/>
              <a:t>Theory 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Large Deviation Theory </a:t>
            </a:r>
          </a:p>
          <a:p>
            <a:pPr lvl="1"/>
            <a:r>
              <a:rPr lang="en-US" b="1" u="sng" dirty="0" smtClean="0">
                <a:solidFill>
                  <a:srgbClr val="000000"/>
                </a:solidFill>
              </a:rPr>
              <a:t>Dynamical </a:t>
            </a:r>
            <a:r>
              <a:rPr lang="en-US" b="1" u="sng" dirty="0">
                <a:solidFill>
                  <a:srgbClr val="000000"/>
                </a:solidFill>
              </a:rPr>
              <a:t>Systems: </a:t>
            </a:r>
            <a:r>
              <a:rPr lang="en-US" b="1" u="sng" dirty="0" smtClean="0">
                <a:solidFill>
                  <a:srgbClr val="000000"/>
                </a:solidFill>
              </a:rPr>
              <a:t>Instabilities and Bifurcations </a:t>
            </a:r>
          </a:p>
          <a:p>
            <a:pPr lvl="1"/>
            <a:r>
              <a:rPr lang="en-US" b="1" u="sng" dirty="0" smtClean="0">
                <a:solidFill>
                  <a:srgbClr val="000000"/>
                </a:solidFill>
              </a:rPr>
              <a:t>Nonequilibrium </a:t>
            </a:r>
            <a:r>
              <a:rPr lang="en-US" b="1" u="sng" dirty="0">
                <a:solidFill>
                  <a:srgbClr val="000000"/>
                </a:solidFill>
              </a:rPr>
              <a:t>Statistical </a:t>
            </a:r>
            <a:r>
              <a:rPr lang="en-US" b="1" u="sng" dirty="0" smtClean="0">
                <a:solidFill>
                  <a:srgbClr val="000000"/>
                </a:solidFill>
              </a:rPr>
              <a:t>Mechanics </a:t>
            </a:r>
          </a:p>
          <a:p>
            <a:pPr lvl="1"/>
            <a:endParaRPr lang="en-US" b="1" u="sng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MP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72"/>
          <a:stretch/>
        </p:blipFill>
        <p:spPr>
          <a:xfrm>
            <a:off x="6184900" y="3213099"/>
            <a:ext cx="2844800" cy="105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8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00" y="1214438"/>
            <a:ext cx="39751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Apparent contradiction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 descr="Screen Shot 2020-01-02 at 15.15.4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 b="-128"/>
          <a:stretch/>
        </p:blipFill>
        <p:spPr>
          <a:xfrm>
            <a:off x="1" y="-25400"/>
            <a:ext cx="4528248" cy="4381500"/>
          </a:xfrm>
        </p:spPr>
      </p:pic>
      <p:pic>
        <p:nvPicPr>
          <p:cNvPr id="5" name="Picture 4" descr="Screen Shot 2020-01-02 at 15.17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49" y="3456618"/>
            <a:ext cx="4615751" cy="340138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1300" y="4783138"/>
            <a:ext cx="39751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Climate Change is  a complex matter!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22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442"/>
            <a:ext cx="8229600" cy="1143000"/>
          </a:xfrm>
        </p:spPr>
        <p:txBody>
          <a:bodyPr/>
          <a:lstStyle/>
          <a:p>
            <a:r>
              <a:rPr lang="en-US" dirty="0" smtClean="0"/>
              <a:t>Tipping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21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447952"/>
            <a:ext cx="8229600" cy="119014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Aiming at a comprehensive framework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From Smooth Response to Critical Transitions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95" y="22284"/>
            <a:ext cx="6019176" cy="514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352" y="-168360"/>
            <a:ext cx="8632406" cy="1143000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Irreversible</a:t>
            </a:r>
            <a:r>
              <a:rPr lang="en-US" b="1" dirty="0" smtClean="0"/>
              <a:t> Effects</a:t>
            </a:r>
            <a:endParaRPr lang="en-US" b="1" dirty="0"/>
          </a:p>
        </p:txBody>
      </p:sp>
      <p:pic>
        <p:nvPicPr>
          <p:cNvPr id="7" name="Picture 6" descr="IPCCAbruptChange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91"/>
          <a:stretch/>
        </p:blipFill>
        <p:spPr>
          <a:xfrm>
            <a:off x="1931907" y="888139"/>
            <a:ext cx="5374473" cy="447362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5472475"/>
            <a:ext cx="9144000" cy="858466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Once the Amazon forest is lost, it is lost</a:t>
            </a:r>
          </a:p>
          <a:p>
            <a:pPr marL="0" indent="0" algn="ctr">
              <a:buNone/>
            </a:pP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2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716"/>
            <a:ext cx="8229600" cy="1143000"/>
          </a:xfrm>
        </p:spPr>
        <p:txBody>
          <a:bodyPr/>
          <a:lstStyle/>
          <a:p>
            <a:r>
              <a:rPr lang="en-US" b="1" dirty="0" smtClean="0"/>
              <a:t>Tipping elements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03" y="908790"/>
            <a:ext cx="6542559" cy="391066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7762" y="4965352"/>
            <a:ext cx="7594600" cy="175612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“Highly sensitive” regions to climate change</a:t>
            </a:r>
            <a:endParaRPr lang="en-US" dirty="0"/>
          </a:p>
          <a:p>
            <a:r>
              <a:rPr lang="en-US" dirty="0" smtClean="0"/>
              <a:t>“irreversible” response to forcings</a:t>
            </a:r>
          </a:p>
          <a:p>
            <a:r>
              <a:rPr lang="en-US" dirty="0" smtClean="0"/>
              <a:t>Maybe the concept of climate sensitivity should be revised</a:t>
            </a:r>
          </a:p>
          <a:p>
            <a:pPr lvl="1"/>
            <a:r>
              <a:rPr lang="en-US" dirty="0" smtClean="0"/>
              <a:t>If we like to think in terms of “climatic crisis:, maybe we should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There is nothing but tipping points</a:t>
            </a:r>
            <a:r>
              <a:rPr lang="mr-IN" dirty="0" smtClean="0"/>
              <a:t>…</a:t>
            </a:r>
            <a:r>
              <a:rPr lang="en-US" dirty="0" smtClean="0"/>
              <a:t> (mathematically speaking)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3106646"/>
            <a:ext cx="1777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Lenton</a:t>
            </a:r>
            <a:r>
              <a:rPr lang="en-US" sz="2400" dirty="0"/>
              <a:t> et al. </a:t>
            </a:r>
            <a:r>
              <a:rPr lang="en-US" sz="2400" dirty="0" smtClean="0"/>
              <a:t>2008</a:t>
            </a:r>
            <a:endParaRPr lang="en-US" sz="2400" dirty="0"/>
          </a:p>
        </p:txBody>
      </p:sp>
      <p:pic>
        <p:nvPicPr>
          <p:cNvPr id="9" name="Picture 8" descr="fmmahbhgdbefjgij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61" y="2175876"/>
            <a:ext cx="1422400" cy="8279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70062" y="3077323"/>
            <a:ext cx="1828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Horizon2020</a:t>
            </a:r>
          </a:p>
          <a:p>
            <a:pPr algn="ctr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</a:t>
            </a:r>
          </a:p>
          <a:p>
            <a:pPr algn="ctr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2019-2023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8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02280"/>
            <a:ext cx="8928992" cy="139903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Autonomous, Forced, and Dissipative, Dynamical Systems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89520" y="5908104"/>
            <a:ext cx="502920" cy="301752"/>
          </a:xfrm>
        </p:spPr>
        <p:txBody>
          <a:bodyPr/>
          <a:lstStyle/>
          <a:p>
            <a:fld id="{6DC772F9-F0D2-4727-A0F5-EE296BBD198C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199950"/>
            <a:ext cx="9144000" cy="5829450"/>
          </a:xfrm>
          <a:prstGeom prst="rect">
            <a:avLst/>
          </a:prstGeom>
        </p:spPr>
        <p:txBody>
          <a:bodyPr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en-US" sz="2800" dirty="0" smtClean="0">
                <a:solidFill>
                  <a:srgbClr val="000000"/>
                </a:solidFill>
                <a:cs typeface="Century Gothic"/>
              </a:rPr>
              <a:t>We consider</a:t>
            </a:r>
          </a:p>
          <a:p>
            <a:pPr marL="64008" indent="0">
              <a:lnSpc>
                <a:spcPct val="90000"/>
              </a:lnSpc>
              <a:buNone/>
            </a:pPr>
            <a:r>
              <a:rPr lang="en-US" sz="1400" b="1" dirty="0" smtClean="0">
                <a:solidFill>
                  <a:srgbClr val="000000"/>
                </a:solidFill>
                <a:cs typeface="Century Gothic"/>
              </a:rPr>
              <a:t> 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en-US" sz="2800" dirty="0" smtClean="0">
                <a:solidFill>
                  <a:srgbClr val="000000"/>
                </a:solidFill>
                <a:cs typeface="Century Gothic"/>
              </a:rPr>
              <a:t>We have</a:t>
            </a:r>
            <a:endParaRPr lang="en-US" dirty="0" smtClean="0">
              <a:solidFill>
                <a:srgbClr val="000000"/>
              </a:solidFill>
              <a:cs typeface="Century Gothic"/>
            </a:endParaRPr>
          </a:p>
          <a:p>
            <a:pPr>
              <a:lnSpc>
                <a:spcPct val="90000"/>
              </a:lnSpc>
              <a:buFont typeface="Wingdings" charset="2"/>
              <a:buChar char="ü"/>
            </a:pPr>
            <a:endParaRPr lang="en-US" sz="1400" dirty="0" smtClean="0">
              <a:solidFill>
                <a:srgbClr val="000000"/>
              </a:solidFill>
              <a:cs typeface="Century Gothic"/>
            </a:endParaRP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en-US" sz="2800" dirty="0" smtClean="0">
                <a:solidFill>
                  <a:srgbClr val="000000"/>
                </a:solidFill>
                <a:cs typeface="Century Gothic"/>
              </a:rPr>
              <a:t>Phase space contracts</a:t>
            </a:r>
          </a:p>
          <a:p>
            <a:pPr marL="64008" indent="0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00"/>
                </a:solidFill>
                <a:cs typeface="Century Gothic"/>
              </a:rPr>
              <a:t> 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en-US" sz="2800" dirty="0" smtClean="0">
                <a:solidFill>
                  <a:srgbClr val="000000"/>
                </a:solidFill>
                <a:cs typeface="Century Gothic"/>
              </a:rPr>
              <a:t>Measure evolves: 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en-US" sz="2800" dirty="0" smtClean="0">
                <a:solidFill>
                  <a:srgbClr val="000000"/>
                </a:solidFill>
                <a:cs typeface="Century Gothic"/>
              </a:rPr>
              <a:t>Working hypothesis: The system is Axiom A-equivalent, and its measure is SRB-equivalent</a:t>
            </a:r>
            <a:endParaRPr lang="en-US" sz="2800" dirty="0">
              <a:solidFill>
                <a:srgbClr val="000000"/>
              </a:solidFill>
              <a:cs typeface="Century Gothic"/>
            </a:endParaRPr>
          </a:p>
          <a:p>
            <a:pPr lvl="1">
              <a:lnSpc>
                <a:spcPct val="90000"/>
              </a:lnSpc>
              <a:buFont typeface="Wingdings" charset="2"/>
              <a:buChar char="ü"/>
            </a:pPr>
            <a:r>
              <a:rPr lang="en-US" sz="2400" dirty="0" smtClean="0">
                <a:solidFill>
                  <a:srgbClr val="000000"/>
                </a:solidFill>
                <a:cs typeface="Century Gothic"/>
              </a:rPr>
              <a:t>Chaotic Hypothesis</a:t>
            </a:r>
          </a:p>
          <a:p>
            <a:pPr lvl="1">
              <a:lnSpc>
                <a:spcPct val="90000"/>
              </a:lnSpc>
              <a:buFont typeface="Wingdings" charset="2"/>
              <a:buChar char="ü"/>
            </a:pPr>
            <a:r>
              <a:rPr lang="en-US" sz="2400" dirty="0" smtClean="0">
                <a:solidFill>
                  <a:srgbClr val="000000"/>
                </a:solidFill>
                <a:cs typeface="Century Gothic"/>
              </a:rPr>
              <a:t>(Practically) problematic if multiscale </a:t>
            </a:r>
            <a:r>
              <a:rPr lang="mr-IN" sz="2400" dirty="0" smtClean="0">
                <a:solidFill>
                  <a:srgbClr val="000000"/>
                </a:solidFill>
                <a:cs typeface="Century Gothic"/>
              </a:rPr>
              <a:t>–</a:t>
            </a:r>
            <a:r>
              <a:rPr lang="en-US" sz="2400" dirty="0" smtClean="0">
                <a:solidFill>
                  <a:srgbClr val="000000"/>
                </a:solidFill>
                <a:cs typeface="Century Gothic"/>
              </a:rPr>
              <a:t> de facto partially hyperbolic (</a:t>
            </a:r>
            <a:r>
              <a:rPr lang="en-US" sz="2400" dirty="0" err="1" smtClean="0">
                <a:solidFill>
                  <a:srgbClr val="000000"/>
                </a:solidFill>
                <a:cs typeface="Century Gothic"/>
              </a:rPr>
              <a:t>Vannitsem</a:t>
            </a:r>
            <a:r>
              <a:rPr lang="en-US" sz="2400" dirty="0">
                <a:solidFill>
                  <a:srgbClr val="000000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cs typeface="Century Gothic"/>
              </a:rPr>
              <a:t>&amp; L</a:t>
            </a:r>
            <a:r>
              <a:rPr lang="en-US" sz="2400" dirty="0">
                <a:solidFill>
                  <a:srgbClr val="000000"/>
                </a:solidFill>
                <a:cs typeface="Century Gothic"/>
              </a:rPr>
              <a:t>.</a:t>
            </a:r>
            <a:r>
              <a:rPr lang="en-US" sz="2400" dirty="0" smtClean="0">
                <a:solidFill>
                  <a:srgbClr val="000000"/>
                </a:solidFill>
                <a:cs typeface="Century Gothic"/>
              </a:rPr>
              <a:t>  2016)</a:t>
            </a:r>
            <a:endParaRPr lang="en-US" sz="2400" dirty="0">
              <a:solidFill>
                <a:srgbClr val="000000"/>
              </a:solidFill>
              <a:cs typeface="Century Gothic"/>
            </a:endParaRP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en-US" sz="2800" dirty="0" smtClean="0">
                <a:solidFill>
                  <a:srgbClr val="000000"/>
                </a:solidFill>
                <a:cs typeface="Century Gothic"/>
              </a:rPr>
              <a:t>Strange attractor, SRB measure, </a:t>
            </a:r>
            <a:r>
              <a:rPr lang="en-US" sz="2800" dirty="0" err="1" smtClean="0">
                <a:solidFill>
                  <a:srgbClr val="000000"/>
                </a:solidFill>
                <a:cs typeface="Century Gothic"/>
              </a:rPr>
              <a:t>Lyap</a:t>
            </a:r>
            <a:r>
              <a:rPr lang="en-US" sz="2800" dirty="0" smtClean="0">
                <a:solidFill>
                  <a:srgbClr val="000000"/>
                </a:solidFill>
                <a:cs typeface="Century Gothic"/>
              </a:rPr>
              <a:t> exponents, CLVs, …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en-US" sz="2800" dirty="0" smtClean="0">
                <a:solidFill>
                  <a:srgbClr val="000000"/>
                </a:solidFill>
                <a:cs typeface="Century Gothic"/>
              </a:rPr>
              <a:t>Climate variability, instabilities, extremes, etc.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l="87346" t="-88650" r="-35170" b="113295"/>
          <a:stretch/>
        </p:blipFill>
        <p:spPr bwMode="auto">
          <a:xfrm>
            <a:off x="5436096" y="836712"/>
            <a:ext cx="1383804" cy="62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170948"/>
              </p:ext>
            </p:extLst>
          </p:nvPr>
        </p:nvGraphicFramePr>
        <p:xfrm>
          <a:off x="4644008" y="2520280"/>
          <a:ext cx="1481138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1" name="Equation" r:id="rId4" imgW="596900" imgH="241300" progId="Equation.3">
                  <p:embed/>
                </p:oleObj>
              </mc:Choice>
              <mc:Fallback>
                <p:oleObj name="Equation" r:id="rId4" imgW="596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2520280"/>
                        <a:ext cx="1481138" cy="592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245365"/>
              </p:ext>
            </p:extLst>
          </p:nvPr>
        </p:nvGraphicFramePr>
        <p:xfrm>
          <a:off x="3779912" y="3195844"/>
          <a:ext cx="5123681" cy="595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2" name="Equation" r:id="rId6" imgW="2159000" imgH="254000" progId="Equation.3">
                  <p:embed/>
                </p:oleObj>
              </mc:Choice>
              <mc:Fallback>
                <p:oleObj name="Equation" r:id="rId6" imgW="2159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3195844"/>
                        <a:ext cx="5123681" cy="59510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763498"/>
              </p:ext>
            </p:extLst>
          </p:nvPr>
        </p:nvGraphicFramePr>
        <p:xfrm>
          <a:off x="4183700" y="1149950"/>
          <a:ext cx="1586252" cy="655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3" name="Equation" r:id="rId8" imgW="584200" imgH="241300" progId="Equation.3">
                  <p:embed/>
                </p:oleObj>
              </mc:Choice>
              <mc:Fallback>
                <p:oleObj name="Equation" r:id="rId8" imgW="584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83700" y="1149950"/>
                        <a:ext cx="1586252" cy="655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715681"/>
              </p:ext>
            </p:extLst>
          </p:nvPr>
        </p:nvGraphicFramePr>
        <p:xfrm>
          <a:off x="4011395" y="1765369"/>
          <a:ext cx="4227502" cy="754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4" name="Equation" r:id="rId10" imgW="1422400" imgH="254000" progId="Equation.3">
                  <p:embed/>
                </p:oleObj>
              </mc:Choice>
              <mc:Fallback>
                <p:oleObj name="Equation" r:id="rId10" imgW="1422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11395" y="1765369"/>
                        <a:ext cx="4227502" cy="7549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404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39903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Time dependent case:</a:t>
            </a:r>
            <a:br>
              <a:rPr lang="en-US" b="1" dirty="0" smtClean="0"/>
            </a:br>
            <a:r>
              <a:rPr lang="en-US" b="1" dirty="0" smtClean="0"/>
              <a:t>Pullback Attractor (</a:t>
            </a:r>
            <a:r>
              <a:rPr lang="en-US" b="1" dirty="0" err="1" smtClean="0"/>
              <a:t>Flandoli</a:t>
            </a:r>
            <a:r>
              <a:rPr lang="en-US" b="1" dirty="0" smtClean="0"/>
              <a:t>, Tel, Ghil, …)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0" y="3354566"/>
            <a:ext cx="2587498" cy="2520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1919724"/>
            <a:ext cx="20442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Chekroun et al.</a:t>
            </a:r>
          </a:p>
          <a:p>
            <a:r>
              <a:rPr lang="en-US" sz="2200" dirty="0" smtClean="0"/>
              <a:t>2011</a:t>
            </a:r>
          </a:p>
          <a:p>
            <a:endParaRPr lang="en-US" sz="2200" dirty="0"/>
          </a:p>
          <a:p>
            <a:r>
              <a:rPr lang="en-US" sz="2200" b="1" dirty="0" smtClean="0"/>
              <a:t>Random forcing</a:t>
            </a:r>
            <a:endParaRPr lang="en-US" sz="2200" b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5811619"/>
            <a:ext cx="9144000" cy="950161"/>
          </a:xfrm>
          <a:prstGeom prst="rect">
            <a:avLst/>
          </a:prstGeom>
        </p:spPr>
        <p:txBody>
          <a:bodyPr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cs typeface="Century Gothic"/>
              </a:rPr>
              <a:t>Need many ensemble members to capture this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cs typeface="Century Gothic"/>
              </a:rPr>
              <a:t>Can we still use properties of autonomous systems</a:t>
            </a:r>
            <a:r>
              <a:rPr lang="en-US" sz="2800" dirty="0" smtClean="0">
                <a:solidFill>
                  <a:srgbClr val="000000"/>
                </a:solidFill>
                <a:cs typeface="Century Gothic"/>
              </a:rPr>
              <a:t>?</a:t>
            </a:r>
            <a:endParaRPr lang="en-US" sz="2800" dirty="0">
              <a:solidFill>
                <a:srgbClr val="000000"/>
              </a:solidFill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2108"/>
            <a:ext cx="5626100" cy="3378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5700" y="5263634"/>
            <a:ext cx="26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Sevellac</a:t>
            </a:r>
            <a:r>
              <a:rPr lang="en-US" dirty="0" smtClean="0"/>
              <a:t> and </a:t>
            </a:r>
            <a:r>
              <a:rPr lang="en-US" dirty="0" err="1" smtClean="0"/>
              <a:t>Fedorov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3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Mathematics of Climate:</a:t>
            </a:r>
            <a:br>
              <a:rPr lang="en-US" b="1" dirty="0" smtClean="0"/>
            </a:br>
            <a:r>
              <a:rPr lang="en-US" b="1" dirty="0" smtClean="0"/>
              <a:t>Response Regimes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133" y="1600200"/>
            <a:ext cx="8590737" cy="5121275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b="1" dirty="0" smtClean="0">
                <a:solidFill>
                  <a:srgbClr val="FF0000"/>
                </a:solidFill>
              </a:rPr>
              <a:t>Smooth response</a:t>
            </a:r>
          </a:p>
          <a:p>
            <a:pPr marL="400050" lvl="1" indent="0">
              <a:buNone/>
            </a:pPr>
            <a:r>
              <a:rPr lang="en-US" i="1" dirty="0" smtClean="0"/>
              <a:t>Ruelle Response Theory </a:t>
            </a:r>
            <a:r>
              <a:rPr lang="en-US" dirty="0" smtClean="0"/>
              <a:t>(Ruelle 1998, 2009)</a:t>
            </a:r>
          </a:p>
          <a:p>
            <a:pPr marL="400050" lvl="1" indent="0">
              <a:buNone/>
            </a:pPr>
            <a:r>
              <a:rPr lang="en-US" dirty="0" smtClean="0">
                <a:sym typeface="Monotype Sorts"/>
              </a:rPr>
              <a:t>Defining the sensitivity of the climate to perturbations; constructing the time-dependent measure of the pullback attractor. </a:t>
            </a:r>
          </a:p>
          <a:p>
            <a:pPr marL="400050" lvl="1" indent="0">
              <a:buNone/>
            </a:pPr>
            <a:endParaRPr lang="en-US" dirty="0" smtClean="0">
              <a:sym typeface="Monotype Sorts"/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b="1" dirty="0" smtClean="0">
                <a:solidFill>
                  <a:srgbClr val="660066"/>
                </a:solidFill>
              </a:rPr>
              <a:t>High sensitivity</a:t>
            </a:r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i="1" dirty="0" smtClean="0"/>
              <a:t>Ruelle-Pollicott Resonances </a:t>
            </a:r>
            <a:r>
              <a:rPr lang="en-US" dirty="0" smtClean="0"/>
              <a:t>(Ruelle 1986; Pollicott 1985)</a:t>
            </a:r>
          </a:p>
          <a:p>
            <a:pPr marL="457200" lvl="1" indent="0">
              <a:buNone/>
            </a:pPr>
            <a:r>
              <a:rPr lang="en-US" dirty="0" smtClean="0"/>
              <a:t>Radius </a:t>
            </a:r>
            <a:r>
              <a:rPr lang="en-US" dirty="0"/>
              <a:t>of expansion controlled by spectral </a:t>
            </a:r>
            <a:r>
              <a:rPr lang="en-US" dirty="0" smtClean="0"/>
              <a:t>gap; rough dependence of statistics on parameters when gap shrinks (Chekroun et al. 2014)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lphaUcPeriod" startAt="3"/>
            </a:pPr>
            <a:r>
              <a:rPr lang="en-US" b="1" dirty="0" smtClean="0">
                <a:solidFill>
                  <a:srgbClr val="3366FF"/>
                </a:solidFill>
              </a:rPr>
              <a:t>Critical Transitions</a:t>
            </a:r>
          </a:p>
          <a:p>
            <a:pPr marL="0" indent="0">
              <a:buNone/>
            </a:pPr>
            <a:r>
              <a:rPr lang="en-US" i="1" dirty="0" smtClean="0"/>
              <a:t>	Freidlin &amp; Wentzell (1984) meet </a:t>
            </a:r>
            <a:r>
              <a:rPr lang="en-US" i="1" dirty="0" err="1" smtClean="0"/>
              <a:t>Grebogi</a:t>
            </a:r>
            <a:r>
              <a:rPr lang="en-US" i="1" dirty="0" smtClean="0"/>
              <a:t>, Ott &amp; York (1983)</a:t>
            </a:r>
          </a:p>
          <a:p>
            <a:pPr marL="457200" lvl="1" indent="0">
              <a:buNone/>
            </a:pPr>
            <a:r>
              <a:rPr lang="en-US" dirty="0" smtClean="0"/>
              <a:t>Noise-induced transitions; Boundary </a:t>
            </a:r>
            <a:r>
              <a:rPr lang="en-US" dirty="0"/>
              <a:t>c</a:t>
            </a:r>
            <a:r>
              <a:rPr lang="en-US" dirty="0" smtClean="0"/>
              <a:t>risis of the high-dimensional attractor (Ott 2002)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26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0133" y="1600200"/>
            <a:ext cx="8724167" cy="1435100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23" y="-1"/>
            <a:ext cx="9157523" cy="10818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3523" y="-43232"/>
            <a:ext cx="4333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1478" y="1092614"/>
            <a:ext cx="4283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cs typeface="Calibri"/>
              </a:rPr>
              <a:t>Lucarini et al. J Stat. </a:t>
            </a:r>
            <a:r>
              <a:rPr lang="en-US" sz="2400" b="1" dirty="0" err="1" smtClean="0">
                <a:solidFill>
                  <a:srgbClr val="FF0000"/>
                </a:solidFill>
                <a:cs typeface="Calibri"/>
              </a:rPr>
              <a:t>Phys</a:t>
            </a:r>
            <a:r>
              <a:rPr lang="en-US" sz="2400" b="1" dirty="0" smtClean="0">
                <a:solidFill>
                  <a:srgbClr val="FF0000"/>
                </a:solidFill>
                <a:cs typeface="Calibri"/>
              </a:rPr>
              <a:t> (2017)</a:t>
            </a:r>
            <a:endParaRPr lang="en-US" sz="2400" b="1" dirty="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58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46D19-71DB-419C-93E0-B61284E600E7}" type="slidenum">
              <a:rPr lang="en-US"/>
              <a:pPr/>
              <a:t>28</a:t>
            </a:fld>
            <a:endParaRPr lang="en-US"/>
          </a:p>
        </p:txBody>
      </p:sp>
      <p:sp>
        <p:nvSpPr>
          <p:cNvPr id="10650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-23051" y="1404720"/>
            <a:ext cx="8928992" cy="6165304"/>
          </a:xfrm>
        </p:spPr>
        <p:txBody>
          <a:bodyPr>
            <a:normAutofit/>
          </a:bodyPr>
          <a:lstStyle/>
          <a:p>
            <a:r>
              <a:rPr lang="en-US" dirty="0" smtClean="0"/>
              <a:t>Perturbation :</a:t>
            </a:r>
          </a:p>
          <a:p>
            <a:r>
              <a:rPr lang="en-US" dirty="0" smtClean="0"/>
              <a:t>Change in expectation value of a smooth </a:t>
            </a:r>
            <a:r>
              <a:rPr lang="el-GR" dirty="0" smtClean="0">
                <a:latin typeface="Times New Roman" pitchFamily="18" charset="0"/>
                <a:cs typeface="Arial" charset="0"/>
              </a:rPr>
              <a:t>Φ</a:t>
            </a:r>
            <a:r>
              <a:rPr lang="it-IT" dirty="0" smtClean="0">
                <a:cs typeface="Arial" charset="0"/>
              </a:rPr>
              <a:t>:</a:t>
            </a:r>
          </a:p>
          <a:p>
            <a:endParaRPr lang="it-IT" dirty="0">
              <a:cs typeface="Arial" charset="0"/>
            </a:endParaRPr>
          </a:p>
          <a:p>
            <a:pPr marL="0" indent="0">
              <a:buNone/>
            </a:pPr>
            <a:endParaRPr lang="it-IT" dirty="0">
              <a:cs typeface="Arial" charset="0"/>
            </a:endParaRPr>
          </a:p>
          <a:p>
            <a:r>
              <a:rPr lang="en-GB" dirty="0" smtClean="0"/>
              <a:t>Linear </a:t>
            </a:r>
            <a:r>
              <a:rPr lang="en-GB" dirty="0"/>
              <a:t>term:</a:t>
            </a:r>
          </a:p>
          <a:p>
            <a:endParaRPr lang="en-GB" sz="500" dirty="0">
              <a:sym typeface="Mathematica1"/>
            </a:endParaRPr>
          </a:p>
          <a:p>
            <a:r>
              <a:rPr lang="en-GB" dirty="0">
                <a:sym typeface="Mathematica1"/>
              </a:rPr>
              <a:t>Linear Green:</a:t>
            </a:r>
          </a:p>
          <a:p>
            <a:endParaRPr lang="en-GB" sz="500" dirty="0">
              <a:sym typeface="Mathematica1"/>
            </a:endParaRPr>
          </a:p>
          <a:p>
            <a:r>
              <a:rPr lang="en-GB" dirty="0">
                <a:sym typeface="Mathematica1"/>
              </a:rPr>
              <a:t>Linear </a:t>
            </a:r>
            <a:r>
              <a:rPr lang="en-GB" dirty="0" err="1" smtClean="0">
                <a:sym typeface="Mathematica1"/>
              </a:rPr>
              <a:t>suscept</a:t>
            </a:r>
            <a:r>
              <a:rPr lang="en-GB" dirty="0" smtClean="0">
                <a:sym typeface="Mathematica1"/>
              </a:rPr>
              <a:t>:</a:t>
            </a:r>
          </a:p>
          <a:p>
            <a:pPr marL="64008" indent="0">
              <a:buNone/>
            </a:pPr>
            <a:r>
              <a:rPr lang="en-US" dirty="0" smtClean="0">
                <a:sym typeface="Mathematica1"/>
              </a:rPr>
              <a:t>  o</a:t>
            </a:r>
            <a:r>
              <a:rPr lang="en-GB" dirty="0" err="1" smtClean="0">
                <a:sym typeface="Mathematica1"/>
              </a:rPr>
              <a:t>beys</a:t>
            </a:r>
            <a:r>
              <a:rPr lang="en-GB" dirty="0" smtClean="0">
                <a:sym typeface="Mathematica1"/>
              </a:rPr>
              <a:t> </a:t>
            </a:r>
            <a:r>
              <a:rPr lang="en-GB" dirty="0">
                <a:sym typeface="Mathematica1"/>
              </a:rPr>
              <a:t>KK </a:t>
            </a:r>
            <a:r>
              <a:rPr lang="en-GB" dirty="0" smtClean="0">
                <a:sym typeface="Mathematica1"/>
              </a:rPr>
              <a:t>relations</a:t>
            </a:r>
            <a:endParaRPr lang="en-GB" dirty="0">
              <a:sym typeface="Mathematica1"/>
            </a:endParaRPr>
          </a:p>
          <a:p>
            <a:endParaRPr lang="en-GB" sz="2400" dirty="0">
              <a:sym typeface="Mathematica1"/>
            </a:endParaRPr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18008"/>
            <a:ext cx="9192385" cy="139903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Constructing the time-dependent measure via Ruelle Response Theory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996077"/>
              </p:ext>
            </p:extLst>
          </p:nvPr>
        </p:nvGraphicFramePr>
        <p:xfrm>
          <a:off x="4192588" y="3802063"/>
          <a:ext cx="4824412" cy="289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" name="Equation" r:id="rId3" imgW="1943100" imgH="1181100" progId="Equation.3">
                  <p:embed/>
                </p:oleObj>
              </mc:Choice>
              <mc:Fallback>
                <p:oleObj name="Equation" r:id="rId3" imgW="1943100" imgH="1181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2588" y="3802063"/>
                        <a:ext cx="4824412" cy="28924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019817"/>
              </p:ext>
            </p:extLst>
          </p:nvPr>
        </p:nvGraphicFramePr>
        <p:xfrm>
          <a:off x="3411324" y="1374340"/>
          <a:ext cx="4324564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" name="Equation" r:id="rId5" imgW="1879600" imgH="254000" progId="Equation.3">
                  <p:embed/>
                </p:oleObj>
              </mc:Choice>
              <mc:Fallback>
                <p:oleObj name="Equation" r:id="rId5" imgW="1879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1324" y="1374340"/>
                        <a:ext cx="4324564" cy="622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291650"/>
              </p:ext>
            </p:extLst>
          </p:nvPr>
        </p:nvGraphicFramePr>
        <p:xfrm>
          <a:off x="1452439" y="2625725"/>
          <a:ext cx="42291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" name="Equation" r:id="rId7" imgW="1828800" imgH="457200" progId="Equation.3">
                  <p:embed/>
                </p:oleObj>
              </mc:Choice>
              <mc:Fallback>
                <p:oleObj name="Equation" r:id="rId7" imgW="1828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2439" y="2625725"/>
                        <a:ext cx="4229100" cy="1041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252902" y="2886567"/>
            <a:ext cx="2764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Pullback attractor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2100" y="3802063"/>
            <a:ext cx="1117600" cy="74453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92588" y="4546600"/>
            <a:ext cx="1117600" cy="66833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88341" y="3802063"/>
            <a:ext cx="1117600" cy="744537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69944" y="1361641"/>
            <a:ext cx="555559" cy="6350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35888" y="5253037"/>
            <a:ext cx="1117600" cy="685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94176" y="5253037"/>
            <a:ext cx="1117600" cy="744537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72176" y="5959474"/>
            <a:ext cx="1117600" cy="744537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7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045838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FDT (if</a:t>
            </a:r>
            <a:r>
              <a:rPr lang="is-IS" b="1" dirty="0" smtClean="0">
                <a:solidFill>
                  <a:srgbClr val="FF0000"/>
                </a:solidFill>
              </a:rPr>
              <a:t>…</a:t>
            </a:r>
            <a:r>
              <a:rPr lang="en-GB" b="1" dirty="0" smtClean="0">
                <a:solidFill>
                  <a:srgbClr val="FF0000"/>
                </a:solidFill>
              </a:rPr>
              <a:t>) and Entropy Production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29</a:t>
            </a:fld>
            <a:endParaRPr lang="en-GB"/>
          </a:p>
        </p:txBody>
      </p:sp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979796"/>
              </p:ext>
            </p:extLst>
          </p:nvPr>
        </p:nvGraphicFramePr>
        <p:xfrm>
          <a:off x="39688" y="908050"/>
          <a:ext cx="8780462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3" name="Equation" r:id="rId4" imgW="3898900" imgH="1536700" progId="Equation.3">
                  <p:embed/>
                </p:oleObj>
              </mc:Choice>
              <mc:Fallback>
                <p:oleObj name="Equation" r:id="rId4" imgW="3898900" imgH="153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8" y="908050"/>
                        <a:ext cx="8780462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12320" y="4437112"/>
            <a:ext cx="9252520" cy="2420888"/>
          </a:xfrm>
        </p:spPr>
        <p:txBody>
          <a:bodyPr>
            <a:normAutofit/>
          </a:bodyPr>
          <a:lstStyle/>
          <a:p>
            <a:r>
              <a:rPr lang="el-GR" sz="2800" dirty="0" smtClean="0">
                <a:latin typeface="+mj-lt"/>
                <a:cs typeface="Arial Black"/>
              </a:rPr>
              <a:t>σ</a:t>
            </a:r>
            <a:r>
              <a:rPr lang="en-US" sz="2800" dirty="0" smtClean="0">
                <a:latin typeface="+mj-lt"/>
                <a:cs typeface="Arial Black"/>
              </a:rPr>
              <a:t>(x) is the excess of Entropy production</a:t>
            </a:r>
          </a:p>
          <a:p>
            <a:r>
              <a:rPr lang="en-US" sz="2800" dirty="0" smtClean="0">
                <a:latin typeface="+mj-lt"/>
                <a:cs typeface="Arial Black"/>
              </a:rPr>
              <a:t>Higher order terms also interesting</a:t>
            </a:r>
          </a:p>
          <a:p>
            <a:r>
              <a:rPr lang="en-US" sz="2800" dirty="0" smtClean="0">
                <a:latin typeface="+mj-lt"/>
                <a:cs typeface="Arial Black"/>
              </a:rPr>
              <a:t>Colangeli and L 2014</a:t>
            </a:r>
          </a:p>
        </p:txBody>
      </p:sp>
      <p:sp>
        <p:nvSpPr>
          <p:cNvPr id="10" name="Oval 9"/>
          <p:cNvSpPr/>
          <p:nvPr/>
        </p:nvSpPr>
        <p:spPr>
          <a:xfrm>
            <a:off x="2597454" y="1385552"/>
            <a:ext cx="1231385" cy="673532"/>
          </a:xfrm>
          <a:prstGeom prst="ellipse">
            <a:avLst/>
          </a:prstGeom>
          <a:solidFill>
            <a:srgbClr val="E40059">
              <a:alpha val="25000"/>
            </a:srgbClr>
          </a:solidFill>
          <a:ln>
            <a:solidFill>
              <a:srgbClr val="FF388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2320" y="908050"/>
            <a:ext cx="1117600" cy="685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2320" y="2319337"/>
            <a:ext cx="1117600" cy="685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Fig.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907404"/>
            <a:ext cx="1831840" cy="13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4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Lots of Dissemination &amp; Training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143000"/>
            <a:ext cx="8902700" cy="5715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ICTP</a:t>
            </a:r>
          </a:p>
          <a:p>
            <a:r>
              <a:rPr lang="en-US" dirty="0" smtClean="0"/>
              <a:t>I. Newton Institute</a:t>
            </a:r>
          </a:p>
          <a:p>
            <a:r>
              <a:rPr lang="en-US" dirty="0" smtClean="0"/>
              <a:t>I. H. </a:t>
            </a:r>
            <a:r>
              <a:rPr lang="en-US" dirty="0" err="1" smtClean="0"/>
              <a:t>Poincaré</a:t>
            </a:r>
            <a:r>
              <a:rPr lang="en-US" dirty="0" smtClean="0"/>
              <a:t> </a:t>
            </a:r>
          </a:p>
          <a:p>
            <a:r>
              <a:rPr lang="en-US" dirty="0" smtClean="0"/>
              <a:t>Banff Research Station </a:t>
            </a:r>
          </a:p>
          <a:p>
            <a:r>
              <a:rPr lang="en-US" dirty="0" smtClean="0"/>
              <a:t>Lorentz Center</a:t>
            </a:r>
          </a:p>
          <a:p>
            <a:r>
              <a:rPr lang="en-US" dirty="0" err="1" smtClean="0"/>
              <a:t>Kavli</a:t>
            </a:r>
            <a:r>
              <a:rPr lang="en-US" dirty="0" smtClean="0"/>
              <a:t> Institute</a:t>
            </a:r>
          </a:p>
          <a:p>
            <a:r>
              <a:rPr lang="en-US" dirty="0" smtClean="0"/>
              <a:t>Volga River</a:t>
            </a:r>
          </a:p>
          <a:p>
            <a:r>
              <a:rPr lang="en-US" dirty="0" smtClean="0"/>
              <a:t>Les Houches, </a:t>
            </a:r>
            <a:r>
              <a:rPr lang="en-US" dirty="0" err="1" smtClean="0"/>
              <a:t>Cargese</a:t>
            </a:r>
            <a:r>
              <a:rPr lang="en-US" dirty="0" smtClean="0"/>
              <a:t>, </a:t>
            </a:r>
            <a:r>
              <a:rPr lang="en-US" dirty="0" err="1" smtClean="0"/>
              <a:t>Valsavaranche</a:t>
            </a:r>
            <a:endParaRPr lang="en-US" dirty="0" smtClean="0"/>
          </a:p>
          <a:p>
            <a:r>
              <a:rPr lang="en-US" dirty="0" err="1" smtClean="0"/>
              <a:t>Oberwolfach</a:t>
            </a:r>
            <a:endParaRPr lang="en-US" dirty="0" smtClean="0"/>
          </a:p>
          <a:p>
            <a:r>
              <a:rPr lang="en-US" dirty="0" smtClean="0"/>
              <a:t>MPI Dresden </a:t>
            </a:r>
          </a:p>
          <a:p>
            <a:r>
              <a:rPr lang="en-US" dirty="0" smtClean="0"/>
              <a:t>Topical Conferences: </a:t>
            </a:r>
            <a:r>
              <a:rPr lang="en-US" dirty="0" err="1" smtClean="0"/>
              <a:t>Climathnet</a:t>
            </a:r>
            <a:r>
              <a:rPr lang="en-US" dirty="0" smtClean="0"/>
              <a:t>, DAMES, </a:t>
            </a:r>
            <a:r>
              <a:rPr lang="en-US" dirty="0"/>
              <a:t>LMS/</a:t>
            </a:r>
            <a:r>
              <a:rPr lang="en-US" dirty="0" smtClean="0"/>
              <a:t>IMA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Sessions: SIAM, IUTAM, Dynamics Days, EGU, AGU, APS, AIMS,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3</a:t>
            </a:fld>
            <a:endParaRPr lang="en-US"/>
          </a:p>
        </p:txBody>
      </p:sp>
      <p:pic>
        <p:nvPicPr>
          <p:cNvPr id="5" name="Content Placeholder 3" descr="poster-t3-2019_vf-17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" b="1295"/>
          <a:stretch/>
        </p:blipFill>
        <p:spPr>
          <a:xfrm>
            <a:off x="6193640" y="1117601"/>
            <a:ext cx="2735492" cy="3771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4889501"/>
            <a:ext cx="2313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I. </a:t>
            </a:r>
            <a:r>
              <a:rPr lang="en-US" dirty="0" err="1" smtClean="0">
                <a:solidFill>
                  <a:srgbClr val="3366FF"/>
                </a:solidFill>
              </a:rPr>
              <a:t>Poincaré</a:t>
            </a:r>
            <a:r>
              <a:rPr lang="en-US" dirty="0" smtClean="0">
                <a:solidFill>
                  <a:srgbClr val="3366FF"/>
                </a:solidFill>
              </a:rPr>
              <a:t>, Paris, 2019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9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3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4277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83" y="4195888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9" name="Group 29"/>
          <p:cNvGrpSpPr>
            <a:grpSpLocks/>
          </p:cNvGrpSpPr>
          <p:nvPr/>
        </p:nvGrpSpPr>
        <p:grpSpPr bwMode="auto">
          <a:xfrm>
            <a:off x="4976" y="952500"/>
            <a:ext cx="4308475" cy="3059113"/>
            <a:chOff x="0" y="0"/>
            <a:chExt cx="3083" cy="2112"/>
          </a:xfrm>
        </p:grpSpPr>
        <p:grpSp>
          <p:nvGrpSpPr>
            <p:cNvPr id="54282" name="Group 9"/>
            <p:cNvGrpSpPr>
              <a:grpSpLocks/>
            </p:cNvGrpSpPr>
            <p:nvPr/>
          </p:nvGrpSpPr>
          <p:grpSpPr bwMode="auto">
            <a:xfrm>
              <a:off x="653" y="38"/>
              <a:ext cx="1777" cy="725"/>
              <a:chOff x="0" y="0"/>
              <a:chExt cx="1777" cy="725"/>
            </a:xfrm>
          </p:grpSpPr>
          <p:sp>
            <p:nvSpPr>
              <p:cNvPr id="54302" name="Rectangle 7"/>
              <p:cNvSpPr>
                <a:spLocks/>
              </p:cNvSpPr>
              <p:nvPr/>
            </p:nvSpPr>
            <p:spPr bwMode="auto">
              <a:xfrm>
                <a:off x="4" y="0"/>
                <a:ext cx="1768" cy="725"/>
              </a:xfrm>
              <a:prstGeom prst="rect">
                <a:avLst/>
              </a:prstGeom>
              <a:solidFill>
                <a:srgbClr val="74758C"/>
              </a:solidFill>
              <a:ln w="939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303" name="Rectangle 8"/>
              <p:cNvSpPr>
                <a:spLocks/>
              </p:cNvSpPr>
              <p:nvPr/>
            </p:nvSpPr>
            <p:spPr bwMode="auto">
              <a:xfrm>
                <a:off x="0" y="102"/>
                <a:ext cx="1777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39200" bIns="0" anchor="ctr">
                <a:spAutoFit/>
              </a:bodyPr>
              <a:lstStyle/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 dirty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Spectral Atmosphere</a:t>
                </a:r>
                <a:endParaRPr lang="en-US" dirty="0">
                  <a:solidFill>
                    <a:schemeClr val="tx1"/>
                  </a:solidFill>
                  <a:ea typeface="ＭＳ Ｐゴシック" charset="0"/>
                  <a:cs typeface="ＭＳ Ｐゴシック" charset="0"/>
                </a:endParaRP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 dirty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moist primitive equations</a:t>
                </a:r>
                <a:r>
                  <a:rPr lang="en-US" sz="1800" dirty="0">
                    <a:solidFill>
                      <a:schemeClr val="tx1"/>
                    </a:solidFill>
                  </a:rPr>
                  <a:t/>
                </a:r>
                <a:br>
                  <a:rPr lang="en-US" sz="1800" dirty="0">
                    <a:solidFill>
                      <a:schemeClr val="tx1"/>
                    </a:solidFill>
                  </a:rPr>
                </a:br>
                <a:r>
                  <a:rPr lang="en-US" sz="1800" dirty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on </a:t>
                </a:r>
                <a:r>
                  <a:rPr lang="en-US" sz="2000" dirty="0" err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rPr>
                  <a:t>σ</a:t>
                </a:r>
                <a:r>
                  <a:rPr lang="en-US" sz="1800" dirty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 levels</a:t>
                </a:r>
              </a:p>
            </p:txBody>
          </p:sp>
        </p:grpSp>
        <p:grpSp>
          <p:nvGrpSpPr>
            <p:cNvPr id="54283" name="Group 12"/>
            <p:cNvGrpSpPr>
              <a:grpSpLocks/>
            </p:cNvGrpSpPr>
            <p:nvPr/>
          </p:nvGrpSpPr>
          <p:grpSpPr bwMode="auto">
            <a:xfrm>
              <a:off x="68" y="854"/>
              <a:ext cx="1134" cy="544"/>
              <a:chOff x="0" y="0"/>
              <a:chExt cx="1134" cy="544"/>
            </a:xfrm>
          </p:grpSpPr>
          <p:sp>
            <p:nvSpPr>
              <p:cNvPr id="54300" name="Rectangle 10"/>
              <p:cNvSpPr>
                <a:spLocks/>
              </p:cNvSpPr>
              <p:nvPr/>
            </p:nvSpPr>
            <p:spPr bwMode="auto">
              <a:xfrm>
                <a:off x="0" y="0"/>
                <a:ext cx="1134" cy="544"/>
              </a:xfrm>
              <a:prstGeom prst="rect">
                <a:avLst/>
              </a:prstGeom>
              <a:solidFill>
                <a:srgbClr val="C0C0C0"/>
              </a:solidFill>
              <a:ln w="939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301" name="Rectangle 11"/>
              <p:cNvSpPr>
                <a:spLocks/>
              </p:cNvSpPr>
              <p:nvPr/>
            </p:nvSpPr>
            <p:spPr bwMode="auto">
              <a:xfrm>
                <a:off x="26" y="88"/>
                <a:ext cx="1081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39200" bIns="0" anchor="ctr">
                <a:spAutoFit/>
              </a:bodyPr>
              <a:lstStyle/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 dirty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Sea-Ice</a:t>
                </a: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 dirty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thermodynamic</a:t>
                </a:r>
              </a:p>
            </p:txBody>
          </p:sp>
        </p:grpSp>
        <p:grpSp>
          <p:nvGrpSpPr>
            <p:cNvPr id="54284" name="Group 15"/>
            <p:cNvGrpSpPr>
              <a:grpSpLocks/>
            </p:cNvGrpSpPr>
            <p:nvPr/>
          </p:nvGrpSpPr>
          <p:grpSpPr bwMode="auto">
            <a:xfrm>
              <a:off x="1576" y="1489"/>
              <a:ext cx="1440" cy="544"/>
              <a:chOff x="0" y="0"/>
              <a:chExt cx="1440" cy="544"/>
            </a:xfrm>
          </p:grpSpPr>
          <p:sp>
            <p:nvSpPr>
              <p:cNvPr id="54298" name="Rectangle 13"/>
              <p:cNvSpPr>
                <a:spLocks/>
              </p:cNvSpPr>
              <p:nvPr/>
            </p:nvSpPr>
            <p:spPr bwMode="auto">
              <a:xfrm>
                <a:off x="0" y="0"/>
                <a:ext cx="1440" cy="544"/>
              </a:xfrm>
              <a:prstGeom prst="rect">
                <a:avLst/>
              </a:prstGeom>
              <a:solidFill>
                <a:srgbClr val="FF6600"/>
              </a:solidFill>
              <a:ln w="939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99" name="Rectangle 14"/>
              <p:cNvSpPr>
                <a:spLocks/>
              </p:cNvSpPr>
              <p:nvPr/>
            </p:nvSpPr>
            <p:spPr bwMode="auto">
              <a:xfrm>
                <a:off x="47" y="20"/>
                <a:ext cx="1345" cy="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39200" bIns="0" anchor="ctr">
                <a:spAutoFit/>
              </a:bodyPr>
              <a:lstStyle/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Terrestrial Surface: </a:t>
                </a: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five layer soil</a:t>
                </a: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plus snow </a:t>
                </a:r>
              </a:p>
            </p:txBody>
          </p:sp>
        </p:grpSp>
        <p:grpSp>
          <p:nvGrpSpPr>
            <p:cNvPr id="54285" name="Group 18"/>
            <p:cNvGrpSpPr>
              <a:grpSpLocks/>
            </p:cNvGrpSpPr>
            <p:nvPr/>
          </p:nvGrpSpPr>
          <p:grpSpPr bwMode="auto">
            <a:xfrm>
              <a:off x="1868" y="854"/>
              <a:ext cx="1161" cy="544"/>
              <a:chOff x="0" y="0"/>
              <a:chExt cx="1161" cy="544"/>
            </a:xfrm>
          </p:grpSpPr>
          <p:sp>
            <p:nvSpPr>
              <p:cNvPr id="54296" name="Rectangle 16"/>
              <p:cNvSpPr>
                <a:spLocks/>
              </p:cNvSpPr>
              <p:nvPr/>
            </p:nvSpPr>
            <p:spPr bwMode="auto">
              <a:xfrm>
                <a:off x="13" y="0"/>
                <a:ext cx="1134" cy="544"/>
              </a:xfrm>
              <a:prstGeom prst="rect">
                <a:avLst/>
              </a:prstGeom>
              <a:solidFill>
                <a:srgbClr val="00FF00"/>
              </a:solidFill>
              <a:ln w="939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97" name="Rectangle 17"/>
              <p:cNvSpPr>
                <a:spLocks/>
              </p:cNvSpPr>
              <p:nvPr/>
            </p:nvSpPr>
            <p:spPr bwMode="auto">
              <a:xfrm>
                <a:off x="0" y="20"/>
                <a:ext cx="1161" cy="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39200" bIns="0" anchor="ctr">
                <a:spAutoFit/>
              </a:bodyPr>
              <a:lstStyle/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Vegetations</a:t>
                </a: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(Simba, V-code, </a:t>
                </a: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Koeppen)</a:t>
                </a:r>
              </a:p>
            </p:txBody>
          </p:sp>
        </p:grpSp>
        <p:grpSp>
          <p:nvGrpSpPr>
            <p:cNvPr id="54286" name="Group 21"/>
            <p:cNvGrpSpPr>
              <a:grpSpLocks/>
            </p:cNvGrpSpPr>
            <p:nvPr/>
          </p:nvGrpSpPr>
          <p:grpSpPr bwMode="auto">
            <a:xfrm>
              <a:off x="68" y="1489"/>
              <a:ext cx="1440" cy="544"/>
              <a:chOff x="0" y="0"/>
              <a:chExt cx="1440" cy="544"/>
            </a:xfrm>
          </p:grpSpPr>
          <p:sp>
            <p:nvSpPr>
              <p:cNvPr id="54294" name="Rectangle 19"/>
              <p:cNvSpPr>
                <a:spLocks/>
              </p:cNvSpPr>
              <p:nvPr/>
            </p:nvSpPr>
            <p:spPr bwMode="auto">
              <a:xfrm>
                <a:off x="0" y="0"/>
                <a:ext cx="1440" cy="544"/>
              </a:xfrm>
              <a:prstGeom prst="rect">
                <a:avLst/>
              </a:prstGeom>
              <a:solidFill>
                <a:srgbClr val="3366FF"/>
              </a:solidFill>
              <a:ln w="939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95" name="Rectangle 20"/>
              <p:cNvSpPr>
                <a:spLocks/>
              </p:cNvSpPr>
              <p:nvPr/>
            </p:nvSpPr>
            <p:spPr bwMode="auto">
              <a:xfrm>
                <a:off x="103" y="20"/>
                <a:ext cx="1233" cy="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39200" bIns="0" anchor="ctr">
                <a:spAutoFit/>
              </a:bodyPr>
              <a:lstStyle/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Oceans:</a:t>
                </a: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LSG, mixed layer,</a:t>
                </a: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or climatol. SST</a:t>
                </a:r>
              </a:p>
            </p:txBody>
          </p:sp>
        </p:grpSp>
        <p:sp>
          <p:nvSpPr>
            <p:cNvPr id="54287" name="AutoShape 22"/>
            <p:cNvSpPr>
              <a:spLocks/>
            </p:cNvSpPr>
            <p:nvPr/>
          </p:nvSpPr>
          <p:spPr bwMode="auto">
            <a:xfrm rot="-3000000">
              <a:off x="250" y="601"/>
              <a:ext cx="581" cy="232"/>
            </a:xfrm>
            <a:prstGeom prst="leftRightArrow">
              <a:avLst>
                <a:gd name="adj1" fmla="val 50000"/>
                <a:gd name="adj2" fmla="val 50086"/>
              </a:avLst>
            </a:prstGeom>
            <a:solidFill>
              <a:srgbClr val="B6E1E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288" name="AutoShape 23"/>
            <p:cNvSpPr>
              <a:spLocks/>
            </p:cNvSpPr>
            <p:nvPr/>
          </p:nvSpPr>
          <p:spPr bwMode="auto">
            <a:xfrm rot="-5400000">
              <a:off x="949" y="1005"/>
              <a:ext cx="810" cy="240"/>
            </a:xfrm>
            <a:prstGeom prst="leftRightArrow">
              <a:avLst>
                <a:gd name="adj1" fmla="val 50000"/>
                <a:gd name="adj2" fmla="val 67500"/>
              </a:avLst>
            </a:prstGeom>
            <a:solidFill>
              <a:srgbClr val="B6E1E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289" name="AutoShape 24"/>
            <p:cNvSpPr>
              <a:spLocks/>
            </p:cNvSpPr>
            <p:nvPr/>
          </p:nvSpPr>
          <p:spPr bwMode="auto">
            <a:xfrm rot="-5400000">
              <a:off x="2741" y="1356"/>
              <a:ext cx="276" cy="177"/>
            </a:xfrm>
            <a:prstGeom prst="leftRightArrow">
              <a:avLst>
                <a:gd name="adj1" fmla="val 50000"/>
                <a:gd name="adj2" fmla="val 31186"/>
              </a:avLst>
            </a:prstGeom>
            <a:solidFill>
              <a:srgbClr val="B6E1E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290" name="Rectangle 25"/>
            <p:cNvSpPr>
              <a:spLocks/>
            </p:cNvSpPr>
            <p:nvPr/>
          </p:nvSpPr>
          <p:spPr bwMode="auto">
            <a:xfrm>
              <a:off x="0" y="0"/>
              <a:ext cx="3083" cy="2112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291" name="AutoShape 26"/>
            <p:cNvSpPr>
              <a:spLocks/>
            </p:cNvSpPr>
            <p:nvPr/>
          </p:nvSpPr>
          <p:spPr bwMode="auto">
            <a:xfrm rot="3000000">
              <a:off x="2306" y="606"/>
              <a:ext cx="581" cy="232"/>
            </a:xfrm>
            <a:prstGeom prst="leftRightArrow">
              <a:avLst>
                <a:gd name="adj1" fmla="val 50000"/>
                <a:gd name="adj2" fmla="val 50086"/>
              </a:avLst>
            </a:prstGeom>
            <a:solidFill>
              <a:srgbClr val="B6E1E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292" name="AutoShape 27"/>
            <p:cNvSpPr>
              <a:spLocks/>
            </p:cNvSpPr>
            <p:nvPr/>
          </p:nvSpPr>
          <p:spPr bwMode="auto">
            <a:xfrm rot="-5400000">
              <a:off x="1333" y="1005"/>
              <a:ext cx="810" cy="240"/>
            </a:xfrm>
            <a:prstGeom prst="leftRightArrow">
              <a:avLst>
                <a:gd name="adj1" fmla="val 50000"/>
                <a:gd name="adj2" fmla="val 67500"/>
              </a:avLst>
            </a:prstGeom>
            <a:solidFill>
              <a:srgbClr val="B6E1E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293" name="AutoShape 28"/>
            <p:cNvSpPr>
              <a:spLocks/>
            </p:cNvSpPr>
            <p:nvPr/>
          </p:nvSpPr>
          <p:spPr bwMode="auto">
            <a:xfrm rot="-5400000">
              <a:off x="47" y="1344"/>
              <a:ext cx="276" cy="177"/>
            </a:xfrm>
            <a:prstGeom prst="leftRightArrow">
              <a:avLst>
                <a:gd name="adj1" fmla="val 50000"/>
                <a:gd name="adj2" fmla="val 31186"/>
              </a:avLst>
            </a:prstGeom>
            <a:solidFill>
              <a:srgbClr val="B6E1E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4280" name="Rectangle 30"/>
          <p:cNvSpPr>
            <a:spLocks/>
          </p:cNvSpPr>
          <p:nvPr/>
        </p:nvSpPr>
        <p:spPr bwMode="auto">
          <a:xfrm>
            <a:off x="0" y="-19242"/>
            <a:ext cx="9156700" cy="9336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9" bIns="0"/>
          <a:lstStyle/>
          <a:p>
            <a:pPr marL="39688" algn="ctr"/>
            <a:r>
              <a:rPr lang="en-US" sz="2800" b="1" dirty="0" smtClean="0">
                <a:solidFill>
                  <a:srgbClr val="FF0000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PLASIM: An efficient Climate Model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  </a:t>
            </a:r>
          </a:p>
        </p:txBody>
      </p:sp>
      <p:sp>
        <p:nvSpPr>
          <p:cNvPr id="54281" name="Rectangle 31"/>
          <p:cNvSpPr>
            <a:spLocks/>
          </p:cNvSpPr>
          <p:nvPr/>
        </p:nvSpPr>
        <p:spPr bwMode="auto">
          <a:xfrm>
            <a:off x="5432424" y="597163"/>
            <a:ext cx="2746375" cy="171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413"/>
              </a:spcBef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Key features</a:t>
            </a:r>
          </a:p>
          <a:p>
            <a:pPr marL="39688">
              <a:spcBef>
                <a:spcPts val="413"/>
              </a:spcBef>
              <a:buClr>
                <a:srgbClr val="9AD4E8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portable; </a:t>
            </a: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fast</a:t>
            </a:r>
          </a:p>
          <a:p>
            <a:pPr marL="39688">
              <a:spcBef>
                <a:spcPts val="413"/>
              </a:spcBef>
              <a:buClr>
                <a:srgbClr val="9AD4E8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open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source; parallel</a:t>
            </a: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	</a:t>
            </a:r>
          </a:p>
          <a:p>
            <a:pPr marL="39688">
              <a:spcBef>
                <a:spcPts val="413"/>
              </a:spcBef>
              <a:buClr>
                <a:srgbClr val="9AD4E8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modular; easy </a:t>
            </a: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to use</a:t>
            </a:r>
          </a:p>
          <a:p>
            <a:pPr marL="39688">
              <a:spcBef>
                <a:spcPts val="413"/>
              </a:spcBef>
              <a:buClr>
                <a:srgbClr val="9AD4E8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documented; compatible</a:t>
            </a:r>
            <a:endParaRPr lang="en-US" sz="18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8433" y="6186488"/>
            <a:ext cx="171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O(10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) </a:t>
            </a:r>
            <a:r>
              <a:rPr lang="en-US" sz="2400" dirty="0" err="1" smtClean="0"/>
              <a:t>d.o.f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AtmosphericModelSchemat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58" y="2693987"/>
            <a:ext cx="4247742" cy="40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2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4" y="979034"/>
            <a:ext cx="9180513" cy="6432218"/>
          </a:xfrm>
          <a:solidFill>
            <a:srgbClr val="FFFFFF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GB" sz="3200" i="0" dirty="0" smtClean="0"/>
              <a:t>Observable</a:t>
            </a:r>
            <a:r>
              <a:rPr lang="en-GB" sz="3200" i="0" dirty="0"/>
              <a:t>: globally averaged T</a:t>
            </a:r>
            <a:r>
              <a:rPr lang="en-GB" sz="3200" i="0" baseline="-25000" dirty="0"/>
              <a:t>S</a:t>
            </a:r>
          </a:p>
          <a:p>
            <a:pPr>
              <a:defRPr/>
            </a:pPr>
            <a:r>
              <a:rPr lang="en-GB" sz="3200" i="0" dirty="0"/>
              <a:t>Forcing: increase of CO</a:t>
            </a:r>
            <a:r>
              <a:rPr lang="en-GB" sz="3200" i="0" baseline="-25000" dirty="0"/>
              <a:t>2</a:t>
            </a:r>
            <a:r>
              <a:rPr lang="en-GB" sz="3200" i="0" dirty="0"/>
              <a:t> concentration</a:t>
            </a:r>
          </a:p>
          <a:p>
            <a:pPr>
              <a:defRPr/>
            </a:pPr>
            <a:r>
              <a:rPr lang="en-GB" sz="3200" i="0" dirty="0"/>
              <a:t>Linear response:</a:t>
            </a:r>
          </a:p>
          <a:p>
            <a:pPr>
              <a:defRPr/>
            </a:pPr>
            <a:r>
              <a:rPr lang="en-GB" sz="3200" i="0" dirty="0" smtClean="0"/>
              <a:t>We </a:t>
            </a:r>
            <a:r>
              <a:rPr lang="en-GB" sz="3200" i="0" dirty="0"/>
              <a:t>perform </a:t>
            </a:r>
            <a:r>
              <a:rPr lang="en-GB" sz="3200" i="0" dirty="0" smtClean="0"/>
              <a:t>ensemble experiments</a:t>
            </a:r>
            <a:endParaRPr lang="en-GB" sz="3200" i="0" dirty="0"/>
          </a:p>
          <a:p>
            <a:pPr lvl="1">
              <a:defRPr/>
            </a:pPr>
            <a:r>
              <a:rPr lang="en-GB" sz="3200" i="0" dirty="0" smtClean="0"/>
              <a:t>Concentration    at </a:t>
            </a:r>
            <a:r>
              <a:rPr lang="en-GB" sz="3200" i="0" dirty="0">
                <a:cs typeface="Times New Roman" charset="0"/>
              </a:rPr>
              <a:t>t=</a:t>
            </a:r>
            <a:r>
              <a:rPr lang="en-GB" sz="3200" i="0" dirty="0" smtClean="0">
                <a:cs typeface="Times New Roman" charset="0"/>
              </a:rPr>
              <a:t>0</a:t>
            </a:r>
            <a:endParaRPr lang="en-GB" sz="3200" i="0" dirty="0"/>
          </a:p>
          <a:p>
            <a:pPr>
              <a:defRPr/>
            </a:pPr>
            <a:r>
              <a:rPr lang="en-GB" sz="3200" i="0" dirty="0"/>
              <a:t>Fantastic, we estimate</a:t>
            </a:r>
          </a:p>
          <a:p>
            <a:pPr>
              <a:defRPr/>
            </a:pPr>
            <a:endParaRPr lang="en-GB" sz="3200" i="0" dirty="0"/>
          </a:p>
          <a:p>
            <a:pPr>
              <a:defRPr/>
            </a:pPr>
            <a:r>
              <a:rPr lang="en-US" sz="3200" i="0" dirty="0" smtClean="0"/>
              <a:t>…</a:t>
            </a:r>
            <a:r>
              <a:rPr lang="en-GB" sz="3200" i="0" dirty="0" smtClean="0"/>
              <a:t>and </a:t>
            </a:r>
            <a:r>
              <a:rPr lang="en-GB" sz="3200" i="0" dirty="0"/>
              <a:t>we </a:t>
            </a:r>
            <a:r>
              <a:rPr lang="en-GB" sz="3200" i="0" dirty="0" smtClean="0"/>
              <a:t>predict: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255672"/>
            <a:ext cx="9144000" cy="139903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Step 1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568304"/>
              </p:ext>
            </p:extLst>
          </p:nvPr>
        </p:nvGraphicFramePr>
        <p:xfrm>
          <a:off x="3706221" y="2088738"/>
          <a:ext cx="48895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34" name="Equation" r:id="rId3" imgW="2044700" imgH="304800" progId="Equation.3">
                  <p:embed/>
                </p:oleObj>
              </mc:Choice>
              <mc:Fallback>
                <p:oleObj name="Equation" r:id="rId3" imgW="20447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221" y="2088738"/>
                        <a:ext cx="4889500" cy="7270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082644"/>
              </p:ext>
            </p:extLst>
          </p:nvPr>
        </p:nvGraphicFramePr>
        <p:xfrm>
          <a:off x="4898231" y="4041193"/>
          <a:ext cx="3309937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35" name="Equation" r:id="rId5" imgW="1384300" imgH="393700" progId="Equation.3">
                  <p:embed/>
                </p:oleObj>
              </mc:Choice>
              <mc:Fallback>
                <p:oleObj name="Equation" r:id="rId5" imgW="1384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8231" y="4041193"/>
                        <a:ext cx="3309937" cy="9413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FFFF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689213"/>
              </p:ext>
            </p:extLst>
          </p:nvPr>
        </p:nvGraphicFramePr>
        <p:xfrm>
          <a:off x="5662877" y="3290686"/>
          <a:ext cx="2154237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36" name="Equation" r:id="rId7" imgW="787400" imgH="241300" progId="Equation.3">
                  <p:embed/>
                </p:oleObj>
              </mc:Choice>
              <mc:Fallback>
                <p:oleObj name="Equation" r:id="rId7" imgW="787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2877" y="3290686"/>
                        <a:ext cx="2154237" cy="660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058327"/>
              </p:ext>
            </p:extLst>
          </p:nvPr>
        </p:nvGraphicFramePr>
        <p:xfrm>
          <a:off x="1890819" y="5954074"/>
          <a:ext cx="5014912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37" name="Equation" r:id="rId9" imgW="2032000" imgH="304800" progId="Equation.3">
                  <p:embed/>
                </p:oleObj>
              </mc:Choice>
              <mc:Fallback>
                <p:oleObj name="Equation" r:id="rId9" imgW="20320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819" y="5954074"/>
                        <a:ext cx="5014912" cy="754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944114"/>
              </p:ext>
            </p:extLst>
          </p:nvPr>
        </p:nvGraphicFramePr>
        <p:xfrm>
          <a:off x="7817114" y="1512475"/>
          <a:ext cx="728662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38" name="Equation" r:id="rId11" imgW="304800" imgH="241300" progId="Equation.3">
                  <p:embed/>
                </p:oleObj>
              </mc:Choice>
              <mc:Fallback>
                <p:oleObj name="Equation" r:id="rId11" imgW="304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7114" y="1512475"/>
                        <a:ext cx="728662" cy="5762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31</a:t>
            </a:fld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3189268" y="3265286"/>
            <a:ext cx="346327" cy="75050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0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ublingandGreenT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112000" cy="53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579296" cy="139903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Step 1: [</a:t>
            </a:r>
            <a:r>
              <a:rPr lang="en-US" sz="3600" b="1" dirty="0">
                <a:solidFill>
                  <a:srgbClr val="FF0000"/>
                </a:solidFill>
              </a:rPr>
              <a:t>CO</a:t>
            </a:r>
            <a:r>
              <a:rPr lang="en-US" sz="3600" b="1" baseline="-25000" dirty="0">
                <a:solidFill>
                  <a:srgbClr val="FF0000"/>
                </a:solidFill>
              </a:rPr>
              <a:t>2</a:t>
            </a:r>
            <a:r>
              <a:rPr lang="en-US" sz="3600" b="1" dirty="0">
                <a:solidFill>
                  <a:srgbClr val="FF0000"/>
                </a:solidFill>
              </a:rPr>
              <a:t>] </a:t>
            </a:r>
            <a:r>
              <a:rPr lang="en-US" sz="3600" b="1" dirty="0" smtClean="0">
                <a:solidFill>
                  <a:srgbClr val="FF0000"/>
                </a:solidFill>
              </a:rPr>
              <a:t>Doubling</a:t>
            </a:r>
            <a:r>
              <a:rPr lang="en-US" sz="3600" b="1" dirty="0">
                <a:solidFill>
                  <a:srgbClr val="FF0000"/>
                </a:solidFill>
              </a:rPr>
              <a:t/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360 ppm </a:t>
            </a:r>
            <a:r>
              <a:rPr lang="en-US" sz="3600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600" b="1" dirty="0">
                <a:solidFill>
                  <a:srgbClr val="FF0000"/>
                </a:solidFill>
                <a:sym typeface="Wingdings"/>
              </a:rPr>
              <a:t> 720 ppm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32</a:t>
            </a:fld>
            <a:endParaRPr lang="en-GB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945923"/>
              </p:ext>
            </p:extLst>
          </p:nvPr>
        </p:nvGraphicFramePr>
        <p:xfrm>
          <a:off x="5076056" y="2924944"/>
          <a:ext cx="1511300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4" name="Equation" r:id="rId4" imgW="546100" imgH="165100" progId="Equation.3">
                  <p:embed/>
                </p:oleObj>
              </mc:Choice>
              <mc:Fallback>
                <p:oleObj name="Equation" r:id="rId4" imgW="5461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2924944"/>
                        <a:ext cx="1511300" cy="4556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508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39903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Step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40" y="980728"/>
            <a:ext cx="9144000" cy="58772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increase the [CO</a:t>
            </a:r>
            <a:r>
              <a:rPr lang="en-US" baseline="-25000" dirty="0" smtClean="0"/>
              <a:t>2</a:t>
            </a:r>
            <a:r>
              <a:rPr lang="en-US" dirty="0" smtClean="0"/>
              <a:t>] </a:t>
            </a:r>
          </a:p>
          <a:p>
            <a:pPr lvl="1"/>
            <a:r>
              <a:rPr lang="en-US" dirty="0" smtClean="0"/>
              <a:t>360 ppm </a:t>
            </a:r>
            <a:r>
              <a:rPr lang="en-GB" dirty="0">
                <a:sym typeface="Monotype Sorts"/>
              </a:rPr>
              <a:t></a:t>
            </a:r>
            <a:r>
              <a:rPr lang="en-US" dirty="0" smtClean="0">
                <a:sym typeface="Wingdings"/>
              </a:rPr>
              <a:t> 720 ppm at 1% per year</a:t>
            </a:r>
          </a:p>
          <a:p>
            <a:pPr lvl="1"/>
            <a:r>
              <a:rPr lang="en-US" dirty="0"/>
              <a:t>[CO</a:t>
            </a:r>
            <a:r>
              <a:rPr lang="en-US" baseline="-25000" dirty="0"/>
              <a:t>2</a:t>
            </a:r>
            <a:r>
              <a:rPr lang="en-US" dirty="0"/>
              <a:t>] </a:t>
            </a:r>
            <a:r>
              <a:rPr lang="en-US" dirty="0" smtClean="0"/>
              <a:t>is doubled after </a:t>
            </a:r>
            <a:r>
              <a:rPr lang="en-US" dirty="0" err="1" smtClean="0"/>
              <a:t>τ</a:t>
            </a:r>
            <a:r>
              <a:rPr lang="en-US" dirty="0" smtClean="0">
                <a:sym typeface="Wingdings"/>
              </a:rPr>
              <a:t>≈ </a:t>
            </a:r>
            <a:r>
              <a:rPr lang="en-US" dirty="0" smtClean="0"/>
              <a:t>70 years</a:t>
            </a:r>
          </a:p>
          <a:p>
            <a:pPr lvl="1"/>
            <a:r>
              <a:rPr lang="en-US" dirty="0" smtClean="0">
                <a:sym typeface="Wingdings"/>
              </a:rPr>
              <a:t>We keep </a:t>
            </a:r>
            <a:r>
              <a:rPr lang="en-US" dirty="0"/>
              <a:t>[CO</a:t>
            </a:r>
            <a:r>
              <a:rPr lang="en-US" baseline="-25000" dirty="0"/>
              <a:t>2</a:t>
            </a:r>
            <a:r>
              <a:rPr lang="en-US" dirty="0"/>
              <a:t>] </a:t>
            </a:r>
            <a:r>
              <a:rPr lang="en-US" dirty="0" smtClean="0"/>
              <a:t>constant after that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r>
              <a:rPr lang="en-US" dirty="0" smtClean="0">
                <a:sym typeface="Wingdings"/>
              </a:rPr>
              <a:t>Rad. forcing is ≈ log</a:t>
            </a:r>
            <a:r>
              <a:rPr lang="en-US" dirty="0"/>
              <a:t>[CO</a:t>
            </a:r>
            <a:r>
              <a:rPr lang="en-US" baseline="-25000" dirty="0"/>
              <a:t>2</a:t>
            </a:r>
            <a:r>
              <a:rPr lang="en-US" dirty="0"/>
              <a:t>] </a:t>
            </a:r>
            <a:endParaRPr lang="en-US" dirty="0">
              <a:sym typeface="Wingdings"/>
            </a:endParaRPr>
          </a:p>
          <a:p>
            <a:endParaRPr lang="en-US" sz="2200" dirty="0" smtClean="0">
              <a:sym typeface="Wingdings"/>
            </a:endParaRPr>
          </a:p>
          <a:p>
            <a:endParaRPr lang="en-US" sz="2200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We look at response of T</a:t>
            </a:r>
            <a:r>
              <a:rPr lang="en-US" baseline="-25000" dirty="0" smtClean="0">
                <a:sym typeface="Wingdings"/>
              </a:rPr>
              <a:t>S</a:t>
            </a:r>
          </a:p>
          <a:p>
            <a:r>
              <a:rPr lang="en-US" dirty="0" smtClean="0"/>
              <a:t>We average over the N ensemble members</a:t>
            </a:r>
          </a:p>
          <a:p>
            <a:r>
              <a:rPr lang="en-US" dirty="0" smtClean="0"/>
              <a:t>We predict using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33</a:t>
            </a:fld>
            <a:endParaRPr lang="en-GB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912656"/>
              </p:ext>
            </p:extLst>
          </p:nvPr>
        </p:nvGraphicFramePr>
        <p:xfrm>
          <a:off x="3966323" y="6029242"/>
          <a:ext cx="5140325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31" name="Equation" r:id="rId3" imgW="2082800" imgH="304800" progId="Equation.3">
                  <p:embed/>
                </p:oleObj>
              </mc:Choice>
              <mc:Fallback>
                <p:oleObj name="Equation" r:id="rId3" imgW="20828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6323" y="6029242"/>
                        <a:ext cx="5140325" cy="754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896148"/>
              </p:ext>
            </p:extLst>
          </p:nvPr>
        </p:nvGraphicFramePr>
        <p:xfrm>
          <a:off x="5364088" y="3140968"/>
          <a:ext cx="3509962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32" name="Equation" r:id="rId5" imgW="1422400" imgH="698500" progId="Equation.3">
                  <p:embed/>
                </p:oleObj>
              </mc:Choice>
              <mc:Fallback>
                <p:oleObj name="Equation" r:id="rId5" imgW="14224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3140968"/>
                        <a:ext cx="3509962" cy="17272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444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39903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Climate Change Prediction - T</a:t>
            </a:r>
            <a:r>
              <a:rPr lang="en-US" b="1" baseline="-25000" dirty="0" smtClean="0">
                <a:solidFill>
                  <a:srgbClr val="FF0000"/>
                </a:solidFill>
              </a:rPr>
              <a:t>S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14" name="Picture 13" descr="AverageTemperatureGlobalNe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4" y="1083616"/>
            <a:ext cx="8244408" cy="5883633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035413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806621"/>
              </p:ext>
            </p:extLst>
          </p:nvPr>
        </p:nvGraphicFramePr>
        <p:xfrm>
          <a:off x="4003675" y="4932348"/>
          <a:ext cx="5140325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8" name="Equation" r:id="rId4" imgW="2082800" imgH="304800" progId="Equation.3">
                  <p:embed/>
                </p:oleObj>
              </mc:Choice>
              <mc:Fallback>
                <p:oleObj name="Equation" r:id="rId4" imgW="20828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3675" y="4932348"/>
                        <a:ext cx="5140325" cy="7540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48831" y="4387580"/>
            <a:ext cx="1711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Prediction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44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567"/>
            <a:ext cx="8229600" cy="139903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Equilibrium Climate Sensitivity </a:t>
            </a:r>
            <a:r>
              <a:rPr lang="en-US" b="1" dirty="0" err="1" smtClean="0"/>
              <a:t>vs</a:t>
            </a:r>
            <a:r>
              <a:rPr lang="en-US" b="1" dirty="0" smtClean="0">
                <a:solidFill>
                  <a:srgbClr val="008000"/>
                </a:solidFill>
              </a:rPr>
              <a:t> Transient Climate Response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625599"/>
            <a:ext cx="5332672" cy="509587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59300" y="4470400"/>
            <a:ext cx="12700" cy="93980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13500" y="3797300"/>
            <a:ext cx="0" cy="16129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70800" y="3213100"/>
            <a:ext cx="12700" cy="14986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683500" y="5410200"/>
            <a:ext cx="12700" cy="69850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94396" y="3543300"/>
            <a:ext cx="7924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ECS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4396" y="5283200"/>
            <a:ext cx="8262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TCR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2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733256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ΔT at the end of the ramp (</a:t>
            </a:r>
            <a:r>
              <a:rPr lang="en-US" dirty="0" err="1" smtClean="0"/>
              <a:t>τ</a:t>
            </a:r>
            <a:r>
              <a:rPr lang="en-US" dirty="0" smtClean="0"/>
              <a:t>=70 </a:t>
            </a:r>
            <a:r>
              <a:rPr lang="en-US" dirty="0" err="1" smtClean="0"/>
              <a:t>ys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Smaller than ECS (4.1 K </a:t>
            </a:r>
            <a:r>
              <a:rPr lang="en-US" dirty="0" err="1" smtClean="0"/>
              <a:t>vs</a:t>
            </a:r>
            <a:r>
              <a:rPr lang="en-US" dirty="0" smtClean="0"/>
              <a:t> 4.8 K)</a:t>
            </a:r>
          </a:p>
          <a:p>
            <a:r>
              <a:rPr lang="en-US" dirty="0" smtClean="0"/>
              <a:t>Want to define inertia at all values of </a:t>
            </a:r>
            <a:r>
              <a:rPr lang="en-US" dirty="0" err="1" smtClean="0"/>
              <a:t>τ</a:t>
            </a:r>
            <a:endParaRPr lang="en-US" dirty="0" smtClean="0"/>
          </a:p>
          <a:p>
            <a:pPr lvl="1"/>
            <a:r>
              <a:rPr lang="en-US" dirty="0" smtClean="0"/>
              <a:t>Instantaneous </a:t>
            </a:r>
            <a:r>
              <a:rPr lang="en-US" dirty="0" err="1" smtClean="0"/>
              <a:t>vs</a:t>
            </a:r>
            <a:r>
              <a:rPr lang="en-US" dirty="0" smtClean="0"/>
              <a:t> quasi static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36</a:t>
            </a:fld>
            <a:endParaRPr lang="en-GB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054966"/>
              </p:ext>
            </p:extLst>
          </p:nvPr>
        </p:nvGraphicFramePr>
        <p:xfrm>
          <a:off x="145416" y="2504088"/>
          <a:ext cx="8459787" cy="191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7" name="Equation" r:id="rId3" imgW="3429000" imgH="774700" progId="Equation.3">
                  <p:embed/>
                </p:oleObj>
              </mc:Choice>
              <mc:Fallback>
                <p:oleObj name="Equation" r:id="rId3" imgW="3429000" imgH="774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16" y="2504088"/>
                        <a:ext cx="8459787" cy="19161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187908"/>
              </p:ext>
            </p:extLst>
          </p:nvPr>
        </p:nvGraphicFramePr>
        <p:xfrm>
          <a:off x="91640" y="1282137"/>
          <a:ext cx="6734175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8" name="Equation" r:id="rId5" imgW="2616200" imgH="393700" progId="Equation.3">
                  <p:embed/>
                </p:oleObj>
              </mc:Choice>
              <mc:Fallback>
                <p:oleObj name="Equation" r:id="rId5" imgW="2616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40" y="1282137"/>
                        <a:ext cx="6734175" cy="10144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80725" y="1542372"/>
            <a:ext cx="2148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“EQUILIBRIUM”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20193" y="2615324"/>
            <a:ext cx="1853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“TRANSIENT”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47800" y="1637824"/>
            <a:ext cx="8229600" cy="139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88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Equilibrium Climate Sensitivity </a:t>
            </a:r>
            <a:r>
              <a:rPr lang="en-US" b="1" dirty="0" err="1"/>
              <a:t>vs</a:t>
            </a:r>
            <a:r>
              <a:rPr lang="en-US" b="1" dirty="0">
                <a:solidFill>
                  <a:srgbClr val="008000"/>
                </a:solidFill>
              </a:rPr>
              <a:t> Transient Climate Response</a:t>
            </a:r>
            <a:br>
              <a:rPr lang="en-US" b="1" dirty="0">
                <a:solidFill>
                  <a:srgbClr val="008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1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6" name="Picture 5" descr="TProjection20y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" y="0"/>
            <a:ext cx="4668011" cy="3212976"/>
          </a:xfrm>
          <a:prstGeom prst="rect">
            <a:avLst/>
          </a:prstGeom>
        </p:spPr>
      </p:pic>
      <p:pic>
        <p:nvPicPr>
          <p:cNvPr id="7" name="Picture 6" descr="Simulationminusprojection20ysT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668011" cy="3212976"/>
          </a:xfrm>
          <a:prstGeom prst="rect">
            <a:avLst/>
          </a:prstGeom>
        </p:spPr>
      </p:pic>
      <p:pic>
        <p:nvPicPr>
          <p:cNvPr id="10" name="Picture 9" descr="TProjection60ys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4712836" cy="3318603"/>
          </a:xfrm>
          <a:prstGeom prst="rect">
            <a:avLst/>
          </a:prstGeom>
        </p:spPr>
      </p:pic>
      <p:pic>
        <p:nvPicPr>
          <p:cNvPr id="11" name="Picture 10" descr="Simulationminusprojection60ysT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42" y="3573016"/>
            <a:ext cx="4678858" cy="3293120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48369" y="46365"/>
            <a:ext cx="107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6600"/>
                </a:solidFill>
              </a:rPr>
              <a:t>20 y</a:t>
            </a:r>
            <a:endParaRPr lang="en-US" sz="3600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39952" y="6211669"/>
            <a:ext cx="107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6600"/>
                </a:solidFill>
              </a:rPr>
              <a:t>60 y</a:t>
            </a:r>
            <a:endParaRPr lang="en-US" sz="3600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3068960"/>
            <a:ext cx="2422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6600"/>
                </a:solidFill>
              </a:rPr>
              <a:t>Projection</a:t>
            </a:r>
            <a:endParaRPr lang="en-US" sz="3600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6216" y="3068960"/>
            <a:ext cx="103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6600"/>
                </a:solidFill>
              </a:rPr>
              <a:t>Bias</a:t>
            </a:r>
            <a:endParaRPr lang="en-US" sz="3600" dirty="0">
              <a:solidFill>
                <a:srgbClr val="FF66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020272" y="548680"/>
            <a:ext cx="504056" cy="504056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804248" y="4149080"/>
            <a:ext cx="504056" cy="504056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308304" y="1772816"/>
            <a:ext cx="440432" cy="639688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020272" y="5517232"/>
            <a:ext cx="440432" cy="639688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17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604" r="-3550" b="19659"/>
          <a:stretch/>
        </p:blipFill>
        <p:spPr>
          <a:xfrm>
            <a:off x="457200" y="88900"/>
            <a:ext cx="8521700" cy="60372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53200" y="2641600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Lembo</a:t>
            </a:r>
            <a:r>
              <a:rPr lang="en-US" b="1" dirty="0" smtClean="0">
                <a:solidFill>
                  <a:srgbClr val="FF0000"/>
                </a:solidFill>
              </a:rPr>
              <a:t>, Lucarini, Ragone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Sci. Rep. 2020, in press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0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Multiscale Prediction </a:t>
            </a:r>
            <a:r>
              <a:rPr lang="mr-IN" b="1" dirty="0" smtClean="0">
                <a:solidFill>
                  <a:srgbClr val="FF0000"/>
                </a:solidFill>
              </a:rPr>
              <a:t>–</a:t>
            </a:r>
            <a:r>
              <a:rPr lang="en-US" b="1" dirty="0" smtClean="0">
                <a:solidFill>
                  <a:srgbClr val="FF0000"/>
                </a:solidFill>
              </a:rPr>
              <a:t> Coupled GCM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360846" cy="48641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Same protocol using MPI-ESM v1.2 low resolution</a:t>
            </a:r>
          </a:p>
          <a:p>
            <a:r>
              <a:rPr lang="en-US" dirty="0" smtClean="0"/>
              <a:t>Not IPCC-class but ..</a:t>
            </a:r>
          </a:p>
          <a:p>
            <a:r>
              <a:rPr lang="en-US" dirty="0" smtClean="0"/>
              <a:t>Full </a:t>
            </a:r>
            <a:r>
              <a:rPr lang="en-US" dirty="0" err="1" smtClean="0"/>
              <a:t>atmo</a:t>
            </a:r>
            <a:r>
              <a:rPr lang="en-US" dirty="0" smtClean="0"/>
              <a:t>-ocean dynamics</a:t>
            </a:r>
          </a:p>
          <a:p>
            <a:r>
              <a:rPr lang="en-US" dirty="0" smtClean="0"/>
              <a:t>Centennial time scales well resolved</a:t>
            </a:r>
          </a:p>
          <a:p>
            <a:r>
              <a:rPr lang="en-US" dirty="0" smtClean="0"/>
              <a:t>20 Ensemble members for constructing Green function </a:t>
            </a:r>
            <a:r>
              <a:rPr lang="mr-IN" dirty="0" smtClean="0"/>
              <a:t>–</a:t>
            </a:r>
            <a:r>
              <a:rPr lang="en-US" dirty="0" smtClean="0"/>
              <a:t> 2000 y simulations 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 descr="AtmosphericModelSchematic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10" y="2143832"/>
            <a:ext cx="4442890" cy="421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9-10-07 at 13.48.3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6"/>
          <a:stretch/>
        </p:blipFill>
        <p:spPr>
          <a:xfrm>
            <a:off x="94726" y="245766"/>
            <a:ext cx="8833374" cy="5880397"/>
          </a:xfrm>
        </p:spPr>
      </p:pic>
      <p:sp>
        <p:nvSpPr>
          <p:cNvPr id="6" name="TextBox 5"/>
          <p:cNvSpPr txBox="1"/>
          <p:nvPr/>
        </p:nvSpPr>
        <p:spPr bwMode="auto">
          <a:xfrm>
            <a:off x="4660352" y="4925835"/>
            <a:ext cx="4178848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arXiv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: 1910.00583</a:t>
            </a:r>
          </a:p>
          <a:p>
            <a:pPr eaLnBrk="1" hangingPunct="1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Times New Roman" charset="0"/>
            </a:endParaRP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Rev. Mod.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Phys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, in press (2020) </a:t>
            </a:r>
          </a:p>
        </p:txBody>
      </p:sp>
    </p:spTree>
    <p:extLst>
      <p:ext uri="{BB962C8B-B14F-4D97-AF65-F5344CB8AC3E}">
        <p14:creationId xmlns:p14="http://schemas.microsoft.com/office/powerpoint/2010/main" val="161941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Prediction - Atmospheric Variables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Experiments performed with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40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0"/>
            <a:ext cx="9144000" cy="43563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900" y="5656555"/>
            <a:ext cx="2833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Global average near </a:t>
            </a:r>
          </a:p>
          <a:p>
            <a:r>
              <a:rPr lang="en-US" sz="2400" dirty="0" smtClean="0"/>
              <a:t>Surface Temperature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670300" y="5710664"/>
            <a:ext cx="2053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Global average </a:t>
            </a:r>
          </a:p>
          <a:p>
            <a:r>
              <a:rPr lang="en-US" sz="2400" dirty="0" smtClean="0"/>
              <a:t>Precipitation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526126" y="5656555"/>
            <a:ext cx="2617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 in the </a:t>
            </a:r>
          </a:p>
          <a:p>
            <a:r>
              <a:rPr lang="en-US" sz="2400" dirty="0" smtClean="0"/>
              <a:t>N. Atlantic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120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Prediction - Oceanic Variables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333500"/>
            <a:ext cx="6502400" cy="452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0800" y="5854700"/>
            <a:ext cx="3137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Meridional Overturning</a:t>
            </a:r>
          </a:p>
          <a:p>
            <a:r>
              <a:rPr lang="en-US" sz="2400" dirty="0" smtClean="0"/>
              <a:t>Circulation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38700" y="5837664"/>
            <a:ext cx="2912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Antarctic Circumpolar</a:t>
            </a:r>
          </a:p>
          <a:p>
            <a:r>
              <a:rPr lang="en-US" sz="2400" dirty="0" smtClean="0"/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179588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Prediction </a:t>
            </a:r>
            <a:r>
              <a:rPr lang="mr-IN" b="1" dirty="0" smtClean="0">
                <a:solidFill>
                  <a:srgbClr val="FF0000"/>
                </a:solidFill>
              </a:rPr>
              <a:t>–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Coupling Atmosphere-Ocean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176" y="1422399"/>
            <a:ext cx="3027097" cy="4495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098" y="5761156"/>
            <a:ext cx="261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Ocean Heat Uptake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419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3523" y="-43232"/>
            <a:ext cx="4333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t="16613" b="16613"/>
          <a:stretch>
            <a:fillRect/>
          </a:stretch>
        </p:blipFill>
        <p:spPr/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0"/>
            <a:ext cx="8326704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09476" y="2464872"/>
            <a:ext cx="500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cs typeface="Calibri"/>
              </a:rPr>
              <a:t>Gritsun and Lucarini, Physica D (</a:t>
            </a:r>
            <a:r>
              <a:rPr lang="en-US" sz="2400" b="1" dirty="0">
                <a:solidFill>
                  <a:srgbClr val="FF0000"/>
                </a:solidFill>
                <a:cs typeface="Calibri"/>
              </a:rPr>
              <a:t>2017)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274" y="3086098"/>
            <a:ext cx="1404641" cy="14046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9130844">
            <a:off x="7554003" y="3694372"/>
            <a:ext cx="1499470" cy="2007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1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Simple model of the mid-latitudes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927100"/>
            <a:ext cx="8864600" cy="10668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7500" y="1828800"/>
            <a:ext cx="8369300" cy="4297363"/>
          </a:xfrm>
        </p:spPr>
        <p:txBody>
          <a:bodyPr/>
          <a:lstStyle/>
          <a:p>
            <a:r>
              <a:rPr lang="en-US" i="1" dirty="0" err="1" smtClean="0"/>
              <a:t>Ψ</a:t>
            </a:r>
            <a:r>
              <a:rPr lang="en-US" i="1" dirty="0" smtClean="0"/>
              <a:t> </a:t>
            </a:r>
            <a:r>
              <a:rPr lang="en-US" dirty="0" smtClean="0"/>
              <a:t>is streamfunction, </a:t>
            </a:r>
            <a:r>
              <a:rPr lang="en-US" i="1" dirty="0" smtClean="0"/>
              <a:t>ΔΨ </a:t>
            </a:r>
            <a:r>
              <a:rPr lang="en-US" dirty="0" smtClean="0"/>
              <a:t>vorticity</a:t>
            </a:r>
          </a:p>
          <a:p>
            <a:r>
              <a:rPr lang="en-US" dirty="0" smtClean="0"/>
              <a:t>Rotation, Orographic forcing, diffusion, friction</a:t>
            </a:r>
          </a:p>
          <a:p>
            <a:r>
              <a:rPr lang="en-US" dirty="0" smtClean="0"/>
              <a:t>External driving </a:t>
            </a:r>
          </a:p>
          <a:p>
            <a:r>
              <a:rPr lang="en-US" dirty="0" smtClean="0"/>
              <a:t>Made to look like winter atmosphere</a:t>
            </a:r>
          </a:p>
          <a:p>
            <a:r>
              <a:rPr lang="en-US" dirty="0" smtClean="0"/>
              <a:t>Very chaotic (#(</a:t>
            </a:r>
            <a:r>
              <a:rPr lang="en-US" dirty="0" err="1" smtClean="0"/>
              <a:t>λ</a:t>
            </a:r>
            <a:r>
              <a:rPr lang="en-US" i="1" baseline="-25000" dirty="0" err="1" smtClean="0"/>
              <a:t>j</a:t>
            </a:r>
            <a:r>
              <a:rPr lang="en-US" dirty="0" smtClean="0"/>
              <a:t>,</a:t>
            </a:r>
            <a:r>
              <a:rPr lang="en-US" dirty="0"/>
              <a:t>&gt;</a:t>
            </a:r>
            <a:r>
              <a:rPr lang="en-US" dirty="0" smtClean="0"/>
              <a:t>0)=28,  231 </a:t>
            </a:r>
            <a:r>
              <a:rPr lang="en-US" dirty="0" err="1" smtClean="0"/>
              <a:t>dof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750" b="49497"/>
          <a:stretch/>
        </p:blipFill>
        <p:spPr>
          <a:xfrm>
            <a:off x="139700" y="4991100"/>
            <a:ext cx="6311900" cy="1730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828" y="4724400"/>
            <a:ext cx="2755171" cy="199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989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Response to </a:t>
            </a:r>
            <a:r>
              <a:rPr lang="en-US" b="1" dirty="0" smtClean="0">
                <a:solidFill>
                  <a:srgbClr val="FF0000"/>
                </a:solidFill>
              </a:rPr>
              <a:t>Forcings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10702"/>
            <a:ext cx="8572500" cy="566947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Response orographic forcing </a:t>
            </a:r>
            <a:r>
              <a:rPr lang="en-US" sz="2800" dirty="0" err="1" smtClean="0"/>
              <a:t>vs</a:t>
            </a:r>
            <a:r>
              <a:rPr lang="en-US" sz="2800" dirty="0" smtClean="0"/>
              <a:t> natural variability</a:t>
            </a:r>
          </a:p>
          <a:p>
            <a:r>
              <a:rPr lang="en-US" sz="2800" dirty="0" smtClean="0"/>
              <a:t>Resonance inexplicable with FDT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45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5058313"/>
            <a:ext cx="8572500" cy="1799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Resonance comes from a group of UPOs</a:t>
            </a:r>
          </a:p>
          <a:p>
            <a:r>
              <a:rPr lang="en-US" dirty="0" smtClean="0"/>
              <a:t>UPOs rarely visited by system but resonant</a:t>
            </a:r>
          </a:p>
          <a:p>
            <a:r>
              <a:rPr lang="en-US" dirty="0" smtClean="0"/>
              <a:t>Possible paradigm for </a:t>
            </a:r>
            <a:r>
              <a:rPr lang="en-US" b="1" dirty="0" smtClean="0"/>
              <a:t>climatic surprises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1953162"/>
            <a:ext cx="3403600" cy="2685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7700"/>
            <a:ext cx="5283200" cy="32512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213100" y="2959100"/>
            <a:ext cx="508000" cy="419100"/>
          </a:xfrm>
          <a:prstGeom prst="ellipse">
            <a:avLst/>
          </a:prstGeom>
          <a:solidFill>
            <a:srgbClr val="FF6600">
              <a:alpha val="26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3213100" y="3721100"/>
            <a:ext cx="508000" cy="393700"/>
          </a:xfrm>
          <a:prstGeom prst="ellipse">
            <a:avLst/>
          </a:prstGeom>
          <a:solidFill>
            <a:srgbClr val="FF6600">
              <a:alpha val="26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2369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Mathematics of Climate:</a:t>
            </a:r>
            <a:br>
              <a:rPr lang="en-US" b="1" dirty="0" smtClean="0"/>
            </a:br>
            <a:r>
              <a:rPr lang="en-US" b="1" dirty="0" smtClean="0"/>
              <a:t>Response Regimes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133" y="1600200"/>
            <a:ext cx="8590737" cy="5121275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b="1" dirty="0" smtClean="0">
                <a:solidFill>
                  <a:srgbClr val="FF0000"/>
                </a:solidFill>
              </a:rPr>
              <a:t>Smooth response</a:t>
            </a:r>
          </a:p>
          <a:p>
            <a:pPr marL="400050" lvl="1" indent="0">
              <a:buNone/>
            </a:pPr>
            <a:r>
              <a:rPr lang="en-US" i="1" dirty="0" smtClean="0"/>
              <a:t>Ruelle Response Theory </a:t>
            </a:r>
            <a:r>
              <a:rPr lang="en-US" dirty="0" smtClean="0"/>
              <a:t>(Ruelle 1998, 2009)</a:t>
            </a:r>
          </a:p>
          <a:p>
            <a:pPr marL="400050" lvl="1" indent="0">
              <a:buNone/>
            </a:pPr>
            <a:r>
              <a:rPr lang="en-US" dirty="0" smtClean="0">
                <a:sym typeface="Monotype Sorts"/>
              </a:rPr>
              <a:t>Defining the sensitivity of the climate to perturbations; constructing the time-dependent measure of the pullback attractor. </a:t>
            </a:r>
          </a:p>
          <a:p>
            <a:pPr marL="400050" lvl="1" indent="0">
              <a:buNone/>
            </a:pPr>
            <a:endParaRPr lang="en-US" dirty="0" smtClean="0">
              <a:sym typeface="Monotype Sorts"/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b="1" dirty="0" smtClean="0">
                <a:solidFill>
                  <a:srgbClr val="660066"/>
                </a:solidFill>
              </a:rPr>
              <a:t>High sensitivity</a:t>
            </a:r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i="1" dirty="0" smtClean="0"/>
              <a:t>Ruelle-Pollicott Resonances </a:t>
            </a:r>
            <a:r>
              <a:rPr lang="en-US" dirty="0" smtClean="0"/>
              <a:t>(Ruelle 1986; Pollicott 1985)</a:t>
            </a:r>
          </a:p>
          <a:p>
            <a:pPr marL="457200" lvl="1" indent="0">
              <a:buNone/>
            </a:pPr>
            <a:r>
              <a:rPr lang="en-US" dirty="0" smtClean="0"/>
              <a:t>Radius </a:t>
            </a:r>
            <a:r>
              <a:rPr lang="en-US" dirty="0"/>
              <a:t>of expansion controlled by spectral </a:t>
            </a:r>
            <a:r>
              <a:rPr lang="en-US" dirty="0" smtClean="0"/>
              <a:t>gap; rough dependence of statistics on parameters when gap shrinks (Chekroun et al. 2014)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lphaUcPeriod" startAt="3"/>
            </a:pPr>
            <a:r>
              <a:rPr lang="en-US" b="1" dirty="0" smtClean="0">
                <a:solidFill>
                  <a:srgbClr val="0000FF"/>
                </a:solidFill>
              </a:rPr>
              <a:t>Critical Transitions</a:t>
            </a:r>
          </a:p>
          <a:p>
            <a:pPr marL="0" indent="0">
              <a:buNone/>
            </a:pPr>
            <a:r>
              <a:rPr lang="en-US" i="1" dirty="0" smtClean="0"/>
              <a:t>	Freidlin &amp; Wentzell (1984) meet </a:t>
            </a:r>
            <a:r>
              <a:rPr lang="en-US" i="1" dirty="0" err="1" smtClean="0"/>
              <a:t>Grebogi</a:t>
            </a:r>
            <a:r>
              <a:rPr lang="en-US" i="1" dirty="0" smtClean="0"/>
              <a:t>, Ott &amp; York (1983)</a:t>
            </a:r>
          </a:p>
          <a:p>
            <a:pPr marL="457200" lvl="1" indent="0">
              <a:buNone/>
            </a:pPr>
            <a:r>
              <a:rPr lang="en-US" dirty="0" smtClean="0"/>
              <a:t>Noise-induced transitions; Boundary </a:t>
            </a:r>
            <a:r>
              <a:rPr lang="en-US" dirty="0"/>
              <a:t>c</a:t>
            </a:r>
            <a:r>
              <a:rPr lang="en-US" dirty="0" smtClean="0"/>
              <a:t>risis of the high-dimensional attractor (Ott 2002)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46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6703" y="3302000"/>
            <a:ext cx="8724167" cy="1435100"/>
          </a:xfrm>
          <a:prstGeom prst="rect">
            <a:avLst/>
          </a:prstGeom>
          <a:solidFill>
            <a:srgbClr val="660066">
              <a:alpha val="23000"/>
            </a:srgbClr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91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804" y="-1"/>
            <a:ext cx="8729303" cy="825744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47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-17750"/>
            <a:ext cx="4146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660066"/>
                </a:solidFill>
              </a:rPr>
              <a:t>B</a:t>
            </a:r>
            <a:endParaRPr lang="en-US" sz="3200" b="1" dirty="0">
              <a:solidFill>
                <a:srgbClr val="66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4624" y="890360"/>
            <a:ext cx="327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660066"/>
                </a:solidFill>
              </a:rPr>
              <a:t>Tantet</a:t>
            </a:r>
            <a:r>
              <a:rPr lang="en-US" b="1" dirty="0" smtClean="0">
                <a:solidFill>
                  <a:srgbClr val="660066"/>
                </a:solidFill>
              </a:rPr>
              <a:t> et </a:t>
            </a:r>
            <a:r>
              <a:rPr lang="en-US" b="1" dirty="0" err="1" smtClean="0">
                <a:solidFill>
                  <a:srgbClr val="660066"/>
                </a:solidFill>
              </a:rPr>
              <a:t>al.,Nonlinearity</a:t>
            </a:r>
            <a:r>
              <a:rPr lang="en-US" b="1" dirty="0" smtClean="0">
                <a:solidFill>
                  <a:srgbClr val="660066"/>
                </a:solidFill>
              </a:rPr>
              <a:t> (2018)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5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54"/>
            <a:ext cx="8229600" cy="918478"/>
          </a:xfrm>
        </p:spPr>
        <p:txBody>
          <a:bodyPr/>
          <a:lstStyle/>
          <a:p>
            <a:r>
              <a:rPr lang="en-US" b="1" dirty="0" smtClean="0">
                <a:solidFill>
                  <a:srgbClr val="660066"/>
                </a:solidFill>
              </a:rPr>
              <a:t>What happens 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1431"/>
            <a:ext cx="8229600" cy="57400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Near Critical Transition two possible processes: </a:t>
            </a:r>
          </a:p>
          <a:p>
            <a:r>
              <a:rPr lang="en-US" dirty="0" smtClean="0"/>
              <a:t>Critical Slowing down: the decay of correlations becomes slower and slower </a:t>
            </a:r>
          </a:p>
          <a:p>
            <a:pPr lvl="1"/>
            <a:r>
              <a:rPr lang="en-US" dirty="0" smtClean="0"/>
              <a:t>Property of the </a:t>
            </a:r>
            <a:r>
              <a:rPr lang="en-US" dirty="0"/>
              <a:t>attractor</a:t>
            </a:r>
          </a:p>
          <a:p>
            <a:pPr lvl="1"/>
            <a:r>
              <a:rPr lang="en-US" dirty="0" smtClean="0"/>
              <a:t>The system has longer memory</a:t>
            </a:r>
          </a:p>
          <a:p>
            <a:pPr lvl="1"/>
            <a:r>
              <a:rPr lang="en-US" dirty="0" smtClean="0"/>
              <a:t>The response to perturbation diverges </a:t>
            </a:r>
          </a:p>
          <a:p>
            <a:pPr lvl="1"/>
            <a:r>
              <a:rPr lang="en-US" dirty="0" smtClean="0"/>
              <a:t>Radius of expansion of Ruelle’s theory</a:t>
            </a:r>
          </a:p>
          <a:p>
            <a:r>
              <a:rPr lang="en-US" dirty="0" smtClean="0"/>
              <a:t>Convergence of ensembles: the attractor attracts less efficiently nearby trajectories</a:t>
            </a:r>
          </a:p>
          <a:p>
            <a:pPr lvl="1"/>
            <a:r>
              <a:rPr lang="en-US" dirty="0" smtClean="0"/>
              <a:t>Property of neighborhood of the attractor</a:t>
            </a:r>
          </a:p>
          <a:p>
            <a:pPr lvl="1"/>
            <a:r>
              <a:rPr lang="en-US" dirty="0" smtClean="0"/>
              <a:t>Cannot be flagged by dynamics on the attractor</a:t>
            </a:r>
          </a:p>
          <a:p>
            <a:r>
              <a:rPr lang="en-US" dirty="0" smtClean="0"/>
              <a:t>Transfer operator in different functional spaces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7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Mathematics of Climate:</a:t>
            </a:r>
            <a:br>
              <a:rPr lang="en-US" b="1" dirty="0" smtClean="0"/>
            </a:br>
            <a:r>
              <a:rPr lang="en-US" b="1" dirty="0" smtClean="0"/>
              <a:t>Response Regimes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133" y="1600200"/>
            <a:ext cx="8590737" cy="5121275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b="1" dirty="0" smtClean="0">
                <a:solidFill>
                  <a:srgbClr val="FF0000"/>
                </a:solidFill>
              </a:rPr>
              <a:t>Smooth response</a:t>
            </a:r>
          </a:p>
          <a:p>
            <a:pPr marL="400050" lvl="1" indent="0">
              <a:buNone/>
            </a:pPr>
            <a:r>
              <a:rPr lang="en-US" i="1" dirty="0" smtClean="0"/>
              <a:t>Ruelle Response Theory </a:t>
            </a:r>
            <a:r>
              <a:rPr lang="en-US" dirty="0" smtClean="0"/>
              <a:t>(Ruelle 1998, 2009)</a:t>
            </a:r>
          </a:p>
          <a:p>
            <a:pPr marL="400050" lvl="1" indent="0">
              <a:buNone/>
            </a:pPr>
            <a:r>
              <a:rPr lang="en-US" dirty="0" smtClean="0">
                <a:sym typeface="Monotype Sorts"/>
              </a:rPr>
              <a:t>Defining the sensitivity of the climate to perturbations; constructing the time-dependent measure of the pullback attractor. </a:t>
            </a:r>
          </a:p>
          <a:p>
            <a:pPr marL="400050" lvl="1" indent="0">
              <a:buNone/>
            </a:pPr>
            <a:endParaRPr lang="en-US" dirty="0" smtClean="0">
              <a:sym typeface="Monotype Sorts"/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b="1" dirty="0" smtClean="0">
                <a:solidFill>
                  <a:srgbClr val="660066"/>
                </a:solidFill>
              </a:rPr>
              <a:t>High sensitivity</a:t>
            </a:r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i="1" dirty="0" smtClean="0"/>
              <a:t>Ruelle-Pollicott Resonances </a:t>
            </a:r>
            <a:r>
              <a:rPr lang="en-US" dirty="0" smtClean="0"/>
              <a:t>(Ruelle 1986; Pollicott 1985)</a:t>
            </a:r>
          </a:p>
          <a:p>
            <a:pPr marL="457200" lvl="1" indent="0">
              <a:buNone/>
            </a:pPr>
            <a:r>
              <a:rPr lang="en-US" dirty="0" smtClean="0"/>
              <a:t>Radius </a:t>
            </a:r>
            <a:r>
              <a:rPr lang="en-US" dirty="0"/>
              <a:t>of expansion controlled by spectral </a:t>
            </a:r>
            <a:r>
              <a:rPr lang="en-US" dirty="0" smtClean="0"/>
              <a:t>gap; rough dependence of statistics on parameters when gap shrinks (Chekroun et al. 2014)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lphaUcPeriod" startAt="3"/>
            </a:pPr>
            <a:r>
              <a:rPr lang="en-US" b="1" dirty="0" smtClean="0">
                <a:solidFill>
                  <a:srgbClr val="0000FF"/>
                </a:solidFill>
              </a:rPr>
              <a:t>Critical Transitions</a:t>
            </a:r>
          </a:p>
          <a:p>
            <a:pPr marL="0" indent="0">
              <a:buNone/>
            </a:pPr>
            <a:r>
              <a:rPr lang="en-US" i="1" dirty="0" smtClean="0"/>
              <a:t>	Freidlin &amp; Wentzell (1984) meet </a:t>
            </a:r>
            <a:r>
              <a:rPr lang="en-US" i="1" dirty="0" err="1" smtClean="0"/>
              <a:t>Grebogi</a:t>
            </a:r>
            <a:r>
              <a:rPr lang="en-US" i="1" dirty="0" smtClean="0"/>
              <a:t>, Ott &amp; York (1983)</a:t>
            </a:r>
          </a:p>
          <a:p>
            <a:pPr marL="457200" lvl="1" indent="0">
              <a:buNone/>
            </a:pPr>
            <a:r>
              <a:rPr lang="en-US" dirty="0" smtClean="0"/>
              <a:t>Noise-induced transitions; Boundary </a:t>
            </a:r>
            <a:r>
              <a:rPr lang="en-US" dirty="0"/>
              <a:t>c</a:t>
            </a:r>
            <a:r>
              <a:rPr lang="en-US" dirty="0" smtClean="0"/>
              <a:t>risis of the high-dimensional attractor (Ott 2002)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49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6703" y="4921250"/>
            <a:ext cx="8724167" cy="1435100"/>
          </a:xfrm>
          <a:prstGeom prst="rect">
            <a:avLst/>
          </a:prstGeom>
          <a:solidFill>
            <a:srgbClr val="3366FF">
              <a:alpha val="23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6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221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Motivations: Basics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84" y="765629"/>
            <a:ext cx="8590738" cy="573175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Understanding how a system responds to perturbations is a central area of research in natural and mathematical sciences</a:t>
            </a:r>
          </a:p>
          <a:p>
            <a:pPr lvl="1"/>
            <a:r>
              <a:rPr lang="en-US" dirty="0" smtClean="0"/>
              <a:t>Robustness of the system?</a:t>
            </a:r>
          </a:p>
          <a:p>
            <a:pPr lvl="1"/>
            <a:r>
              <a:rPr lang="en-US" dirty="0" smtClean="0"/>
              <a:t>Smooth response?</a:t>
            </a:r>
          </a:p>
          <a:p>
            <a:pPr lvl="1"/>
            <a:r>
              <a:rPr lang="en-US" dirty="0" smtClean="0"/>
              <a:t>Critical Transitions?</a:t>
            </a:r>
          </a:p>
          <a:p>
            <a:pPr lvl="1"/>
            <a:endParaRPr lang="en-US" dirty="0"/>
          </a:p>
          <a:p>
            <a:r>
              <a:rPr lang="en-US" dirty="0" smtClean="0"/>
              <a:t>Groundbreaking work by Kubo (1957)</a:t>
            </a:r>
          </a:p>
          <a:p>
            <a:pPr lvl="1"/>
            <a:r>
              <a:rPr lang="en-US" dirty="0" smtClean="0"/>
              <a:t>Response theory for statistical physical systems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nly for near-equilibrium (canonical ensemble)</a:t>
            </a:r>
          </a:p>
          <a:p>
            <a:pPr lvl="1"/>
            <a:r>
              <a:rPr lang="en-US" dirty="0" smtClean="0"/>
              <a:t>Mathematically and physically non-rigorous, many criticisms</a:t>
            </a:r>
          </a:p>
          <a:p>
            <a:pPr lvl="1"/>
            <a:r>
              <a:rPr lang="en-US" dirty="0" smtClean="0"/>
              <a:t>Acoustics, Optics, etc. based on Kubo’s results</a:t>
            </a:r>
          </a:p>
          <a:p>
            <a:pPr lvl="1"/>
            <a:r>
              <a:rPr lang="en-US" dirty="0" smtClean="0"/>
              <a:t>Fluctuation-Dissipation Theorem: dictionary between forced and free fluctuations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5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920px-The_Earth_seen_from_Apollo_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1143632"/>
            <a:ext cx="4627864" cy="4371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019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3366FF"/>
                </a:solidFill>
              </a:rPr>
              <a:t>Snowball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/>
              <a:t>vs</a:t>
            </a:r>
            <a:r>
              <a:rPr lang="en-US" sz="4800" dirty="0" smtClean="0"/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Warm</a:t>
            </a:r>
            <a:endParaRPr lang="en-US" sz="4800" b="1" dirty="0"/>
          </a:p>
        </p:txBody>
      </p:sp>
      <p:pic>
        <p:nvPicPr>
          <p:cNvPr id="3" name="Picture 2" descr="hotcoldeart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81"/>
          <a:stretch/>
        </p:blipFill>
        <p:spPr>
          <a:xfrm>
            <a:off x="0" y="1137832"/>
            <a:ext cx="4539659" cy="437720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599749"/>
            <a:ext cx="9144000" cy="10465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Now in </a:t>
            </a:r>
            <a:r>
              <a:rPr lang="en-US" b="1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, but we have been in </a:t>
            </a:r>
            <a:r>
              <a:rPr lang="en-US" b="1" dirty="0" smtClean="0">
                <a:solidFill>
                  <a:srgbClr val="3366FF"/>
                </a:solidFill>
              </a:rPr>
              <a:t>A</a:t>
            </a:r>
            <a:r>
              <a:rPr lang="en-US" dirty="0" smtClean="0"/>
              <a:t> (650 </a:t>
            </a:r>
            <a:r>
              <a:rPr lang="en-US" dirty="0" err="1" smtClean="0"/>
              <a:t>Mya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Life development in </a:t>
            </a:r>
            <a:r>
              <a:rPr lang="en-US" b="1" dirty="0" smtClean="0">
                <a:solidFill>
                  <a:srgbClr val="0000FF"/>
                </a:solidFill>
              </a:rPr>
              <a:t>A</a:t>
            </a:r>
            <a:r>
              <a:rPr lang="en-US" dirty="0" smtClean="0"/>
              <a:t>? Habitability for Exoplanets?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722077"/>
            <a:ext cx="530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</a:rPr>
              <a:t>A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43042" y="4698560"/>
            <a:ext cx="500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B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0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en-US" b="1" dirty="0" smtClean="0"/>
              <a:t>Historical Note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2399"/>
            <a:ext cx="8229600" cy="51212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bistability of the Earth system was discovered when studying the possible effects of the nuclear winter</a:t>
            </a:r>
          </a:p>
          <a:p>
            <a:r>
              <a:rPr lang="en-US" dirty="0" err="1" smtClean="0"/>
              <a:t>Budyko</a:t>
            </a:r>
            <a:r>
              <a:rPr lang="en-US" dirty="0" smtClean="0"/>
              <a:t>, Sellers in the late ‘60 realized that a prolonged nuclear winter might lead to a global glaciation</a:t>
            </a:r>
          </a:p>
          <a:p>
            <a:r>
              <a:rPr lang="en-US" dirty="0" smtClean="0"/>
              <a:t>Ghil (1976) extended the analysis</a:t>
            </a:r>
          </a:p>
          <a:p>
            <a:r>
              <a:rPr lang="en-US" dirty="0" smtClean="0"/>
              <a:t>People laughed at this possibility</a:t>
            </a:r>
            <a:r>
              <a:rPr lang="is-IS" dirty="0" smtClean="0"/>
              <a:t>… but in early </a:t>
            </a:r>
            <a:r>
              <a:rPr lang="uk-UA" dirty="0" smtClean="0"/>
              <a:t>’</a:t>
            </a:r>
            <a:r>
              <a:rPr lang="is-IS" dirty="0" smtClean="0"/>
              <a:t>90s paleo evidences emerged!</a:t>
            </a:r>
          </a:p>
          <a:p>
            <a:pPr lvl="1"/>
            <a:r>
              <a:rPr lang="is-IS" dirty="0" smtClean="0"/>
              <a:t>Beware critical transitions!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58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el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b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0-D </a:t>
            </a:r>
            <a:r>
              <a:rPr lang="de-DE" b="1" dirty="0" err="1" smtClean="0">
                <a:solidFill>
                  <a:srgbClr val="0000FF"/>
                </a:solidFill>
                <a:latin typeface="Calibri" charset="0"/>
                <a:cs typeface="Calibri" charset="0"/>
              </a:rPr>
              <a:t>Energy</a:t>
            </a:r>
            <a:r>
              <a:rPr lang="de-DE" b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rgbClr val="0000FF"/>
                </a:solidFill>
                <a:latin typeface="Calibri" charset="0"/>
                <a:cs typeface="Calibri" charset="0"/>
              </a:rPr>
              <a:t>balance</a:t>
            </a:r>
            <a:r>
              <a:rPr lang="de-DE" b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/>
            </a:r>
            <a:br>
              <a:rPr lang="de-DE" b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</a:br>
            <a:r>
              <a:rPr lang="de-DE" sz="1300" b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/>
            </a:r>
            <a:br>
              <a:rPr lang="de-DE" sz="1300" b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</a:br>
            <a:r>
              <a:rPr lang="de-DE" sz="3600" b="1" dirty="0" err="1" smtClean="0">
                <a:solidFill>
                  <a:srgbClr val="0000FF"/>
                </a:solidFill>
                <a:latin typeface="Calibri" charset="0"/>
                <a:cs typeface="Calibri" charset="0"/>
              </a:rPr>
              <a:t>Ice</a:t>
            </a:r>
            <a:r>
              <a:rPr lang="de-DE" sz="3600" b="1" dirty="0">
                <a:solidFill>
                  <a:srgbClr val="0000FF"/>
                </a:solidFill>
                <a:latin typeface="Calibri" charset="0"/>
                <a:cs typeface="Calibri" charset="0"/>
              </a:rPr>
              <a:t>/Albedo Feedback</a:t>
            </a:r>
          </a:p>
        </p:txBody>
      </p:sp>
      <p:sp>
        <p:nvSpPr>
          <p:cNvPr id="62466" name="Inhaltsplatzhalter 2"/>
          <p:cNvSpPr>
            <a:spLocks noGrp="1"/>
          </p:cNvSpPr>
          <p:nvPr>
            <p:ph idx="1"/>
          </p:nvPr>
        </p:nvSpPr>
        <p:spPr>
          <a:xfrm>
            <a:off x="250825" y="1289209"/>
            <a:ext cx="8353425" cy="4948079"/>
          </a:xfrm>
        </p:spPr>
        <p:txBody>
          <a:bodyPr/>
          <a:lstStyle/>
          <a:p>
            <a:pPr lvl="1" eaLnBrk="1" hangingPunct="1"/>
            <a:endParaRPr lang="de-DE" sz="1400" dirty="0">
              <a:latin typeface="Calibri" charset="0"/>
              <a:ea typeface="ＭＳ Ｐゴシック" charset="0"/>
              <a:cs typeface="Calibri" charset="0"/>
            </a:endParaRPr>
          </a:p>
          <a:p>
            <a:pPr eaLnBrk="1" hangingPunct="1"/>
            <a:r>
              <a:rPr lang="de-DE" dirty="0" err="1">
                <a:latin typeface="Calibri" charset="0"/>
                <a:cs typeface="Calibri" charset="0"/>
              </a:rPr>
              <a:t>Energy</a:t>
            </a:r>
            <a:r>
              <a:rPr lang="de-DE" dirty="0">
                <a:latin typeface="Calibri" charset="0"/>
                <a:cs typeface="Calibri" charset="0"/>
              </a:rPr>
              <a:t> </a:t>
            </a:r>
            <a:r>
              <a:rPr lang="de-DE" dirty="0" err="1">
                <a:latin typeface="Calibri" charset="0"/>
                <a:cs typeface="Calibri" charset="0"/>
              </a:rPr>
              <a:t>balance</a:t>
            </a:r>
            <a:r>
              <a:rPr lang="de-DE" dirty="0">
                <a:latin typeface="Calibri" charset="0"/>
                <a:cs typeface="Calibri" charset="0"/>
              </a:rPr>
              <a:t> :</a:t>
            </a:r>
          </a:p>
          <a:p>
            <a:pPr eaLnBrk="1" hangingPunct="1"/>
            <a:endParaRPr lang="de-DE" dirty="0">
              <a:latin typeface="Calibri" charset="0"/>
              <a:cs typeface="Calibri" charset="0"/>
            </a:endParaRPr>
          </a:p>
          <a:p>
            <a:pPr eaLnBrk="1" hangingPunct="1"/>
            <a:endParaRPr lang="de-DE" dirty="0">
              <a:latin typeface="Calibri" charset="0"/>
              <a:cs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  <a:cs typeface="Calibri" charset="0"/>
              </a:rPr>
              <a:t>W</a:t>
            </a:r>
            <a:r>
              <a:rPr lang="de-DE" dirty="0" err="1">
                <a:latin typeface="Calibri" charset="0"/>
                <a:cs typeface="Calibri" charset="0"/>
              </a:rPr>
              <a:t>ith</a:t>
            </a:r>
            <a:r>
              <a:rPr lang="de-DE" dirty="0">
                <a:latin typeface="Calibri" charset="0"/>
                <a:cs typeface="Calibri" charset="0"/>
              </a:rPr>
              <a:t>:</a:t>
            </a:r>
          </a:p>
        </p:txBody>
      </p:sp>
      <p:sp>
        <p:nvSpPr>
          <p:cNvPr id="6246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BE1C20-726A-944B-B4F3-FC4127917A83}" type="slidenum">
              <a:rPr lang="en-GB" sz="1400">
                <a:solidFill>
                  <a:schemeClr val="tx1"/>
                </a:solidFill>
              </a:rPr>
              <a:pPr eaLnBrk="1" hangingPunct="1"/>
              <a:t>52</a:t>
            </a:fld>
            <a:endParaRPr lang="en-GB" sz="1400">
              <a:solidFill>
                <a:schemeClr val="tx1"/>
              </a:solidFill>
            </a:endParaRPr>
          </a:p>
        </p:txBody>
      </p:sp>
      <p:pic>
        <p:nvPicPr>
          <p:cNvPr id="62469" name="Picture 2" descr="alph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3"/>
            <a:ext cx="9144000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17463" y="3933825"/>
          <a:ext cx="7593012" cy="225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69" name="Equation" r:id="rId4" imgW="3124200" imgH="927100" progId="Equation.3">
                  <p:embed/>
                </p:oleObj>
              </mc:Choice>
              <mc:Fallback>
                <p:oleObj name="Equation" r:id="rId4" imgW="3124200" imgH="927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3933825"/>
                        <a:ext cx="7593012" cy="225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1" name="Rectangle 3"/>
          <p:cNvSpPr>
            <a:spLocks noChangeArrowheads="1"/>
          </p:cNvSpPr>
          <p:nvPr/>
        </p:nvSpPr>
        <p:spPr bwMode="auto">
          <a:xfrm>
            <a:off x="4932363" y="3429000"/>
            <a:ext cx="719137" cy="3024188"/>
          </a:xfrm>
          <a:prstGeom prst="rect">
            <a:avLst/>
          </a:prstGeom>
          <a:solidFill>
            <a:srgbClr val="FF0000">
              <a:alpha val="1411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332695"/>
              </p:ext>
            </p:extLst>
          </p:nvPr>
        </p:nvGraphicFramePr>
        <p:xfrm>
          <a:off x="3721279" y="1289209"/>
          <a:ext cx="4819650" cy="196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70" name="Equation" r:id="rId6" imgW="1955800" imgH="800100" progId="Equation.3">
                  <p:embed/>
                </p:oleObj>
              </mc:Choice>
              <mc:Fallback>
                <p:oleObj name="Equation" r:id="rId6" imgW="1955800" imgH="800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1279" y="1289209"/>
                        <a:ext cx="4819650" cy="196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4951603" y="2211485"/>
            <a:ext cx="1936460" cy="10831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09648" y="2211485"/>
            <a:ext cx="1431281" cy="1100819"/>
          </a:xfrm>
          <a:prstGeom prst="rect">
            <a:avLst/>
          </a:prstGeom>
          <a:solidFill>
            <a:srgbClr val="008000">
              <a:alpha val="27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29841" y="1693448"/>
            <a:ext cx="22661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3366FF"/>
                </a:solidFill>
              </a:rPr>
              <a:t>I</a:t>
            </a:r>
            <a:r>
              <a:rPr lang="en-US" sz="3200" dirty="0" smtClean="0"/>
              <a:t>                  </a:t>
            </a:r>
            <a:r>
              <a:rPr lang="en-US" sz="3200" i="1" dirty="0" smtClean="0">
                <a:solidFill>
                  <a:srgbClr val="008000"/>
                </a:solidFill>
              </a:rPr>
              <a:t>0</a:t>
            </a:r>
            <a:endParaRPr lang="en-US" sz="32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8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Calibri" charset="0"/>
                <a:cs typeface="Calibri" charset="0"/>
              </a:rPr>
              <a:t>Stationary 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Solution</a:t>
            </a:r>
            <a:r>
              <a:rPr lang="en-US" b="1" dirty="0">
                <a:solidFill>
                  <a:srgbClr val="0000FF"/>
                </a:solidFill>
                <a:latin typeface="Calibri" charset="0"/>
                <a:cs typeface="Calibri" charset="0"/>
              </a:rPr>
              <a:t>s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8DBC0FB-4552-4A48-A152-49024D557CC1}" type="slidenum">
              <a:rPr lang="en-GB" sz="1400">
                <a:solidFill>
                  <a:schemeClr val="tx1"/>
                </a:solidFill>
              </a:rPr>
              <a:pPr eaLnBrk="1" hangingPunct="1"/>
              <a:t>53</a:t>
            </a:fld>
            <a:endParaRPr lang="en-GB" sz="1400">
              <a:solidFill>
                <a:schemeClr val="tx1"/>
              </a:solidFill>
            </a:endParaRPr>
          </a:p>
        </p:txBody>
      </p:sp>
      <p:pic>
        <p:nvPicPr>
          <p:cNvPr id="63491" name="Picture 10" descr="b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t="598" b="-598"/>
          <a:stretch>
            <a:fillRect/>
          </a:stretch>
        </p:blipFill>
        <p:spPr bwMode="auto">
          <a:xfrm>
            <a:off x="238125" y="1001713"/>
            <a:ext cx="8721725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Oval 11"/>
          <p:cNvSpPr>
            <a:spLocks noChangeArrowheads="1"/>
          </p:cNvSpPr>
          <p:nvPr/>
        </p:nvSpPr>
        <p:spPr bwMode="auto">
          <a:xfrm>
            <a:off x="4067175" y="4005263"/>
            <a:ext cx="433388" cy="360362"/>
          </a:xfrm>
          <a:prstGeom prst="ellipse">
            <a:avLst/>
          </a:prstGeom>
          <a:solidFill>
            <a:schemeClr val="tx2">
              <a:alpha val="18823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4" name="Oval 12"/>
          <p:cNvSpPr>
            <a:spLocks noChangeArrowheads="1"/>
          </p:cNvSpPr>
          <p:nvPr/>
        </p:nvSpPr>
        <p:spPr bwMode="auto">
          <a:xfrm>
            <a:off x="6156325" y="2636838"/>
            <a:ext cx="431800" cy="360362"/>
          </a:xfrm>
          <a:prstGeom prst="ellipse">
            <a:avLst/>
          </a:prstGeom>
          <a:solidFill>
            <a:schemeClr val="tx2">
              <a:alpha val="18823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5" name="Oval 14"/>
          <p:cNvSpPr>
            <a:spLocks noChangeArrowheads="1"/>
          </p:cNvSpPr>
          <p:nvPr/>
        </p:nvSpPr>
        <p:spPr bwMode="auto">
          <a:xfrm>
            <a:off x="5435600" y="3141663"/>
            <a:ext cx="431800" cy="358775"/>
          </a:xfrm>
          <a:prstGeom prst="ellipse">
            <a:avLst/>
          </a:prstGeom>
          <a:solidFill>
            <a:schemeClr val="tx2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6" name="TextBox 15"/>
          <p:cNvSpPr txBox="1">
            <a:spLocks noChangeArrowheads="1"/>
          </p:cNvSpPr>
          <p:nvPr/>
        </p:nvSpPr>
        <p:spPr bwMode="auto">
          <a:xfrm>
            <a:off x="3348038" y="1484313"/>
            <a:ext cx="1541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3366FF"/>
                </a:solidFill>
                <a:latin typeface="Calibri" charset="0"/>
                <a:cs typeface="Calibri" charset="0"/>
              </a:rPr>
              <a:t>Snowball</a:t>
            </a:r>
          </a:p>
        </p:txBody>
      </p:sp>
      <p:sp>
        <p:nvSpPr>
          <p:cNvPr id="63497" name="TextBox 16"/>
          <p:cNvSpPr txBox="1">
            <a:spLocks noChangeArrowheads="1"/>
          </p:cNvSpPr>
          <p:nvPr/>
        </p:nvSpPr>
        <p:spPr bwMode="auto">
          <a:xfrm>
            <a:off x="5922963" y="3860800"/>
            <a:ext cx="1088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Warm</a:t>
            </a:r>
            <a:endParaRPr lang="en-US" sz="2800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63498" name="TextBox 17"/>
          <p:cNvSpPr txBox="1">
            <a:spLocks noChangeArrowheads="1"/>
          </p:cNvSpPr>
          <p:nvPr/>
        </p:nvSpPr>
        <p:spPr bwMode="auto">
          <a:xfrm>
            <a:off x="1233488" y="3141663"/>
            <a:ext cx="14859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tx1"/>
                </a:solidFill>
                <a:latin typeface="Calibri" charset="0"/>
                <a:cs typeface="Calibri" charset="0"/>
              </a:rPr>
              <a:t>Unstable</a:t>
            </a:r>
          </a:p>
        </p:txBody>
      </p:sp>
      <p:cxnSp>
        <p:nvCxnSpPr>
          <p:cNvPr id="63499" name="Straight Arrow Connector 19"/>
          <p:cNvCxnSpPr>
            <a:cxnSpLocks noChangeShapeType="1"/>
            <a:stCxn id="63498" idx="3"/>
          </p:cNvCxnSpPr>
          <p:nvPr/>
        </p:nvCxnSpPr>
        <p:spPr bwMode="auto">
          <a:xfrm>
            <a:off x="2719388" y="3402013"/>
            <a:ext cx="2644775" cy="269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00" name="Straight Arrow Connector 22"/>
          <p:cNvCxnSpPr>
            <a:cxnSpLocks noChangeShapeType="1"/>
          </p:cNvCxnSpPr>
          <p:nvPr/>
        </p:nvCxnSpPr>
        <p:spPr bwMode="auto">
          <a:xfrm>
            <a:off x="4284663" y="1989138"/>
            <a:ext cx="0" cy="1800225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01" name="Straight Arrow Connector 24"/>
          <p:cNvCxnSpPr>
            <a:cxnSpLocks noChangeShapeType="1"/>
          </p:cNvCxnSpPr>
          <p:nvPr/>
        </p:nvCxnSpPr>
        <p:spPr bwMode="auto">
          <a:xfrm flipV="1">
            <a:off x="6443663" y="3068638"/>
            <a:ext cx="0" cy="86518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502" name="Right Arrow 27"/>
          <p:cNvSpPr>
            <a:spLocks noChangeArrowheads="1"/>
          </p:cNvSpPr>
          <p:nvPr/>
        </p:nvSpPr>
        <p:spPr bwMode="auto">
          <a:xfrm rot="-2303847">
            <a:off x="5741988" y="2849563"/>
            <a:ext cx="446087" cy="417512"/>
          </a:xfrm>
          <a:prstGeom prst="rightArrow">
            <a:avLst>
              <a:gd name="adj1" fmla="val 50000"/>
              <a:gd name="adj2" fmla="val 500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03" name="Right Arrow 28"/>
          <p:cNvSpPr>
            <a:spLocks noChangeArrowheads="1"/>
          </p:cNvSpPr>
          <p:nvPr/>
        </p:nvSpPr>
        <p:spPr bwMode="auto">
          <a:xfrm rot="8693662">
            <a:off x="6354763" y="1911350"/>
            <a:ext cx="2195512" cy="384175"/>
          </a:xfrm>
          <a:prstGeom prst="rightArrow">
            <a:avLst>
              <a:gd name="adj1" fmla="val 50000"/>
              <a:gd name="adj2" fmla="val 4989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04" name="Right Arrow 29"/>
          <p:cNvSpPr>
            <a:spLocks noChangeArrowheads="1"/>
          </p:cNvSpPr>
          <p:nvPr/>
        </p:nvSpPr>
        <p:spPr bwMode="auto">
          <a:xfrm rot="8693662">
            <a:off x="4381500" y="3494088"/>
            <a:ext cx="1173163" cy="458787"/>
          </a:xfrm>
          <a:prstGeom prst="rightArrow">
            <a:avLst>
              <a:gd name="adj1" fmla="val 50000"/>
              <a:gd name="adj2" fmla="val 4986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05" name="Right Arrow 30"/>
          <p:cNvSpPr>
            <a:spLocks noChangeArrowheads="1"/>
          </p:cNvSpPr>
          <p:nvPr/>
        </p:nvSpPr>
        <p:spPr bwMode="auto">
          <a:xfrm rot="-1908300">
            <a:off x="2589213" y="4500563"/>
            <a:ext cx="1584325" cy="377825"/>
          </a:xfrm>
          <a:prstGeom prst="rightArrow">
            <a:avLst>
              <a:gd name="adj1" fmla="val 50000"/>
              <a:gd name="adj2" fmla="val 5008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9" name="Straight Arrow Connector 24"/>
          <p:cNvCxnSpPr>
            <a:cxnSpLocks noChangeShapeType="1"/>
          </p:cNvCxnSpPr>
          <p:nvPr/>
        </p:nvCxnSpPr>
        <p:spPr bwMode="auto">
          <a:xfrm>
            <a:off x="5630681" y="2204245"/>
            <a:ext cx="0" cy="994236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4953000" y="1636713"/>
            <a:ext cx="1486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8000"/>
                </a:solidFill>
                <a:latin typeface="Calibri" charset="0"/>
                <a:cs typeface="Calibri" charset="0"/>
              </a:rPr>
              <a:t>Unstable</a:t>
            </a:r>
            <a:endParaRPr lang="en-US" sz="2800" dirty="0">
              <a:solidFill>
                <a:srgbClr val="008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2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rcRect t="2203" b="2203"/>
          <a:stretch>
            <a:fillRect/>
          </a:stretch>
        </p:blipFill>
        <p:spPr>
          <a:xfrm>
            <a:off x="5308022" y="4648201"/>
            <a:ext cx="3406148" cy="1873250"/>
          </a:xfrm>
        </p:spPr>
      </p:pic>
      <p:sp>
        <p:nvSpPr>
          <p:cNvPr id="2" name="TextBox 1"/>
          <p:cNvSpPr txBox="1"/>
          <p:nvPr/>
        </p:nvSpPr>
        <p:spPr>
          <a:xfrm>
            <a:off x="6553200" y="4508501"/>
            <a:ext cx="1542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Potential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9881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3366FF"/>
                </a:solidFill>
                <a:latin typeface="Calibri" charset="0"/>
                <a:cs typeface="Calibri" charset="0"/>
              </a:rPr>
              <a:t>Bifurcations</a:t>
            </a:r>
          </a:p>
        </p:txBody>
      </p:sp>
      <p:sp>
        <p:nvSpPr>
          <p:cNvPr id="6656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3C09B28-D546-CC41-87DE-001911C3CB66}" type="slidenum">
              <a:rPr lang="en-GB" sz="1400">
                <a:solidFill>
                  <a:schemeClr val="tx1"/>
                </a:solidFill>
              </a:rPr>
              <a:pPr eaLnBrk="1" hangingPunct="1"/>
              <a:t>54</a:t>
            </a:fld>
            <a:endParaRPr lang="en-GB" sz="1400">
              <a:solidFill>
                <a:schemeClr val="tx1"/>
              </a:solidFill>
            </a:endParaRPr>
          </a:p>
        </p:txBody>
      </p:sp>
      <p:pic>
        <p:nvPicPr>
          <p:cNvPr id="66563" name="Picture 5" descr="bifurcatio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5321" r="7777" b="6299"/>
          <a:stretch>
            <a:fillRect/>
          </a:stretch>
        </p:blipFill>
        <p:spPr bwMode="auto">
          <a:xfrm>
            <a:off x="539750" y="981075"/>
            <a:ext cx="7551738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7"/>
          <p:cNvSpPr>
            <a:spLocks noChangeArrowheads="1"/>
          </p:cNvSpPr>
          <p:nvPr/>
        </p:nvSpPr>
        <p:spPr bwMode="auto">
          <a:xfrm>
            <a:off x="2411413" y="1125538"/>
            <a:ext cx="3455987" cy="4824412"/>
          </a:xfrm>
          <a:prstGeom prst="rect">
            <a:avLst/>
          </a:prstGeom>
          <a:solidFill>
            <a:srgbClr val="FF0000">
              <a:alpha val="7843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66" name="TextBox 8"/>
          <p:cNvSpPr txBox="1">
            <a:spLocks noChangeArrowheads="1"/>
          </p:cNvSpPr>
          <p:nvPr/>
        </p:nvSpPr>
        <p:spPr bwMode="auto">
          <a:xfrm>
            <a:off x="3314700" y="6092825"/>
            <a:ext cx="18176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  <a:latin typeface="Calibri" charset="0"/>
                <a:cs typeface="Calibri" charset="0"/>
              </a:rPr>
              <a:t>Bistability</a:t>
            </a:r>
          </a:p>
        </p:txBody>
      </p:sp>
      <p:sp>
        <p:nvSpPr>
          <p:cNvPr id="66567" name="Oval 9"/>
          <p:cNvSpPr>
            <a:spLocks noChangeArrowheads="1"/>
          </p:cNvSpPr>
          <p:nvPr/>
        </p:nvSpPr>
        <p:spPr bwMode="auto">
          <a:xfrm>
            <a:off x="5651500" y="3860800"/>
            <a:ext cx="433388" cy="360363"/>
          </a:xfrm>
          <a:prstGeom prst="ellipse">
            <a:avLst/>
          </a:prstGeom>
          <a:solidFill>
            <a:schemeClr val="accent2">
              <a:alpha val="18823"/>
            </a:schemeClr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68" name="Oval 10"/>
          <p:cNvSpPr>
            <a:spLocks noChangeArrowheads="1"/>
          </p:cNvSpPr>
          <p:nvPr/>
        </p:nvSpPr>
        <p:spPr bwMode="auto">
          <a:xfrm>
            <a:off x="2195513" y="2924175"/>
            <a:ext cx="431800" cy="360363"/>
          </a:xfrm>
          <a:prstGeom prst="ellipse">
            <a:avLst/>
          </a:prstGeom>
          <a:solidFill>
            <a:srgbClr val="FF0000">
              <a:alpha val="18823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69" name="TextBox 12"/>
          <p:cNvSpPr txBox="1">
            <a:spLocks noChangeArrowheads="1"/>
          </p:cNvSpPr>
          <p:nvPr/>
        </p:nvSpPr>
        <p:spPr bwMode="auto">
          <a:xfrm>
            <a:off x="900113" y="2708275"/>
            <a:ext cx="13700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Calibri" charset="0"/>
                <a:cs typeface="Calibri" charset="0"/>
              </a:rPr>
              <a:t>TIPPING</a:t>
            </a:r>
          </a:p>
          <a:p>
            <a:pPr eaLnBrk="1" hangingPunct="1"/>
            <a:r>
              <a:rPr lang="en-US" sz="2800">
                <a:solidFill>
                  <a:srgbClr val="FF0000"/>
                </a:solidFill>
                <a:latin typeface="Calibri" charset="0"/>
                <a:cs typeface="Calibri" charset="0"/>
              </a:rPr>
              <a:t>POINT</a:t>
            </a:r>
          </a:p>
        </p:txBody>
      </p:sp>
      <p:sp>
        <p:nvSpPr>
          <p:cNvPr id="66570" name="TextBox 13"/>
          <p:cNvSpPr txBox="1">
            <a:spLocks noChangeArrowheads="1"/>
          </p:cNvSpPr>
          <p:nvPr/>
        </p:nvSpPr>
        <p:spPr bwMode="auto">
          <a:xfrm>
            <a:off x="6156325" y="3644900"/>
            <a:ext cx="13700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accent2"/>
                </a:solidFill>
                <a:latin typeface="Calibri" charset="0"/>
                <a:cs typeface="Calibri" charset="0"/>
              </a:rPr>
              <a:t>TIPPING</a:t>
            </a:r>
          </a:p>
          <a:p>
            <a:pPr eaLnBrk="1" hangingPunct="1"/>
            <a:r>
              <a:rPr lang="en-US" sz="2800">
                <a:solidFill>
                  <a:schemeClr val="accent2"/>
                </a:solidFill>
                <a:latin typeface="Calibri" charset="0"/>
                <a:cs typeface="Calibri" charset="0"/>
              </a:rPr>
              <a:t>POINT</a:t>
            </a:r>
          </a:p>
        </p:txBody>
      </p:sp>
      <p:sp>
        <p:nvSpPr>
          <p:cNvPr id="66571" name="TextBox 14"/>
          <p:cNvSpPr txBox="1">
            <a:spLocks noChangeArrowheads="1"/>
          </p:cNvSpPr>
          <p:nvPr/>
        </p:nvSpPr>
        <p:spPr bwMode="auto">
          <a:xfrm rot="-936074">
            <a:off x="3760788" y="4719638"/>
            <a:ext cx="1254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3333CC"/>
                </a:solidFill>
                <a:latin typeface="Calibri" charset="0"/>
                <a:cs typeface="Calibri" charset="0"/>
              </a:rPr>
              <a:t>STABLE</a:t>
            </a:r>
          </a:p>
        </p:txBody>
      </p:sp>
      <p:sp>
        <p:nvSpPr>
          <p:cNvPr id="66572" name="TextBox 15"/>
          <p:cNvSpPr txBox="1">
            <a:spLocks noChangeArrowheads="1"/>
          </p:cNvSpPr>
          <p:nvPr/>
        </p:nvSpPr>
        <p:spPr bwMode="auto">
          <a:xfrm rot="-936074">
            <a:off x="3971925" y="1716088"/>
            <a:ext cx="12525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Calibri" charset="0"/>
                <a:cs typeface="Calibri" charset="0"/>
              </a:rPr>
              <a:t>STABLE</a:t>
            </a:r>
          </a:p>
        </p:txBody>
      </p:sp>
      <p:sp>
        <p:nvSpPr>
          <p:cNvPr id="66573" name="TextBox 16"/>
          <p:cNvSpPr txBox="1">
            <a:spLocks noChangeArrowheads="1"/>
          </p:cNvSpPr>
          <p:nvPr/>
        </p:nvSpPr>
        <p:spPr bwMode="auto">
          <a:xfrm rot="1032155">
            <a:off x="3459163" y="3095625"/>
            <a:ext cx="17160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tx1"/>
                </a:solidFill>
                <a:latin typeface="Calibri" charset="0"/>
                <a:cs typeface="Calibri" charset="0"/>
              </a:rPr>
              <a:t>UNSTABLE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7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35768"/>
            <a:ext cx="8928992" cy="139903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66FF"/>
                </a:solidFill>
              </a:rPr>
              <a:t>Climate Response: Regimes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1117" r="1117"/>
          <a:stretch>
            <a:fillRect/>
          </a:stretch>
        </p:blipFill>
        <p:spPr>
          <a:xfrm>
            <a:off x="32172" y="1556792"/>
            <a:ext cx="8834888" cy="490827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331640" y="5949280"/>
            <a:ext cx="855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6021288"/>
            <a:ext cx="480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S*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37268"/>
            <a:ext cx="210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Boschi</a:t>
            </a:r>
            <a:r>
              <a:rPr lang="en-US" b="1" dirty="0" smtClean="0">
                <a:solidFill>
                  <a:srgbClr val="FF0000"/>
                </a:solidFill>
              </a:rPr>
              <a:t> et al. 2013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2424669">
            <a:off x="2614061" y="3892383"/>
            <a:ext cx="2088232" cy="504056"/>
          </a:xfrm>
          <a:prstGeom prst="ellipse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9715947">
            <a:off x="3628559" y="2485998"/>
            <a:ext cx="2232248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0000"/>
                  <a:satMod val="160000"/>
                  <a:alpha val="32000"/>
                </a:schemeClr>
              </a:gs>
              <a:gs pos="46000">
                <a:schemeClr val="accent1">
                  <a:tint val="86000"/>
                  <a:satMod val="160000"/>
                  <a:alpha val="32000"/>
                </a:schemeClr>
              </a:gs>
              <a:gs pos="100000">
                <a:schemeClr val="accent1">
                  <a:shade val="40000"/>
                  <a:satMod val="160000"/>
                  <a:alpha val="32000"/>
                </a:schemeClr>
              </a:gs>
            </a:gsLst>
            <a:path path="circle">
              <a:fillToRect l="50000" t="155000" r="50000" b="-55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699792" y="1988840"/>
            <a:ext cx="228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A. Differentiable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0961" y="2605840"/>
            <a:ext cx="1787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B. Rough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Dependence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2384" y="4551511"/>
            <a:ext cx="2741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C. Critical Transition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8830" y="4394200"/>
            <a:ext cx="337066" cy="1016000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347368">
            <a:off x="4067364" y="4900272"/>
            <a:ext cx="2233408" cy="10144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347368">
            <a:off x="3995355" y="4837531"/>
            <a:ext cx="2233408" cy="10144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347368">
            <a:off x="4068764" y="4755046"/>
            <a:ext cx="2024815" cy="84212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347368">
            <a:off x="4138737" y="4706062"/>
            <a:ext cx="1802629" cy="6708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347368">
            <a:off x="4136398" y="4593045"/>
            <a:ext cx="1670059" cy="12018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347368">
            <a:off x="4211304" y="4506326"/>
            <a:ext cx="1376232" cy="77595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347368">
            <a:off x="4283130" y="4430688"/>
            <a:ext cx="1304590" cy="84858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808260" y="3418480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MELANCHOLIA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8342589">
            <a:off x="5768323" y="4226526"/>
            <a:ext cx="1191318" cy="360040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352" y="-57083"/>
            <a:ext cx="6906895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Melancholia States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1700"/>
            <a:ext cx="9144000" cy="528219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000" dirty="0" smtClean="0"/>
              <a:t>Dissipative system, co-existing attractors Ω</a:t>
            </a:r>
            <a:r>
              <a:rPr lang="en-US" sz="3000" baseline="-25000" dirty="0" smtClean="0"/>
              <a:t>1</a:t>
            </a:r>
            <a:r>
              <a:rPr lang="en-US" sz="3000" dirty="0" smtClean="0"/>
              <a:t>,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smtClean="0">
                <a:solidFill>
                  <a:srgbClr val="000000"/>
                </a:solidFill>
              </a:rPr>
              <a:t>Ω</a:t>
            </a:r>
            <a:r>
              <a:rPr lang="en-US" sz="3000" baseline="-25000" dirty="0" smtClean="0">
                <a:solidFill>
                  <a:srgbClr val="000000"/>
                </a:solidFill>
              </a:rPr>
              <a:t>2; </a:t>
            </a:r>
            <a:r>
              <a:rPr lang="en-US" sz="3000" dirty="0"/>
              <a:t>basins </a:t>
            </a:r>
            <a:r>
              <a:rPr lang="en-US" sz="3000" dirty="0" smtClean="0"/>
              <a:t>B</a:t>
            </a:r>
            <a:r>
              <a:rPr lang="en-US" sz="3000" baseline="-25000" dirty="0" smtClean="0"/>
              <a:t>1</a:t>
            </a:r>
            <a:r>
              <a:rPr lang="en-US" sz="3000" dirty="0" smtClean="0"/>
              <a:t>, B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; Inv. </a:t>
            </a:r>
            <a:r>
              <a:rPr lang="en-US" sz="3000" smtClean="0"/>
              <a:t>measure </a:t>
            </a:r>
            <a:r>
              <a:rPr lang="en-US" sz="3000" dirty="0" smtClean="0"/>
              <a:t>ergodic comp. ν</a:t>
            </a:r>
            <a:r>
              <a:rPr lang="en-US" sz="3000" baseline="-25000" dirty="0" smtClean="0"/>
              <a:t>1</a:t>
            </a:r>
            <a:r>
              <a:rPr lang="en-US" sz="3000" dirty="0"/>
              <a:t>,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smtClean="0"/>
              <a:t>ν</a:t>
            </a:r>
            <a:r>
              <a:rPr lang="en-US" sz="3000" baseline="-25000" dirty="0" smtClean="0">
                <a:solidFill>
                  <a:srgbClr val="000000"/>
                </a:solidFill>
              </a:rPr>
              <a:t>2</a:t>
            </a:r>
            <a:r>
              <a:rPr lang="en-US" sz="3000" dirty="0" smtClean="0">
                <a:solidFill>
                  <a:srgbClr val="000000"/>
                </a:solidFill>
              </a:rPr>
              <a:t>|</a:t>
            </a:r>
            <a:r>
              <a:rPr lang="en-US" sz="3000" dirty="0" smtClean="0"/>
              <a:t>ν=αν</a:t>
            </a:r>
            <a:r>
              <a:rPr lang="en-US" sz="3000" baseline="-25000" dirty="0" smtClean="0"/>
              <a:t>1</a:t>
            </a:r>
            <a:r>
              <a:rPr lang="en-US" sz="3000" dirty="0" smtClean="0"/>
              <a:t>+</a:t>
            </a:r>
            <a:r>
              <a:rPr lang="en-US" sz="3000" dirty="0" smtClean="0">
                <a:solidFill>
                  <a:srgbClr val="000000"/>
                </a:solidFill>
              </a:rPr>
              <a:t>(1-</a:t>
            </a:r>
            <a:r>
              <a:rPr lang="en-US" sz="3000" dirty="0" smtClean="0"/>
              <a:t>α)ν</a:t>
            </a:r>
            <a:r>
              <a:rPr lang="en-US" sz="3000" baseline="-25000" dirty="0" smtClean="0">
                <a:solidFill>
                  <a:srgbClr val="000000"/>
                </a:solidFill>
              </a:rPr>
              <a:t>2</a:t>
            </a:r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 smtClean="0"/>
              <a:t>M State Π</a:t>
            </a:r>
            <a:r>
              <a:rPr lang="en-US" sz="3000" baseline="-25000" dirty="0" smtClean="0"/>
              <a:t>1</a:t>
            </a:r>
            <a:r>
              <a:rPr lang="en-US" sz="3000" dirty="0" smtClean="0"/>
              <a:t> attracts orbits </a:t>
            </a:r>
            <a:r>
              <a:rPr lang="en-US" sz="3000" dirty="0" err="1" smtClean="0"/>
              <a:t>initialised</a:t>
            </a:r>
            <a:r>
              <a:rPr lang="en-US" sz="3000" dirty="0" smtClean="0"/>
              <a:t> on basin boundary </a:t>
            </a:r>
            <a:r>
              <a:rPr lang="en-US" sz="3000" dirty="0" err="1" smtClean="0"/>
              <a:t>δΒ</a:t>
            </a:r>
            <a:r>
              <a:rPr lang="en-US" sz="3000" dirty="0" smtClean="0"/>
              <a:t> between basins B</a:t>
            </a:r>
            <a:r>
              <a:rPr lang="en-US" sz="3000" baseline="-25000" dirty="0" smtClean="0"/>
              <a:t>1</a:t>
            </a:r>
            <a:r>
              <a:rPr lang="en-US" sz="3000" dirty="0" smtClean="0"/>
              <a:t> and B</a:t>
            </a:r>
            <a:r>
              <a:rPr lang="en-US" sz="3000" baseline="-25000" dirty="0" smtClean="0"/>
              <a:t>2</a:t>
            </a:r>
            <a:endParaRPr lang="en-US" sz="3000" dirty="0" smtClean="0"/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8" name="Picture 4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3860800"/>
            <a:ext cx="3351213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" y="4310604"/>
            <a:ext cx="3548463" cy="301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3314700" y="4479786"/>
            <a:ext cx="1129453" cy="5875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Π</a:t>
            </a:r>
            <a:r>
              <a:rPr lang="en-US" sz="3600" baseline="-25000" dirty="0" smtClean="0">
                <a:solidFill>
                  <a:srgbClr val="FFFFFF"/>
                </a:solidFill>
              </a:rPr>
              <a:t>1</a:t>
            </a:r>
            <a:endParaRPr lang="en-US" sz="3600" baseline="-250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3175" y="5715401"/>
            <a:ext cx="647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Ω</a:t>
            </a:r>
            <a:r>
              <a:rPr lang="en-US" sz="3600" baseline="-25000" dirty="0" smtClean="0">
                <a:solidFill>
                  <a:srgbClr val="FFFFFF"/>
                </a:solidFill>
              </a:rPr>
              <a:t>1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3171" y="5156200"/>
            <a:ext cx="647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Ω</a:t>
            </a:r>
            <a:r>
              <a:rPr lang="en-US" sz="3600" baseline="-25000" dirty="0" smtClean="0">
                <a:solidFill>
                  <a:srgbClr val="FFFFFF"/>
                </a:solidFill>
              </a:rPr>
              <a:t>2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3009900" y="3454400"/>
            <a:ext cx="838200" cy="1092273"/>
          </a:xfrm>
          <a:custGeom>
            <a:avLst/>
            <a:gdLst>
              <a:gd name="connsiteX0" fmla="*/ 0 w 838200"/>
              <a:gd name="connsiteY0" fmla="*/ 0 h 1092273"/>
              <a:gd name="connsiteX1" fmla="*/ 63500 w 838200"/>
              <a:gd name="connsiteY1" fmla="*/ 38100 h 1092273"/>
              <a:gd name="connsiteX2" fmla="*/ 139700 w 838200"/>
              <a:gd name="connsiteY2" fmla="*/ 88900 h 1092273"/>
              <a:gd name="connsiteX3" fmla="*/ 215900 w 838200"/>
              <a:gd name="connsiteY3" fmla="*/ 139700 h 1092273"/>
              <a:gd name="connsiteX4" fmla="*/ 254000 w 838200"/>
              <a:gd name="connsiteY4" fmla="*/ 165100 h 1092273"/>
              <a:gd name="connsiteX5" fmla="*/ 292100 w 838200"/>
              <a:gd name="connsiteY5" fmla="*/ 190500 h 1092273"/>
              <a:gd name="connsiteX6" fmla="*/ 368300 w 838200"/>
              <a:gd name="connsiteY6" fmla="*/ 266700 h 1092273"/>
              <a:gd name="connsiteX7" fmla="*/ 406400 w 838200"/>
              <a:gd name="connsiteY7" fmla="*/ 304800 h 1092273"/>
              <a:gd name="connsiteX8" fmla="*/ 457200 w 838200"/>
              <a:gd name="connsiteY8" fmla="*/ 381000 h 1092273"/>
              <a:gd name="connsiteX9" fmla="*/ 482600 w 838200"/>
              <a:gd name="connsiteY9" fmla="*/ 419100 h 1092273"/>
              <a:gd name="connsiteX10" fmla="*/ 520700 w 838200"/>
              <a:gd name="connsiteY10" fmla="*/ 444500 h 1092273"/>
              <a:gd name="connsiteX11" fmla="*/ 571500 w 838200"/>
              <a:gd name="connsiteY11" fmla="*/ 520700 h 1092273"/>
              <a:gd name="connsiteX12" fmla="*/ 584200 w 838200"/>
              <a:gd name="connsiteY12" fmla="*/ 558800 h 1092273"/>
              <a:gd name="connsiteX13" fmla="*/ 609600 w 838200"/>
              <a:gd name="connsiteY13" fmla="*/ 596900 h 1092273"/>
              <a:gd name="connsiteX14" fmla="*/ 635000 w 838200"/>
              <a:gd name="connsiteY14" fmla="*/ 673100 h 1092273"/>
              <a:gd name="connsiteX15" fmla="*/ 673100 w 838200"/>
              <a:gd name="connsiteY15" fmla="*/ 749300 h 1092273"/>
              <a:gd name="connsiteX16" fmla="*/ 698500 w 838200"/>
              <a:gd name="connsiteY16" fmla="*/ 787400 h 1092273"/>
              <a:gd name="connsiteX17" fmla="*/ 723900 w 838200"/>
              <a:gd name="connsiteY17" fmla="*/ 863600 h 1092273"/>
              <a:gd name="connsiteX18" fmla="*/ 749300 w 838200"/>
              <a:gd name="connsiteY18" fmla="*/ 901700 h 1092273"/>
              <a:gd name="connsiteX19" fmla="*/ 774700 w 838200"/>
              <a:gd name="connsiteY19" fmla="*/ 977900 h 1092273"/>
              <a:gd name="connsiteX20" fmla="*/ 787400 w 838200"/>
              <a:gd name="connsiteY20" fmla="*/ 1016000 h 1092273"/>
              <a:gd name="connsiteX21" fmla="*/ 800100 w 838200"/>
              <a:gd name="connsiteY21" fmla="*/ 1054100 h 1092273"/>
              <a:gd name="connsiteX22" fmla="*/ 838200 w 838200"/>
              <a:gd name="connsiteY22" fmla="*/ 1092200 h 1092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8200" h="1092273">
                <a:moveTo>
                  <a:pt x="0" y="0"/>
                </a:moveTo>
                <a:cubicBezTo>
                  <a:pt x="21167" y="12700"/>
                  <a:pt x="42675" y="24848"/>
                  <a:pt x="63500" y="38100"/>
                </a:cubicBezTo>
                <a:cubicBezTo>
                  <a:pt x="89254" y="54489"/>
                  <a:pt x="114300" y="71967"/>
                  <a:pt x="139700" y="88900"/>
                </a:cubicBezTo>
                <a:lnTo>
                  <a:pt x="215900" y="139700"/>
                </a:lnTo>
                <a:lnTo>
                  <a:pt x="254000" y="165100"/>
                </a:lnTo>
                <a:cubicBezTo>
                  <a:pt x="266700" y="173567"/>
                  <a:pt x="281307" y="179707"/>
                  <a:pt x="292100" y="190500"/>
                </a:cubicBezTo>
                <a:lnTo>
                  <a:pt x="368300" y="266700"/>
                </a:lnTo>
                <a:cubicBezTo>
                  <a:pt x="381000" y="279400"/>
                  <a:pt x="396437" y="289856"/>
                  <a:pt x="406400" y="304800"/>
                </a:cubicBezTo>
                <a:lnTo>
                  <a:pt x="457200" y="381000"/>
                </a:lnTo>
                <a:cubicBezTo>
                  <a:pt x="465667" y="393700"/>
                  <a:pt x="469900" y="410633"/>
                  <a:pt x="482600" y="419100"/>
                </a:cubicBezTo>
                <a:lnTo>
                  <a:pt x="520700" y="444500"/>
                </a:lnTo>
                <a:cubicBezTo>
                  <a:pt x="550897" y="535092"/>
                  <a:pt x="508079" y="425568"/>
                  <a:pt x="571500" y="520700"/>
                </a:cubicBezTo>
                <a:cubicBezTo>
                  <a:pt x="578926" y="531839"/>
                  <a:pt x="578213" y="546826"/>
                  <a:pt x="584200" y="558800"/>
                </a:cubicBezTo>
                <a:cubicBezTo>
                  <a:pt x="591026" y="572452"/>
                  <a:pt x="603401" y="582952"/>
                  <a:pt x="609600" y="596900"/>
                </a:cubicBezTo>
                <a:cubicBezTo>
                  <a:pt x="620474" y="621366"/>
                  <a:pt x="620148" y="650823"/>
                  <a:pt x="635000" y="673100"/>
                </a:cubicBezTo>
                <a:cubicBezTo>
                  <a:pt x="707793" y="782289"/>
                  <a:pt x="620520" y="644140"/>
                  <a:pt x="673100" y="749300"/>
                </a:cubicBezTo>
                <a:cubicBezTo>
                  <a:pt x="679926" y="762952"/>
                  <a:pt x="692301" y="773452"/>
                  <a:pt x="698500" y="787400"/>
                </a:cubicBezTo>
                <a:cubicBezTo>
                  <a:pt x="709374" y="811866"/>
                  <a:pt x="709048" y="841323"/>
                  <a:pt x="723900" y="863600"/>
                </a:cubicBezTo>
                <a:cubicBezTo>
                  <a:pt x="732367" y="876300"/>
                  <a:pt x="743101" y="887752"/>
                  <a:pt x="749300" y="901700"/>
                </a:cubicBezTo>
                <a:cubicBezTo>
                  <a:pt x="760174" y="926166"/>
                  <a:pt x="766233" y="952500"/>
                  <a:pt x="774700" y="977900"/>
                </a:cubicBezTo>
                <a:lnTo>
                  <a:pt x="787400" y="1016000"/>
                </a:lnTo>
                <a:cubicBezTo>
                  <a:pt x="791633" y="1028700"/>
                  <a:pt x="792674" y="1042961"/>
                  <a:pt x="800100" y="1054100"/>
                </a:cubicBezTo>
                <a:cubicBezTo>
                  <a:pt x="827848" y="1095722"/>
                  <a:pt x="810236" y="1092200"/>
                  <a:pt x="838200" y="1092200"/>
                </a:cubicBezTo>
              </a:path>
            </a:pathLst>
          </a:custGeom>
          <a:ln w="762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4114800" y="5067300"/>
            <a:ext cx="1206603" cy="1717172"/>
          </a:xfrm>
          <a:custGeom>
            <a:avLst/>
            <a:gdLst>
              <a:gd name="connsiteX0" fmla="*/ 0 w 1206603"/>
              <a:gd name="connsiteY0" fmla="*/ 0 h 1615572"/>
              <a:gd name="connsiteX1" fmla="*/ 12700 w 1206603"/>
              <a:gd name="connsiteY1" fmla="*/ 127000 h 1615572"/>
              <a:gd name="connsiteX2" fmla="*/ 38100 w 1206603"/>
              <a:gd name="connsiteY2" fmla="*/ 165100 h 1615572"/>
              <a:gd name="connsiteX3" fmla="*/ 63500 w 1206603"/>
              <a:gd name="connsiteY3" fmla="*/ 241300 h 1615572"/>
              <a:gd name="connsiteX4" fmla="*/ 139700 w 1206603"/>
              <a:gd name="connsiteY4" fmla="*/ 368300 h 1615572"/>
              <a:gd name="connsiteX5" fmla="*/ 241300 w 1206603"/>
              <a:gd name="connsiteY5" fmla="*/ 520700 h 1615572"/>
              <a:gd name="connsiteX6" fmla="*/ 266700 w 1206603"/>
              <a:gd name="connsiteY6" fmla="*/ 558800 h 1615572"/>
              <a:gd name="connsiteX7" fmla="*/ 292100 w 1206603"/>
              <a:gd name="connsiteY7" fmla="*/ 596900 h 1615572"/>
              <a:gd name="connsiteX8" fmla="*/ 368300 w 1206603"/>
              <a:gd name="connsiteY8" fmla="*/ 685800 h 1615572"/>
              <a:gd name="connsiteX9" fmla="*/ 406400 w 1206603"/>
              <a:gd name="connsiteY9" fmla="*/ 723900 h 1615572"/>
              <a:gd name="connsiteX10" fmla="*/ 431800 w 1206603"/>
              <a:gd name="connsiteY10" fmla="*/ 762000 h 1615572"/>
              <a:gd name="connsiteX11" fmla="*/ 533400 w 1206603"/>
              <a:gd name="connsiteY11" fmla="*/ 863600 h 1615572"/>
              <a:gd name="connsiteX12" fmla="*/ 596900 w 1206603"/>
              <a:gd name="connsiteY12" fmla="*/ 927100 h 1615572"/>
              <a:gd name="connsiteX13" fmla="*/ 673100 w 1206603"/>
              <a:gd name="connsiteY13" fmla="*/ 1003300 h 1615572"/>
              <a:gd name="connsiteX14" fmla="*/ 736600 w 1206603"/>
              <a:gd name="connsiteY14" fmla="*/ 1079500 h 1615572"/>
              <a:gd name="connsiteX15" fmla="*/ 774700 w 1206603"/>
              <a:gd name="connsiteY15" fmla="*/ 1130300 h 1615572"/>
              <a:gd name="connsiteX16" fmla="*/ 812800 w 1206603"/>
              <a:gd name="connsiteY16" fmla="*/ 1168400 h 1615572"/>
              <a:gd name="connsiteX17" fmla="*/ 863600 w 1206603"/>
              <a:gd name="connsiteY17" fmla="*/ 1257300 h 1615572"/>
              <a:gd name="connsiteX18" fmla="*/ 901700 w 1206603"/>
              <a:gd name="connsiteY18" fmla="*/ 1295400 h 1615572"/>
              <a:gd name="connsiteX19" fmla="*/ 939800 w 1206603"/>
              <a:gd name="connsiteY19" fmla="*/ 1346200 h 1615572"/>
              <a:gd name="connsiteX20" fmla="*/ 1028700 w 1206603"/>
              <a:gd name="connsiteY20" fmla="*/ 1447800 h 1615572"/>
              <a:gd name="connsiteX21" fmla="*/ 1130300 w 1206603"/>
              <a:gd name="connsiteY21" fmla="*/ 1562100 h 1615572"/>
              <a:gd name="connsiteX22" fmla="*/ 1168400 w 1206603"/>
              <a:gd name="connsiteY22" fmla="*/ 1600200 h 1615572"/>
              <a:gd name="connsiteX23" fmla="*/ 1206500 w 1206603"/>
              <a:gd name="connsiteY23" fmla="*/ 1600200 h 161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06603" h="1615572">
                <a:moveTo>
                  <a:pt x="0" y="0"/>
                </a:moveTo>
                <a:cubicBezTo>
                  <a:pt x="4233" y="42333"/>
                  <a:pt x="3133" y="85545"/>
                  <a:pt x="12700" y="127000"/>
                </a:cubicBezTo>
                <a:cubicBezTo>
                  <a:pt x="16132" y="141873"/>
                  <a:pt x="31901" y="151152"/>
                  <a:pt x="38100" y="165100"/>
                </a:cubicBezTo>
                <a:cubicBezTo>
                  <a:pt x="48974" y="189566"/>
                  <a:pt x="53556" y="216441"/>
                  <a:pt x="63500" y="241300"/>
                </a:cubicBezTo>
                <a:cubicBezTo>
                  <a:pt x="83026" y="290115"/>
                  <a:pt x="109883" y="323575"/>
                  <a:pt x="139700" y="368300"/>
                </a:cubicBezTo>
                <a:lnTo>
                  <a:pt x="241300" y="520700"/>
                </a:lnTo>
                <a:lnTo>
                  <a:pt x="266700" y="558800"/>
                </a:lnTo>
                <a:cubicBezTo>
                  <a:pt x="275167" y="571500"/>
                  <a:pt x="281307" y="586107"/>
                  <a:pt x="292100" y="596900"/>
                </a:cubicBezTo>
                <a:cubicBezTo>
                  <a:pt x="386640" y="691440"/>
                  <a:pt x="270547" y="571755"/>
                  <a:pt x="368300" y="685800"/>
                </a:cubicBezTo>
                <a:cubicBezTo>
                  <a:pt x="379989" y="699437"/>
                  <a:pt x="394902" y="710102"/>
                  <a:pt x="406400" y="723900"/>
                </a:cubicBezTo>
                <a:cubicBezTo>
                  <a:pt x="416171" y="735626"/>
                  <a:pt x="421533" y="750706"/>
                  <a:pt x="431800" y="762000"/>
                </a:cubicBezTo>
                <a:cubicBezTo>
                  <a:pt x="464017" y="797439"/>
                  <a:pt x="499533" y="829733"/>
                  <a:pt x="533400" y="863600"/>
                </a:cubicBezTo>
                <a:lnTo>
                  <a:pt x="596900" y="927100"/>
                </a:lnTo>
                <a:cubicBezTo>
                  <a:pt x="622300" y="952500"/>
                  <a:pt x="653175" y="973412"/>
                  <a:pt x="673100" y="1003300"/>
                </a:cubicBezTo>
                <a:cubicBezTo>
                  <a:pt x="729238" y="1087507"/>
                  <a:pt x="663261" y="993937"/>
                  <a:pt x="736600" y="1079500"/>
                </a:cubicBezTo>
                <a:cubicBezTo>
                  <a:pt x="750375" y="1095571"/>
                  <a:pt x="760925" y="1114229"/>
                  <a:pt x="774700" y="1130300"/>
                </a:cubicBezTo>
                <a:cubicBezTo>
                  <a:pt x="786389" y="1143937"/>
                  <a:pt x="801302" y="1154602"/>
                  <a:pt x="812800" y="1168400"/>
                </a:cubicBezTo>
                <a:cubicBezTo>
                  <a:pt x="872794" y="1240392"/>
                  <a:pt x="801492" y="1170348"/>
                  <a:pt x="863600" y="1257300"/>
                </a:cubicBezTo>
                <a:cubicBezTo>
                  <a:pt x="874039" y="1271915"/>
                  <a:pt x="890011" y="1281763"/>
                  <a:pt x="901700" y="1295400"/>
                </a:cubicBezTo>
                <a:cubicBezTo>
                  <a:pt x="915475" y="1311471"/>
                  <a:pt x="927662" y="1328860"/>
                  <a:pt x="939800" y="1346200"/>
                </a:cubicBezTo>
                <a:cubicBezTo>
                  <a:pt x="1004623" y="1438804"/>
                  <a:pt x="962422" y="1403615"/>
                  <a:pt x="1028700" y="1447800"/>
                </a:cubicBezTo>
                <a:cubicBezTo>
                  <a:pt x="1074025" y="1515788"/>
                  <a:pt x="1043307" y="1475107"/>
                  <a:pt x="1130300" y="1562100"/>
                </a:cubicBezTo>
                <a:cubicBezTo>
                  <a:pt x="1143000" y="1574800"/>
                  <a:pt x="1151361" y="1594520"/>
                  <a:pt x="1168400" y="1600200"/>
                </a:cubicBezTo>
                <a:cubicBezTo>
                  <a:pt x="1210516" y="1614239"/>
                  <a:pt x="1206500" y="1626287"/>
                  <a:pt x="1206500" y="1600200"/>
                </a:cubicBezTo>
              </a:path>
            </a:pathLst>
          </a:custGeom>
          <a:ln w="762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4318000" y="4785680"/>
            <a:ext cx="1765300" cy="1538920"/>
          </a:xfrm>
          <a:custGeom>
            <a:avLst/>
            <a:gdLst>
              <a:gd name="connsiteX0" fmla="*/ 774700 w 1765300"/>
              <a:gd name="connsiteY0" fmla="*/ 1538920 h 1538920"/>
              <a:gd name="connsiteX1" fmla="*/ 749300 w 1765300"/>
              <a:gd name="connsiteY1" fmla="*/ 1475420 h 1538920"/>
              <a:gd name="connsiteX2" fmla="*/ 723900 w 1765300"/>
              <a:gd name="connsiteY2" fmla="*/ 1437320 h 1538920"/>
              <a:gd name="connsiteX3" fmla="*/ 685800 w 1765300"/>
              <a:gd name="connsiteY3" fmla="*/ 1361120 h 1538920"/>
              <a:gd name="connsiteX4" fmla="*/ 647700 w 1765300"/>
              <a:gd name="connsiteY4" fmla="*/ 1335720 h 1538920"/>
              <a:gd name="connsiteX5" fmla="*/ 596900 w 1765300"/>
              <a:gd name="connsiteY5" fmla="*/ 1259520 h 1538920"/>
              <a:gd name="connsiteX6" fmla="*/ 571500 w 1765300"/>
              <a:gd name="connsiteY6" fmla="*/ 1221420 h 1538920"/>
              <a:gd name="connsiteX7" fmla="*/ 495300 w 1765300"/>
              <a:gd name="connsiteY7" fmla="*/ 1145220 h 1538920"/>
              <a:gd name="connsiteX8" fmla="*/ 457200 w 1765300"/>
              <a:gd name="connsiteY8" fmla="*/ 1107120 h 1538920"/>
              <a:gd name="connsiteX9" fmla="*/ 431800 w 1765300"/>
              <a:gd name="connsiteY9" fmla="*/ 1069020 h 1538920"/>
              <a:gd name="connsiteX10" fmla="*/ 393700 w 1765300"/>
              <a:gd name="connsiteY10" fmla="*/ 1043620 h 1538920"/>
              <a:gd name="connsiteX11" fmla="*/ 279400 w 1765300"/>
              <a:gd name="connsiteY11" fmla="*/ 942020 h 1538920"/>
              <a:gd name="connsiteX12" fmla="*/ 228600 w 1765300"/>
              <a:gd name="connsiteY12" fmla="*/ 865820 h 1538920"/>
              <a:gd name="connsiteX13" fmla="*/ 190500 w 1765300"/>
              <a:gd name="connsiteY13" fmla="*/ 827720 h 1538920"/>
              <a:gd name="connsiteX14" fmla="*/ 101600 w 1765300"/>
              <a:gd name="connsiteY14" fmla="*/ 726120 h 1538920"/>
              <a:gd name="connsiteX15" fmla="*/ 88900 w 1765300"/>
              <a:gd name="connsiteY15" fmla="*/ 688020 h 1538920"/>
              <a:gd name="connsiteX16" fmla="*/ 38100 w 1765300"/>
              <a:gd name="connsiteY16" fmla="*/ 611820 h 1538920"/>
              <a:gd name="connsiteX17" fmla="*/ 12700 w 1765300"/>
              <a:gd name="connsiteY17" fmla="*/ 535620 h 1538920"/>
              <a:gd name="connsiteX18" fmla="*/ 0 w 1765300"/>
              <a:gd name="connsiteY18" fmla="*/ 497520 h 1538920"/>
              <a:gd name="connsiteX19" fmla="*/ 12700 w 1765300"/>
              <a:gd name="connsiteY19" fmla="*/ 345120 h 1538920"/>
              <a:gd name="connsiteX20" fmla="*/ 38100 w 1765300"/>
              <a:gd name="connsiteY20" fmla="*/ 268920 h 1538920"/>
              <a:gd name="connsiteX21" fmla="*/ 76200 w 1765300"/>
              <a:gd name="connsiteY21" fmla="*/ 243520 h 1538920"/>
              <a:gd name="connsiteX22" fmla="*/ 88900 w 1765300"/>
              <a:gd name="connsiteY22" fmla="*/ 205420 h 1538920"/>
              <a:gd name="connsiteX23" fmla="*/ 165100 w 1765300"/>
              <a:gd name="connsiteY23" fmla="*/ 154620 h 1538920"/>
              <a:gd name="connsiteX24" fmla="*/ 241300 w 1765300"/>
              <a:gd name="connsiteY24" fmla="*/ 91120 h 1538920"/>
              <a:gd name="connsiteX25" fmla="*/ 292100 w 1765300"/>
              <a:gd name="connsiteY25" fmla="*/ 53020 h 1538920"/>
              <a:gd name="connsiteX26" fmla="*/ 368300 w 1765300"/>
              <a:gd name="connsiteY26" fmla="*/ 27620 h 1538920"/>
              <a:gd name="connsiteX27" fmla="*/ 469900 w 1765300"/>
              <a:gd name="connsiteY27" fmla="*/ 2220 h 1538920"/>
              <a:gd name="connsiteX28" fmla="*/ 1333500 w 1765300"/>
              <a:gd name="connsiteY28" fmla="*/ 27620 h 1538920"/>
              <a:gd name="connsiteX29" fmla="*/ 1473200 w 1765300"/>
              <a:gd name="connsiteY29" fmla="*/ 53020 h 1538920"/>
              <a:gd name="connsiteX30" fmla="*/ 1524000 w 1765300"/>
              <a:gd name="connsiteY30" fmla="*/ 65720 h 1538920"/>
              <a:gd name="connsiteX31" fmla="*/ 1600200 w 1765300"/>
              <a:gd name="connsiteY31" fmla="*/ 91120 h 1538920"/>
              <a:gd name="connsiteX32" fmla="*/ 1727200 w 1765300"/>
              <a:gd name="connsiteY32" fmla="*/ 116520 h 1538920"/>
              <a:gd name="connsiteX33" fmla="*/ 1765300 w 1765300"/>
              <a:gd name="connsiteY33" fmla="*/ 129220 h 153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65300" h="1538920">
                <a:moveTo>
                  <a:pt x="774700" y="1538920"/>
                </a:moveTo>
                <a:cubicBezTo>
                  <a:pt x="766233" y="1517753"/>
                  <a:pt x="759495" y="1495810"/>
                  <a:pt x="749300" y="1475420"/>
                </a:cubicBezTo>
                <a:cubicBezTo>
                  <a:pt x="742474" y="1461768"/>
                  <a:pt x="730726" y="1450972"/>
                  <a:pt x="723900" y="1437320"/>
                </a:cubicBezTo>
                <a:cubicBezTo>
                  <a:pt x="703242" y="1396003"/>
                  <a:pt x="722196" y="1397516"/>
                  <a:pt x="685800" y="1361120"/>
                </a:cubicBezTo>
                <a:cubicBezTo>
                  <a:pt x="675007" y="1350327"/>
                  <a:pt x="660400" y="1344187"/>
                  <a:pt x="647700" y="1335720"/>
                </a:cubicBezTo>
                <a:cubicBezTo>
                  <a:pt x="625381" y="1268763"/>
                  <a:pt x="649751" y="1322941"/>
                  <a:pt x="596900" y="1259520"/>
                </a:cubicBezTo>
                <a:cubicBezTo>
                  <a:pt x="587129" y="1247794"/>
                  <a:pt x="581641" y="1232828"/>
                  <a:pt x="571500" y="1221420"/>
                </a:cubicBezTo>
                <a:cubicBezTo>
                  <a:pt x="547635" y="1194572"/>
                  <a:pt x="520700" y="1170620"/>
                  <a:pt x="495300" y="1145220"/>
                </a:cubicBezTo>
                <a:cubicBezTo>
                  <a:pt x="482600" y="1132520"/>
                  <a:pt x="467163" y="1122064"/>
                  <a:pt x="457200" y="1107120"/>
                </a:cubicBezTo>
                <a:cubicBezTo>
                  <a:pt x="448733" y="1094420"/>
                  <a:pt x="442593" y="1079813"/>
                  <a:pt x="431800" y="1069020"/>
                </a:cubicBezTo>
                <a:cubicBezTo>
                  <a:pt x="421007" y="1058227"/>
                  <a:pt x="405108" y="1053761"/>
                  <a:pt x="393700" y="1043620"/>
                </a:cubicBezTo>
                <a:cubicBezTo>
                  <a:pt x="263211" y="927629"/>
                  <a:pt x="365871" y="999667"/>
                  <a:pt x="279400" y="942020"/>
                </a:cubicBezTo>
                <a:cubicBezTo>
                  <a:pt x="262467" y="916620"/>
                  <a:pt x="250186" y="887406"/>
                  <a:pt x="228600" y="865820"/>
                </a:cubicBezTo>
                <a:cubicBezTo>
                  <a:pt x="215900" y="853120"/>
                  <a:pt x="201527" y="841897"/>
                  <a:pt x="190500" y="827720"/>
                </a:cubicBezTo>
                <a:cubicBezTo>
                  <a:pt x="110718" y="725143"/>
                  <a:pt x="175358" y="775292"/>
                  <a:pt x="101600" y="726120"/>
                </a:cubicBezTo>
                <a:cubicBezTo>
                  <a:pt x="97367" y="713420"/>
                  <a:pt x="95401" y="699722"/>
                  <a:pt x="88900" y="688020"/>
                </a:cubicBezTo>
                <a:cubicBezTo>
                  <a:pt x="74075" y="661335"/>
                  <a:pt x="47753" y="640780"/>
                  <a:pt x="38100" y="611820"/>
                </a:cubicBezTo>
                <a:lnTo>
                  <a:pt x="12700" y="535620"/>
                </a:lnTo>
                <a:lnTo>
                  <a:pt x="0" y="497520"/>
                </a:lnTo>
                <a:cubicBezTo>
                  <a:pt x="4233" y="446720"/>
                  <a:pt x="4320" y="395402"/>
                  <a:pt x="12700" y="345120"/>
                </a:cubicBezTo>
                <a:cubicBezTo>
                  <a:pt x="17102" y="318710"/>
                  <a:pt x="15823" y="283772"/>
                  <a:pt x="38100" y="268920"/>
                </a:cubicBezTo>
                <a:lnTo>
                  <a:pt x="76200" y="243520"/>
                </a:lnTo>
                <a:cubicBezTo>
                  <a:pt x="80433" y="230820"/>
                  <a:pt x="79434" y="214886"/>
                  <a:pt x="88900" y="205420"/>
                </a:cubicBezTo>
                <a:cubicBezTo>
                  <a:pt x="110486" y="183834"/>
                  <a:pt x="165100" y="154620"/>
                  <a:pt x="165100" y="154620"/>
                </a:cubicBezTo>
                <a:cubicBezTo>
                  <a:pt x="208425" y="89633"/>
                  <a:pt x="167640" y="137157"/>
                  <a:pt x="241300" y="91120"/>
                </a:cubicBezTo>
                <a:cubicBezTo>
                  <a:pt x="259249" y="79902"/>
                  <a:pt x="273168" y="62486"/>
                  <a:pt x="292100" y="53020"/>
                </a:cubicBezTo>
                <a:cubicBezTo>
                  <a:pt x="316047" y="41046"/>
                  <a:pt x="342900" y="36087"/>
                  <a:pt x="368300" y="27620"/>
                </a:cubicBezTo>
                <a:cubicBezTo>
                  <a:pt x="426878" y="8094"/>
                  <a:pt x="393273" y="17545"/>
                  <a:pt x="469900" y="2220"/>
                </a:cubicBezTo>
                <a:cubicBezTo>
                  <a:pt x="1036852" y="11514"/>
                  <a:pt x="1016475" y="-21153"/>
                  <a:pt x="1333500" y="27620"/>
                </a:cubicBezTo>
                <a:cubicBezTo>
                  <a:pt x="1378304" y="34513"/>
                  <a:pt x="1428617" y="43113"/>
                  <a:pt x="1473200" y="53020"/>
                </a:cubicBezTo>
                <a:cubicBezTo>
                  <a:pt x="1490239" y="56806"/>
                  <a:pt x="1507282" y="60704"/>
                  <a:pt x="1524000" y="65720"/>
                </a:cubicBezTo>
                <a:cubicBezTo>
                  <a:pt x="1549645" y="73413"/>
                  <a:pt x="1574225" y="84626"/>
                  <a:pt x="1600200" y="91120"/>
                </a:cubicBezTo>
                <a:cubicBezTo>
                  <a:pt x="1802624" y="141726"/>
                  <a:pt x="1446949" y="54242"/>
                  <a:pt x="1727200" y="116520"/>
                </a:cubicBezTo>
                <a:cubicBezTo>
                  <a:pt x="1740268" y="119424"/>
                  <a:pt x="1765300" y="129220"/>
                  <a:pt x="1765300" y="129220"/>
                </a:cubicBez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257800" y="5339226"/>
            <a:ext cx="749481" cy="1074274"/>
          </a:xfrm>
          <a:custGeom>
            <a:avLst/>
            <a:gdLst>
              <a:gd name="connsiteX0" fmla="*/ 165100 w 749481"/>
              <a:gd name="connsiteY0" fmla="*/ 1074274 h 1074274"/>
              <a:gd name="connsiteX1" fmla="*/ 101600 w 749481"/>
              <a:gd name="connsiteY1" fmla="*/ 972674 h 1074274"/>
              <a:gd name="connsiteX2" fmla="*/ 88900 w 749481"/>
              <a:gd name="connsiteY2" fmla="*/ 934574 h 1074274"/>
              <a:gd name="connsiteX3" fmla="*/ 38100 w 749481"/>
              <a:gd name="connsiteY3" fmla="*/ 807574 h 1074274"/>
              <a:gd name="connsiteX4" fmla="*/ 12700 w 749481"/>
              <a:gd name="connsiteY4" fmla="*/ 731374 h 1074274"/>
              <a:gd name="connsiteX5" fmla="*/ 0 w 749481"/>
              <a:gd name="connsiteY5" fmla="*/ 693274 h 1074274"/>
              <a:gd name="connsiteX6" fmla="*/ 12700 w 749481"/>
              <a:gd name="connsiteY6" fmla="*/ 566274 h 1074274"/>
              <a:gd name="connsiteX7" fmla="*/ 50800 w 749481"/>
              <a:gd name="connsiteY7" fmla="*/ 439274 h 1074274"/>
              <a:gd name="connsiteX8" fmla="*/ 63500 w 749481"/>
              <a:gd name="connsiteY8" fmla="*/ 401174 h 1074274"/>
              <a:gd name="connsiteX9" fmla="*/ 114300 w 749481"/>
              <a:gd name="connsiteY9" fmla="*/ 324974 h 1074274"/>
              <a:gd name="connsiteX10" fmla="*/ 139700 w 749481"/>
              <a:gd name="connsiteY10" fmla="*/ 286874 h 1074274"/>
              <a:gd name="connsiteX11" fmla="*/ 241300 w 749481"/>
              <a:gd name="connsiteY11" fmla="*/ 172574 h 1074274"/>
              <a:gd name="connsiteX12" fmla="*/ 317500 w 749481"/>
              <a:gd name="connsiteY12" fmla="*/ 134474 h 1074274"/>
              <a:gd name="connsiteX13" fmla="*/ 355600 w 749481"/>
              <a:gd name="connsiteY13" fmla="*/ 109074 h 1074274"/>
              <a:gd name="connsiteX14" fmla="*/ 431800 w 749481"/>
              <a:gd name="connsiteY14" fmla="*/ 83674 h 1074274"/>
              <a:gd name="connsiteX15" fmla="*/ 469900 w 749481"/>
              <a:gd name="connsiteY15" fmla="*/ 70974 h 1074274"/>
              <a:gd name="connsiteX16" fmla="*/ 546100 w 749481"/>
              <a:gd name="connsiteY16" fmla="*/ 45574 h 1074274"/>
              <a:gd name="connsiteX17" fmla="*/ 584200 w 749481"/>
              <a:gd name="connsiteY17" fmla="*/ 32874 h 1074274"/>
              <a:gd name="connsiteX18" fmla="*/ 660400 w 749481"/>
              <a:gd name="connsiteY18" fmla="*/ 20174 h 1074274"/>
              <a:gd name="connsiteX19" fmla="*/ 749300 w 749481"/>
              <a:gd name="connsiteY19" fmla="*/ 32874 h 107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9481" h="1074274">
                <a:moveTo>
                  <a:pt x="165100" y="1074274"/>
                </a:moveTo>
                <a:cubicBezTo>
                  <a:pt x="143933" y="1040407"/>
                  <a:pt x="120724" y="1007735"/>
                  <a:pt x="101600" y="972674"/>
                </a:cubicBezTo>
                <a:cubicBezTo>
                  <a:pt x="95190" y="960922"/>
                  <a:pt x="94173" y="946879"/>
                  <a:pt x="88900" y="934574"/>
                </a:cubicBezTo>
                <a:cubicBezTo>
                  <a:pt x="32839" y="803766"/>
                  <a:pt x="95914" y="981016"/>
                  <a:pt x="38100" y="807574"/>
                </a:cubicBezTo>
                <a:lnTo>
                  <a:pt x="12700" y="731374"/>
                </a:lnTo>
                <a:lnTo>
                  <a:pt x="0" y="693274"/>
                </a:lnTo>
                <a:cubicBezTo>
                  <a:pt x="4233" y="650941"/>
                  <a:pt x="6683" y="608391"/>
                  <a:pt x="12700" y="566274"/>
                </a:cubicBezTo>
                <a:cubicBezTo>
                  <a:pt x="17498" y="532685"/>
                  <a:pt x="41962" y="465789"/>
                  <a:pt x="50800" y="439274"/>
                </a:cubicBezTo>
                <a:cubicBezTo>
                  <a:pt x="55033" y="426574"/>
                  <a:pt x="56074" y="412313"/>
                  <a:pt x="63500" y="401174"/>
                </a:cubicBezTo>
                <a:lnTo>
                  <a:pt x="114300" y="324974"/>
                </a:lnTo>
                <a:lnTo>
                  <a:pt x="139700" y="286874"/>
                </a:lnTo>
                <a:cubicBezTo>
                  <a:pt x="170239" y="241065"/>
                  <a:pt x="189104" y="207371"/>
                  <a:pt x="241300" y="172574"/>
                </a:cubicBezTo>
                <a:cubicBezTo>
                  <a:pt x="350489" y="99781"/>
                  <a:pt x="212340" y="187054"/>
                  <a:pt x="317500" y="134474"/>
                </a:cubicBezTo>
                <a:cubicBezTo>
                  <a:pt x="331152" y="127648"/>
                  <a:pt x="341652" y="115273"/>
                  <a:pt x="355600" y="109074"/>
                </a:cubicBezTo>
                <a:cubicBezTo>
                  <a:pt x="380066" y="98200"/>
                  <a:pt x="406400" y="92141"/>
                  <a:pt x="431800" y="83674"/>
                </a:cubicBezTo>
                <a:lnTo>
                  <a:pt x="469900" y="70974"/>
                </a:lnTo>
                <a:lnTo>
                  <a:pt x="546100" y="45574"/>
                </a:lnTo>
                <a:cubicBezTo>
                  <a:pt x="558800" y="41341"/>
                  <a:pt x="570995" y="35075"/>
                  <a:pt x="584200" y="32874"/>
                </a:cubicBezTo>
                <a:lnTo>
                  <a:pt x="660400" y="20174"/>
                </a:lnTo>
                <a:cubicBezTo>
                  <a:pt x="757682" y="5208"/>
                  <a:pt x="749300" y="-22158"/>
                  <a:pt x="749300" y="32874"/>
                </a:cubicBez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035300" y="3302000"/>
            <a:ext cx="3365500" cy="1195397"/>
          </a:xfrm>
          <a:custGeom>
            <a:avLst/>
            <a:gdLst>
              <a:gd name="connsiteX0" fmla="*/ 0 w 3365500"/>
              <a:gd name="connsiteY0" fmla="*/ 0 h 1195397"/>
              <a:gd name="connsiteX1" fmla="*/ 177800 w 3365500"/>
              <a:gd name="connsiteY1" fmla="*/ 12700 h 1195397"/>
              <a:gd name="connsiteX2" fmla="*/ 215900 w 3365500"/>
              <a:gd name="connsiteY2" fmla="*/ 38100 h 1195397"/>
              <a:gd name="connsiteX3" fmla="*/ 254000 w 3365500"/>
              <a:gd name="connsiteY3" fmla="*/ 50800 h 1195397"/>
              <a:gd name="connsiteX4" fmla="*/ 330200 w 3365500"/>
              <a:gd name="connsiteY4" fmla="*/ 88900 h 1195397"/>
              <a:gd name="connsiteX5" fmla="*/ 368300 w 3365500"/>
              <a:gd name="connsiteY5" fmla="*/ 127000 h 1195397"/>
              <a:gd name="connsiteX6" fmla="*/ 406400 w 3365500"/>
              <a:gd name="connsiteY6" fmla="*/ 152400 h 1195397"/>
              <a:gd name="connsiteX7" fmla="*/ 469900 w 3365500"/>
              <a:gd name="connsiteY7" fmla="*/ 215900 h 1195397"/>
              <a:gd name="connsiteX8" fmla="*/ 495300 w 3365500"/>
              <a:gd name="connsiteY8" fmla="*/ 254000 h 1195397"/>
              <a:gd name="connsiteX9" fmla="*/ 571500 w 3365500"/>
              <a:gd name="connsiteY9" fmla="*/ 317500 h 1195397"/>
              <a:gd name="connsiteX10" fmla="*/ 622300 w 3365500"/>
              <a:gd name="connsiteY10" fmla="*/ 393700 h 1195397"/>
              <a:gd name="connsiteX11" fmla="*/ 673100 w 3365500"/>
              <a:gd name="connsiteY11" fmla="*/ 469900 h 1195397"/>
              <a:gd name="connsiteX12" fmla="*/ 698500 w 3365500"/>
              <a:gd name="connsiteY12" fmla="*/ 508000 h 1195397"/>
              <a:gd name="connsiteX13" fmla="*/ 736600 w 3365500"/>
              <a:gd name="connsiteY13" fmla="*/ 584200 h 1195397"/>
              <a:gd name="connsiteX14" fmla="*/ 774700 w 3365500"/>
              <a:gd name="connsiteY14" fmla="*/ 723900 h 1195397"/>
              <a:gd name="connsiteX15" fmla="*/ 787400 w 3365500"/>
              <a:gd name="connsiteY15" fmla="*/ 762000 h 1195397"/>
              <a:gd name="connsiteX16" fmla="*/ 812800 w 3365500"/>
              <a:gd name="connsiteY16" fmla="*/ 800100 h 1195397"/>
              <a:gd name="connsiteX17" fmla="*/ 838200 w 3365500"/>
              <a:gd name="connsiteY17" fmla="*/ 876300 h 1195397"/>
              <a:gd name="connsiteX18" fmla="*/ 850900 w 3365500"/>
              <a:gd name="connsiteY18" fmla="*/ 914400 h 1195397"/>
              <a:gd name="connsiteX19" fmla="*/ 939800 w 3365500"/>
              <a:gd name="connsiteY19" fmla="*/ 1028700 h 1195397"/>
              <a:gd name="connsiteX20" fmla="*/ 1003300 w 3365500"/>
              <a:gd name="connsiteY20" fmla="*/ 1092200 h 1195397"/>
              <a:gd name="connsiteX21" fmla="*/ 1092200 w 3365500"/>
              <a:gd name="connsiteY21" fmla="*/ 1117600 h 1195397"/>
              <a:gd name="connsiteX22" fmla="*/ 1600200 w 3365500"/>
              <a:gd name="connsiteY22" fmla="*/ 1104900 h 1195397"/>
              <a:gd name="connsiteX23" fmla="*/ 2171700 w 3365500"/>
              <a:gd name="connsiteY23" fmla="*/ 1079500 h 1195397"/>
              <a:gd name="connsiteX24" fmla="*/ 2743200 w 3365500"/>
              <a:gd name="connsiteY24" fmla="*/ 1092200 h 1195397"/>
              <a:gd name="connsiteX25" fmla="*/ 2921000 w 3365500"/>
              <a:gd name="connsiteY25" fmla="*/ 1130300 h 1195397"/>
              <a:gd name="connsiteX26" fmla="*/ 2984500 w 3365500"/>
              <a:gd name="connsiteY26" fmla="*/ 1143000 h 1195397"/>
              <a:gd name="connsiteX27" fmla="*/ 3060700 w 3365500"/>
              <a:gd name="connsiteY27" fmla="*/ 1168400 h 1195397"/>
              <a:gd name="connsiteX28" fmla="*/ 3111500 w 3365500"/>
              <a:gd name="connsiteY28" fmla="*/ 1181100 h 1195397"/>
              <a:gd name="connsiteX29" fmla="*/ 3149600 w 3365500"/>
              <a:gd name="connsiteY29" fmla="*/ 1193800 h 1195397"/>
              <a:gd name="connsiteX30" fmla="*/ 3365500 w 3365500"/>
              <a:gd name="connsiteY30" fmla="*/ 1193800 h 119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365500" h="1195397">
                <a:moveTo>
                  <a:pt x="0" y="0"/>
                </a:moveTo>
                <a:cubicBezTo>
                  <a:pt x="59267" y="4233"/>
                  <a:pt x="119286" y="2374"/>
                  <a:pt x="177800" y="12700"/>
                </a:cubicBezTo>
                <a:cubicBezTo>
                  <a:pt x="192831" y="15353"/>
                  <a:pt x="202248" y="31274"/>
                  <a:pt x="215900" y="38100"/>
                </a:cubicBezTo>
                <a:cubicBezTo>
                  <a:pt x="227874" y="44087"/>
                  <a:pt x="242026" y="44813"/>
                  <a:pt x="254000" y="50800"/>
                </a:cubicBezTo>
                <a:cubicBezTo>
                  <a:pt x="352477" y="100039"/>
                  <a:pt x="234435" y="56978"/>
                  <a:pt x="330200" y="88900"/>
                </a:cubicBezTo>
                <a:cubicBezTo>
                  <a:pt x="342900" y="101600"/>
                  <a:pt x="354502" y="115502"/>
                  <a:pt x="368300" y="127000"/>
                </a:cubicBezTo>
                <a:cubicBezTo>
                  <a:pt x="380026" y="136771"/>
                  <a:pt x="395607" y="141607"/>
                  <a:pt x="406400" y="152400"/>
                </a:cubicBezTo>
                <a:cubicBezTo>
                  <a:pt x="491067" y="237067"/>
                  <a:pt x="368300" y="148167"/>
                  <a:pt x="469900" y="215900"/>
                </a:cubicBezTo>
                <a:cubicBezTo>
                  <a:pt x="478367" y="228600"/>
                  <a:pt x="484507" y="243207"/>
                  <a:pt x="495300" y="254000"/>
                </a:cubicBezTo>
                <a:cubicBezTo>
                  <a:pt x="568678" y="327378"/>
                  <a:pt x="498680" y="223875"/>
                  <a:pt x="571500" y="317500"/>
                </a:cubicBezTo>
                <a:cubicBezTo>
                  <a:pt x="590242" y="341597"/>
                  <a:pt x="605367" y="368300"/>
                  <a:pt x="622300" y="393700"/>
                </a:cubicBezTo>
                <a:lnTo>
                  <a:pt x="673100" y="469900"/>
                </a:lnTo>
                <a:cubicBezTo>
                  <a:pt x="681567" y="482600"/>
                  <a:pt x="693673" y="493520"/>
                  <a:pt x="698500" y="508000"/>
                </a:cubicBezTo>
                <a:cubicBezTo>
                  <a:pt x="716027" y="560580"/>
                  <a:pt x="703774" y="534961"/>
                  <a:pt x="736600" y="584200"/>
                </a:cubicBezTo>
                <a:cubicBezTo>
                  <a:pt x="754551" y="673954"/>
                  <a:pt x="742474" y="627222"/>
                  <a:pt x="774700" y="723900"/>
                </a:cubicBezTo>
                <a:cubicBezTo>
                  <a:pt x="778933" y="736600"/>
                  <a:pt x="779974" y="750861"/>
                  <a:pt x="787400" y="762000"/>
                </a:cubicBezTo>
                <a:cubicBezTo>
                  <a:pt x="795867" y="774700"/>
                  <a:pt x="806601" y="786152"/>
                  <a:pt x="812800" y="800100"/>
                </a:cubicBezTo>
                <a:cubicBezTo>
                  <a:pt x="823674" y="824566"/>
                  <a:pt x="829733" y="850900"/>
                  <a:pt x="838200" y="876300"/>
                </a:cubicBezTo>
                <a:cubicBezTo>
                  <a:pt x="842433" y="889000"/>
                  <a:pt x="843474" y="903261"/>
                  <a:pt x="850900" y="914400"/>
                </a:cubicBezTo>
                <a:cubicBezTo>
                  <a:pt x="979294" y="1106990"/>
                  <a:pt x="840324" y="909328"/>
                  <a:pt x="939800" y="1028700"/>
                </a:cubicBezTo>
                <a:cubicBezTo>
                  <a:pt x="976086" y="1072243"/>
                  <a:pt x="950081" y="1065590"/>
                  <a:pt x="1003300" y="1092200"/>
                </a:cubicBezTo>
                <a:cubicBezTo>
                  <a:pt x="1021520" y="1101310"/>
                  <a:pt x="1075924" y="1113531"/>
                  <a:pt x="1092200" y="1117600"/>
                </a:cubicBezTo>
                <a:lnTo>
                  <a:pt x="1600200" y="1104900"/>
                </a:lnTo>
                <a:cubicBezTo>
                  <a:pt x="2060874" y="1092449"/>
                  <a:pt x="1894397" y="1104709"/>
                  <a:pt x="2171700" y="1079500"/>
                </a:cubicBezTo>
                <a:cubicBezTo>
                  <a:pt x="2362200" y="1083733"/>
                  <a:pt x="2552936" y="1081822"/>
                  <a:pt x="2743200" y="1092200"/>
                </a:cubicBezTo>
                <a:cubicBezTo>
                  <a:pt x="2800276" y="1095313"/>
                  <a:pt x="2863508" y="1117524"/>
                  <a:pt x="2921000" y="1130300"/>
                </a:cubicBezTo>
                <a:cubicBezTo>
                  <a:pt x="2942072" y="1134983"/>
                  <a:pt x="2963675" y="1137320"/>
                  <a:pt x="2984500" y="1143000"/>
                </a:cubicBezTo>
                <a:cubicBezTo>
                  <a:pt x="3010331" y="1150045"/>
                  <a:pt x="3034725" y="1161906"/>
                  <a:pt x="3060700" y="1168400"/>
                </a:cubicBezTo>
                <a:cubicBezTo>
                  <a:pt x="3077633" y="1172633"/>
                  <a:pt x="3094717" y="1176305"/>
                  <a:pt x="3111500" y="1181100"/>
                </a:cubicBezTo>
                <a:cubicBezTo>
                  <a:pt x="3124372" y="1184778"/>
                  <a:pt x="3136230" y="1193131"/>
                  <a:pt x="3149600" y="1193800"/>
                </a:cubicBezTo>
                <a:cubicBezTo>
                  <a:pt x="3221477" y="1197394"/>
                  <a:pt x="3293533" y="1193800"/>
                  <a:pt x="3365500" y="1193800"/>
                </a:cubicBez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276600" y="3048000"/>
            <a:ext cx="3022600" cy="1130542"/>
          </a:xfrm>
          <a:custGeom>
            <a:avLst/>
            <a:gdLst>
              <a:gd name="connsiteX0" fmla="*/ 0 w 3022600"/>
              <a:gd name="connsiteY0" fmla="*/ 0 h 1130542"/>
              <a:gd name="connsiteX1" fmla="*/ 330200 w 3022600"/>
              <a:gd name="connsiteY1" fmla="*/ 165100 h 1130542"/>
              <a:gd name="connsiteX2" fmla="*/ 368300 w 3022600"/>
              <a:gd name="connsiteY2" fmla="*/ 190500 h 1130542"/>
              <a:gd name="connsiteX3" fmla="*/ 469900 w 3022600"/>
              <a:gd name="connsiteY3" fmla="*/ 241300 h 1130542"/>
              <a:gd name="connsiteX4" fmla="*/ 546100 w 3022600"/>
              <a:gd name="connsiteY4" fmla="*/ 292100 h 1130542"/>
              <a:gd name="connsiteX5" fmla="*/ 635000 w 3022600"/>
              <a:gd name="connsiteY5" fmla="*/ 406400 h 1130542"/>
              <a:gd name="connsiteX6" fmla="*/ 711200 w 3022600"/>
              <a:gd name="connsiteY6" fmla="*/ 457200 h 1130542"/>
              <a:gd name="connsiteX7" fmla="*/ 825500 w 3022600"/>
              <a:gd name="connsiteY7" fmla="*/ 495300 h 1130542"/>
              <a:gd name="connsiteX8" fmla="*/ 863600 w 3022600"/>
              <a:gd name="connsiteY8" fmla="*/ 508000 h 1130542"/>
              <a:gd name="connsiteX9" fmla="*/ 901700 w 3022600"/>
              <a:gd name="connsiteY9" fmla="*/ 520700 h 1130542"/>
              <a:gd name="connsiteX10" fmla="*/ 990600 w 3022600"/>
              <a:gd name="connsiteY10" fmla="*/ 546100 h 1130542"/>
              <a:gd name="connsiteX11" fmla="*/ 1028700 w 3022600"/>
              <a:gd name="connsiteY11" fmla="*/ 571500 h 1130542"/>
              <a:gd name="connsiteX12" fmla="*/ 1117600 w 3022600"/>
              <a:gd name="connsiteY12" fmla="*/ 596900 h 1130542"/>
              <a:gd name="connsiteX13" fmla="*/ 1193800 w 3022600"/>
              <a:gd name="connsiteY13" fmla="*/ 622300 h 1130542"/>
              <a:gd name="connsiteX14" fmla="*/ 1257300 w 3022600"/>
              <a:gd name="connsiteY14" fmla="*/ 635000 h 1130542"/>
              <a:gd name="connsiteX15" fmla="*/ 1333500 w 3022600"/>
              <a:gd name="connsiteY15" fmla="*/ 660400 h 1130542"/>
              <a:gd name="connsiteX16" fmla="*/ 1371600 w 3022600"/>
              <a:gd name="connsiteY16" fmla="*/ 673100 h 1130542"/>
              <a:gd name="connsiteX17" fmla="*/ 1447800 w 3022600"/>
              <a:gd name="connsiteY17" fmla="*/ 685800 h 1130542"/>
              <a:gd name="connsiteX18" fmla="*/ 1549400 w 3022600"/>
              <a:gd name="connsiteY18" fmla="*/ 698500 h 1130542"/>
              <a:gd name="connsiteX19" fmla="*/ 1651000 w 3022600"/>
              <a:gd name="connsiteY19" fmla="*/ 723900 h 1130542"/>
              <a:gd name="connsiteX20" fmla="*/ 1752600 w 3022600"/>
              <a:gd name="connsiteY20" fmla="*/ 736600 h 1130542"/>
              <a:gd name="connsiteX21" fmla="*/ 1803400 w 3022600"/>
              <a:gd name="connsiteY21" fmla="*/ 749300 h 1130542"/>
              <a:gd name="connsiteX22" fmla="*/ 1866900 w 3022600"/>
              <a:gd name="connsiteY22" fmla="*/ 762000 h 1130542"/>
              <a:gd name="connsiteX23" fmla="*/ 1968500 w 3022600"/>
              <a:gd name="connsiteY23" fmla="*/ 774700 h 1130542"/>
              <a:gd name="connsiteX24" fmla="*/ 2209800 w 3022600"/>
              <a:gd name="connsiteY24" fmla="*/ 838200 h 1130542"/>
              <a:gd name="connsiteX25" fmla="*/ 2273300 w 3022600"/>
              <a:gd name="connsiteY25" fmla="*/ 850900 h 1130542"/>
              <a:gd name="connsiteX26" fmla="*/ 2400300 w 3022600"/>
              <a:gd name="connsiteY26" fmla="*/ 889000 h 1130542"/>
              <a:gd name="connsiteX27" fmla="*/ 2451100 w 3022600"/>
              <a:gd name="connsiteY27" fmla="*/ 914400 h 1130542"/>
              <a:gd name="connsiteX28" fmla="*/ 2527300 w 3022600"/>
              <a:gd name="connsiteY28" fmla="*/ 939800 h 1130542"/>
              <a:gd name="connsiteX29" fmla="*/ 2590800 w 3022600"/>
              <a:gd name="connsiteY29" fmla="*/ 965200 h 1130542"/>
              <a:gd name="connsiteX30" fmla="*/ 2628900 w 3022600"/>
              <a:gd name="connsiteY30" fmla="*/ 977900 h 1130542"/>
              <a:gd name="connsiteX31" fmla="*/ 2717800 w 3022600"/>
              <a:gd name="connsiteY31" fmla="*/ 1016000 h 1130542"/>
              <a:gd name="connsiteX32" fmla="*/ 2819400 w 3022600"/>
              <a:gd name="connsiteY32" fmla="*/ 1066800 h 1130542"/>
              <a:gd name="connsiteX33" fmla="*/ 2895600 w 3022600"/>
              <a:gd name="connsiteY33" fmla="*/ 1092200 h 1130542"/>
              <a:gd name="connsiteX34" fmla="*/ 2933700 w 3022600"/>
              <a:gd name="connsiteY34" fmla="*/ 1117600 h 1130542"/>
              <a:gd name="connsiteX35" fmla="*/ 3022600 w 3022600"/>
              <a:gd name="connsiteY35" fmla="*/ 1130300 h 113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22600" h="1130542">
                <a:moveTo>
                  <a:pt x="0" y="0"/>
                </a:moveTo>
                <a:cubicBezTo>
                  <a:pt x="110067" y="55033"/>
                  <a:pt x="227809" y="96840"/>
                  <a:pt x="330200" y="165100"/>
                </a:cubicBezTo>
                <a:cubicBezTo>
                  <a:pt x="342900" y="173567"/>
                  <a:pt x="354900" y="183191"/>
                  <a:pt x="368300" y="190500"/>
                </a:cubicBezTo>
                <a:cubicBezTo>
                  <a:pt x="401541" y="208631"/>
                  <a:pt x="438395" y="220297"/>
                  <a:pt x="469900" y="241300"/>
                </a:cubicBezTo>
                <a:lnTo>
                  <a:pt x="546100" y="292100"/>
                </a:lnTo>
                <a:cubicBezTo>
                  <a:pt x="575648" y="336423"/>
                  <a:pt x="593679" y="374261"/>
                  <a:pt x="635000" y="406400"/>
                </a:cubicBezTo>
                <a:cubicBezTo>
                  <a:pt x="659097" y="425142"/>
                  <a:pt x="682240" y="447547"/>
                  <a:pt x="711200" y="457200"/>
                </a:cubicBezTo>
                <a:lnTo>
                  <a:pt x="825500" y="495300"/>
                </a:lnTo>
                <a:lnTo>
                  <a:pt x="863600" y="508000"/>
                </a:lnTo>
                <a:cubicBezTo>
                  <a:pt x="876300" y="512233"/>
                  <a:pt x="888713" y="517453"/>
                  <a:pt x="901700" y="520700"/>
                </a:cubicBezTo>
                <a:cubicBezTo>
                  <a:pt x="917976" y="524769"/>
                  <a:pt x="972380" y="536990"/>
                  <a:pt x="990600" y="546100"/>
                </a:cubicBezTo>
                <a:cubicBezTo>
                  <a:pt x="1004252" y="552926"/>
                  <a:pt x="1015048" y="564674"/>
                  <a:pt x="1028700" y="571500"/>
                </a:cubicBezTo>
                <a:cubicBezTo>
                  <a:pt x="1050040" y="582170"/>
                  <a:pt x="1097255" y="590796"/>
                  <a:pt x="1117600" y="596900"/>
                </a:cubicBezTo>
                <a:cubicBezTo>
                  <a:pt x="1143245" y="604593"/>
                  <a:pt x="1167546" y="617049"/>
                  <a:pt x="1193800" y="622300"/>
                </a:cubicBezTo>
                <a:cubicBezTo>
                  <a:pt x="1214967" y="626533"/>
                  <a:pt x="1236475" y="629320"/>
                  <a:pt x="1257300" y="635000"/>
                </a:cubicBezTo>
                <a:cubicBezTo>
                  <a:pt x="1283131" y="642045"/>
                  <a:pt x="1308100" y="651933"/>
                  <a:pt x="1333500" y="660400"/>
                </a:cubicBezTo>
                <a:cubicBezTo>
                  <a:pt x="1346200" y="664633"/>
                  <a:pt x="1358395" y="670899"/>
                  <a:pt x="1371600" y="673100"/>
                </a:cubicBezTo>
                <a:cubicBezTo>
                  <a:pt x="1397000" y="677333"/>
                  <a:pt x="1422308" y="682158"/>
                  <a:pt x="1447800" y="685800"/>
                </a:cubicBezTo>
                <a:cubicBezTo>
                  <a:pt x="1481587" y="690627"/>
                  <a:pt x="1515854" y="692210"/>
                  <a:pt x="1549400" y="698500"/>
                </a:cubicBezTo>
                <a:cubicBezTo>
                  <a:pt x="1583711" y="704933"/>
                  <a:pt x="1616361" y="719570"/>
                  <a:pt x="1651000" y="723900"/>
                </a:cubicBezTo>
                <a:cubicBezTo>
                  <a:pt x="1684867" y="728133"/>
                  <a:pt x="1718934" y="730989"/>
                  <a:pt x="1752600" y="736600"/>
                </a:cubicBezTo>
                <a:cubicBezTo>
                  <a:pt x="1769817" y="739469"/>
                  <a:pt x="1786361" y="745514"/>
                  <a:pt x="1803400" y="749300"/>
                </a:cubicBezTo>
                <a:cubicBezTo>
                  <a:pt x="1824472" y="753983"/>
                  <a:pt x="1845565" y="758718"/>
                  <a:pt x="1866900" y="762000"/>
                </a:cubicBezTo>
                <a:cubicBezTo>
                  <a:pt x="1900633" y="767190"/>
                  <a:pt x="1935033" y="768007"/>
                  <a:pt x="1968500" y="774700"/>
                </a:cubicBezTo>
                <a:cubicBezTo>
                  <a:pt x="2137494" y="808499"/>
                  <a:pt x="2078382" y="805346"/>
                  <a:pt x="2209800" y="838200"/>
                </a:cubicBezTo>
                <a:cubicBezTo>
                  <a:pt x="2230741" y="843435"/>
                  <a:pt x="2252625" y="844697"/>
                  <a:pt x="2273300" y="850900"/>
                </a:cubicBezTo>
                <a:cubicBezTo>
                  <a:pt x="2440384" y="901025"/>
                  <a:pt x="2235343" y="856009"/>
                  <a:pt x="2400300" y="889000"/>
                </a:cubicBezTo>
                <a:cubicBezTo>
                  <a:pt x="2417233" y="897467"/>
                  <a:pt x="2433522" y="907369"/>
                  <a:pt x="2451100" y="914400"/>
                </a:cubicBezTo>
                <a:cubicBezTo>
                  <a:pt x="2475959" y="924344"/>
                  <a:pt x="2502138" y="930650"/>
                  <a:pt x="2527300" y="939800"/>
                </a:cubicBezTo>
                <a:cubicBezTo>
                  <a:pt x="2548725" y="947591"/>
                  <a:pt x="2569454" y="957195"/>
                  <a:pt x="2590800" y="965200"/>
                </a:cubicBezTo>
                <a:cubicBezTo>
                  <a:pt x="2603335" y="969900"/>
                  <a:pt x="2616926" y="971913"/>
                  <a:pt x="2628900" y="977900"/>
                </a:cubicBezTo>
                <a:cubicBezTo>
                  <a:pt x="2716605" y="1021753"/>
                  <a:pt x="2612074" y="989569"/>
                  <a:pt x="2717800" y="1016000"/>
                </a:cubicBezTo>
                <a:cubicBezTo>
                  <a:pt x="2768628" y="1049885"/>
                  <a:pt x="2751049" y="1041945"/>
                  <a:pt x="2819400" y="1066800"/>
                </a:cubicBezTo>
                <a:cubicBezTo>
                  <a:pt x="2844562" y="1075950"/>
                  <a:pt x="2873323" y="1077348"/>
                  <a:pt x="2895600" y="1092200"/>
                </a:cubicBezTo>
                <a:cubicBezTo>
                  <a:pt x="2908300" y="1100667"/>
                  <a:pt x="2919671" y="1111587"/>
                  <a:pt x="2933700" y="1117600"/>
                </a:cubicBezTo>
                <a:cubicBezTo>
                  <a:pt x="2970520" y="1133380"/>
                  <a:pt x="2986182" y="1130300"/>
                  <a:pt x="3022600" y="1130300"/>
                </a:cubicBez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2870200" y="5676900"/>
            <a:ext cx="1828800" cy="965200"/>
          </a:xfrm>
          <a:custGeom>
            <a:avLst/>
            <a:gdLst>
              <a:gd name="connsiteX0" fmla="*/ 1828800 w 1828800"/>
              <a:gd name="connsiteY0" fmla="*/ 965200 h 965200"/>
              <a:gd name="connsiteX1" fmla="*/ 1765300 w 1828800"/>
              <a:gd name="connsiteY1" fmla="*/ 876300 h 965200"/>
              <a:gd name="connsiteX2" fmla="*/ 1701800 w 1828800"/>
              <a:gd name="connsiteY2" fmla="*/ 800100 h 965200"/>
              <a:gd name="connsiteX3" fmla="*/ 1663700 w 1828800"/>
              <a:gd name="connsiteY3" fmla="*/ 711200 h 965200"/>
              <a:gd name="connsiteX4" fmla="*/ 1612900 w 1828800"/>
              <a:gd name="connsiteY4" fmla="*/ 635000 h 965200"/>
              <a:gd name="connsiteX5" fmla="*/ 1587500 w 1828800"/>
              <a:gd name="connsiteY5" fmla="*/ 596900 h 965200"/>
              <a:gd name="connsiteX6" fmla="*/ 1549400 w 1828800"/>
              <a:gd name="connsiteY6" fmla="*/ 546100 h 965200"/>
              <a:gd name="connsiteX7" fmla="*/ 1524000 w 1828800"/>
              <a:gd name="connsiteY7" fmla="*/ 495300 h 965200"/>
              <a:gd name="connsiteX8" fmla="*/ 1485900 w 1828800"/>
              <a:gd name="connsiteY8" fmla="*/ 457200 h 965200"/>
              <a:gd name="connsiteX9" fmla="*/ 1397000 w 1828800"/>
              <a:gd name="connsiteY9" fmla="*/ 330200 h 965200"/>
              <a:gd name="connsiteX10" fmla="*/ 1358900 w 1828800"/>
              <a:gd name="connsiteY10" fmla="*/ 292100 h 965200"/>
              <a:gd name="connsiteX11" fmla="*/ 1333500 w 1828800"/>
              <a:gd name="connsiteY11" fmla="*/ 254000 h 965200"/>
              <a:gd name="connsiteX12" fmla="*/ 1295400 w 1828800"/>
              <a:gd name="connsiteY12" fmla="*/ 215900 h 965200"/>
              <a:gd name="connsiteX13" fmla="*/ 1219200 w 1828800"/>
              <a:gd name="connsiteY13" fmla="*/ 127000 h 965200"/>
              <a:gd name="connsiteX14" fmla="*/ 1181100 w 1828800"/>
              <a:gd name="connsiteY14" fmla="*/ 114300 h 965200"/>
              <a:gd name="connsiteX15" fmla="*/ 1130300 w 1828800"/>
              <a:gd name="connsiteY15" fmla="*/ 76200 h 965200"/>
              <a:gd name="connsiteX16" fmla="*/ 1054100 w 1828800"/>
              <a:gd name="connsiteY16" fmla="*/ 12700 h 965200"/>
              <a:gd name="connsiteX17" fmla="*/ 1016000 w 1828800"/>
              <a:gd name="connsiteY17" fmla="*/ 0 h 965200"/>
              <a:gd name="connsiteX18" fmla="*/ 685800 w 1828800"/>
              <a:gd name="connsiteY18" fmla="*/ 25400 h 965200"/>
              <a:gd name="connsiteX19" fmla="*/ 558800 w 1828800"/>
              <a:gd name="connsiteY19" fmla="*/ 50800 h 965200"/>
              <a:gd name="connsiteX20" fmla="*/ 279400 w 1828800"/>
              <a:gd name="connsiteY20" fmla="*/ 76200 h 965200"/>
              <a:gd name="connsiteX21" fmla="*/ 215900 w 1828800"/>
              <a:gd name="connsiteY21" fmla="*/ 88900 h 965200"/>
              <a:gd name="connsiteX22" fmla="*/ 114300 w 1828800"/>
              <a:gd name="connsiteY22" fmla="*/ 101600 h 965200"/>
              <a:gd name="connsiteX23" fmla="*/ 0 w 1828800"/>
              <a:gd name="connsiteY23" fmla="*/ 1143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28800" h="965200">
                <a:moveTo>
                  <a:pt x="1828800" y="965200"/>
                </a:moveTo>
                <a:cubicBezTo>
                  <a:pt x="1807633" y="935567"/>
                  <a:pt x="1787504" y="905165"/>
                  <a:pt x="1765300" y="876300"/>
                </a:cubicBezTo>
                <a:cubicBezTo>
                  <a:pt x="1745141" y="850093"/>
                  <a:pt x="1720761" y="827187"/>
                  <a:pt x="1701800" y="800100"/>
                </a:cubicBezTo>
                <a:cubicBezTo>
                  <a:pt x="1633320" y="702272"/>
                  <a:pt x="1708615" y="792048"/>
                  <a:pt x="1663700" y="711200"/>
                </a:cubicBezTo>
                <a:cubicBezTo>
                  <a:pt x="1648875" y="684515"/>
                  <a:pt x="1629833" y="660400"/>
                  <a:pt x="1612900" y="635000"/>
                </a:cubicBezTo>
                <a:cubicBezTo>
                  <a:pt x="1604433" y="622300"/>
                  <a:pt x="1596658" y="609111"/>
                  <a:pt x="1587500" y="596900"/>
                </a:cubicBezTo>
                <a:cubicBezTo>
                  <a:pt x="1574800" y="579967"/>
                  <a:pt x="1560618" y="564049"/>
                  <a:pt x="1549400" y="546100"/>
                </a:cubicBezTo>
                <a:cubicBezTo>
                  <a:pt x="1539366" y="530046"/>
                  <a:pt x="1535004" y="510706"/>
                  <a:pt x="1524000" y="495300"/>
                </a:cubicBezTo>
                <a:cubicBezTo>
                  <a:pt x="1513561" y="480685"/>
                  <a:pt x="1496927" y="471377"/>
                  <a:pt x="1485900" y="457200"/>
                </a:cubicBezTo>
                <a:cubicBezTo>
                  <a:pt x="1424695" y="378508"/>
                  <a:pt x="1452490" y="394938"/>
                  <a:pt x="1397000" y="330200"/>
                </a:cubicBezTo>
                <a:cubicBezTo>
                  <a:pt x="1385311" y="316563"/>
                  <a:pt x="1370398" y="305898"/>
                  <a:pt x="1358900" y="292100"/>
                </a:cubicBezTo>
                <a:cubicBezTo>
                  <a:pt x="1349129" y="280374"/>
                  <a:pt x="1343271" y="265726"/>
                  <a:pt x="1333500" y="254000"/>
                </a:cubicBezTo>
                <a:cubicBezTo>
                  <a:pt x="1322002" y="240202"/>
                  <a:pt x="1307089" y="229537"/>
                  <a:pt x="1295400" y="215900"/>
                </a:cubicBezTo>
                <a:cubicBezTo>
                  <a:pt x="1271925" y="188513"/>
                  <a:pt x="1250713" y="148009"/>
                  <a:pt x="1219200" y="127000"/>
                </a:cubicBezTo>
                <a:cubicBezTo>
                  <a:pt x="1208061" y="119574"/>
                  <a:pt x="1193800" y="118533"/>
                  <a:pt x="1181100" y="114300"/>
                </a:cubicBezTo>
                <a:cubicBezTo>
                  <a:pt x="1164167" y="101600"/>
                  <a:pt x="1146371" y="89975"/>
                  <a:pt x="1130300" y="76200"/>
                </a:cubicBezTo>
                <a:cubicBezTo>
                  <a:pt x="1090978" y="42495"/>
                  <a:pt x="1099011" y="35155"/>
                  <a:pt x="1054100" y="12700"/>
                </a:cubicBezTo>
                <a:cubicBezTo>
                  <a:pt x="1042126" y="6713"/>
                  <a:pt x="1028700" y="4233"/>
                  <a:pt x="1016000" y="0"/>
                </a:cubicBezTo>
                <a:cubicBezTo>
                  <a:pt x="902017" y="6332"/>
                  <a:pt x="796630" y="6928"/>
                  <a:pt x="685800" y="25400"/>
                </a:cubicBezTo>
                <a:cubicBezTo>
                  <a:pt x="643216" y="32497"/>
                  <a:pt x="601823" y="47215"/>
                  <a:pt x="558800" y="50800"/>
                </a:cubicBezTo>
                <a:cubicBezTo>
                  <a:pt x="505966" y="55203"/>
                  <a:pt x="338641" y="68301"/>
                  <a:pt x="279400" y="76200"/>
                </a:cubicBezTo>
                <a:cubicBezTo>
                  <a:pt x="258004" y="79053"/>
                  <a:pt x="237235" y="85618"/>
                  <a:pt x="215900" y="88900"/>
                </a:cubicBezTo>
                <a:cubicBezTo>
                  <a:pt x="182167" y="94090"/>
                  <a:pt x="148131" y="97089"/>
                  <a:pt x="114300" y="101600"/>
                </a:cubicBezTo>
                <a:cubicBezTo>
                  <a:pt x="10070" y="115497"/>
                  <a:pt x="57300" y="114300"/>
                  <a:pt x="0" y="11430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781300" y="3530600"/>
            <a:ext cx="787400" cy="1460549"/>
          </a:xfrm>
          <a:custGeom>
            <a:avLst/>
            <a:gdLst>
              <a:gd name="connsiteX0" fmla="*/ 0 w 787400"/>
              <a:gd name="connsiteY0" fmla="*/ 0 h 1460549"/>
              <a:gd name="connsiteX1" fmla="*/ 139700 w 787400"/>
              <a:gd name="connsiteY1" fmla="*/ 101600 h 1460549"/>
              <a:gd name="connsiteX2" fmla="*/ 215900 w 787400"/>
              <a:gd name="connsiteY2" fmla="*/ 152400 h 1460549"/>
              <a:gd name="connsiteX3" fmla="*/ 241300 w 787400"/>
              <a:gd name="connsiteY3" fmla="*/ 190500 h 1460549"/>
              <a:gd name="connsiteX4" fmla="*/ 317500 w 787400"/>
              <a:gd name="connsiteY4" fmla="*/ 241300 h 1460549"/>
              <a:gd name="connsiteX5" fmla="*/ 431800 w 787400"/>
              <a:gd name="connsiteY5" fmla="*/ 317500 h 1460549"/>
              <a:gd name="connsiteX6" fmla="*/ 469900 w 787400"/>
              <a:gd name="connsiteY6" fmla="*/ 342900 h 1460549"/>
              <a:gd name="connsiteX7" fmla="*/ 508000 w 787400"/>
              <a:gd name="connsiteY7" fmla="*/ 368300 h 1460549"/>
              <a:gd name="connsiteX8" fmla="*/ 584200 w 787400"/>
              <a:gd name="connsiteY8" fmla="*/ 444500 h 1460549"/>
              <a:gd name="connsiteX9" fmla="*/ 635000 w 787400"/>
              <a:gd name="connsiteY9" fmla="*/ 495300 h 1460549"/>
              <a:gd name="connsiteX10" fmla="*/ 698500 w 787400"/>
              <a:gd name="connsiteY10" fmla="*/ 571500 h 1460549"/>
              <a:gd name="connsiteX11" fmla="*/ 711200 w 787400"/>
              <a:gd name="connsiteY11" fmla="*/ 609600 h 1460549"/>
              <a:gd name="connsiteX12" fmla="*/ 774700 w 787400"/>
              <a:gd name="connsiteY12" fmla="*/ 698500 h 1460549"/>
              <a:gd name="connsiteX13" fmla="*/ 787400 w 787400"/>
              <a:gd name="connsiteY13" fmla="*/ 736600 h 1460549"/>
              <a:gd name="connsiteX14" fmla="*/ 774700 w 787400"/>
              <a:gd name="connsiteY14" fmla="*/ 1016000 h 1460549"/>
              <a:gd name="connsiteX15" fmla="*/ 762000 w 787400"/>
              <a:gd name="connsiteY15" fmla="*/ 1054100 h 1460549"/>
              <a:gd name="connsiteX16" fmla="*/ 711200 w 787400"/>
              <a:gd name="connsiteY16" fmla="*/ 1130300 h 1460549"/>
              <a:gd name="connsiteX17" fmla="*/ 685800 w 787400"/>
              <a:gd name="connsiteY17" fmla="*/ 1168400 h 1460549"/>
              <a:gd name="connsiteX18" fmla="*/ 609600 w 787400"/>
              <a:gd name="connsiteY18" fmla="*/ 1219200 h 1460549"/>
              <a:gd name="connsiteX19" fmla="*/ 571500 w 787400"/>
              <a:gd name="connsiteY19" fmla="*/ 1257300 h 1460549"/>
              <a:gd name="connsiteX20" fmla="*/ 495300 w 787400"/>
              <a:gd name="connsiteY20" fmla="*/ 1282700 h 1460549"/>
              <a:gd name="connsiteX21" fmla="*/ 457200 w 787400"/>
              <a:gd name="connsiteY21" fmla="*/ 1295400 h 1460549"/>
              <a:gd name="connsiteX22" fmla="*/ 419100 w 787400"/>
              <a:gd name="connsiteY22" fmla="*/ 1308100 h 1460549"/>
              <a:gd name="connsiteX23" fmla="*/ 368300 w 787400"/>
              <a:gd name="connsiteY23" fmla="*/ 1320800 h 1460549"/>
              <a:gd name="connsiteX24" fmla="*/ 317500 w 787400"/>
              <a:gd name="connsiteY24" fmla="*/ 1346200 h 1460549"/>
              <a:gd name="connsiteX25" fmla="*/ 241300 w 787400"/>
              <a:gd name="connsiteY25" fmla="*/ 1371600 h 1460549"/>
              <a:gd name="connsiteX26" fmla="*/ 203200 w 787400"/>
              <a:gd name="connsiteY26" fmla="*/ 1384300 h 1460549"/>
              <a:gd name="connsiteX27" fmla="*/ 88900 w 787400"/>
              <a:gd name="connsiteY27" fmla="*/ 1422400 h 1460549"/>
              <a:gd name="connsiteX28" fmla="*/ 50800 w 787400"/>
              <a:gd name="connsiteY28" fmla="*/ 1435100 h 1460549"/>
              <a:gd name="connsiteX29" fmla="*/ 0 w 787400"/>
              <a:gd name="connsiteY29" fmla="*/ 1460500 h 146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7400" h="1460549">
                <a:moveTo>
                  <a:pt x="0" y="0"/>
                </a:moveTo>
                <a:cubicBezTo>
                  <a:pt x="170090" y="68036"/>
                  <a:pt x="-68020" y="-36880"/>
                  <a:pt x="139700" y="101600"/>
                </a:cubicBezTo>
                <a:lnTo>
                  <a:pt x="215900" y="152400"/>
                </a:lnTo>
                <a:cubicBezTo>
                  <a:pt x="224367" y="165100"/>
                  <a:pt x="229813" y="180449"/>
                  <a:pt x="241300" y="190500"/>
                </a:cubicBezTo>
                <a:cubicBezTo>
                  <a:pt x="264274" y="210602"/>
                  <a:pt x="292100" y="224367"/>
                  <a:pt x="317500" y="241300"/>
                </a:cubicBezTo>
                <a:lnTo>
                  <a:pt x="431800" y="317500"/>
                </a:lnTo>
                <a:lnTo>
                  <a:pt x="469900" y="342900"/>
                </a:lnTo>
                <a:cubicBezTo>
                  <a:pt x="482600" y="351367"/>
                  <a:pt x="497207" y="357507"/>
                  <a:pt x="508000" y="368300"/>
                </a:cubicBezTo>
                <a:lnTo>
                  <a:pt x="584200" y="444500"/>
                </a:lnTo>
                <a:cubicBezTo>
                  <a:pt x="601133" y="461433"/>
                  <a:pt x="621716" y="475375"/>
                  <a:pt x="635000" y="495300"/>
                </a:cubicBezTo>
                <a:cubicBezTo>
                  <a:pt x="670363" y="548344"/>
                  <a:pt x="649607" y="522607"/>
                  <a:pt x="698500" y="571500"/>
                </a:cubicBezTo>
                <a:cubicBezTo>
                  <a:pt x="702733" y="584200"/>
                  <a:pt x="704558" y="597977"/>
                  <a:pt x="711200" y="609600"/>
                </a:cubicBezTo>
                <a:cubicBezTo>
                  <a:pt x="734211" y="649869"/>
                  <a:pt x="755044" y="659188"/>
                  <a:pt x="774700" y="698500"/>
                </a:cubicBezTo>
                <a:cubicBezTo>
                  <a:pt x="780687" y="710474"/>
                  <a:pt x="783167" y="723900"/>
                  <a:pt x="787400" y="736600"/>
                </a:cubicBezTo>
                <a:cubicBezTo>
                  <a:pt x="783167" y="829733"/>
                  <a:pt x="782135" y="923067"/>
                  <a:pt x="774700" y="1016000"/>
                </a:cubicBezTo>
                <a:cubicBezTo>
                  <a:pt x="773632" y="1029344"/>
                  <a:pt x="768501" y="1042398"/>
                  <a:pt x="762000" y="1054100"/>
                </a:cubicBezTo>
                <a:cubicBezTo>
                  <a:pt x="747175" y="1080785"/>
                  <a:pt x="728133" y="1104900"/>
                  <a:pt x="711200" y="1130300"/>
                </a:cubicBezTo>
                <a:cubicBezTo>
                  <a:pt x="702733" y="1143000"/>
                  <a:pt x="698500" y="1159933"/>
                  <a:pt x="685800" y="1168400"/>
                </a:cubicBezTo>
                <a:cubicBezTo>
                  <a:pt x="660400" y="1185333"/>
                  <a:pt x="631186" y="1197614"/>
                  <a:pt x="609600" y="1219200"/>
                </a:cubicBezTo>
                <a:cubicBezTo>
                  <a:pt x="596900" y="1231900"/>
                  <a:pt x="587200" y="1248578"/>
                  <a:pt x="571500" y="1257300"/>
                </a:cubicBezTo>
                <a:cubicBezTo>
                  <a:pt x="548095" y="1270303"/>
                  <a:pt x="520700" y="1274233"/>
                  <a:pt x="495300" y="1282700"/>
                </a:cubicBezTo>
                <a:lnTo>
                  <a:pt x="457200" y="1295400"/>
                </a:lnTo>
                <a:cubicBezTo>
                  <a:pt x="444500" y="1299633"/>
                  <a:pt x="432087" y="1304853"/>
                  <a:pt x="419100" y="1308100"/>
                </a:cubicBezTo>
                <a:cubicBezTo>
                  <a:pt x="402167" y="1312333"/>
                  <a:pt x="384643" y="1314671"/>
                  <a:pt x="368300" y="1320800"/>
                </a:cubicBezTo>
                <a:cubicBezTo>
                  <a:pt x="350573" y="1327447"/>
                  <a:pt x="335078" y="1339169"/>
                  <a:pt x="317500" y="1346200"/>
                </a:cubicBezTo>
                <a:cubicBezTo>
                  <a:pt x="292641" y="1356144"/>
                  <a:pt x="266700" y="1363133"/>
                  <a:pt x="241300" y="1371600"/>
                </a:cubicBezTo>
                <a:lnTo>
                  <a:pt x="203200" y="1384300"/>
                </a:lnTo>
                <a:lnTo>
                  <a:pt x="88900" y="1422400"/>
                </a:lnTo>
                <a:cubicBezTo>
                  <a:pt x="76200" y="1426633"/>
                  <a:pt x="61939" y="1427674"/>
                  <a:pt x="50800" y="1435100"/>
                </a:cubicBezTo>
                <a:cubicBezTo>
                  <a:pt x="9178" y="1462848"/>
                  <a:pt x="27964" y="1460500"/>
                  <a:pt x="0" y="146050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43100" y="3479800"/>
            <a:ext cx="673100" cy="1079500"/>
          </a:xfrm>
          <a:custGeom>
            <a:avLst/>
            <a:gdLst>
              <a:gd name="connsiteX0" fmla="*/ 0 w 673100"/>
              <a:gd name="connsiteY0" fmla="*/ 0 h 1079500"/>
              <a:gd name="connsiteX1" fmla="*/ 152400 w 673100"/>
              <a:gd name="connsiteY1" fmla="*/ 12700 h 1079500"/>
              <a:gd name="connsiteX2" fmla="*/ 228600 w 673100"/>
              <a:gd name="connsiteY2" fmla="*/ 63500 h 1079500"/>
              <a:gd name="connsiteX3" fmla="*/ 266700 w 673100"/>
              <a:gd name="connsiteY3" fmla="*/ 88900 h 1079500"/>
              <a:gd name="connsiteX4" fmla="*/ 355600 w 673100"/>
              <a:gd name="connsiteY4" fmla="*/ 139700 h 1079500"/>
              <a:gd name="connsiteX5" fmla="*/ 431800 w 673100"/>
              <a:gd name="connsiteY5" fmla="*/ 215900 h 1079500"/>
              <a:gd name="connsiteX6" fmla="*/ 469900 w 673100"/>
              <a:gd name="connsiteY6" fmla="*/ 254000 h 1079500"/>
              <a:gd name="connsiteX7" fmla="*/ 495300 w 673100"/>
              <a:gd name="connsiteY7" fmla="*/ 330200 h 1079500"/>
              <a:gd name="connsiteX8" fmla="*/ 533400 w 673100"/>
              <a:gd name="connsiteY8" fmla="*/ 419100 h 1079500"/>
              <a:gd name="connsiteX9" fmla="*/ 584200 w 673100"/>
              <a:gd name="connsiteY9" fmla="*/ 482600 h 1079500"/>
              <a:gd name="connsiteX10" fmla="*/ 609600 w 673100"/>
              <a:gd name="connsiteY10" fmla="*/ 520700 h 1079500"/>
              <a:gd name="connsiteX11" fmla="*/ 647700 w 673100"/>
              <a:gd name="connsiteY11" fmla="*/ 571500 h 1079500"/>
              <a:gd name="connsiteX12" fmla="*/ 660400 w 673100"/>
              <a:gd name="connsiteY12" fmla="*/ 635000 h 1079500"/>
              <a:gd name="connsiteX13" fmla="*/ 673100 w 673100"/>
              <a:gd name="connsiteY13" fmla="*/ 685800 h 1079500"/>
              <a:gd name="connsiteX14" fmla="*/ 660400 w 673100"/>
              <a:gd name="connsiteY14" fmla="*/ 812800 h 1079500"/>
              <a:gd name="connsiteX15" fmla="*/ 546100 w 673100"/>
              <a:gd name="connsiteY15" fmla="*/ 939800 h 1079500"/>
              <a:gd name="connsiteX16" fmla="*/ 482600 w 673100"/>
              <a:gd name="connsiteY16" fmla="*/ 990600 h 1079500"/>
              <a:gd name="connsiteX17" fmla="*/ 381000 w 673100"/>
              <a:gd name="connsiteY17" fmla="*/ 1079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73100" h="1079500">
                <a:moveTo>
                  <a:pt x="0" y="0"/>
                </a:moveTo>
                <a:cubicBezTo>
                  <a:pt x="50800" y="4233"/>
                  <a:pt x="103284" y="-943"/>
                  <a:pt x="152400" y="12700"/>
                </a:cubicBezTo>
                <a:cubicBezTo>
                  <a:pt x="181813" y="20870"/>
                  <a:pt x="203200" y="46567"/>
                  <a:pt x="228600" y="63500"/>
                </a:cubicBezTo>
                <a:cubicBezTo>
                  <a:pt x="241300" y="71967"/>
                  <a:pt x="253048" y="82074"/>
                  <a:pt x="266700" y="88900"/>
                </a:cubicBezTo>
                <a:cubicBezTo>
                  <a:pt x="292983" y="102042"/>
                  <a:pt x="332520" y="119185"/>
                  <a:pt x="355600" y="139700"/>
                </a:cubicBezTo>
                <a:cubicBezTo>
                  <a:pt x="382448" y="163565"/>
                  <a:pt x="406400" y="190500"/>
                  <a:pt x="431800" y="215900"/>
                </a:cubicBezTo>
                <a:lnTo>
                  <a:pt x="469900" y="254000"/>
                </a:lnTo>
                <a:lnTo>
                  <a:pt x="495300" y="330200"/>
                </a:lnTo>
                <a:cubicBezTo>
                  <a:pt x="506589" y="364067"/>
                  <a:pt x="512475" y="387713"/>
                  <a:pt x="533400" y="419100"/>
                </a:cubicBezTo>
                <a:cubicBezTo>
                  <a:pt x="548436" y="441654"/>
                  <a:pt x="567936" y="460915"/>
                  <a:pt x="584200" y="482600"/>
                </a:cubicBezTo>
                <a:cubicBezTo>
                  <a:pt x="593358" y="494811"/>
                  <a:pt x="600728" y="508280"/>
                  <a:pt x="609600" y="520700"/>
                </a:cubicBezTo>
                <a:cubicBezTo>
                  <a:pt x="621903" y="537924"/>
                  <a:pt x="635000" y="554567"/>
                  <a:pt x="647700" y="571500"/>
                </a:cubicBezTo>
                <a:cubicBezTo>
                  <a:pt x="651933" y="592667"/>
                  <a:pt x="655717" y="613928"/>
                  <a:pt x="660400" y="635000"/>
                </a:cubicBezTo>
                <a:cubicBezTo>
                  <a:pt x="664186" y="652039"/>
                  <a:pt x="673100" y="668346"/>
                  <a:pt x="673100" y="685800"/>
                </a:cubicBezTo>
                <a:cubicBezTo>
                  <a:pt x="673100" y="728344"/>
                  <a:pt x="672088" y="771892"/>
                  <a:pt x="660400" y="812800"/>
                </a:cubicBezTo>
                <a:cubicBezTo>
                  <a:pt x="651941" y="842407"/>
                  <a:pt x="550389" y="933367"/>
                  <a:pt x="546100" y="939800"/>
                </a:cubicBezTo>
                <a:cubicBezTo>
                  <a:pt x="513274" y="989039"/>
                  <a:pt x="535180" y="973073"/>
                  <a:pt x="482600" y="990600"/>
                </a:cubicBezTo>
                <a:cubicBezTo>
                  <a:pt x="399707" y="1073493"/>
                  <a:pt x="438529" y="1050736"/>
                  <a:pt x="381000" y="107950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2933700" y="6148598"/>
            <a:ext cx="1689100" cy="633202"/>
          </a:xfrm>
          <a:custGeom>
            <a:avLst/>
            <a:gdLst>
              <a:gd name="connsiteX0" fmla="*/ 1689100 w 1689100"/>
              <a:gd name="connsiteY0" fmla="*/ 633202 h 633202"/>
              <a:gd name="connsiteX1" fmla="*/ 1612900 w 1689100"/>
              <a:gd name="connsiteY1" fmla="*/ 620502 h 633202"/>
              <a:gd name="connsiteX2" fmla="*/ 1511300 w 1689100"/>
              <a:gd name="connsiteY2" fmla="*/ 569702 h 633202"/>
              <a:gd name="connsiteX3" fmla="*/ 1409700 w 1689100"/>
              <a:gd name="connsiteY3" fmla="*/ 506202 h 633202"/>
              <a:gd name="connsiteX4" fmla="*/ 1371600 w 1689100"/>
              <a:gd name="connsiteY4" fmla="*/ 493502 h 633202"/>
              <a:gd name="connsiteX5" fmla="*/ 1257300 w 1689100"/>
              <a:gd name="connsiteY5" fmla="*/ 404602 h 633202"/>
              <a:gd name="connsiteX6" fmla="*/ 1206500 w 1689100"/>
              <a:gd name="connsiteY6" fmla="*/ 379202 h 633202"/>
              <a:gd name="connsiteX7" fmla="*/ 1168400 w 1689100"/>
              <a:gd name="connsiteY7" fmla="*/ 341102 h 633202"/>
              <a:gd name="connsiteX8" fmla="*/ 1104900 w 1689100"/>
              <a:gd name="connsiteY8" fmla="*/ 315702 h 633202"/>
              <a:gd name="connsiteX9" fmla="*/ 1041400 w 1689100"/>
              <a:gd name="connsiteY9" fmla="*/ 264902 h 633202"/>
              <a:gd name="connsiteX10" fmla="*/ 977900 w 1689100"/>
              <a:gd name="connsiteY10" fmla="*/ 239502 h 633202"/>
              <a:gd name="connsiteX11" fmla="*/ 939800 w 1689100"/>
              <a:gd name="connsiteY11" fmla="*/ 214102 h 633202"/>
              <a:gd name="connsiteX12" fmla="*/ 863600 w 1689100"/>
              <a:gd name="connsiteY12" fmla="*/ 188702 h 633202"/>
              <a:gd name="connsiteX13" fmla="*/ 825500 w 1689100"/>
              <a:gd name="connsiteY13" fmla="*/ 163302 h 633202"/>
              <a:gd name="connsiteX14" fmla="*/ 774700 w 1689100"/>
              <a:gd name="connsiteY14" fmla="*/ 150602 h 633202"/>
              <a:gd name="connsiteX15" fmla="*/ 698500 w 1689100"/>
              <a:gd name="connsiteY15" fmla="*/ 125202 h 633202"/>
              <a:gd name="connsiteX16" fmla="*/ 660400 w 1689100"/>
              <a:gd name="connsiteY16" fmla="*/ 112502 h 633202"/>
              <a:gd name="connsiteX17" fmla="*/ 596900 w 1689100"/>
              <a:gd name="connsiteY17" fmla="*/ 99802 h 633202"/>
              <a:gd name="connsiteX18" fmla="*/ 520700 w 1689100"/>
              <a:gd name="connsiteY18" fmla="*/ 87102 h 633202"/>
              <a:gd name="connsiteX19" fmla="*/ 419100 w 1689100"/>
              <a:gd name="connsiteY19" fmla="*/ 61702 h 633202"/>
              <a:gd name="connsiteX20" fmla="*/ 304800 w 1689100"/>
              <a:gd name="connsiteY20" fmla="*/ 36302 h 633202"/>
              <a:gd name="connsiteX21" fmla="*/ 228600 w 1689100"/>
              <a:gd name="connsiteY21" fmla="*/ 23602 h 633202"/>
              <a:gd name="connsiteX22" fmla="*/ 0 w 1689100"/>
              <a:gd name="connsiteY22" fmla="*/ 23602 h 633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89100" h="633202">
                <a:moveTo>
                  <a:pt x="1689100" y="633202"/>
                </a:moveTo>
                <a:cubicBezTo>
                  <a:pt x="1663700" y="628969"/>
                  <a:pt x="1637150" y="629163"/>
                  <a:pt x="1612900" y="620502"/>
                </a:cubicBezTo>
                <a:cubicBezTo>
                  <a:pt x="1577242" y="607767"/>
                  <a:pt x="1544301" y="588265"/>
                  <a:pt x="1511300" y="569702"/>
                </a:cubicBezTo>
                <a:cubicBezTo>
                  <a:pt x="1476492" y="550122"/>
                  <a:pt x="1447588" y="518831"/>
                  <a:pt x="1409700" y="506202"/>
                </a:cubicBezTo>
                <a:lnTo>
                  <a:pt x="1371600" y="493502"/>
                </a:lnTo>
                <a:cubicBezTo>
                  <a:pt x="1333500" y="463869"/>
                  <a:pt x="1300472" y="426188"/>
                  <a:pt x="1257300" y="404602"/>
                </a:cubicBezTo>
                <a:cubicBezTo>
                  <a:pt x="1240367" y="396135"/>
                  <a:pt x="1221906" y="390206"/>
                  <a:pt x="1206500" y="379202"/>
                </a:cubicBezTo>
                <a:cubicBezTo>
                  <a:pt x="1191885" y="368763"/>
                  <a:pt x="1183630" y="350621"/>
                  <a:pt x="1168400" y="341102"/>
                </a:cubicBezTo>
                <a:cubicBezTo>
                  <a:pt x="1149068" y="329020"/>
                  <a:pt x="1124448" y="327431"/>
                  <a:pt x="1104900" y="315702"/>
                </a:cubicBezTo>
                <a:cubicBezTo>
                  <a:pt x="1081656" y="301756"/>
                  <a:pt x="1064644" y="278848"/>
                  <a:pt x="1041400" y="264902"/>
                </a:cubicBezTo>
                <a:cubicBezTo>
                  <a:pt x="1021852" y="253173"/>
                  <a:pt x="998290" y="249697"/>
                  <a:pt x="977900" y="239502"/>
                </a:cubicBezTo>
                <a:cubicBezTo>
                  <a:pt x="964248" y="232676"/>
                  <a:pt x="953748" y="220301"/>
                  <a:pt x="939800" y="214102"/>
                </a:cubicBezTo>
                <a:cubicBezTo>
                  <a:pt x="915334" y="203228"/>
                  <a:pt x="885877" y="203554"/>
                  <a:pt x="863600" y="188702"/>
                </a:cubicBezTo>
                <a:cubicBezTo>
                  <a:pt x="850900" y="180235"/>
                  <a:pt x="839529" y="169315"/>
                  <a:pt x="825500" y="163302"/>
                </a:cubicBezTo>
                <a:cubicBezTo>
                  <a:pt x="809457" y="156426"/>
                  <a:pt x="791418" y="155618"/>
                  <a:pt x="774700" y="150602"/>
                </a:cubicBezTo>
                <a:cubicBezTo>
                  <a:pt x="749055" y="142909"/>
                  <a:pt x="723900" y="133669"/>
                  <a:pt x="698500" y="125202"/>
                </a:cubicBezTo>
                <a:cubicBezTo>
                  <a:pt x="685800" y="120969"/>
                  <a:pt x="673527" y="115127"/>
                  <a:pt x="660400" y="112502"/>
                </a:cubicBezTo>
                <a:lnTo>
                  <a:pt x="596900" y="99802"/>
                </a:lnTo>
                <a:cubicBezTo>
                  <a:pt x="571565" y="95196"/>
                  <a:pt x="545879" y="92497"/>
                  <a:pt x="520700" y="87102"/>
                </a:cubicBezTo>
                <a:cubicBezTo>
                  <a:pt x="486566" y="79788"/>
                  <a:pt x="452967" y="70169"/>
                  <a:pt x="419100" y="61702"/>
                </a:cubicBezTo>
                <a:cubicBezTo>
                  <a:pt x="364742" y="48112"/>
                  <a:pt x="363918" y="47051"/>
                  <a:pt x="304800" y="36302"/>
                </a:cubicBezTo>
                <a:cubicBezTo>
                  <a:pt x="279465" y="31696"/>
                  <a:pt x="254245" y="25933"/>
                  <a:pt x="228600" y="23602"/>
                </a:cubicBezTo>
                <a:cubicBezTo>
                  <a:pt x="26176" y="5200"/>
                  <a:pt x="84675" y="-18735"/>
                  <a:pt x="0" y="23602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2984500" y="5232400"/>
            <a:ext cx="1689100" cy="1016000"/>
          </a:xfrm>
          <a:custGeom>
            <a:avLst/>
            <a:gdLst>
              <a:gd name="connsiteX0" fmla="*/ 1689100 w 1689100"/>
              <a:gd name="connsiteY0" fmla="*/ 1016000 h 1016000"/>
              <a:gd name="connsiteX1" fmla="*/ 1600200 w 1689100"/>
              <a:gd name="connsiteY1" fmla="*/ 914400 h 1016000"/>
              <a:gd name="connsiteX2" fmla="*/ 1562100 w 1689100"/>
              <a:gd name="connsiteY2" fmla="*/ 889000 h 1016000"/>
              <a:gd name="connsiteX3" fmla="*/ 1498600 w 1689100"/>
              <a:gd name="connsiteY3" fmla="*/ 825500 h 1016000"/>
              <a:gd name="connsiteX4" fmla="*/ 1473200 w 1689100"/>
              <a:gd name="connsiteY4" fmla="*/ 787400 h 1016000"/>
              <a:gd name="connsiteX5" fmla="*/ 1397000 w 1689100"/>
              <a:gd name="connsiteY5" fmla="*/ 711200 h 1016000"/>
              <a:gd name="connsiteX6" fmla="*/ 1346200 w 1689100"/>
              <a:gd name="connsiteY6" fmla="*/ 635000 h 1016000"/>
              <a:gd name="connsiteX7" fmla="*/ 1308100 w 1689100"/>
              <a:gd name="connsiteY7" fmla="*/ 558800 h 1016000"/>
              <a:gd name="connsiteX8" fmla="*/ 1282700 w 1689100"/>
              <a:gd name="connsiteY8" fmla="*/ 482600 h 1016000"/>
              <a:gd name="connsiteX9" fmla="*/ 1244600 w 1689100"/>
              <a:gd name="connsiteY9" fmla="*/ 406400 h 1016000"/>
              <a:gd name="connsiteX10" fmla="*/ 1219200 w 1689100"/>
              <a:gd name="connsiteY10" fmla="*/ 368300 h 1016000"/>
              <a:gd name="connsiteX11" fmla="*/ 1206500 w 1689100"/>
              <a:gd name="connsiteY11" fmla="*/ 330200 h 1016000"/>
              <a:gd name="connsiteX12" fmla="*/ 1155700 w 1689100"/>
              <a:gd name="connsiteY12" fmla="*/ 254000 h 1016000"/>
              <a:gd name="connsiteX13" fmla="*/ 1104900 w 1689100"/>
              <a:gd name="connsiteY13" fmla="*/ 177800 h 1016000"/>
              <a:gd name="connsiteX14" fmla="*/ 1079500 w 1689100"/>
              <a:gd name="connsiteY14" fmla="*/ 139700 h 1016000"/>
              <a:gd name="connsiteX15" fmla="*/ 1003300 w 1689100"/>
              <a:gd name="connsiteY15" fmla="*/ 101600 h 1016000"/>
              <a:gd name="connsiteX16" fmla="*/ 939800 w 1689100"/>
              <a:gd name="connsiteY16" fmla="*/ 50800 h 1016000"/>
              <a:gd name="connsiteX17" fmla="*/ 863600 w 1689100"/>
              <a:gd name="connsiteY17" fmla="*/ 0 h 1016000"/>
              <a:gd name="connsiteX18" fmla="*/ 711200 w 1689100"/>
              <a:gd name="connsiteY18" fmla="*/ 12700 h 1016000"/>
              <a:gd name="connsiteX19" fmla="*/ 635000 w 1689100"/>
              <a:gd name="connsiteY19" fmla="*/ 38100 h 1016000"/>
              <a:gd name="connsiteX20" fmla="*/ 495300 w 1689100"/>
              <a:gd name="connsiteY20" fmla="*/ 101600 h 1016000"/>
              <a:gd name="connsiteX21" fmla="*/ 304800 w 1689100"/>
              <a:gd name="connsiteY21" fmla="*/ 228600 h 1016000"/>
              <a:gd name="connsiteX22" fmla="*/ 266700 w 1689100"/>
              <a:gd name="connsiteY22" fmla="*/ 254000 h 1016000"/>
              <a:gd name="connsiteX23" fmla="*/ 228600 w 1689100"/>
              <a:gd name="connsiteY23" fmla="*/ 279400 h 1016000"/>
              <a:gd name="connsiteX24" fmla="*/ 190500 w 1689100"/>
              <a:gd name="connsiteY24" fmla="*/ 292100 h 1016000"/>
              <a:gd name="connsiteX25" fmla="*/ 88900 w 1689100"/>
              <a:gd name="connsiteY25" fmla="*/ 317500 h 1016000"/>
              <a:gd name="connsiteX26" fmla="*/ 50800 w 1689100"/>
              <a:gd name="connsiteY26" fmla="*/ 342900 h 1016000"/>
              <a:gd name="connsiteX27" fmla="*/ 0 w 1689100"/>
              <a:gd name="connsiteY27" fmla="*/ 3683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89100" h="1016000">
                <a:moveTo>
                  <a:pt x="1689100" y="1016000"/>
                </a:moveTo>
                <a:cubicBezTo>
                  <a:pt x="1661652" y="981690"/>
                  <a:pt x="1634560" y="943034"/>
                  <a:pt x="1600200" y="914400"/>
                </a:cubicBezTo>
                <a:cubicBezTo>
                  <a:pt x="1588474" y="904629"/>
                  <a:pt x="1574800" y="897467"/>
                  <a:pt x="1562100" y="889000"/>
                </a:cubicBezTo>
                <a:cubicBezTo>
                  <a:pt x="1494367" y="787400"/>
                  <a:pt x="1583267" y="910167"/>
                  <a:pt x="1498600" y="825500"/>
                </a:cubicBezTo>
                <a:cubicBezTo>
                  <a:pt x="1487807" y="814707"/>
                  <a:pt x="1483341" y="798808"/>
                  <a:pt x="1473200" y="787400"/>
                </a:cubicBezTo>
                <a:cubicBezTo>
                  <a:pt x="1449335" y="760552"/>
                  <a:pt x="1416925" y="741088"/>
                  <a:pt x="1397000" y="711200"/>
                </a:cubicBezTo>
                <a:cubicBezTo>
                  <a:pt x="1380067" y="685800"/>
                  <a:pt x="1355853" y="663960"/>
                  <a:pt x="1346200" y="635000"/>
                </a:cubicBezTo>
                <a:cubicBezTo>
                  <a:pt x="1299883" y="496049"/>
                  <a:pt x="1373752" y="706516"/>
                  <a:pt x="1308100" y="558800"/>
                </a:cubicBezTo>
                <a:cubicBezTo>
                  <a:pt x="1297226" y="534334"/>
                  <a:pt x="1297552" y="504877"/>
                  <a:pt x="1282700" y="482600"/>
                </a:cubicBezTo>
                <a:cubicBezTo>
                  <a:pt x="1209907" y="373411"/>
                  <a:pt x="1297180" y="511560"/>
                  <a:pt x="1244600" y="406400"/>
                </a:cubicBezTo>
                <a:cubicBezTo>
                  <a:pt x="1237774" y="392748"/>
                  <a:pt x="1226026" y="381952"/>
                  <a:pt x="1219200" y="368300"/>
                </a:cubicBezTo>
                <a:cubicBezTo>
                  <a:pt x="1213213" y="356326"/>
                  <a:pt x="1213001" y="341902"/>
                  <a:pt x="1206500" y="330200"/>
                </a:cubicBezTo>
                <a:cubicBezTo>
                  <a:pt x="1191675" y="303515"/>
                  <a:pt x="1172633" y="279400"/>
                  <a:pt x="1155700" y="254000"/>
                </a:cubicBezTo>
                <a:lnTo>
                  <a:pt x="1104900" y="177800"/>
                </a:lnTo>
                <a:cubicBezTo>
                  <a:pt x="1096433" y="165100"/>
                  <a:pt x="1093980" y="144527"/>
                  <a:pt x="1079500" y="139700"/>
                </a:cubicBezTo>
                <a:cubicBezTo>
                  <a:pt x="1026920" y="122173"/>
                  <a:pt x="1052539" y="134426"/>
                  <a:pt x="1003300" y="101600"/>
                </a:cubicBezTo>
                <a:cubicBezTo>
                  <a:pt x="956368" y="31202"/>
                  <a:pt x="1004752" y="86884"/>
                  <a:pt x="939800" y="50800"/>
                </a:cubicBezTo>
                <a:cubicBezTo>
                  <a:pt x="913115" y="35975"/>
                  <a:pt x="863600" y="0"/>
                  <a:pt x="863600" y="0"/>
                </a:cubicBezTo>
                <a:cubicBezTo>
                  <a:pt x="812800" y="4233"/>
                  <a:pt x="761482" y="4320"/>
                  <a:pt x="711200" y="12700"/>
                </a:cubicBezTo>
                <a:cubicBezTo>
                  <a:pt x="684790" y="17102"/>
                  <a:pt x="660400" y="29633"/>
                  <a:pt x="635000" y="38100"/>
                </a:cubicBezTo>
                <a:cubicBezTo>
                  <a:pt x="581056" y="56081"/>
                  <a:pt x="552087" y="63742"/>
                  <a:pt x="495300" y="101600"/>
                </a:cubicBezTo>
                <a:lnTo>
                  <a:pt x="304800" y="228600"/>
                </a:lnTo>
                <a:lnTo>
                  <a:pt x="266700" y="254000"/>
                </a:lnTo>
                <a:cubicBezTo>
                  <a:pt x="254000" y="262467"/>
                  <a:pt x="243080" y="274573"/>
                  <a:pt x="228600" y="279400"/>
                </a:cubicBezTo>
                <a:cubicBezTo>
                  <a:pt x="215900" y="283633"/>
                  <a:pt x="203487" y="288853"/>
                  <a:pt x="190500" y="292100"/>
                </a:cubicBezTo>
                <a:cubicBezTo>
                  <a:pt x="161517" y="299346"/>
                  <a:pt x="117930" y="302985"/>
                  <a:pt x="88900" y="317500"/>
                </a:cubicBezTo>
                <a:cubicBezTo>
                  <a:pt x="75248" y="324326"/>
                  <a:pt x="64452" y="336074"/>
                  <a:pt x="50800" y="342900"/>
                </a:cubicBezTo>
                <a:cubicBezTo>
                  <a:pt x="-7573" y="372086"/>
                  <a:pt x="28692" y="339608"/>
                  <a:pt x="0" y="36830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6229350" y="4165842"/>
            <a:ext cx="3048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9" idx="29"/>
          </p:cNvCxnSpPr>
          <p:nvPr/>
        </p:nvCxnSpPr>
        <p:spPr>
          <a:xfrm>
            <a:off x="6184900" y="4495800"/>
            <a:ext cx="361950" cy="18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7" idx="31"/>
          </p:cNvCxnSpPr>
          <p:nvPr/>
        </p:nvCxnSpPr>
        <p:spPr>
          <a:xfrm>
            <a:off x="5918200" y="4876800"/>
            <a:ext cx="311150" cy="688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8" idx="18"/>
          </p:cNvCxnSpPr>
          <p:nvPr/>
        </p:nvCxnSpPr>
        <p:spPr>
          <a:xfrm flipV="1">
            <a:off x="5918200" y="5326527"/>
            <a:ext cx="241300" cy="328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2324100" y="4310604"/>
            <a:ext cx="292100" cy="2629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2" idx="23"/>
          </p:cNvCxnSpPr>
          <p:nvPr/>
        </p:nvCxnSpPr>
        <p:spPr>
          <a:xfrm flipH="1">
            <a:off x="2806700" y="4851400"/>
            <a:ext cx="342900" cy="1495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56" idx="24"/>
          </p:cNvCxnSpPr>
          <p:nvPr/>
        </p:nvCxnSpPr>
        <p:spPr>
          <a:xfrm flipH="1">
            <a:off x="2921000" y="5524500"/>
            <a:ext cx="254000" cy="114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51" idx="21"/>
          </p:cNvCxnSpPr>
          <p:nvPr/>
        </p:nvCxnSpPr>
        <p:spPr>
          <a:xfrm flipH="1">
            <a:off x="2781300" y="5765800"/>
            <a:ext cx="304800" cy="367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5" idx="21"/>
          </p:cNvCxnSpPr>
          <p:nvPr/>
        </p:nvCxnSpPr>
        <p:spPr>
          <a:xfrm flipH="1" flipV="1">
            <a:off x="2743200" y="6148598"/>
            <a:ext cx="419100" cy="23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 bwMode="auto">
          <a:xfrm>
            <a:off x="6993103" y="3038452"/>
            <a:ext cx="18356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Grebogi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, Ott,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Times New Roman" charset="0"/>
            </a:endParaRPr>
          </a:p>
          <a:p>
            <a:pPr eaLnBrk="1" hangingPunct="1"/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Yorke 1983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38557" y="6413500"/>
            <a:ext cx="62268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δΒ</a:t>
            </a:r>
            <a:endParaRPr lang="en-US" sz="3200" dirty="0"/>
          </a:p>
        </p:txBody>
      </p:sp>
      <p:sp>
        <p:nvSpPr>
          <p:cNvPr id="32" name="Rectangle 31"/>
          <p:cNvSpPr/>
          <p:nvPr/>
        </p:nvSpPr>
        <p:spPr>
          <a:xfrm>
            <a:off x="2361814" y="3048000"/>
            <a:ext cx="62268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δΒ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5911628" y="3212524"/>
            <a:ext cx="54654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sp>
        <p:nvSpPr>
          <p:cNvPr id="34" name="Rectangle 33"/>
          <p:cNvSpPr/>
          <p:nvPr/>
        </p:nvSpPr>
        <p:spPr>
          <a:xfrm>
            <a:off x="450628" y="3606466"/>
            <a:ext cx="54654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B</a:t>
            </a:r>
            <a:r>
              <a:rPr lang="en-US" sz="3200" baseline="-25000" dirty="0" smtClean="0"/>
              <a:t>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409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1700"/>
            <a:ext cx="9144000" cy="5282196"/>
          </a:xfrm>
          <a:ln>
            <a:noFill/>
          </a:ln>
        </p:spPr>
        <p:txBody>
          <a:bodyPr/>
          <a:lstStyle/>
          <a:p>
            <a:r>
              <a:rPr lang="en-US" dirty="0" smtClean="0"/>
              <a:t>Let’s put some </a:t>
            </a:r>
            <a:r>
              <a:rPr lang="en-US" dirty="0" err="1" smtClean="0"/>
              <a:t>colours</a:t>
            </a:r>
            <a:r>
              <a:rPr lang="en-US" dirty="0" smtClean="0"/>
              <a:t>!</a:t>
            </a:r>
          </a:p>
          <a:p>
            <a:r>
              <a:rPr lang="en-US" dirty="0" smtClean="0"/>
              <a:t>If near </a:t>
            </a: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dirty="0" smtClean="0"/>
              <a:t> state, uncertainty on final 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0000FF"/>
                </a:solidFill>
              </a:rPr>
              <a:t>SB</a:t>
            </a:r>
            <a:r>
              <a:rPr lang="en-US" dirty="0" smtClean="0"/>
              <a:t> state</a:t>
            </a:r>
          </a:p>
          <a:p>
            <a:pPr lvl="1"/>
            <a:r>
              <a:rPr lang="en-US" dirty="0" smtClean="0"/>
              <a:t>Loss of Predictability of the second kind </a:t>
            </a:r>
            <a:r>
              <a:rPr lang="en-US" dirty="0" err="1" smtClean="0"/>
              <a:t>á</a:t>
            </a:r>
            <a:r>
              <a:rPr lang="en-US" dirty="0" smtClean="0"/>
              <a:t> la Lorenz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4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3860800"/>
            <a:ext cx="3351213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" y="4310604"/>
            <a:ext cx="3548463" cy="301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3390900" y="4495800"/>
            <a:ext cx="1015153" cy="660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M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3175" y="5715401"/>
            <a:ext cx="647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SB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3171" y="5156200"/>
            <a:ext cx="595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W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3009900" y="3454400"/>
            <a:ext cx="838200" cy="1092273"/>
          </a:xfrm>
          <a:custGeom>
            <a:avLst/>
            <a:gdLst>
              <a:gd name="connsiteX0" fmla="*/ 0 w 838200"/>
              <a:gd name="connsiteY0" fmla="*/ 0 h 1092273"/>
              <a:gd name="connsiteX1" fmla="*/ 63500 w 838200"/>
              <a:gd name="connsiteY1" fmla="*/ 38100 h 1092273"/>
              <a:gd name="connsiteX2" fmla="*/ 139700 w 838200"/>
              <a:gd name="connsiteY2" fmla="*/ 88900 h 1092273"/>
              <a:gd name="connsiteX3" fmla="*/ 215900 w 838200"/>
              <a:gd name="connsiteY3" fmla="*/ 139700 h 1092273"/>
              <a:gd name="connsiteX4" fmla="*/ 254000 w 838200"/>
              <a:gd name="connsiteY4" fmla="*/ 165100 h 1092273"/>
              <a:gd name="connsiteX5" fmla="*/ 292100 w 838200"/>
              <a:gd name="connsiteY5" fmla="*/ 190500 h 1092273"/>
              <a:gd name="connsiteX6" fmla="*/ 368300 w 838200"/>
              <a:gd name="connsiteY6" fmla="*/ 266700 h 1092273"/>
              <a:gd name="connsiteX7" fmla="*/ 406400 w 838200"/>
              <a:gd name="connsiteY7" fmla="*/ 304800 h 1092273"/>
              <a:gd name="connsiteX8" fmla="*/ 457200 w 838200"/>
              <a:gd name="connsiteY8" fmla="*/ 381000 h 1092273"/>
              <a:gd name="connsiteX9" fmla="*/ 482600 w 838200"/>
              <a:gd name="connsiteY9" fmla="*/ 419100 h 1092273"/>
              <a:gd name="connsiteX10" fmla="*/ 520700 w 838200"/>
              <a:gd name="connsiteY10" fmla="*/ 444500 h 1092273"/>
              <a:gd name="connsiteX11" fmla="*/ 571500 w 838200"/>
              <a:gd name="connsiteY11" fmla="*/ 520700 h 1092273"/>
              <a:gd name="connsiteX12" fmla="*/ 584200 w 838200"/>
              <a:gd name="connsiteY12" fmla="*/ 558800 h 1092273"/>
              <a:gd name="connsiteX13" fmla="*/ 609600 w 838200"/>
              <a:gd name="connsiteY13" fmla="*/ 596900 h 1092273"/>
              <a:gd name="connsiteX14" fmla="*/ 635000 w 838200"/>
              <a:gd name="connsiteY14" fmla="*/ 673100 h 1092273"/>
              <a:gd name="connsiteX15" fmla="*/ 673100 w 838200"/>
              <a:gd name="connsiteY15" fmla="*/ 749300 h 1092273"/>
              <a:gd name="connsiteX16" fmla="*/ 698500 w 838200"/>
              <a:gd name="connsiteY16" fmla="*/ 787400 h 1092273"/>
              <a:gd name="connsiteX17" fmla="*/ 723900 w 838200"/>
              <a:gd name="connsiteY17" fmla="*/ 863600 h 1092273"/>
              <a:gd name="connsiteX18" fmla="*/ 749300 w 838200"/>
              <a:gd name="connsiteY18" fmla="*/ 901700 h 1092273"/>
              <a:gd name="connsiteX19" fmla="*/ 774700 w 838200"/>
              <a:gd name="connsiteY19" fmla="*/ 977900 h 1092273"/>
              <a:gd name="connsiteX20" fmla="*/ 787400 w 838200"/>
              <a:gd name="connsiteY20" fmla="*/ 1016000 h 1092273"/>
              <a:gd name="connsiteX21" fmla="*/ 800100 w 838200"/>
              <a:gd name="connsiteY21" fmla="*/ 1054100 h 1092273"/>
              <a:gd name="connsiteX22" fmla="*/ 838200 w 838200"/>
              <a:gd name="connsiteY22" fmla="*/ 1092200 h 1092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8200" h="1092273">
                <a:moveTo>
                  <a:pt x="0" y="0"/>
                </a:moveTo>
                <a:cubicBezTo>
                  <a:pt x="21167" y="12700"/>
                  <a:pt x="42675" y="24848"/>
                  <a:pt x="63500" y="38100"/>
                </a:cubicBezTo>
                <a:cubicBezTo>
                  <a:pt x="89254" y="54489"/>
                  <a:pt x="114300" y="71967"/>
                  <a:pt x="139700" y="88900"/>
                </a:cubicBezTo>
                <a:lnTo>
                  <a:pt x="215900" y="139700"/>
                </a:lnTo>
                <a:lnTo>
                  <a:pt x="254000" y="165100"/>
                </a:lnTo>
                <a:cubicBezTo>
                  <a:pt x="266700" y="173567"/>
                  <a:pt x="281307" y="179707"/>
                  <a:pt x="292100" y="190500"/>
                </a:cubicBezTo>
                <a:lnTo>
                  <a:pt x="368300" y="266700"/>
                </a:lnTo>
                <a:cubicBezTo>
                  <a:pt x="381000" y="279400"/>
                  <a:pt x="396437" y="289856"/>
                  <a:pt x="406400" y="304800"/>
                </a:cubicBezTo>
                <a:lnTo>
                  <a:pt x="457200" y="381000"/>
                </a:lnTo>
                <a:cubicBezTo>
                  <a:pt x="465667" y="393700"/>
                  <a:pt x="469900" y="410633"/>
                  <a:pt x="482600" y="419100"/>
                </a:cubicBezTo>
                <a:lnTo>
                  <a:pt x="520700" y="444500"/>
                </a:lnTo>
                <a:cubicBezTo>
                  <a:pt x="550897" y="535092"/>
                  <a:pt x="508079" y="425568"/>
                  <a:pt x="571500" y="520700"/>
                </a:cubicBezTo>
                <a:cubicBezTo>
                  <a:pt x="578926" y="531839"/>
                  <a:pt x="578213" y="546826"/>
                  <a:pt x="584200" y="558800"/>
                </a:cubicBezTo>
                <a:cubicBezTo>
                  <a:pt x="591026" y="572452"/>
                  <a:pt x="603401" y="582952"/>
                  <a:pt x="609600" y="596900"/>
                </a:cubicBezTo>
                <a:cubicBezTo>
                  <a:pt x="620474" y="621366"/>
                  <a:pt x="620148" y="650823"/>
                  <a:pt x="635000" y="673100"/>
                </a:cubicBezTo>
                <a:cubicBezTo>
                  <a:pt x="707793" y="782289"/>
                  <a:pt x="620520" y="644140"/>
                  <a:pt x="673100" y="749300"/>
                </a:cubicBezTo>
                <a:cubicBezTo>
                  <a:pt x="679926" y="762952"/>
                  <a:pt x="692301" y="773452"/>
                  <a:pt x="698500" y="787400"/>
                </a:cubicBezTo>
                <a:cubicBezTo>
                  <a:pt x="709374" y="811866"/>
                  <a:pt x="709048" y="841323"/>
                  <a:pt x="723900" y="863600"/>
                </a:cubicBezTo>
                <a:cubicBezTo>
                  <a:pt x="732367" y="876300"/>
                  <a:pt x="743101" y="887752"/>
                  <a:pt x="749300" y="901700"/>
                </a:cubicBezTo>
                <a:cubicBezTo>
                  <a:pt x="760174" y="926166"/>
                  <a:pt x="766233" y="952500"/>
                  <a:pt x="774700" y="977900"/>
                </a:cubicBezTo>
                <a:lnTo>
                  <a:pt x="787400" y="1016000"/>
                </a:lnTo>
                <a:cubicBezTo>
                  <a:pt x="791633" y="1028700"/>
                  <a:pt x="792674" y="1042961"/>
                  <a:pt x="800100" y="1054100"/>
                </a:cubicBezTo>
                <a:cubicBezTo>
                  <a:pt x="827848" y="1095722"/>
                  <a:pt x="810236" y="1092200"/>
                  <a:pt x="838200" y="1092200"/>
                </a:cubicBezTo>
              </a:path>
            </a:pathLst>
          </a:cu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4114800" y="5156200"/>
            <a:ext cx="1206603" cy="1628272"/>
          </a:xfrm>
          <a:custGeom>
            <a:avLst/>
            <a:gdLst>
              <a:gd name="connsiteX0" fmla="*/ 0 w 1206603"/>
              <a:gd name="connsiteY0" fmla="*/ 0 h 1615572"/>
              <a:gd name="connsiteX1" fmla="*/ 12700 w 1206603"/>
              <a:gd name="connsiteY1" fmla="*/ 127000 h 1615572"/>
              <a:gd name="connsiteX2" fmla="*/ 38100 w 1206603"/>
              <a:gd name="connsiteY2" fmla="*/ 165100 h 1615572"/>
              <a:gd name="connsiteX3" fmla="*/ 63500 w 1206603"/>
              <a:gd name="connsiteY3" fmla="*/ 241300 h 1615572"/>
              <a:gd name="connsiteX4" fmla="*/ 139700 w 1206603"/>
              <a:gd name="connsiteY4" fmla="*/ 368300 h 1615572"/>
              <a:gd name="connsiteX5" fmla="*/ 241300 w 1206603"/>
              <a:gd name="connsiteY5" fmla="*/ 520700 h 1615572"/>
              <a:gd name="connsiteX6" fmla="*/ 266700 w 1206603"/>
              <a:gd name="connsiteY6" fmla="*/ 558800 h 1615572"/>
              <a:gd name="connsiteX7" fmla="*/ 292100 w 1206603"/>
              <a:gd name="connsiteY7" fmla="*/ 596900 h 1615572"/>
              <a:gd name="connsiteX8" fmla="*/ 368300 w 1206603"/>
              <a:gd name="connsiteY8" fmla="*/ 685800 h 1615572"/>
              <a:gd name="connsiteX9" fmla="*/ 406400 w 1206603"/>
              <a:gd name="connsiteY9" fmla="*/ 723900 h 1615572"/>
              <a:gd name="connsiteX10" fmla="*/ 431800 w 1206603"/>
              <a:gd name="connsiteY10" fmla="*/ 762000 h 1615572"/>
              <a:gd name="connsiteX11" fmla="*/ 533400 w 1206603"/>
              <a:gd name="connsiteY11" fmla="*/ 863600 h 1615572"/>
              <a:gd name="connsiteX12" fmla="*/ 596900 w 1206603"/>
              <a:gd name="connsiteY12" fmla="*/ 927100 h 1615572"/>
              <a:gd name="connsiteX13" fmla="*/ 673100 w 1206603"/>
              <a:gd name="connsiteY13" fmla="*/ 1003300 h 1615572"/>
              <a:gd name="connsiteX14" fmla="*/ 736600 w 1206603"/>
              <a:gd name="connsiteY14" fmla="*/ 1079500 h 1615572"/>
              <a:gd name="connsiteX15" fmla="*/ 774700 w 1206603"/>
              <a:gd name="connsiteY15" fmla="*/ 1130300 h 1615572"/>
              <a:gd name="connsiteX16" fmla="*/ 812800 w 1206603"/>
              <a:gd name="connsiteY16" fmla="*/ 1168400 h 1615572"/>
              <a:gd name="connsiteX17" fmla="*/ 863600 w 1206603"/>
              <a:gd name="connsiteY17" fmla="*/ 1257300 h 1615572"/>
              <a:gd name="connsiteX18" fmla="*/ 901700 w 1206603"/>
              <a:gd name="connsiteY18" fmla="*/ 1295400 h 1615572"/>
              <a:gd name="connsiteX19" fmla="*/ 939800 w 1206603"/>
              <a:gd name="connsiteY19" fmla="*/ 1346200 h 1615572"/>
              <a:gd name="connsiteX20" fmla="*/ 1028700 w 1206603"/>
              <a:gd name="connsiteY20" fmla="*/ 1447800 h 1615572"/>
              <a:gd name="connsiteX21" fmla="*/ 1130300 w 1206603"/>
              <a:gd name="connsiteY21" fmla="*/ 1562100 h 1615572"/>
              <a:gd name="connsiteX22" fmla="*/ 1168400 w 1206603"/>
              <a:gd name="connsiteY22" fmla="*/ 1600200 h 1615572"/>
              <a:gd name="connsiteX23" fmla="*/ 1206500 w 1206603"/>
              <a:gd name="connsiteY23" fmla="*/ 1600200 h 161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06603" h="1615572">
                <a:moveTo>
                  <a:pt x="0" y="0"/>
                </a:moveTo>
                <a:cubicBezTo>
                  <a:pt x="4233" y="42333"/>
                  <a:pt x="3133" y="85545"/>
                  <a:pt x="12700" y="127000"/>
                </a:cubicBezTo>
                <a:cubicBezTo>
                  <a:pt x="16132" y="141873"/>
                  <a:pt x="31901" y="151152"/>
                  <a:pt x="38100" y="165100"/>
                </a:cubicBezTo>
                <a:cubicBezTo>
                  <a:pt x="48974" y="189566"/>
                  <a:pt x="53556" y="216441"/>
                  <a:pt x="63500" y="241300"/>
                </a:cubicBezTo>
                <a:cubicBezTo>
                  <a:pt x="83026" y="290115"/>
                  <a:pt x="109883" y="323575"/>
                  <a:pt x="139700" y="368300"/>
                </a:cubicBezTo>
                <a:lnTo>
                  <a:pt x="241300" y="520700"/>
                </a:lnTo>
                <a:lnTo>
                  <a:pt x="266700" y="558800"/>
                </a:lnTo>
                <a:cubicBezTo>
                  <a:pt x="275167" y="571500"/>
                  <a:pt x="281307" y="586107"/>
                  <a:pt x="292100" y="596900"/>
                </a:cubicBezTo>
                <a:cubicBezTo>
                  <a:pt x="386640" y="691440"/>
                  <a:pt x="270547" y="571755"/>
                  <a:pt x="368300" y="685800"/>
                </a:cubicBezTo>
                <a:cubicBezTo>
                  <a:pt x="379989" y="699437"/>
                  <a:pt x="394902" y="710102"/>
                  <a:pt x="406400" y="723900"/>
                </a:cubicBezTo>
                <a:cubicBezTo>
                  <a:pt x="416171" y="735626"/>
                  <a:pt x="421533" y="750706"/>
                  <a:pt x="431800" y="762000"/>
                </a:cubicBezTo>
                <a:cubicBezTo>
                  <a:pt x="464017" y="797439"/>
                  <a:pt x="499533" y="829733"/>
                  <a:pt x="533400" y="863600"/>
                </a:cubicBezTo>
                <a:lnTo>
                  <a:pt x="596900" y="927100"/>
                </a:lnTo>
                <a:cubicBezTo>
                  <a:pt x="622300" y="952500"/>
                  <a:pt x="653175" y="973412"/>
                  <a:pt x="673100" y="1003300"/>
                </a:cubicBezTo>
                <a:cubicBezTo>
                  <a:pt x="729238" y="1087507"/>
                  <a:pt x="663261" y="993937"/>
                  <a:pt x="736600" y="1079500"/>
                </a:cubicBezTo>
                <a:cubicBezTo>
                  <a:pt x="750375" y="1095571"/>
                  <a:pt x="760925" y="1114229"/>
                  <a:pt x="774700" y="1130300"/>
                </a:cubicBezTo>
                <a:cubicBezTo>
                  <a:pt x="786389" y="1143937"/>
                  <a:pt x="801302" y="1154602"/>
                  <a:pt x="812800" y="1168400"/>
                </a:cubicBezTo>
                <a:cubicBezTo>
                  <a:pt x="872794" y="1240392"/>
                  <a:pt x="801492" y="1170348"/>
                  <a:pt x="863600" y="1257300"/>
                </a:cubicBezTo>
                <a:cubicBezTo>
                  <a:pt x="874039" y="1271915"/>
                  <a:pt x="890011" y="1281763"/>
                  <a:pt x="901700" y="1295400"/>
                </a:cubicBezTo>
                <a:cubicBezTo>
                  <a:pt x="915475" y="1311471"/>
                  <a:pt x="927662" y="1328860"/>
                  <a:pt x="939800" y="1346200"/>
                </a:cubicBezTo>
                <a:cubicBezTo>
                  <a:pt x="1004623" y="1438804"/>
                  <a:pt x="962422" y="1403615"/>
                  <a:pt x="1028700" y="1447800"/>
                </a:cubicBezTo>
                <a:cubicBezTo>
                  <a:pt x="1074025" y="1515788"/>
                  <a:pt x="1043307" y="1475107"/>
                  <a:pt x="1130300" y="1562100"/>
                </a:cubicBezTo>
                <a:cubicBezTo>
                  <a:pt x="1143000" y="1574800"/>
                  <a:pt x="1151361" y="1594520"/>
                  <a:pt x="1168400" y="1600200"/>
                </a:cubicBezTo>
                <a:cubicBezTo>
                  <a:pt x="1210516" y="1614239"/>
                  <a:pt x="1206500" y="1626287"/>
                  <a:pt x="1206500" y="1600200"/>
                </a:cubicBezTo>
              </a:path>
            </a:pathLst>
          </a:cu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4318000" y="4785680"/>
            <a:ext cx="1765300" cy="1538920"/>
          </a:xfrm>
          <a:custGeom>
            <a:avLst/>
            <a:gdLst>
              <a:gd name="connsiteX0" fmla="*/ 774700 w 1765300"/>
              <a:gd name="connsiteY0" fmla="*/ 1538920 h 1538920"/>
              <a:gd name="connsiteX1" fmla="*/ 749300 w 1765300"/>
              <a:gd name="connsiteY1" fmla="*/ 1475420 h 1538920"/>
              <a:gd name="connsiteX2" fmla="*/ 723900 w 1765300"/>
              <a:gd name="connsiteY2" fmla="*/ 1437320 h 1538920"/>
              <a:gd name="connsiteX3" fmla="*/ 685800 w 1765300"/>
              <a:gd name="connsiteY3" fmla="*/ 1361120 h 1538920"/>
              <a:gd name="connsiteX4" fmla="*/ 647700 w 1765300"/>
              <a:gd name="connsiteY4" fmla="*/ 1335720 h 1538920"/>
              <a:gd name="connsiteX5" fmla="*/ 596900 w 1765300"/>
              <a:gd name="connsiteY5" fmla="*/ 1259520 h 1538920"/>
              <a:gd name="connsiteX6" fmla="*/ 571500 w 1765300"/>
              <a:gd name="connsiteY6" fmla="*/ 1221420 h 1538920"/>
              <a:gd name="connsiteX7" fmla="*/ 495300 w 1765300"/>
              <a:gd name="connsiteY7" fmla="*/ 1145220 h 1538920"/>
              <a:gd name="connsiteX8" fmla="*/ 457200 w 1765300"/>
              <a:gd name="connsiteY8" fmla="*/ 1107120 h 1538920"/>
              <a:gd name="connsiteX9" fmla="*/ 431800 w 1765300"/>
              <a:gd name="connsiteY9" fmla="*/ 1069020 h 1538920"/>
              <a:gd name="connsiteX10" fmla="*/ 393700 w 1765300"/>
              <a:gd name="connsiteY10" fmla="*/ 1043620 h 1538920"/>
              <a:gd name="connsiteX11" fmla="*/ 279400 w 1765300"/>
              <a:gd name="connsiteY11" fmla="*/ 942020 h 1538920"/>
              <a:gd name="connsiteX12" fmla="*/ 228600 w 1765300"/>
              <a:gd name="connsiteY12" fmla="*/ 865820 h 1538920"/>
              <a:gd name="connsiteX13" fmla="*/ 190500 w 1765300"/>
              <a:gd name="connsiteY13" fmla="*/ 827720 h 1538920"/>
              <a:gd name="connsiteX14" fmla="*/ 101600 w 1765300"/>
              <a:gd name="connsiteY14" fmla="*/ 726120 h 1538920"/>
              <a:gd name="connsiteX15" fmla="*/ 88900 w 1765300"/>
              <a:gd name="connsiteY15" fmla="*/ 688020 h 1538920"/>
              <a:gd name="connsiteX16" fmla="*/ 38100 w 1765300"/>
              <a:gd name="connsiteY16" fmla="*/ 611820 h 1538920"/>
              <a:gd name="connsiteX17" fmla="*/ 12700 w 1765300"/>
              <a:gd name="connsiteY17" fmla="*/ 535620 h 1538920"/>
              <a:gd name="connsiteX18" fmla="*/ 0 w 1765300"/>
              <a:gd name="connsiteY18" fmla="*/ 497520 h 1538920"/>
              <a:gd name="connsiteX19" fmla="*/ 12700 w 1765300"/>
              <a:gd name="connsiteY19" fmla="*/ 345120 h 1538920"/>
              <a:gd name="connsiteX20" fmla="*/ 38100 w 1765300"/>
              <a:gd name="connsiteY20" fmla="*/ 268920 h 1538920"/>
              <a:gd name="connsiteX21" fmla="*/ 76200 w 1765300"/>
              <a:gd name="connsiteY21" fmla="*/ 243520 h 1538920"/>
              <a:gd name="connsiteX22" fmla="*/ 88900 w 1765300"/>
              <a:gd name="connsiteY22" fmla="*/ 205420 h 1538920"/>
              <a:gd name="connsiteX23" fmla="*/ 165100 w 1765300"/>
              <a:gd name="connsiteY23" fmla="*/ 154620 h 1538920"/>
              <a:gd name="connsiteX24" fmla="*/ 241300 w 1765300"/>
              <a:gd name="connsiteY24" fmla="*/ 91120 h 1538920"/>
              <a:gd name="connsiteX25" fmla="*/ 292100 w 1765300"/>
              <a:gd name="connsiteY25" fmla="*/ 53020 h 1538920"/>
              <a:gd name="connsiteX26" fmla="*/ 368300 w 1765300"/>
              <a:gd name="connsiteY26" fmla="*/ 27620 h 1538920"/>
              <a:gd name="connsiteX27" fmla="*/ 469900 w 1765300"/>
              <a:gd name="connsiteY27" fmla="*/ 2220 h 1538920"/>
              <a:gd name="connsiteX28" fmla="*/ 1333500 w 1765300"/>
              <a:gd name="connsiteY28" fmla="*/ 27620 h 1538920"/>
              <a:gd name="connsiteX29" fmla="*/ 1473200 w 1765300"/>
              <a:gd name="connsiteY29" fmla="*/ 53020 h 1538920"/>
              <a:gd name="connsiteX30" fmla="*/ 1524000 w 1765300"/>
              <a:gd name="connsiteY30" fmla="*/ 65720 h 1538920"/>
              <a:gd name="connsiteX31" fmla="*/ 1600200 w 1765300"/>
              <a:gd name="connsiteY31" fmla="*/ 91120 h 1538920"/>
              <a:gd name="connsiteX32" fmla="*/ 1727200 w 1765300"/>
              <a:gd name="connsiteY32" fmla="*/ 116520 h 1538920"/>
              <a:gd name="connsiteX33" fmla="*/ 1765300 w 1765300"/>
              <a:gd name="connsiteY33" fmla="*/ 129220 h 153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65300" h="1538920">
                <a:moveTo>
                  <a:pt x="774700" y="1538920"/>
                </a:moveTo>
                <a:cubicBezTo>
                  <a:pt x="766233" y="1517753"/>
                  <a:pt x="759495" y="1495810"/>
                  <a:pt x="749300" y="1475420"/>
                </a:cubicBezTo>
                <a:cubicBezTo>
                  <a:pt x="742474" y="1461768"/>
                  <a:pt x="730726" y="1450972"/>
                  <a:pt x="723900" y="1437320"/>
                </a:cubicBezTo>
                <a:cubicBezTo>
                  <a:pt x="703242" y="1396003"/>
                  <a:pt x="722196" y="1397516"/>
                  <a:pt x="685800" y="1361120"/>
                </a:cubicBezTo>
                <a:cubicBezTo>
                  <a:pt x="675007" y="1350327"/>
                  <a:pt x="660400" y="1344187"/>
                  <a:pt x="647700" y="1335720"/>
                </a:cubicBezTo>
                <a:cubicBezTo>
                  <a:pt x="625381" y="1268763"/>
                  <a:pt x="649751" y="1322941"/>
                  <a:pt x="596900" y="1259520"/>
                </a:cubicBezTo>
                <a:cubicBezTo>
                  <a:pt x="587129" y="1247794"/>
                  <a:pt x="581641" y="1232828"/>
                  <a:pt x="571500" y="1221420"/>
                </a:cubicBezTo>
                <a:cubicBezTo>
                  <a:pt x="547635" y="1194572"/>
                  <a:pt x="520700" y="1170620"/>
                  <a:pt x="495300" y="1145220"/>
                </a:cubicBezTo>
                <a:cubicBezTo>
                  <a:pt x="482600" y="1132520"/>
                  <a:pt x="467163" y="1122064"/>
                  <a:pt x="457200" y="1107120"/>
                </a:cubicBezTo>
                <a:cubicBezTo>
                  <a:pt x="448733" y="1094420"/>
                  <a:pt x="442593" y="1079813"/>
                  <a:pt x="431800" y="1069020"/>
                </a:cubicBezTo>
                <a:cubicBezTo>
                  <a:pt x="421007" y="1058227"/>
                  <a:pt x="405108" y="1053761"/>
                  <a:pt x="393700" y="1043620"/>
                </a:cubicBezTo>
                <a:cubicBezTo>
                  <a:pt x="263211" y="927629"/>
                  <a:pt x="365871" y="999667"/>
                  <a:pt x="279400" y="942020"/>
                </a:cubicBezTo>
                <a:cubicBezTo>
                  <a:pt x="262467" y="916620"/>
                  <a:pt x="250186" y="887406"/>
                  <a:pt x="228600" y="865820"/>
                </a:cubicBezTo>
                <a:cubicBezTo>
                  <a:pt x="215900" y="853120"/>
                  <a:pt x="201527" y="841897"/>
                  <a:pt x="190500" y="827720"/>
                </a:cubicBezTo>
                <a:cubicBezTo>
                  <a:pt x="110718" y="725143"/>
                  <a:pt x="175358" y="775292"/>
                  <a:pt x="101600" y="726120"/>
                </a:cubicBezTo>
                <a:cubicBezTo>
                  <a:pt x="97367" y="713420"/>
                  <a:pt x="95401" y="699722"/>
                  <a:pt x="88900" y="688020"/>
                </a:cubicBezTo>
                <a:cubicBezTo>
                  <a:pt x="74075" y="661335"/>
                  <a:pt x="47753" y="640780"/>
                  <a:pt x="38100" y="611820"/>
                </a:cubicBezTo>
                <a:lnTo>
                  <a:pt x="12700" y="535620"/>
                </a:lnTo>
                <a:lnTo>
                  <a:pt x="0" y="497520"/>
                </a:lnTo>
                <a:cubicBezTo>
                  <a:pt x="4233" y="446720"/>
                  <a:pt x="4320" y="395402"/>
                  <a:pt x="12700" y="345120"/>
                </a:cubicBezTo>
                <a:cubicBezTo>
                  <a:pt x="17102" y="318710"/>
                  <a:pt x="15823" y="283772"/>
                  <a:pt x="38100" y="268920"/>
                </a:cubicBezTo>
                <a:lnTo>
                  <a:pt x="76200" y="243520"/>
                </a:lnTo>
                <a:cubicBezTo>
                  <a:pt x="80433" y="230820"/>
                  <a:pt x="79434" y="214886"/>
                  <a:pt x="88900" y="205420"/>
                </a:cubicBezTo>
                <a:cubicBezTo>
                  <a:pt x="110486" y="183834"/>
                  <a:pt x="165100" y="154620"/>
                  <a:pt x="165100" y="154620"/>
                </a:cubicBezTo>
                <a:cubicBezTo>
                  <a:pt x="208425" y="89633"/>
                  <a:pt x="167640" y="137157"/>
                  <a:pt x="241300" y="91120"/>
                </a:cubicBezTo>
                <a:cubicBezTo>
                  <a:pt x="259249" y="79902"/>
                  <a:pt x="273168" y="62486"/>
                  <a:pt x="292100" y="53020"/>
                </a:cubicBezTo>
                <a:cubicBezTo>
                  <a:pt x="316047" y="41046"/>
                  <a:pt x="342900" y="36087"/>
                  <a:pt x="368300" y="27620"/>
                </a:cubicBezTo>
                <a:cubicBezTo>
                  <a:pt x="426878" y="8094"/>
                  <a:pt x="393273" y="17545"/>
                  <a:pt x="469900" y="2220"/>
                </a:cubicBezTo>
                <a:cubicBezTo>
                  <a:pt x="1036852" y="11514"/>
                  <a:pt x="1016475" y="-21153"/>
                  <a:pt x="1333500" y="27620"/>
                </a:cubicBezTo>
                <a:cubicBezTo>
                  <a:pt x="1378304" y="34513"/>
                  <a:pt x="1428617" y="43113"/>
                  <a:pt x="1473200" y="53020"/>
                </a:cubicBezTo>
                <a:cubicBezTo>
                  <a:pt x="1490239" y="56806"/>
                  <a:pt x="1507282" y="60704"/>
                  <a:pt x="1524000" y="65720"/>
                </a:cubicBezTo>
                <a:cubicBezTo>
                  <a:pt x="1549645" y="73413"/>
                  <a:pt x="1574225" y="84626"/>
                  <a:pt x="1600200" y="91120"/>
                </a:cubicBezTo>
                <a:cubicBezTo>
                  <a:pt x="1802624" y="141726"/>
                  <a:pt x="1446949" y="54242"/>
                  <a:pt x="1727200" y="116520"/>
                </a:cubicBezTo>
                <a:cubicBezTo>
                  <a:pt x="1740268" y="119424"/>
                  <a:pt x="1765300" y="129220"/>
                  <a:pt x="1765300" y="12922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257800" y="5339226"/>
            <a:ext cx="749481" cy="1074274"/>
          </a:xfrm>
          <a:custGeom>
            <a:avLst/>
            <a:gdLst>
              <a:gd name="connsiteX0" fmla="*/ 165100 w 749481"/>
              <a:gd name="connsiteY0" fmla="*/ 1074274 h 1074274"/>
              <a:gd name="connsiteX1" fmla="*/ 101600 w 749481"/>
              <a:gd name="connsiteY1" fmla="*/ 972674 h 1074274"/>
              <a:gd name="connsiteX2" fmla="*/ 88900 w 749481"/>
              <a:gd name="connsiteY2" fmla="*/ 934574 h 1074274"/>
              <a:gd name="connsiteX3" fmla="*/ 38100 w 749481"/>
              <a:gd name="connsiteY3" fmla="*/ 807574 h 1074274"/>
              <a:gd name="connsiteX4" fmla="*/ 12700 w 749481"/>
              <a:gd name="connsiteY4" fmla="*/ 731374 h 1074274"/>
              <a:gd name="connsiteX5" fmla="*/ 0 w 749481"/>
              <a:gd name="connsiteY5" fmla="*/ 693274 h 1074274"/>
              <a:gd name="connsiteX6" fmla="*/ 12700 w 749481"/>
              <a:gd name="connsiteY6" fmla="*/ 566274 h 1074274"/>
              <a:gd name="connsiteX7" fmla="*/ 50800 w 749481"/>
              <a:gd name="connsiteY7" fmla="*/ 439274 h 1074274"/>
              <a:gd name="connsiteX8" fmla="*/ 63500 w 749481"/>
              <a:gd name="connsiteY8" fmla="*/ 401174 h 1074274"/>
              <a:gd name="connsiteX9" fmla="*/ 114300 w 749481"/>
              <a:gd name="connsiteY9" fmla="*/ 324974 h 1074274"/>
              <a:gd name="connsiteX10" fmla="*/ 139700 w 749481"/>
              <a:gd name="connsiteY10" fmla="*/ 286874 h 1074274"/>
              <a:gd name="connsiteX11" fmla="*/ 241300 w 749481"/>
              <a:gd name="connsiteY11" fmla="*/ 172574 h 1074274"/>
              <a:gd name="connsiteX12" fmla="*/ 317500 w 749481"/>
              <a:gd name="connsiteY12" fmla="*/ 134474 h 1074274"/>
              <a:gd name="connsiteX13" fmla="*/ 355600 w 749481"/>
              <a:gd name="connsiteY13" fmla="*/ 109074 h 1074274"/>
              <a:gd name="connsiteX14" fmla="*/ 431800 w 749481"/>
              <a:gd name="connsiteY14" fmla="*/ 83674 h 1074274"/>
              <a:gd name="connsiteX15" fmla="*/ 469900 w 749481"/>
              <a:gd name="connsiteY15" fmla="*/ 70974 h 1074274"/>
              <a:gd name="connsiteX16" fmla="*/ 546100 w 749481"/>
              <a:gd name="connsiteY16" fmla="*/ 45574 h 1074274"/>
              <a:gd name="connsiteX17" fmla="*/ 584200 w 749481"/>
              <a:gd name="connsiteY17" fmla="*/ 32874 h 1074274"/>
              <a:gd name="connsiteX18" fmla="*/ 660400 w 749481"/>
              <a:gd name="connsiteY18" fmla="*/ 20174 h 1074274"/>
              <a:gd name="connsiteX19" fmla="*/ 749300 w 749481"/>
              <a:gd name="connsiteY19" fmla="*/ 32874 h 107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9481" h="1074274">
                <a:moveTo>
                  <a:pt x="165100" y="1074274"/>
                </a:moveTo>
                <a:cubicBezTo>
                  <a:pt x="143933" y="1040407"/>
                  <a:pt x="120724" y="1007735"/>
                  <a:pt x="101600" y="972674"/>
                </a:cubicBezTo>
                <a:cubicBezTo>
                  <a:pt x="95190" y="960922"/>
                  <a:pt x="94173" y="946879"/>
                  <a:pt x="88900" y="934574"/>
                </a:cubicBezTo>
                <a:cubicBezTo>
                  <a:pt x="32839" y="803766"/>
                  <a:pt x="95914" y="981016"/>
                  <a:pt x="38100" y="807574"/>
                </a:cubicBezTo>
                <a:lnTo>
                  <a:pt x="12700" y="731374"/>
                </a:lnTo>
                <a:lnTo>
                  <a:pt x="0" y="693274"/>
                </a:lnTo>
                <a:cubicBezTo>
                  <a:pt x="4233" y="650941"/>
                  <a:pt x="6683" y="608391"/>
                  <a:pt x="12700" y="566274"/>
                </a:cubicBezTo>
                <a:cubicBezTo>
                  <a:pt x="17498" y="532685"/>
                  <a:pt x="41962" y="465789"/>
                  <a:pt x="50800" y="439274"/>
                </a:cubicBezTo>
                <a:cubicBezTo>
                  <a:pt x="55033" y="426574"/>
                  <a:pt x="56074" y="412313"/>
                  <a:pt x="63500" y="401174"/>
                </a:cubicBezTo>
                <a:lnTo>
                  <a:pt x="114300" y="324974"/>
                </a:lnTo>
                <a:lnTo>
                  <a:pt x="139700" y="286874"/>
                </a:lnTo>
                <a:cubicBezTo>
                  <a:pt x="170239" y="241065"/>
                  <a:pt x="189104" y="207371"/>
                  <a:pt x="241300" y="172574"/>
                </a:cubicBezTo>
                <a:cubicBezTo>
                  <a:pt x="350489" y="99781"/>
                  <a:pt x="212340" y="187054"/>
                  <a:pt x="317500" y="134474"/>
                </a:cubicBezTo>
                <a:cubicBezTo>
                  <a:pt x="331152" y="127648"/>
                  <a:pt x="341652" y="115273"/>
                  <a:pt x="355600" y="109074"/>
                </a:cubicBezTo>
                <a:cubicBezTo>
                  <a:pt x="380066" y="98200"/>
                  <a:pt x="406400" y="92141"/>
                  <a:pt x="431800" y="83674"/>
                </a:cubicBezTo>
                <a:lnTo>
                  <a:pt x="469900" y="70974"/>
                </a:lnTo>
                <a:lnTo>
                  <a:pt x="546100" y="45574"/>
                </a:lnTo>
                <a:cubicBezTo>
                  <a:pt x="558800" y="41341"/>
                  <a:pt x="570995" y="35075"/>
                  <a:pt x="584200" y="32874"/>
                </a:cubicBezTo>
                <a:lnTo>
                  <a:pt x="660400" y="20174"/>
                </a:lnTo>
                <a:cubicBezTo>
                  <a:pt x="757682" y="5208"/>
                  <a:pt x="749300" y="-22158"/>
                  <a:pt x="749300" y="3287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035300" y="3302000"/>
            <a:ext cx="3365500" cy="1195397"/>
          </a:xfrm>
          <a:custGeom>
            <a:avLst/>
            <a:gdLst>
              <a:gd name="connsiteX0" fmla="*/ 0 w 3365500"/>
              <a:gd name="connsiteY0" fmla="*/ 0 h 1195397"/>
              <a:gd name="connsiteX1" fmla="*/ 177800 w 3365500"/>
              <a:gd name="connsiteY1" fmla="*/ 12700 h 1195397"/>
              <a:gd name="connsiteX2" fmla="*/ 215900 w 3365500"/>
              <a:gd name="connsiteY2" fmla="*/ 38100 h 1195397"/>
              <a:gd name="connsiteX3" fmla="*/ 254000 w 3365500"/>
              <a:gd name="connsiteY3" fmla="*/ 50800 h 1195397"/>
              <a:gd name="connsiteX4" fmla="*/ 330200 w 3365500"/>
              <a:gd name="connsiteY4" fmla="*/ 88900 h 1195397"/>
              <a:gd name="connsiteX5" fmla="*/ 368300 w 3365500"/>
              <a:gd name="connsiteY5" fmla="*/ 127000 h 1195397"/>
              <a:gd name="connsiteX6" fmla="*/ 406400 w 3365500"/>
              <a:gd name="connsiteY6" fmla="*/ 152400 h 1195397"/>
              <a:gd name="connsiteX7" fmla="*/ 469900 w 3365500"/>
              <a:gd name="connsiteY7" fmla="*/ 215900 h 1195397"/>
              <a:gd name="connsiteX8" fmla="*/ 495300 w 3365500"/>
              <a:gd name="connsiteY8" fmla="*/ 254000 h 1195397"/>
              <a:gd name="connsiteX9" fmla="*/ 571500 w 3365500"/>
              <a:gd name="connsiteY9" fmla="*/ 317500 h 1195397"/>
              <a:gd name="connsiteX10" fmla="*/ 622300 w 3365500"/>
              <a:gd name="connsiteY10" fmla="*/ 393700 h 1195397"/>
              <a:gd name="connsiteX11" fmla="*/ 673100 w 3365500"/>
              <a:gd name="connsiteY11" fmla="*/ 469900 h 1195397"/>
              <a:gd name="connsiteX12" fmla="*/ 698500 w 3365500"/>
              <a:gd name="connsiteY12" fmla="*/ 508000 h 1195397"/>
              <a:gd name="connsiteX13" fmla="*/ 736600 w 3365500"/>
              <a:gd name="connsiteY13" fmla="*/ 584200 h 1195397"/>
              <a:gd name="connsiteX14" fmla="*/ 774700 w 3365500"/>
              <a:gd name="connsiteY14" fmla="*/ 723900 h 1195397"/>
              <a:gd name="connsiteX15" fmla="*/ 787400 w 3365500"/>
              <a:gd name="connsiteY15" fmla="*/ 762000 h 1195397"/>
              <a:gd name="connsiteX16" fmla="*/ 812800 w 3365500"/>
              <a:gd name="connsiteY16" fmla="*/ 800100 h 1195397"/>
              <a:gd name="connsiteX17" fmla="*/ 838200 w 3365500"/>
              <a:gd name="connsiteY17" fmla="*/ 876300 h 1195397"/>
              <a:gd name="connsiteX18" fmla="*/ 850900 w 3365500"/>
              <a:gd name="connsiteY18" fmla="*/ 914400 h 1195397"/>
              <a:gd name="connsiteX19" fmla="*/ 939800 w 3365500"/>
              <a:gd name="connsiteY19" fmla="*/ 1028700 h 1195397"/>
              <a:gd name="connsiteX20" fmla="*/ 1003300 w 3365500"/>
              <a:gd name="connsiteY20" fmla="*/ 1092200 h 1195397"/>
              <a:gd name="connsiteX21" fmla="*/ 1092200 w 3365500"/>
              <a:gd name="connsiteY21" fmla="*/ 1117600 h 1195397"/>
              <a:gd name="connsiteX22" fmla="*/ 1600200 w 3365500"/>
              <a:gd name="connsiteY22" fmla="*/ 1104900 h 1195397"/>
              <a:gd name="connsiteX23" fmla="*/ 2171700 w 3365500"/>
              <a:gd name="connsiteY23" fmla="*/ 1079500 h 1195397"/>
              <a:gd name="connsiteX24" fmla="*/ 2743200 w 3365500"/>
              <a:gd name="connsiteY24" fmla="*/ 1092200 h 1195397"/>
              <a:gd name="connsiteX25" fmla="*/ 2921000 w 3365500"/>
              <a:gd name="connsiteY25" fmla="*/ 1130300 h 1195397"/>
              <a:gd name="connsiteX26" fmla="*/ 2984500 w 3365500"/>
              <a:gd name="connsiteY26" fmla="*/ 1143000 h 1195397"/>
              <a:gd name="connsiteX27" fmla="*/ 3060700 w 3365500"/>
              <a:gd name="connsiteY27" fmla="*/ 1168400 h 1195397"/>
              <a:gd name="connsiteX28" fmla="*/ 3111500 w 3365500"/>
              <a:gd name="connsiteY28" fmla="*/ 1181100 h 1195397"/>
              <a:gd name="connsiteX29" fmla="*/ 3149600 w 3365500"/>
              <a:gd name="connsiteY29" fmla="*/ 1193800 h 1195397"/>
              <a:gd name="connsiteX30" fmla="*/ 3365500 w 3365500"/>
              <a:gd name="connsiteY30" fmla="*/ 1193800 h 119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365500" h="1195397">
                <a:moveTo>
                  <a:pt x="0" y="0"/>
                </a:moveTo>
                <a:cubicBezTo>
                  <a:pt x="59267" y="4233"/>
                  <a:pt x="119286" y="2374"/>
                  <a:pt x="177800" y="12700"/>
                </a:cubicBezTo>
                <a:cubicBezTo>
                  <a:pt x="192831" y="15353"/>
                  <a:pt x="202248" y="31274"/>
                  <a:pt x="215900" y="38100"/>
                </a:cubicBezTo>
                <a:cubicBezTo>
                  <a:pt x="227874" y="44087"/>
                  <a:pt x="242026" y="44813"/>
                  <a:pt x="254000" y="50800"/>
                </a:cubicBezTo>
                <a:cubicBezTo>
                  <a:pt x="352477" y="100039"/>
                  <a:pt x="234435" y="56978"/>
                  <a:pt x="330200" y="88900"/>
                </a:cubicBezTo>
                <a:cubicBezTo>
                  <a:pt x="342900" y="101600"/>
                  <a:pt x="354502" y="115502"/>
                  <a:pt x="368300" y="127000"/>
                </a:cubicBezTo>
                <a:cubicBezTo>
                  <a:pt x="380026" y="136771"/>
                  <a:pt x="395607" y="141607"/>
                  <a:pt x="406400" y="152400"/>
                </a:cubicBezTo>
                <a:cubicBezTo>
                  <a:pt x="491067" y="237067"/>
                  <a:pt x="368300" y="148167"/>
                  <a:pt x="469900" y="215900"/>
                </a:cubicBezTo>
                <a:cubicBezTo>
                  <a:pt x="478367" y="228600"/>
                  <a:pt x="484507" y="243207"/>
                  <a:pt x="495300" y="254000"/>
                </a:cubicBezTo>
                <a:cubicBezTo>
                  <a:pt x="568678" y="327378"/>
                  <a:pt x="498680" y="223875"/>
                  <a:pt x="571500" y="317500"/>
                </a:cubicBezTo>
                <a:cubicBezTo>
                  <a:pt x="590242" y="341597"/>
                  <a:pt x="605367" y="368300"/>
                  <a:pt x="622300" y="393700"/>
                </a:cubicBezTo>
                <a:lnTo>
                  <a:pt x="673100" y="469900"/>
                </a:lnTo>
                <a:cubicBezTo>
                  <a:pt x="681567" y="482600"/>
                  <a:pt x="693673" y="493520"/>
                  <a:pt x="698500" y="508000"/>
                </a:cubicBezTo>
                <a:cubicBezTo>
                  <a:pt x="716027" y="560580"/>
                  <a:pt x="703774" y="534961"/>
                  <a:pt x="736600" y="584200"/>
                </a:cubicBezTo>
                <a:cubicBezTo>
                  <a:pt x="754551" y="673954"/>
                  <a:pt x="742474" y="627222"/>
                  <a:pt x="774700" y="723900"/>
                </a:cubicBezTo>
                <a:cubicBezTo>
                  <a:pt x="778933" y="736600"/>
                  <a:pt x="779974" y="750861"/>
                  <a:pt x="787400" y="762000"/>
                </a:cubicBezTo>
                <a:cubicBezTo>
                  <a:pt x="795867" y="774700"/>
                  <a:pt x="806601" y="786152"/>
                  <a:pt x="812800" y="800100"/>
                </a:cubicBezTo>
                <a:cubicBezTo>
                  <a:pt x="823674" y="824566"/>
                  <a:pt x="829733" y="850900"/>
                  <a:pt x="838200" y="876300"/>
                </a:cubicBezTo>
                <a:cubicBezTo>
                  <a:pt x="842433" y="889000"/>
                  <a:pt x="843474" y="903261"/>
                  <a:pt x="850900" y="914400"/>
                </a:cubicBezTo>
                <a:cubicBezTo>
                  <a:pt x="979294" y="1106990"/>
                  <a:pt x="840324" y="909328"/>
                  <a:pt x="939800" y="1028700"/>
                </a:cubicBezTo>
                <a:cubicBezTo>
                  <a:pt x="976086" y="1072243"/>
                  <a:pt x="950081" y="1065590"/>
                  <a:pt x="1003300" y="1092200"/>
                </a:cubicBezTo>
                <a:cubicBezTo>
                  <a:pt x="1021520" y="1101310"/>
                  <a:pt x="1075924" y="1113531"/>
                  <a:pt x="1092200" y="1117600"/>
                </a:cubicBezTo>
                <a:lnTo>
                  <a:pt x="1600200" y="1104900"/>
                </a:lnTo>
                <a:cubicBezTo>
                  <a:pt x="2060874" y="1092449"/>
                  <a:pt x="1894397" y="1104709"/>
                  <a:pt x="2171700" y="1079500"/>
                </a:cubicBezTo>
                <a:cubicBezTo>
                  <a:pt x="2362200" y="1083733"/>
                  <a:pt x="2552936" y="1081822"/>
                  <a:pt x="2743200" y="1092200"/>
                </a:cubicBezTo>
                <a:cubicBezTo>
                  <a:pt x="2800276" y="1095313"/>
                  <a:pt x="2863508" y="1117524"/>
                  <a:pt x="2921000" y="1130300"/>
                </a:cubicBezTo>
                <a:cubicBezTo>
                  <a:pt x="2942072" y="1134983"/>
                  <a:pt x="2963675" y="1137320"/>
                  <a:pt x="2984500" y="1143000"/>
                </a:cubicBezTo>
                <a:cubicBezTo>
                  <a:pt x="3010331" y="1150045"/>
                  <a:pt x="3034725" y="1161906"/>
                  <a:pt x="3060700" y="1168400"/>
                </a:cubicBezTo>
                <a:cubicBezTo>
                  <a:pt x="3077633" y="1172633"/>
                  <a:pt x="3094717" y="1176305"/>
                  <a:pt x="3111500" y="1181100"/>
                </a:cubicBezTo>
                <a:cubicBezTo>
                  <a:pt x="3124372" y="1184778"/>
                  <a:pt x="3136230" y="1193131"/>
                  <a:pt x="3149600" y="1193800"/>
                </a:cubicBezTo>
                <a:cubicBezTo>
                  <a:pt x="3221477" y="1197394"/>
                  <a:pt x="3293533" y="1193800"/>
                  <a:pt x="3365500" y="11938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276600" y="3048000"/>
            <a:ext cx="3022600" cy="1130542"/>
          </a:xfrm>
          <a:custGeom>
            <a:avLst/>
            <a:gdLst>
              <a:gd name="connsiteX0" fmla="*/ 0 w 3022600"/>
              <a:gd name="connsiteY0" fmla="*/ 0 h 1130542"/>
              <a:gd name="connsiteX1" fmla="*/ 330200 w 3022600"/>
              <a:gd name="connsiteY1" fmla="*/ 165100 h 1130542"/>
              <a:gd name="connsiteX2" fmla="*/ 368300 w 3022600"/>
              <a:gd name="connsiteY2" fmla="*/ 190500 h 1130542"/>
              <a:gd name="connsiteX3" fmla="*/ 469900 w 3022600"/>
              <a:gd name="connsiteY3" fmla="*/ 241300 h 1130542"/>
              <a:gd name="connsiteX4" fmla="*/ 546100 w 3022600"/>
              <a:gd name="connsiteY4" fmla="*/ 292100 h 1130542"/>
              <a:gd name="connsiteX5" fmla="*/ 635000 w 3022600"/>
              <a:gd name="connsiteY5" fmla="*/ 406400 h 1130542"/>
              <a:gd name="connsiteX6" fmla="*/ 711200 w 3022600"/>
              <a:gd name="connsiteY6" fmla="*/ 457200 h 1130542"/>
              <a:gd name="connsiteX7" fmla="*/ 825500 w 3022600"/>
              <a:gd name="connsiteY7" fmla="*/ 495300 h 1130542"/>
              <a:gd name="connsiteX8" fmla="*/ 863600 w 3022600"/>
              <a:gd name="connsiteY8" fmla="*/ 508000 h 1130542"/>
              <a:gd name="connsiteX9" fmla="*/ 901700 w 3022600"/>
              <a:gd name="connsiteY9" fmla="*/ 520700 h 1130542"/>
              <a:gd name="connsiteX10" fmla="*/ 990600 w 3022600"/>
              <a:gd name="connsiteY10" fmla="*/ 546100 h 1130542"/>
              <a:gd name="connsiteX11" fmla="*/ 1028700 w 3022600"/>
              <a:gd name="connsiteY11" fmla="*/ 571500 h 1130542"/>
              <a:gd name="connsiteX12" fmla="*/ 1117600 w 3022600"/>
              <a:gd name="connsiteY12" fmla="*/ 596900 h 1130542"/>
              <a:gd name="connsiteX13" fmla="*/ 1193800 w 3022600"/>
              <a:gd name="connsiteY13" fmla="*/ 622300 h 1130542"/>
              <a:gd name="connsiteX14" fmla="*/ 1257300 w 3022600"/>
              <a:gd name="connsiteY14" fmla="*/ 635000 h 1130542"/>
              <a:gd name="connsiteX15" fmla="*/ 1333500 w 3022600"/>
              <a:gd name="connsiteY15" fmla="*/ 660400 h 1130542"/>
              <a:gd name="connsiteX16" fmla="*/ 1371600 w 3022600"/>
              <a:gd name="connsiteY16" fmla="*/ 673100 h 1130542"/>
              <a:gd name="connsiteX17" fmla="*/ 1447800 w 3022600"/>
              <a:gd name="connsiteY17" fmla="*/ 685800 h 1130542"/>
              <a:gd name="connsiteX18" fmla="*/ 1549400 w 3022600"/>
              <a:gd name="connsiteY18" fmla="*/ 698500 h 1130542"/>
              <a:gd name="connsiteX19" fmla="*/ 1651000 w 3022600"/>
              <a:gd name="connsiteY19" fmla="*/ 723900 h 1130542"/>
              <a:gd name="connsiteX20" fmla="*/ 1752600 w 3022600"/>
              <a:gd name="connsiteY20" fmla="*/ 736600 h 1130542"/>
              <a:gd name="connsiteX21" fmla="*/ 1803400 w 3022600"/>
              <a:gd name="connsiteY21" fmla="*/ 749300 h 1130542"/>
              <a:gd name="connsiteX22" fmla="*/ 1866900 w 3022600"/>
              <a:gd name="connsiteY22" fmla="*/ 762000 h 1130542"/>
              <a:gd name="connsiteX23" fmla="*/ 1968500 w 3022600"/>
              <a:gd name="connsiteY23" fmla="*/ 774700 h 1130542"/>
              <a:gd name="connsiteX24" fmla="*/ 2209800 w 3022600"/>
              <a:gd name="connsiteY24" fmla="*/ 838200 h 1130542"/>
              <a:gd name="connsiteX25" fmla="*/ 2273300 w 3022600"/>
              <a:gd name="connsiteY25" fmla="*/ 850900 h 1130542"/>
              <a:gd name="connsiteX26" fmla="*/ 2400300 w 3022600"/>
              <a:gd name="connsiteY26" fmla="*/ 889000 h 1130542"/>
              <a:gd name="connsiteX27" fmla="*/ 2451100 w 3022600"/>
              <a:gd name="connsiteY27" fmla="*/ 914400 h 1130542"/>
              <a:gd name="connsiteX28" fmla="*/ 2527300 w 3022600"/>
              <a:gd name="connsiteY28" fmla="*/ 939800 h 1130542"/>
              <a:gd name="connsiteX29" fmla="*/ 2590800 w 3022600"/>
              <a:gd name="connsiteY29" fmla="*/ 965200 h 1130542"/>
              <a:gd name="connsiteX30" fmla="*/ 2628900 w 3022600"/>
              <a:gd name="connsiteY30" fmla="*/ 977900 h 1130542"/>
              <a:gd name="connsiteX31" fmla="*/ 2717800 w 3022600"/>
              <a:gd name="connsiteY31" fmla="*/ 1016000 h 1130542"/>
              <a:gd name="connsiteX32" fmla="*/ 2819400 w 3022600"/>
              <a:gd name="connsiteY32" fmla="*/ 1066800 h 1130542"/>
              <a:gd name="connsiteX33" fmla="*/ 2895600 w 3022600"/>
              <a:gd name="connsiteY33" fmla="*/ 1092200 h 1130542"/>
              <a:gd name="connsiteX34" fmla="*/ 2933700 w 3022600"/>
              <a:gd name="connsiteY34" fmla="*/ 1117600 h 1130542"/>
              <a:gd name="connsiteX35" fmla="*/ 3022600 w 3022600"/>
              <a:gd name="connsiteY35" fmla="*/ 1130300 h 113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22600" h="1130542">
                <a:moveTo>
                  <a:pt x="0" y="0"/>
                </a:moveTo>
                <a:cubicBezTo>
                  <a:pt x="110067" y="55033"/>
                  <a:pt x="227809" y="96840"/>
                  <a:pt x="330200" y="165100"/>
                </a:cubicBezTo>
                <a:cubicBezTo>
                  <a:pt x="342900" y="173567"/>
                  <a:pt x="354900" y="183191"/>
                  <a:pt x="368300" y="190500"/>
                </a:cubicBezTo>
                <a:cubicBezTo>
                  <a:pt x="401541" y="208631"/>
                  <a:pt x="438395" y="220297"/>
                  <a:pt x="469900" y="241300"/>
                </a:cubicBezTo>
                <a:lnTo>
                  <a:pt x="546100" y="292100"/>
                </a:lnTo>
                <a:cubicBezTo>
                  <a:pt x="575648" y="336423"/>
                  <a:pt x="593679" y="374261"/>
                  <a:pt x="635000" y="406400"/>
                </a:cubicBezTo>
                <a:cubicBezTo>
                  <a:pt x="659097" y="425142"/>
                  <a:pt x="682240" y="447547"/>
                  <a:pt x="711200" y="457200"/>
                </a:cubicBezTo>
                <a:lnTo>
                  <a:pt x="825500" y="495300"/>
                </a:lnTo>
                <a:lnTo>
                  <a:pt x="863600" y="508000"/>
                </a:lnTo>
                <a:cubicBezTo>
                  <a:pt x="876300" y="512233"/>
                  <a:pt x="888713" y="517453"/>
                  <a:pt x="901700" y="520700"/>
                </a:cubicBezTo>
                <a:cubicBezTo>
                  <a:pt x="917976" y="524769"/>
                  <a:pt x="972380" y="536990"/>
                  <a:pt x="990600" y="546100"/>
                </a:cubicBezTo>
                <a:cubicBezTo>
                  <a:pt x="1004252" y="552926"/>
                  <a:pt x="1015048" y="564674"/>
                  <a:pt x="1028700" y="571500"/>
                </a:cubicBezTo>
                <a:cubicBezTo>
                  <a:pt x="1050040" y="582170"/>
                  <a:pt x="1097255" y="590796"/>
                  <a:pt x="1117600" y="596900"/>
                </a:cubicBezTo>
                <a:cubicBezTo>
                  <a:pt x="1143245" y="604593"/>
                  <a:pt x="1167546" y="617049"/>
                  <a:pt x="1193800" y="622300"/>
                </a:cubicBezTo>
                <a:cubicBezTo>
                  <a:pt x="1214967" y="626533"/>
                  <a:pt x="1236475" y="629320"/>
                  <a:pt x="1257300" y="635000"/>
                </a:cubicBezTo>
                <a:cubicBezTo>
                  <a:pt x="1283131" y="642045"/>
                  <a:pt x="1308100" y="651933"/>
                  <a:pt x="1333500" y="660400"/>
                </a:cubicBezTo>
                <a:cubicBezTo>
                  <a:pt x="1346200" y="664633"/>
                  <a:pt x="1358395" y="670899"/>
                  <a:pt x="1371600" y="673100"/>
                </a:cubicBezTo>
                <a:cubicBezTo>
                  <a:pt x="1397000" y="677333"/>
                  <a:pt x="1422308" y="682158"/>
                  <a:pt x="1447800" y="685800"/>
                </a:cubicBezTo>
                <a:cubicBezTo>
                  <a:pt x="1481587" y="690627"/>
                  <a:pt x="1515854" y="692210"/>
                  <a:pt x="1549400" y="698500"/>
                </a:cubicBezTo>
                <a:cubicBezTo>
                  <a:pt x="1583711" y="704933"/>
                  <a:pt x="1616361" y="719570"/>
                  <a:pt x="1651000" y="723900"/>
                </a:cubicBezTo>
                <a:cubicBezTo>
                  <a:pt x="1684867" y="728133"/>
                  <a:pt x="1718934" y="730989"/>
                  <a:pt x="1752600" y="736600"/>
                </a:cubicBezTo>
                <a:cubicBezTo>
                  <a:pt x="1769817" y="739469"/>
                  <a:pt x="1786361" y="745514"/>
                  <a:pt x="1803400" y="749300"/>
                </a:cubicBezTo>
                <a:cubicBezTo>
                  <a:pt x="1824472" y="753983"/>
                  <a:pt x="1845565" y="758718"/>
                  <a:pt x="1866900" y="762000"/>
                </a:cubicBezTo>
                <a:cubicBezTo>
                  <a:pt x="1900633" y="767190"/>
                  <a:pt x="1935033" y="768007"/>
                  <a:pt x="1968500" y="774700"/>
                </a:cubicBezTo>
                <a:cubicBezTo>
                  <a:pt x="2137494" y="808499"/>
                  <a:pt x="2078382" y="805346"/>
                  <a:pt x="2209800" y="838200"/>
                </a:cubicBezTo>
                <a:cubicBezTo>
                  <a:pt x="2230741" y="843435"/>
                  <a:pt x="2252625" y="844697"/>
                  <a:pt x="2273300" y="850900"/>
                </a:cubicBezTo>
                <a:cubicBezTo>
                  <a:pt x="2440384" y="901025"/>
                  <a:pt x="2235343" y="856009"/>
                  <a:pt x="2400300" y="889000"/>
                </a:cubicBezTo>
                <a:cubicBezTo>
                  <a:pt x="2417233" y="897467"/>
                  <a:pt x="2433522" y="907369"/>
                  <a:pt x="2451100" y="914400"/>
                </a:cubicBezTo>
                <a:cubicBezTo>
                  <a:pt x="2475959" y="924344"/>
                  <a:pt x="2502138" y="930650"/>
                  <a:pt x="2527300" y="939800"/>
                </a:cubicBezTo>
                <a:cubicBezTo>
                  <a:pt x="2548725" y="947591"/>
                  <a:pt x="2569454" y="957195"/>
                  <a:pt x="2590800" y="965200"/>
                </a:cubicBezTo>
                <a:cubicBezTo>
                  <a:pt x="2603335" y="969900"/>
                  <a:pt x="2616926" y="971913"/>
                  <a:pt x="2628900" y="977900"/>
                </a:cubicBezTo>
                <a:cubicBezTo>
                  <a:pt x="2716605" y="1021753"/>
                  <a:pt x="2612074" y="989569"/>
                  <a:pt x="2717800" y="1016000"/>
                </a:cubicBezTo>
                <a:cubicBezTo>
                  <a:pt x="2768628" y="1049885"/>
                  <a:pt x="2751049" y="1041945"/>
                  <a:pt x="2819400" y="1066800"/>
                </a:cubicBezTo>
                <a:cubicBezTo>
                  <a:pt x="2844562" y="1075950"/>
                  <a:pt x="2873323" y="1077348"/>
                  <a:pt x="2895600" y="1092200"/>
                </a:cubicBezTo>
                <a:cubicBezTo>
                  <a:pt x="2908300" y="1100667"/>
                  <a:pt x="2919671" y="1111587"/>
                  <a:pt x="2933700" y="1117600"/>
                </a:cubicBezTo>
                <a:cubicBezTo>
                  <a:pt x="2970520" y="1133380"/>
                  <a:pt x="2986182" y="1130300"/>
                  <a:pt x="3022600" y="11303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2870200" y="5676900"/>
            <a:ext cx="1828800" cy="965200"/>
          </a:xfrm>
          <a:custGeom>
            <a:avLst/>
            <a:gdLst>
              <a:gd name="connsiteX0" fmla="*/ 1828800 w 1828800"/>
              <a:gd name="connsiteY0" fmla="*/ 965200 h 965200"/>
              <a:gd name="connsiteX1" fmla="*/ 1765300 w 1828800"/>
              <a:gd name="connsiteY1" fmla="*/ 876300 h 965200"/>
              <a:gd name="connsiteX2" fmla="*/ 1701800 w 1828800"/>
              <a:gd name="connsiteY2" fmla="*/ 800100 h 965200"/>
              <a:gd name="connsiteX3" fmla="*/ 1663700 w 1828800"/>
              <a:gd name="connsiteY3" fmla="*/ 711200 h 965200"/>
              <a:gd name="connsiteX4" fmla="*/ 1612900 w 1828800"/>
              <a:gd name="connsiteY4" fmla="*/ 635000 h 965200"/>
              <a:gd name="connsiteX5" fmla="*/ 1587500 w 1828800"/>
              <a:gd name="connsiteY5" fmla="*/ 596900 h 965200"/>
              <a:gd name="connsiteX6" fmla="*/ 1549400 w 1828800"/>
              <a:gd name="connsiteY6" fmla="*/ 546100 h 965200"/>
              <a:gd name="connsiteX7" fmla="*/ 1524000 w 1828800"/>
              <a:gd name="connsiteY7" fmla="*/ 495300 h 965200"/>
              <a:gd name="connsiteX8" fmla="*/ 1485900 w 1828800"/>
              <a:gd name="connsiteY8" fmla="*/ 457200 h 965200"/>
              <a:gd name="connsiteX9" fmla="*/ 1397000 w 1828800"/>
              <a:gd name="connsiteY9" fmla="*/ 330200 h 965200"/>
              <a:gd name="connsiteX10" fmla="*/ 1358900 w 1828800"/>
              <a:gd name="connsiteY10" fmla="*/ 292100 h 965200"/>
              <a:gd name="connsiteX11" fmla="*/ 1333500 w 1828800"/>
              <a:gd name="connsiteY11" fmla="*/ 254000 h 965200"/>
              <a:gd name="connsiteX12" fmla="*/ 1295400 w 1828800"/>
              <a:gd name="connsiteY12" fmla="*/ 215900 h 965200"/>
              <a:gd name="connsiteX13" fmla="*/ 1219200 w 1828800"/>
              <a:gd name="connsiteY13" fmla="*/ 127000 h 965200"/>
              <a:gd name="connsiteX14" fmla="*/ 1181100 w 1828800"/>
              <a:gd name="connsiteY14" fmla="*/ 114300 h 965200"/>
              <a:gd name="connsiteX15" fmla="*/ 1130300 w 1828800"/>
              <a:gd name="connsiteY15" fmla="*/ 76200 h 965200"/>
              <a:gd name="connsiteX16" fmla="*/ 1054100 w 1828800"/>
              <a:gd name="connsiteY16" fmla="*/ 12700 h 965200"/>
              <a:gd name="connsiteX17" fmla="*/ 1016000 w 1828800"/>
              <a:gd name="connsiteY17" fmla="*/ 0 h 965200"/>
              <a:gd name="connsiteX18" fmla="*/ 685800 w 1828800"/>
              <a:gd name="connsiteY18" fmla="*/ 25400 h 965200"/>
              <a:gd name="connsiteX19" fmla="*/ 558800 w 1828800"/>
              <a:gd name="connsiteY19" fmla="*/ 50800 h 965200"/>
              <a:gd name="connsiteX20" fmla="*/ 279400 w 1828800"/>
              <a:gd name="connsiteY20" fmla="*/ 76200 h 965200"/>
              <a:gd name="connsiteX21" fmla="*/ 215900 w 1828800"/>
              <a:gd name="connsiteY21" fmla="*/ 88900 h 965200"/>
              <a:gd name="connsiteX22" fmla="*/ 114300 w 1828800"/>
              <a:gd name="connsiteY22" fmla="*/ 101600 h 965200"/>
              <a:gd name="connsiteX23" fmla="*/ 0 w 1828800"/>
              <a:gd name="connsiteY23" fmla="*/ 1143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28800" h="965200">
                <a:moveTo>
                  <a:pt x="1828800" y="965200"/>
                </a:moveTo>
                <a:cubicBezTo>
                  <a:pt x="1807633" y="935567"/>
                  <a:pt x="1787504" y="905165"/>
                  <a:pt x="1765300" y="876300"/>
                </a:cubicBezTo>
                <a:cubicBezTo>
                  <a:pt x="1745141" y="850093"/>
                  <a:pt x="1720761" y="827187"/>
                  <a:pt x="1701800" y="800100"/>
                </a:cubicBezTo>
                <a:cubicBezTo>
                  <a:pt x="1633320" y="702272"/>
                  <a:pt x="1708615" y="792048"/>
                  <a:pt x="1663700" y="711200"/>
                </a:cubicBezTo>
                <a:cubicBezTo>
                  <a:pt x="1648875" y="684515"/>
                  <a:pt x="1629833" y="660400"/>
                  <a:pt x="1612900" y="635000"/>
                </a:cubicBezTo>
                <a:cubicBezTo>
                  <a:pt x="1604433" y="622300"/>
                  <a:pt x="1596658" y="609111"/>
                  <a:pt x="1587500" y="596900"/>
                </a:cubicBezTo>
                <a:cubicBezTo>
                  <a:pt x="1574800" y="579967"/>
                  <a:pt x="1560618" y="564049"/>
                  <a:pt x="1549400" y="546100"/>
                </a:cubicBezTo>
                <a:cubicBezTo>
                  <a:pt x="1539366" y="530046"/>
                  <a:pt x="1535004" y="510706"/>
                  <a:pt x="1524000" y="495300"/>
                </a:cubicBezTo>
                <a:cubicBezTo>
                  <a:pt x="1513561" y="480685"/>
                  <a:pt x="1496927" y="471377"/>
                  <a:pt x="1485900" y="457200"/>
                </a:cubicBezTo>
                <a:cubicBezTo>
                  <a:pt x="1424695" y="378508"/>
                  <a:pt x="1452490" y="394938"/>
                  <a:pt x="1397000" y="330200"/>
                </a:cubicBezTo>
                <a:cubicBezTo>
                  <a:pt x="1385311" y="316563"/>
                  <a:pt x="1370398" y="305898"/>
                  <a:pt x="1358900" y="292100"/>
                </a:cubicBezTo>
                <a:cubicBezTo>
                  <a:pt x="1349129" y="280374"/>
                  <a:pt x="1343271" y="265726"/>
                  <a:pt x="1333500" y="254000"/>
                </a:cubicBezTo>
                <a:cubicBezTo>
                  <a:pt x="1322002" y="240202"/>
                  <a:pt x="1307089" y="229537"/>
                  <a:pt x="1295400" y="215900"/>
                </a:cubicBezTo>
                <a:cubicBezTo>
                  <a:pt x="1271925" y="188513"/>
                  <a:pt x="1250713" y="148009"/>
                  <a:pt x="1219200" y="127000"/>
                </a:cubicBezTo>
                <a:cubicBezTo>
                  <a:pt x="1208061" y="119574"/>
                  <a:pt x="1193800" y="118533"/>
                  <a:pt x="1181100" y="114300"/>
                </a:cubicBezTo>
                <a:cubicBezTo>
                  <a:pt x="1164167" y="101600"/>
                  <a:pt x="1146371" y="89975"/>
                  <a:pt x="1130300" y="76200"/>
                </a:cubicBezTo>
                <a:cubicBezTo>
                  <a:pt x="1090978" y="42495"/>
                  <a:pt x="1099011" y="35155"/>
                  <a:pt x="1054100" y="12700"/>
                </a:cubicBezTo>
                <a:cubicBezTo>
                  <a:pt x="1042126" y="6713"/>
                  <a:pt x="1028700" y="4233"/>
                  <a:pt x="1016000" y="0"/>
                </a:cubicBezTo>
                <a:cubicBezTo>
                  <a:pt x="902017" y="6332"/>
                  <a:pt x="796630" y="6928"/>
                  <a:pt x="685800" y="25400"/>
                </a:cubicBezTo>
                <a:cubicBezTo>
                  <a:pt x="643216" y="32497"/>
                  <a:pt x="601823" y="47215"/>
                  <a:pt x="558800" y="50800"/>
                </a:cubicBezTo>
                <a:cubicBezTo>
                  <a:pt x="505966" y="55203"/>
                  <a:pt x="338641" y="68301"/>
                  <a:pt x="279400" y="76200"/>
                </a:cubicBezTo>
                <a:cubicBezTo>
                  <a:pt x="258004" y="79053"/>
                  <a:pt x="237235" y="85618"/>
                  <a:pt x="215900" y="88900"/>
                </a:cubicBezTo>
                <a:cubicBezTo>
                  <a:pt x="182167" y="94090"/>
                  <a:pt x="148131" y="97089"/>
                  <a:pt x="114300" y="101600"/>
                </a:cubicBezTo>
                <a:cubicBezTo>
                  <a:pt x="10070" y="115497"/>
                  <a:pt x="57300" y="114300"/>
                  <a:pt x="0" y="1143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781300" y="3530600"/>
            <a:ext cx="787400" cy="1460549"/>
          </a:xfrm>
          <a:custGeom>
            <a:avLst/>
            <a:gdLst>
              <a:gd name="connsiteX0" fmla="*/ 0 w 787400"/>
              <a:gd name="connsiteY0" fmla="*/ 0 h 1460549"/>
              <a:gd name="connsiteX1" fmla="*/ 139700 w 787400"/>
              <a:gd name="connsiteY1" fmla="*/ 101600 h 1460549"/>
              <a:gd name="connsiteX2" fmla="*/ 215900 w 787400"/>
              <a:gd name="connsiteY2" fmla="*/ 152400 h 1460549"/>
              <a:gd name="connsiteX3" fmla="*/ 241300 w 787400"/>
              <a:gd name="connsiteY3" fmla="*/ 190500 h 1460549"/>
              <a:gd name="connsiteX4" fmla="*/ 317500 w 787400"/>
              <a:gd name="connsiteY4" fmla="*/ 241300 h 1460549"/>
              <a:gd name="connsiteX5" fmla="*/ 431800 w 787400"/>
              <a:gd name="connsiteY5" fmla="*/ 317500 h 1460549"/>
              <a:gd name="connsiteX6" fmla="*/ 469900 w 787400"/>
              <a:gd name="connsiteY6" fmla="*/ 342900 h 1460549"/>
              <a:gd name="connsiteX7" fmla="*/ 508000 w 787400"/>
              <a:gd name="connsiteY7" fmla="*/ 368300 h 1460549"/>
              <a:gd name="connsiteX8" fmla="*/ 584200 w 787400"/>
              <a:gd name="connsiteY8" fmla="*/ 444500 h 1460549"/>
              <a:gd name="connsiteX9" fmla="*/ 635000 w 787400"/>
              <a:gd name="connsiteY9" fmla="*/ 495300 h 1460549"/>
              <a:gd name="connsiteX10" fmla="*/ 698500 w 787400"/>
              <a:gd name="connsiteY10" fmla="*/ 571500 h 1460549"/>
              <a:gd name="connsiteX11" fmla="*/ 711200 w 787400"/>
              <a:gd name="connsiteY11" fmla="*/ 609600 h 1460549"/>
              <a:gd name="connsiteX12" fmla="*/ 774700 w 787400"/>
              <a:gd name="connsiteY12" fmla="*/ 698500 h 1460549"/>
              <a:gd name="connsiteX13" fmla="*/ 787400 w 787400"/>
              <a:gd name="connsiteY13" fmla="*/ 736600 h 1460549"/>
              <a:gd name="connsiteX14" fmla="*/ 774700 w 787400"/>
              <a:gd name="connsiteY14" fmla="*/ 1016000 h 1460549"/>
              <a:gd name="connsiteX15" fmla="*/ 762000 w 787400"/>
              <a:gd name="connsiteY15" fmla="*/ 1054100 h 1460549"/>
              <a:gd name="connsiteX16" fmla="*/ 711200 w 787400"/>
              <a:gd name="connsiteY16" fmla="*/ 1130300 h 1460549"/>
              <a:gd name="connsiteX17" fmla="*/ 685800 w 787400"/>
              <a:gd name="connsiteY17" fmla="*/ 1168400 h 1460549"/>
              <a:gd name="connsiteX18" fmla="*/ 609600 w 787400"/>
              <a:gd name="connsiteY18" fmla="*/ 1219200 h 1460549"/>
              <a:gd name="connsiteX19" fmla="*/ 571500 w 787400"/>
              <a:gd name="connsiteY19" fmla="*/ 1257300 h 1460549"/>
              <a:gd name="connsiteX20" fmla="*/ 495300 w 787400"/>
              <a:gd name="connsiteY20" fmla="*/ 1282700 h 1460549"/>
              <a:gd name="connsiteX21" fmla="*/ 457200 w 787400"/>
              <a:gd name="connsiteY21" fmla="*/ 1295400 h 1460549"/>
              <a:gd name="connsiteX22" fmla="*/ 419100 w 787400"/>
              <a:gd name="connsiteY22" fmla="*/ 1308100 h 1460549"/>
              <a:gd name="connsiteX23" fmla="*/ 368300 w 787400"/>
              <a:gd name="connsiteY23" fmla="*/ 1320800 h 1460549"/>
              <a:gd name="connsiteX24" fmla="*/ 317500 w 787400"/>
              <a:gd name="connsiteY24" fmla="*/ 1346200 h 1460549"/>
              <a:gd name="connsiteX25" fmla="*/ 241300 w 787400"/>
              <a:gd name="connsiteY25" fmla="*/ 1371600 h 1460549"/>
              <a:gd name="connsiteX26" fmla="*/ 203200 w 787400"/>
              <a:gd name="connsiteY26" fmla="*/ 1384300 h 1460549"/>
              <a:gd name="connsiteX27" fmla="*/ 88900 w 787400"/>
              <a:gd name="connsiteY27" fmla="*/ 1422400 h 1460549"/>
              <a:gd name="connsiteX28" fmla="*/ 50800 w 787400"/>
              <a:gd name="connsiteY28" fmla="*/ 1435100 h 1460549"/>
              <a:gd name="connsiteX29" fmla="*/ 0 w 787400"/>
              <a:gd name="connsiteY29" fmla="*/ 1460500 h 146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7400" h="1460549">
                <a:moveTo>
                  <a:pt x="0" y="0"/>
                </a:moveTo>
                <a:cubicBezTo>
                  <a:pt x="170090" y="68036"/>
                  <a:pt x="-68020" y="-36880"/>
                  <a:pt x="139700" y="101600"/>
                </a:cubicBezTo>
                <a:lnTo>
                  <a:pt x="215900" y="152400"/>
                </a:lnTo>
                <a:cubicBezTo>
                  <a:pt x="224367" y="165100"/>
                  <a:pt x="229813" y="180449"/>
                  <a:pt x="241300" y="190500"/>
                </a:cubicBezTo>
                <a:cubicBezTo>
                  <a:pt x="264274" y="210602"/>
                  <a:pt x="292100" y="224367"/>
                  <a:pt x="317500" y="241300"/>
                </a:cubicBezTo>
                <a:lnTo>
                  <a:pt x="431800" y="317500"/>
                </a:lnTo>
                <a:lnTo>
                  <a:pt x="469900" y="342900"/>
                </a:lnTo>
                <a:cubicBezTo>
                  <a:pt x="482600" y="351367"/>
                  <a:pt x="497207" y="357507"/>
                  <a:pt x="508000" y="368300"/>
                </a:cubicBezTo>
                <a:lnTo>
                  <a:pt x="584200" y="444500"/>
                </a:lnTo>
                <a:cubicBezTo>
                  <a:pt x="601133" y="461433"/>
                  <a:pt x="621716" y="475375"/>
                  <a:pt x="635000" y="495300"/>
                </a:cubicBezTo>
                <a:cubicBezTo>
                  <a:pt x="670363" y="548344"/>
                  <a:pt x="649607" y="522607"/>
                  <a:pt x="698500" y="571500"/>
                </a:cubicBezTo>
                <a:cubicBezTo>
                  <a:pt x="702733" y="584200"/>
                  <a:pt x="704558" y="597977"/>
                  <a:pt x="711200" y="609600"/>
                </a:cubicBezTo>
                <a:cubicBezTo>
                  <a:pt x="734211" y="649869"/>
                  <a:pt x="755044" y="659188"/>
                  <a:pt x="774700" y="698500"/>
                </a:cubicBezTo>
                <a:cubicBezTo>
                  <a:pt x="780687" y="710474"/>
                  <a:pt x="783167" y="723900"/>
                  <a:pt x="787400" y="736600"/>
                </a:cubicBezTo>
                <a:cubicBezTo>
                  <a:pt x="783167" y="829733"/>
                  <a:pt x="782135" y="923067"/>
                  <a:pt x="774700" y="1016000"/>
                </a:cubicBezTo>
                <a:cubicBezTo>
                  <a:pt x="773632" y="1029344"/>
                  <a:pt x="768501" y="1042398"/>
                  <a:pt x="762000" y="1054100"/>
                </a:cubicBezTo>
                <a:cubicBezTo>
                  <a:pt x="747175" y="1080785"/>
                  <a:pt x="728133" y="1104900"/>
                  <a:pt x="711200" y="1130300"/>
                </a:cubicBezTo>
                <a:cubicBezTo>
                  <a:pt x="702733" y="1143000"/>
                  <a:pt x="698500" y="1159933"/>
                  <a:pt x="685800" y="1168400"/>
                </a:cubicBezTo>
                <a:cubicBezTo>
                  <a:pt x="660400" y="1185333"/>
                  <a:pt x="631186" y="1197614"/>
                  <a:pt x="609600" y="1219200"/>
                </a:cubicBezTo>
                <a:cubicBezTo>
                  <a:pt x="596900" y="1231900"/>
                  <a:pt x="587200" y="1248578"/>
                  <a:pt x="571500" y="1257300"/>
                </a:cubicBezTo>
                <a:cubicBezTo>
                  <a:pt x="548095" y="1270303"/>
                  <a:pt x="520700" y="1274233"/>
                  <a:pt x="495300" y="1282700"/>
                </a:cubicBezTo>
                <a:lnTo>
                  <a:pt x="457200" y="1295400"/>
                </a:lnTo>
                <a:cubicBezTo>
                  <a:pt x="444500" y="1299633"/>
                  <a:pt x="432087" y="1304853"/>
                  <a:pt x="419100" y="1308100"/>
                </a:cubicBezTo>
                <a:cubicBezTo>
                  <a:pt x="402167" y="1312333"/>
                  <a:pt x="384643" y="1314671"/>
                  <a:pt x="368300" y="1320800"/>
                </a:cubicBezTo>
                <a:cubicBezTo>
                  <a:pt x="350573" y="1327447"/>
                  <a:pt x="335078" y="1339169"/>
                  <a:pt x="317500" y="1346200"/>
                </a:cubicBezTo>
                <a:cubicBezTo>
                  <a:pt x="292641" y="1356144"/>
                  <a:pt x="266700" y="1363133"/>
                  <a:pt x="241300" y="1371600"/>
                </a:cubicBezTo>
                <a:lnTo>
                  <a:pt x="203200" y="1384300"/>
                </a:lnTo>
                <a:lnTo>
                  <a:pt x="88900" y="1422400"/>
                </a:lnTo>
                <a:cubicBezTo>
                  <a:pt x="76200" y="1426633"/>
                  <a:pt x="61939" y="1427674"/>
                  <a:pt x="50800" y="1435100"/>
                </a:cubicBezTo>
                <a:cubicBezTo>
                  <a:pt x="9178" y="1462848"/>
                  <a:pt x="27964" y="1460500"/>
                  <a:pt x="0" y="14605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43100" y="3479800"/>
            <a:ext cx="673100" cy="1079500"/>
          </a:xfrm>
          <a:custGeom>
            <a:avLst/>
            <a:gdLst>
              <a:gd name="connsiteX0" fmla="*/ 0 w 673100"/>
              <a:gd name="connsiteY0" fmla="*/ 0 h 1079500"/>
              <a:gd name="connsiteX1" fmla="*/ 152400 w 673100"/>
              <a:gd name="connsiteY1" fmla="*/ 12700 h 1079500"/>
              <a:gd name="connsiteX2" fmla="*/ 228600 w 673100"/>
              <a:gd name="connsiteY2" fmla="*/ 63500 h 1079500"/>
              <a:gd name="connsiteX3" fmla="*/ 266700 w 673100"/>
              <a:gd name="connsiteY3" fmla="*/ 88900 h 1079500"/>
              <a:gd name="connsiteX4" fmla="*/ 355600 w 673100"/>
              <a:gd name="connsiteY4" fmla="*/ 139700 h 1079500"/>
              <a:gd name="connsiteX5" fmla="*/ 431800 w 673100"/>
              <a:gd name="connsiteY5" fmla="*/ 215900 h 1079500"/>
              <a:gd name="connsiteX6" fmla="*/ 469900 w 673100"/>
              <a:gd name="connsiteY6" fmla="*/ 254000 h 1079500"/>
              <a:gd name="connsiteX7" fmla="*/ 495300 w 673100"/>
              <a:gd name="connsiteY7" fmla="*/ 330200 h 1079500"/>
              <a:gd name="connsiteX8" fmla="*/ 533400 w 673100"/>
              <a:gd name="connsiteY8" fmla="*/ 419100 h 1079500"/>
              <a:gd name="connsiteX9" fmla="*/ 584200 w 673100"/>
              <a:gd name="connsiteY9" fmla="*/ 482600 h 1079500"/>
              <a:gd name="connsiteX10" fmla="*/ 609600 w 673100"/>
              <a:gd name="connsiteY10" fmla="*/ 520700 h 1079500"/>
              <a:gd name="connsiteX11" fmla="*/ 647700 w 673100"/>
              <a:gd name="connsiteY11" fmla="*/ 571500 h 1079500"/>
              <a:gd name="connsiteX12" fmla="*/ 660400 w 673100"/>
              <a:gd name="connsiteY12" fmla="*/ 635000 h 1079500"/>
              <a:gd name="connsiteX13" fmla="*/ 673100 w 673100"/>
              <a:gd name="connsiteY13" fmla="*/ 685800 h 1079500"/>
              <a:gd name="connsiteX14" fmla="*/ 660400 w 673100"/>
              <a:gd name="connsiteY14" fmla="*/ 812800 h 1079500"/>
              <a:gd name="connsiteX15" fmla="*/ 546100 w 673100"/>
              <a:gd name="connsiteY15" fmla="*/ 939800 h 1079500"/>
              <a:gd name="connsiteX16" fmla="*/ 482600 w 673100"/>
              <a:gd name="connsiteY16" fmla="*/ 990600 h 1079500"/>
              <a:gd name="connsiteX17" fmla="*/ 381000 w 673100"/>
              <a:gd name="connsiteY17" fmla="*/ 1079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73100" h="1079500">
                <a:moveTo>
                  <a:pt x="0" y="0"/>
                </a:moveTo>
                <a:cubicBezTo>
                  <a:pt x="50800" y="4233"/>
                  <a:pt x="103284" y="-943"/>
                  <a:pt x="152400" y="12700"/>
                </a:cubicBezTo>
                <a:cubicBezTo>
                  <a:pt x="181813" y="20870"/>
                  <a:pt x="203200" y="46567"/>
                  <a:pt x="228600" y="63500"/>
                </a:cubicBezTo>
                <a:cubicBezTo>
                  <a:pt x="241300" y="71967"/>
                  <a:pt x="253048" y="82074"/>
                  <a:pt x="266700" y="88900"/>
                </a:cubicBezTo>
                <a:cubicBezTo>
                  <a:pt x="292983" y="102042"/>
                  <a:pt x="332520" y="119185"/>
                  <a:pt x="355600" y="139700"/>
                </a:cubicBezTo>
                <a:cubicBezTo>
                  <a:pt x="382448" y="163565"/>
                  <a:pt x="406400" y="190500"/>
                  <a:pt x="431800" y="215900"/>
                </a:cubicBezTo>
                <a:lnTo>
                  <a:pt x="469900" y="254000"/>
                </a:lnTo>
                <a:lnTo>
                  <a:pt x="495300" y="330200"/>
                </a:lnTo>
                <a:cubicBezTo>
                  <a:pt x="506589" y="364067"/>
                  <a:pt x="512475" y="387713"/>
                  <a:pt x="533400" y="419100"/>
                </a:cubicBezTo>
                <a:cubicBezTo>
                  <a:pt x="548436" y="441654"/>
                  <a:pt x="567936" y="460915"/>
                  <a:pt x="584200" y="482600"/>
                </a:cubicBezTo>
                <a:cubicBezTo>
                  <a:pt x="593358" y="494811"/>
                  <a:pt x="600728" y="508280"/>
                  <a:pt x="609600" y="520700"/>
                </a:cubicBezTo>
                <a:cubicBezTo>
                  <a:pt x="621903" y="537924"/>
                  <a:pt x="635000" y="554567"/>
                  <a:pt x="647700" y="571500"/>
                </a:cubicBezTo>
                <a:cubicBezTo>
                  <a:pt x="651933" y="592667"/>
                  <a:pt x="655717" y="613928"/>
                  <a:pt x="660400" y="635000"/>
                </a:cubicBezTo>
                <a:cubicBezTo>
                  <a:pt x="664186" y="652039"/>
                  <a:pt x="673100" y="668346"/>
                  <a:pt x="673100" y="685800"/>
                </a:cubicBezTo>
                <a:cubicBezTo>
                  <a:pt x="673100" y="728344"/>
                  <a:pt x="672088" y="771892"/>
                  <a:pt x="660400" y="812800"/>
                </a:cubicBezTo>
                <a:cubicBezTo>
                  <a:pt x="651941" y="842407"/>
                  <a:pt x="550389" y="933367"/>
                  <a:pt x="546100" y="939800"/>
                </a:cubicBezTo>
                <a:cubicBezTo>
                  <a:pt x="513274" y="989039"/>
                  <a:pt x="535180" y="973073"/>
                  <a:pt x="482600" y="990600"/>
                </a:cubicBezTo>
                <a:cubicBezTo>
                  <a:pt x="399707" y="1073493"/>
                  <a:pt x="438529" y="1050736"/>
                  <a:pt x="381000" y="10795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2933700" y="6148598"/>
            <a:ext cx="1689100" cy="633202"/>
          </a:xfrm>
          <a:custGeom>
            <a:avLst/>
            <a:gdLst>
              <a:gd name="connsiteX0" fmla="*/ 1689100 w 1689100"/>
              <a:gd name="connsiteY0" fmla="*/ 633202 h 633202"/>
              <a:gd name="connsiteX1" fmla="*/ 1612900 w 1689100"/>
              <a:gd name="connsiteY1" fmla="*/ 620502 h 633202"/>
              <a:gd name="connsiteX2" fmla="*/ 1511300 w 1689100"/>
              <a:gd name="connsiteY2" fmla="*/ 569702 h 633202"/>
              <a:gd name="connsiteX3" fmla="*/ 1409700 w 1689100"/>
              <a:gd name="connsiteY3" fmla="*/ 506202 h 633202"/>
              <a:gd name="connsiteX4" fmla="*/ 1371600 w 1689100"/>
              <a:gd name="connsiteY4" fmla="*/ 493502 h 633202"/>
              <a:gd name="connsiteX5" fmla="*/ 1257300 w 1689100"/>
              <a:gd name="connsiteY5" fmla="*/ 404602 h 633202"/>
              <a:gd name="connsiteX6" fmla="*/ 1206500 w 1689100"/>
              <a:gd name="connsiteY6" fmla="*/ 379202 h 633202"/>
              <a:gd name="connsiteX7" fmla="*/ 1168400 w 1689100"/>
              <a:gd name="connsiteY7" fmla="*/ 341102 h 633202"/>
              <a:gd name="connsiteX8" fmla="*/ 1104900 w 1689100"/>
              <a:gd name="connsiteY8" fmla="*/ 315702 h 633202"/>
              <a:gd name="connsiteX9" fmla="*/ 1041400 w 1689100"/>
              <a:gd name="connsiteY9" fmla="*/ 264902 h 633202"/>
              <a:gd name="connsiteX10" fmla="*/ 977900 w 1689100"/>
              <a:gd name="connsiteY10" fmla="*/ 239502 h 633202"/>
              <a:gd name="connsiteX11" fmla="*/ 939800 w 1689100"/>
              <a:gd name="connsiteY11" fmla="*/ 214102 h 633202"/>
              <a:gd name="connsiteX12" fmla="*/ 863600 w 1689100"/>
              <a:gd name="connsiteY12" fmla="*/ 188702 h 633202"/>
              <a:gd name="connsiteX13" fmla="*/ 825500 w 1689100"/>
              <a:gd name="connsiteY13" fmla="*/ 163302 h 633202"/>
              <a:gd name="connsiteX14" fmla="*/ 774700 w 1689100"/>
              <a:gd name="connsiteY14" fmla="*/ 150602 h 633202"/>
              <a:gd name="connsiteX15" fmla="*/ 698500 w 1689100"/>
              <a:gd name="connsiteY15" fmla="*/ 125202 h 633202"/>
              <a:gd name="connsiteX16" fmla="*/ 660400 w 1689100"/>
              <a:gd name="connsiteY16" fmla="*/ 112502 h 633202"/>
              <a:gd name="connsiteX17" fmla="*/ 596900 w 1689100"/>
              <a:gd name="connsiteY17" fmla="*/ 99802 h 633202"/>
              <a:gd name="connsiteX18" fmla="*/ 520700 w 1689100"/>
              <a:gd name="connsiteY18" fmla="*/ 87102 h 633202"/>
              <a:gd name="connsiteX19" fmla="*/ 419100 w 1689100"/>
              <a:gd name="connsiteY19" fmla="*/ 61702 h 633202"/>
              <a:gd name="connsiteX20" fmla="*/ 304800 w 1689100"/>
              <a:gd name="connsiteY20" fmla="*/ 36302 h 633202"/>
              <a:gd name="connsiteX21" fmla="*/ 228600 w 1689100"/>
              <a:gd name="connsiteY21" fmla="*/ 23602 h 633202"/>
              <a:gd name="connsiteX22" fmla="*/ 0 w 1689100"/>
              <a:gd name="connsiteY22" fmla="*/ 23602 h 633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89100" h="633202">
                <a:moveTo>
                  <a:pt x="1689100" y="633202"/>
                </a:moveTo>
                <a:cubicBezTo>
                  <a:pt x="1663700" y="628969"/>
                  <a:pt x="1637150" y="629163"/>
                  <a:pt x="1612900" y="620502"/>
                </a:cubicBezTo>
                <a:cubicBezTo>
                  <a:pt x="1577242" y="607767"/>
                  <a:pt x="1544301" y="588265"/>
                  <a:pt x="1511300" y="569702"/>
                </a:cubicBezTo>
                <a:cubicBezTo>
                  <a:pt x="1476492" y="550122"/>
                  <a:pt x="1447588" y="518831"/>
                  <a:pt x="1409700" y="506202"/>
                </a:cubicBezTo>
                <a:lnTo>
                  <a:pt x="1371600" y="493502"/>
                </a:lnTo>
                <a:cubicBezTo>
                  <a:pt x="1333500" y="463869"/>
                  <a:pt x="1300472" y="426188"/>
                  <a:pt x="1257300" y="404602"/>
                </a:cubicBezTo>
                <a:cubicBezTo>
                  <a:pt x="1240367" y="396135"/>
                  <a:pt x="1221906" y="390206"/>
                  <a:pt x="1206500" y="379202"/>
                </a:cubicBezTo>
                <a:cubicBezTo>
                  <a:pt x="1191885" y="368763"/>
                  <a:pt x="1183630" y="350621"/>
                  <a:pt x="1168400" y="341102"/>
                </a:cubicBezTo>
                <a:cubicBezTo>
                  <a:pt x="1149068" y="329020"/>
                  <a:pt x="1124448" y="327431"/>
                  <a:pt x="1104900" y="315702"/>
                </a:cubicBezTo>
                <a:cubicBezTo>
                  <a:pt x="1081656" y="301756"/>
                  <a:pt x="1064644" y="278848"/>
                  <a:pt x="1041400" y="264902"/>
                </a:cubicBezTo>
                <a:cubicBezTo>
                  <a:pt x="1021852" y="253173"/>
                  <a:pt x="998290" y="249697"/>
                  <a:pt x="977900" y="239502"/>
                </a:cubicBezTo>
                <a:cubicBezTo>
                  <a:pt x="964248" y="232676"/>
                  <a:pt x="953748" y="220301"/>
                  <a:pt x="939800" y="214102"/>
                </a:cubicBezTo>
                <a:cubicBezTo>
                  <a:pt x="915334" y="203228"/>
                  <a:pt x="885877" y="203554"/>
                  <a:pt x="863600" y="188702"/>
                </a:cubicBezTo>
                <a:cubicBezTo>
                  <a:pt x="850900" y="180235"/>
                  <a:pt x="839529" y="169315"/>
                  <a:pt x="825500" y="163302"/>
                </a:cubicBezTo>
                <a:cubicBezTo>
                  <a:pt x="809457" y="156426"/>
                  <a:pt x="791418" y="155618"/>
                  <a:pt x="774700" y="150602"/>
                </a:cubicBezTo>
                <a:cubicBezTo>
                  <a:pt x="749055" y="142909"/>
                  <a:pt x="723900" y="133669"/>
                  <a:pt x="698500" y="125202"/>
                </a:cubicBezTo>
                <a:cubicBezTo>
                  <a:pt x="685800" y="120969"/>
                  <a:pt x="673527" y="115127"/>
                  <a:pt x="660400" y="112502"/>
                </a:cubicBezTo>
                <a:lnTo>
                  <a:pt x="596900" y="99802"/>
                </a:lnTo>
                <a:cubicBezTo>
                  <a:pt x="571565" y="95196"/>
                  <a:pt x="545879" y="92497"/>
                  <a:pt x="520700" y="87102"/>
                </a:cubicBezTo>
                <a:cubicBezTo>
                  <a:pt x="486566" y="79788"/>
                  <a:pt x="452967" y="70169"/>
                  <a:pt x="419100" y="61702"/>
                </a:cubicBezTo>
                <a:cubicBezTo>
                  <a:pt x="364742" y="48112"/>
                  <a:pt x="363918" y="47051"/>
                  <a:pt x="304800" y="36302"/>
                </a:cubicBezTo>
                <a:cubicBezTo>
                  <a:pt x="279465" y="31696"/>
                  <a:pt x="254245" y="25933"/>
                  <a:pt x="228600" y="23602"/>
                </a:cubicBezTo>
                <a:cubicBezTo>
                  <a:pt x="26176" y="5200"/>
                  <a:pt x="84675" y="-18735"/>
                  <a:pt x="0" y="2360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2984500" y="5232400"/>
            <a:ext cx="1689100" cy="1016000"/>
          </a:xfrm>
          <a:custGeom>
            <a:avLst/>
            <a:gdLst>
              <a:gd name="connsiteX0" fmla="*/ 1689100 w 1689100"/>
              <a:gd name="connsiteY0" fmla="*/ 1016000 h 1016000"/>
              <a:gd name="connsiteX1" fmla="*/ 1600200 w 1689100"/>
              <a:gd name="connsiteY1" fmla="*/ 914400 h 1016000"/>
              <a:gd name="connsiteX2" fmla="*/ 1562100 w 1689100"/>
              <a:gd name="connsiteY2" fmla="*/ 889000 h 1016000"/>
              <a:gd name="connsiteX3" fmla="*/ 1498600 w 1689100"/>
              <a:gd name="connsiteY3" fmla="*/ 825500 h 1016000"/>
              <a:gd name="connsiteX4" fmla="*/ 1473200 w 1689100"/>
              <a:gd name="connsiteY4" fmla="*/ 787400 h 1016000"/>
              <a:gd name="connsiteX5" fmla="*/ 1397000 w 1689100"/>
              <a:gd name="connsiteY5" fmla="*/ 711200 h 1016000"/>
              <a:gd name="connsiteX6" fmla="*/ 1346200 w 1689100"/>
              <a:gd name="connsiteY6" fmla="*/ 635000 h 1016000"/>
              <a:gd name="connsiteX7" fmla="*/ 1308100 w 1689100"/>
              <a:gd name="connsiteY7" fmla="*/ 558800 h 1016000"/>
              <a:gd name="connsiteX8" fmla="*/ 1282700 w 1689100"/>
              <a:gd name="connsiteY8" fmla="*/ 482600 h 1016000"/>
              <a:gd name="connsiteX9" fmla="*/ 1244600 w 1689100"/>
              <a:gd name="connsiteY9" fmla="*/ 406400 h 1016000"/>
              <a:gd name="connsiteX10" fmla="*/ 1219200 w 1689100"/>
              <a:gd name="connsiteY10" fmla="*/ 368300 h 1016000"/>
              <a:gd name="connsiteX11" fmla="*/ 1206500 w 1689100"/>
              <a:gd name="connsiteY11" fmla="*/ 330200 h 1016000"/>
              <a:gd name="connsiteX12" fmla="*/ 1155700 w 1689100"/>
              <a:gd name="connsiteY12" fmla="*/ 254000 h 1016000"/>
              <a:gd name="connsiteX13" fmla="*/ 1104900 w 1689100"/>
              <a:gd name="connsiteY13" fmla="*/ 177800 h 1016000"/>
              <a:gd name="connsiteX14" fmla="*/ 1079500 w 1689100"/>
              <a:gd name="connsiteY14" fmla="*/ 139700 h 1016000"/>
              <a:gd name="connsiteX15" fmla="*/ 1003300 w 1689100"/>
              <a:gd name="connsiteY15" fmla="*/ 101600 h 1016000"/>
              <a:gd name="connsiteX16" fmla="*/ 939800 w 1689100"/>
              <a:gd name="connsiteY16" fmla="*/ 50800 h 1016000"/>
              <a:gd name="connsiteX17" fmla="*/ 863600 w 1689100"/>
              <a:gd name="connsiteY17" fmla="*/ 0 h 1016000"/>
              <a:gd name="connsiteX18" fmla="*/ 711200 w 1689100"/>
              <a:gd name="connsiteY18" fmla="*/ 12700 h 1016000"/>
              <a:gd name="connsiteX19" fmla="*/ 635000 w 1689100"/>
              <a:gd name="connsiteY19" fmla="*/ 38100 h 1016000"/>
              <a:gd name="connsiteX20" fmla="*/ 495300 w 1689100"/>
              <a:gd name="connsiteY20" fmla="*/ 101600 h 1016000"/>
              <a:gd name="connsiteX21" fmla="*/ 304800 w 1689100"/>
              <a:gd name="connsiteY21" fmla="*/ 228600 h 1016000"/>
              <a:gd name="connsiteX22" fmla="*/ 266700 w 1689100"/>
              <a:gd name="connsiteY22" fmla="*/ 254000 h 1016000"/>
              <a:gd name="connsiteX23" fmla="*/ 228600 w 1689100"/>
              <a:gd name="connsiteY23" fmla="*/ 279400 h 1016000"/>
              <a:gd name="connsiteX24" fmla="*/ 190500 w 1689100"/>
              <a:gd name="connsiteY24" fmla="*/ 292100 h 1016000"/>
              <a:gd name="connsiteX25" fmla="*/ 88900 w 1689100"/>
              <a:gd name="connsiteY25" fmla="*/ 317500 h 1016000"/>
              <a:gd name="connsiteX26" fmla="*/ 50800 w 1689100"/>
              <a:gd name="connsiteY26" fmla="*/ 342900 h 1016000"/>
              <a:gd name="connsiteX27" fmla="*/ 0 w 1689100"/>
              <a:gd name="connsiteY27" fmla="*/ 3683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89100" h="1016000">
                <a:moveTo>
                  <a:pt x="1689100" y="1016000"/>
                </a:moveTo>
                <a:cubicBezTo>
                  <a:pt x="1661652" y="981690"/>
                  <a:pt x="1634560" y="943034"/>
                  <a:pt x="1600200" y="914400"/>
                </a:cubicBezTo>
                <a:cubicBezTo>
                  <a:pt x="1588474" y="904629"/>
                  <a:pt x="1574800" y="897467"/>
                  <a:pt x="1562100" y="889000"/>
                </a:cubicBezTo>
                <a:cubicBezTo>
                  <a:pt x="1494367" y="787400"/>
                  <a:pt x="1583267" y="910167"/>
                  <a:pt x="1498600" y="825500"/>
                </a:cubicBezTo>
                <a:cubicBezTo>
                  <a:pt x="1487807" y="814707"/>
                  <a:pt x="1483341" y="798808"/>
                  <a:pt x="1473200" y="787400"/>
                </a:cubicBezTo>
                <a:cubicBezTo>
                  <a:pt x="1449335" y="760552"/>
                  <a:pt x="1416925" y="741088"/>
                  <a:pt x="1397000" y="711200"/>
                </a:cubicBezTo>
                <a:cubicBezTo>
                  <a:pt x="1380067" y="685800"/>
                  <a:pt x="1355853" y="663960"/>
                  <a:pt x="1346200" y="635000"/>
                </a:cubicBezTo>
                <a:cubicBezTo>
                  <a:pt x="1299883" y="496049"/>
                  <a:pt x="1373752" y="706516"/>
                  <a:pt x="1308100" y="558800"/>
                </a:cubicBezTo>
                <a:cubicBezTo>
                  <a:pt x="1297226" y="534334"/>
                  <a:pt x="1297552" y="504877"/>
                  <a:pt x="1282700" y="482600"/>
                </a:cubicBezTo>
                <a:cubicBezTo>
                  <a:pt x="1209907" y="373411"/>
                  <a:pt x="1297180" y="511560"/>
                  <a:pt x="1244600" y="406400"/>
                </a:cubicBezTo>
                <a:cubicBezTo>
                  <a:pt x="1237774" y="392748"/>
                  <a:pt x="1226026" y="381952"/>
                  <a:pt x="1219200" y="368300"/>
                </a:cubicBezTo>
                <a:cubicBezTo>
                  <a:pt x="1213213" y="356326"/>
                  <a:pt x="1213001" y="341902"/>
                  <a:pt x="1206500" y="330200"/>
                </a:cubicBezTo>
                <a:cubicBezTo>
                  <a:pt x="1191675" y="303515"/>
                  <a:pt x="1172633" y="279400"/>
                  <a:pt x="1155700" y="254000"/>
                </a:cubicBezTo>
                <a:lnTo>
                  <a:pt x="1104900" y="177800"/>
                </a:lnTo>
                <a:cubicBezTo>
                  <a:pt x="1096433" y="165100"/>
                  <a:pt x="1093980" y="144527"/>
                  <a:pt x="1079500" y="139700"/>
                </a:cubicBezTo>
                <a:cubicBezTo>
                  <a:pt x="1026920" y="122173"/>
                  <a:pt x="1052539" y="134426"/>
                  <a:pt x="1003300" y="101600"/>
                </a:cubicBezTo>
                <a:cubicBezTo>
                  <a:pt x="956368" y="31202"/>
                  <a:pt x="1004752" y="86884"/>
                  <a:pt x="939800" y="50800"/>
                </a:cubicBezTo>
                <a:cubicBezTo>
                  <a:pt x="913115" y="35975"/>
                  <a:pt x="863600" y="0"/>
                  <a:pt x="863600" y="0"/>
                </a:cubicBezTo>
                <a:cubicBezTo>
                  <a:pt x="812800" y="4233"/>
                  <a:pt x="761482" y="4320"/>
                  <a:pt x="711200" y="12700"/>
                </a:cubicBezTo>
                <a:cubicBezTo>
                  <a:pt x="684790" y="17102"/>
                  <a:pt x="660400" y="29633"/>
                  <a:pt x="635000" y="38100"/>
                </a:cubicBezTo>
                <a:cubicBezTo>
                  <a:pt x="581056" y="56081"/>
                  <a:pt x="552087" y="63742"/>
                  <a:pt x="495300" y="101600"/>
                </a:cubicBezTo>
                <a:lnTo>
                  <a:pt x="304800" y="228600"/>
                </a:lnTo>
                <a:lnTo>
                  <a:pt x="266700" y="254000"/>
                </a:lnTo>
                <a:cubicBezTo>
                  <a:pt x="254000" y="262467"/>
                  <a:pt x="243080" y="274573"/>
                  <a:pt x="228600" y="279400"/>
                </a:cubicBezTo>
                <a:cubicBezTo>
                  <a:pt x="215900" y="283633"/>
                  <a:pt x="203487" y="288853"/>
                  <a:pt x="190500" y="292100"/>
                </a:cubicBezTo>
                <a:cubicBezTo>
                  <a:pt x="161517" y="299346"/>
                  <a:pt x="117930" y="302985"/>
                  <a:pt x="88900" y="317500"/>
                </a:cubicBezTo>
                <a:cubicBezTo>
                  <a:pt x="75248" y="324326"/>
                  <a:pt x="64452" y="336074"/>
                  <a:pt x="50800" y="342900"/>
                </a:cubicBezTo>
                <a:cubicBezTo>
                  <a:pt x="-7573" y="372086"/>
                  <a:pt x="28692" y="339608"/>
                  <a:pt x="0" y="3683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6229350" y="4165842"/>
            <a:ext cx="3048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9" idx="29"/>
          </p:cNvCxnSpPr>
          <p:nvPr/>
        </p:nvCxnSpPr>
        <p:spPr>
          <a:xfrm>
            <a:off x="6184900" y="4495800"/>
            <a:ext cx="361950" cy="18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7" idx="31"/>
          </p:cNvCxnSpPr>
          <p:nvPr/>
        </p:nvCxnSpPr>
        <p:spPr>
          <a:xfrm>
            <a:off x="5918200" y="4876800"/>
            <a:ext cx="311150" cy="688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8" idx="18"/>
          </p:cNvCxnSpPr>
          <p:nvPr/>
        </p:nvCxnSpPr>
        <p:spPr>
          <a:xfrm flipV="1">
            <a:off x="5918200" y="5326527"/>
            <a:ext cx="241300" cy="328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2324100" y="4310604"/>
            <a:ext cx="292100" cy="262993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2" idx="23"/>
          </p:cNvCxnSpPr>
          <p:nvPr/>
        </p:nvCxnSpPr>
        <p:spPr>
          <a:xfrm flipH="1">
            <a:off x="2806700" y="4851400"/>
            <a:ext cx="342900" cy="149549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56" idx="24"/>
          </p:cNvCxnSpPr>
          <p:nvPr/>
        </p:nvCxnSpPr>
        <p:spPr>
          <a:xfrm flipH="1">
            <a:off x="2921000" y="5524500"/>
            <a:ext cx="254000" cy="11430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51" idx="21"/>
          </p:cNvCxnSpPr>
          <p:nvPr/>
        </p:nvCxnSpPr>
        <p:spPr>
          <a:xfrm flipH="1">
            <a:off x="2781300" y="5765800"/>
            <a:ext cx="304800" cy="36731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5" idx="21"/>
          </p:cNvCxnSpPr>
          <p:nvPr/>
        </p:nvCxnSpPr>
        <p:spPr>
          <a:xfrm flipH="1" flipV="1">
            <a:off x="2743200" y="6148598"/>
            <a:ext cx="419100" cy="2360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169352" y="-57083"/>
            <a:ext cx="6906895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3366FF"/>
                </a:solidFill>
              </a:rPr>
              <a:t>Melancholia States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9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58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30953"/>
            <a:ext cx="401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366FF"/>
                </a:solidFill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67" y="73862"/>
            <a:ext cx="6632138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91239" y="1017528"/>
            <a:ext cx="4191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solidFill>
                  <a:srgbClr val="0000FF"/>
                </a:solidFill>
              </a:rPr>
              <a:t>Nonlinearity 30, R32-R66 (2017)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6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3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42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248400"/>
            <a:ext cx="1371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22988"/>
            <a:ext cx="1531938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54279" name="Group 29"/>
          <p:cNvGrpSpPr>
            <a:grpSpLocks/>
          </p:cNvGrpSpPr>
          <p:nvPr/>
        </p:nvGrpSpPr>
        <p:grpSpPr bwMode="auto">
          <a:xfrm>
            <a:off x="644525" y="1854200"/>
            <a:ext cx="4894263" cy="3352800"/>
            <a:chOff x="0" y="0"/>
            <a:chExt cx="3083" cy="2112"/>
          </a:xfrm>
        </p:grpSpPr>
        <p:grpSp>
          <p:nvGrpSpPr>
            <p:cNvPr id="54282" name="Group 9"/>
            <p:cNvGrpSpPr>
              <a:grpSpLocks/>
            </p:cNvGrpSpPr>
            <p:nvPr/>
          </p:nvGrpSpPr>
          <p:grpSpPr bwMode="auto">
            <a:xfrm>
              <a:off x="653" y="38"/>
              <a:ext cx="1777" cy="725"/>
              <a:chOff x="0" y="0"/>
              <a:chExt cx="1777" cy="725"/>
            </a:xfrm>
          </p:grpSpPr>
          <p:sp>
            <p:nvSpPr>
              <p:cNvPr id="54302" name="Rectangle 7"/>
              <p:cNvSpPr>
                <a:spLocks/>
              </p:cNvSpPr>
              <p:nvPr/>
            </p:nvSpPr>
            <p:spPr bwMode="auto">
              <a:xfrm>
                <a:off x="4" y="0"/>
                <a:ext cx="1768" cy="725"/>
              </a:xfrm>
              <a:prstGeom prst="rect">
                <a:avLst/>
              </a:prstGeom>
              <a:solidFill>
                <a:srgbClr val="74758C"/>
              </a:solidFill>
              <a:ln w="939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303" name="Rectangle 8"/>
              <p:cNvSpPr>
                <a:spLocks/>
              </p:cNvSpPr>
              <p:nvPr/>
            </p:nvSpPr>
            <p:spPr bwMode="auto">
              <a:xfrm>
                <a:off x="0" y="102"/>
                <a:ext cx="1777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39200" bIns="0" anchor="ctr">
                <a:spAutoFit/>
              </a:bodyPr>
              <a:lstStyle/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Spectral Atmosphere</a:t>
                </a:r>
                <a:endParaRPr lang="en-US">
                  <a:solidFill>
                    <a:schemeClr val="tx1"/>
                  </a:solidFill>
                  <a:ea typeface="ＭＳ Ｐゴシック" charset="0"/>
                  <a:cs typeface="ＭＳ Ｐゴシック" charset="0"/>
                </a:endParaRP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moist primitive equations</a:t>
                </a:r>
                <a:r>
                  <a:rPr lang="en-US" sz="1800">
                    <a:solidFill>
                      <a:schemeClr val="tx1"/>
                    </a:solidFill>
                  </a:rPr>
                  <a:t/>
                </a:r>
                <a:br>
                  <a:rPr lang="en-US" sz="1800">
                    <a:solidFill>
                      <a:schemeClr val="tx1"/>
                    </a:solidFill>
                  </a:rPr>
                </a:b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on </a:t>
                </a:r>
                <a:r>
                  <a:rPr lang="en-US" sz="2000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rPr>
                  <a:t>σ</a:t>
                </a: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 levels</a:t>
                </a:r>
              </a:p>
            </p:txBody>
          </p:sp>
        </p:grpSp>
        <p:grpSp>
          <p:nvGrpSpPr>
            <p:cNvPr id="54283" name="Group 12"/>
            <p:cNvGrpSpPr>
              <a:grpSpLocks/>
            </p:cNvGrpSpPr>
            <p:nvPr/>
          </p:nvGrpSpPr>
          <p:grpSpPr bwMode="auto">
            <a:xfrm>
              <a:off x="68" y="854"/>
              <a:ext cx="1134" cy="544"/>
              <a:chOff x="0" y="0"/>
              <a:chExt cx="1134" cy="544"/>
            </a:xfrm>
          </p:grpSpPr>
          <p:sp>
            <p:nvSpPr>
              <p:cNvPr id="54300" name="Rectangle 10"/>
              <p:cNvSpPr>
                <a:spLocks/>
              </p:cNvSpPr>
              <p:nvPr/>
            </p:nvSpPr>
            <p:spPr bwMode="auto">
              <a:xfrm>
                <a:off x="0" y="0"/>
                <a:ext cx="1134" cy="544"/>
              </a:xfrm>
              <a:prstGeom prst="rect">
                <a:avLst/>
              </a:prstGeom>
              <a:solidFill>
                <a:srgbClr val="C0C0C0"/>
              </a:solidFill>
              <a:ln w="939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301" name="Rectangle 11"/>
              <p:cNvSpPr>
                <a:spLocks/>
              </p:cNvSpPr>
              <p:nvPr/>
            </p:nvSpPr>
            <p:spPr bwMode="auto">
              <a:xfrm>
                <a:off x="26" y="88"/>
                <a:ext cx="1081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39200" bIns="0" anchor="ctr">
                <a:spAutoFit/>
              </a:bodyPr>
              <a:lstStyle/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 dirty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Sea-Ice</a:t>
                </a: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 dirty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thermodynamic</a:t>
                </a:r>
              </a:p>
            </p:txBody>
          </p:sp>
        </p:grpSp>
        <p:grpSp>
          <p:nvGrpSpPr>
            <p:cNvPr id="54284" name="Group 15"/>
            <p:cNvGrpSpPr>
              <a:grpSpLocks/>
            </p:cNvGrpSpPr>
            <p:nvPr/>
          </p:nvGrpSpPr>
          <p:grpSpPr bwMode="auto">
            <a:xfrm>
              <a:off x="1576" y="1489"/>
              <a:ext cx="1440" cy="544"/>
              <a:chOff x="0" y="0"/>
              <a:chExt cx="1440" cy="544"/>
            </a:xfrm>
          </p:grpSpPr>
          <p:sp>
            <p:nvSpPr>
              <p:cNvPr id="54298" name="Rectangle 13"/>
              <p:cNvSpPr>
                <a:spLocks/>
              </p:cNvSpPr>
              <p:nvPr/>
            </p:nvSpPr>
            <p:spPr bwMode="auto">
              <a:xfrm>
                <a:off x="0" y="0"/>
                <a:ext cx="1440" cy="544"/>
              </a:xfrm>
              <a:prstGeom prst="rect">
                <a:avLst/>
              </a:prstGeom>
              <a:solidFill>
                <a:srgbClr val="FF6600"/>
              </a:solidFill>
              <a:ln w="939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99" name="Rectangle 14"/>
              <p:cNvSpPr>
                <a:spLocks/>
              </p:cNvSpPr>
              <p:nvPr/>
            </p:nvSpPr>
            <p:spPr bwMode="auto">
              <a:xfrm>
                <a:off x="47" y="20"/>
                <a:ext cx="1345" cy="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39200" bIns="0" anchor="ctr">
                <a:spAutoFit/>
              </a:bodyPr>
              <a:lstStyle/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Terrestrial Surface: </a:t>
                </a: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five layer soil</a:t>
                </a: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plus snow </a:t>
                </a:r>
              </a:p>
            </p:txBody>
          </p:sp>
        </p:grpSp>
        <p:grpSp>
          <p:nvGrpSpPr>
            <p:cNvPr id="54285" name="Group 18"/>
            <p:cNvGrpSpPr>
              <a:grpSpLocks/>
            </p:cNvGrpSpPr>
            <p:nvPr/>
          </p:nvGrpSpPr>
          <p:grpSpPr bwMode="auto">
            <a:xfrm>
              <a:off x="1868" y="854"/>
              <a:ext cx="1161" cy="544"/>
              <a:chOff x="0" y="0"/>
              <a:chExt cx="1161" cy="544"/>
            </a:xfrm>
          </p:grpSpPr>
          <p:sp>
            <p:nvSpPr>
              <p:cNvPr id="54296" name="Rectangle 16"/>
              <p:cNvSpPr>
                <a:spLocks/>
              </p:cNvSpPr>
              <p:nvPr/>
            </p:nvSpPr>
            <p:spPr bwMode="auto">
              <a:xfrm>
                <a:off x="13" y="0"/>
                <a:ext cx="1134" cy="544"/>
              </a:xfrm>
              <a:prstGeom prst="rect">
                <a:avLst/>
              </a:prstGeom>
              <a:solidFill>
                <a:srgbClr val="00FF00"/>
              </a:solidFill>
              <a:ln w="939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97" name="Rectangle 17"/>
              <p:cNvSpPr>
                <a:spLocks/>
              </p:cNvSpPr>
              <p:nvPr/>
            </p:nvSpPr>
            <p:spPr bwMode="auto">
              <a:xfrm>
                <a:off x="0" y="20"/>
                <a:ext cx="1161" cy="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39200" bIns="0" anchor="ctr">
                <a:spAutoFit/>
              </a:bodyPr>
              <a:lstStyle/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 dirty="0" err="1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Vegetations</a:t>
                </a:r>
                <a:endParaRPr lang="en-US" sz="1800" dirty="0">
                  <a:solidFill>
                    <a:schemeClr val="tx1"/>
                  </a:solidFill>
                  <a:ea typeface="ＭＳ Ｐゴシック" charset="0"/>
                  <a:cs typeface="ＭＳ Ｐゴシック" charset="0"/>
                </a:endParaRP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 dirty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sz="1800" dirty="0" err="1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Simba</a:t>
                </a:r>
                <a:r>
                  <a:rPr lang="en-US" sz="1800" dirty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, V-code, </a:t>
                </a: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 dirty="0" err="1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Koeppen</a:t>
                </a:r>
                <a:r>
                  <a:rPr lang="en-US" sz="1800" dirty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)</a:t>
                </a:r>
              </a:p>
            </p:txBody>
          </p:sp>
        </p:grpSp>
        <p:grpSp>
          <p:nvGrpSpPr>
            <p:cNvPr id="54286" name="Group 21"/>
            <p:cNvGrpSpPr>
              <a:grpSpLocks/>
            </p:cNvGrpSpPr>
            <p:nvPr/>
          </p:nvGrpSpPr>
          <p:grpSpPr bwMode="auto">
            <a:xfrm>
              <a:off x="68" y="1489"/>
              <a:ext cx="1440" cy="544"/>
              <a:chOff x="0" y="0"/>
              <a:chExt cx="1440" cy="544"/>
            </a:xfrm>
          </p:grpSpPr>
          <p:sp>
            <p:nvSpPr>
              <p:cNvPr id="54294" name="Rectangle 19"/>
              <p:cNvSpPr>
                <a:spLocks/>
              </p:cNvSpPr>
              <p:nvPr/>
            </p:nvSpPr>
            <p:spPr bwMode="auto">
              <a:xfrm>
                <a:off x="0" y="0"/>
                <a:ext cx="1440" cy="544"/>
              </a:xfrm>
              <a:prstGeom prst="rect">
                <a:avLst/>
              </a:prstGeom>
              <a:solidFill>
                <a:srgbClr val="3366FF"/>
              </a:solidFill>
              <a:ln w="939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95" name="Rectangle 20"/>
              <p:cNvSpPr>
                <a:spLocks/>
              </p:cNvSpPr>
              <p:nvPr/>
            </p:nvSpPr>
            <p:spPr bwMode="auto">
              <a:xfrm>
                <a:off x="101" y="57"/>
                <a:ext cx="1235" cy="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39200" bIns="0" anchor="ctr">
                <a:spAutoFit/>
              </a:bodyPr>
              <a:lstStyle/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 dirty="0" smtClean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Ghil-Sellers Diffusive</a:t>
                </a: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dirty="0" smtClean="0">
                    <a:ea typeface="ＭＳ Ｐゴシック" charset="0"/>
                    <a:cs typeface="ＭＳ Ｐゴシック" charset="0"/>
                  </a:rPr>
                  <a:t>Ocean </a:t>
                </a:r>
                <a:r>
                  <a:rPr lang="en-US" sz="1800" dirty="0" smtClean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Model </a:t>
                </a:r>
              </a:p>
              <a:p>
                <a:pPr marL="38100" algn="ctr">
                  <a:lnSpc>
                    <a:spcPct val="81000"/>
                  </a:lnSpc>
                  <a:tabLst>
                    <a:tab pos="38100" algn="l"/>
                    <a:tab pos="482600" algn="l"/>
                    <a:tab pos="939800" algn="l"/>
                    <a:tab pos="1384300" algn="l"/>
                    <a:tab pos="1828800" algn="l"/>
                    <a:tab pos="2286000" algn="l"/>
                    <a:tab pos="2730500" algn="l"/>
                    <a:tab pos="3187700" algn="l"/>
                    <a:tab pos="3632200" algn="l"/>
                    <a:tab pos="4076700" algn="l"/>
                    <a:tab pos="4533900" algn="l"/>
                    <a:tab pos="4978400" algn="l"/>
                    <a:tab pos="5422900" algn="l"/>
                    <a:tab pos="5880100" algn="l"/>
                    <a:tab pos="6324600" algn="l"/>
                    <a:tab pos="6781800" algn="l"/>
                    <a:tab pos="7226300" algn="l"/>
                    <a:tab pos="7670800" algn="l"/>
                    <a:tab pos="8128000" algn="l"/>
                    <a:tab pos="8572500" algn="l"/>
                    <a:tab pos="9017000" algn="l"/>
                    <a:tab pos="9029700" algn="l"/>
                  </a:tabLst>
                </a:pPr>
                <a:r>
                  <a:rPr lang="en-US" sz="1800" dirty="0" smtClean="0">
                    <a:solidFill>
                      <a:schemeClr val="tx1"/>
                    </a:solidFill>
                    <a:ea typeface="ＭＳ Ｐゴシック" charset="0"/>
                    <a:cs typeface="ＭＳ Ｐゴシック" charset="0"/>
                  </a:rPr>
                  <a:t>with Albedo</a:t>
                </a:r>
                <a:endParaRPr lang="en-US" sz="1800" dirty="0">
                  <a:solidFill>
                    <a:schemeClr val="tx1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4287" name="AutoShape 22"/>
            <p:cNvSpPr>
              <a:spLocks/>
            </p:cNvSpPr>
            <p:nvPr/>
          </p:nvSpPr>
          <p:spPr bwMode="auto">
            <a:xfrm rot="-3000000">
              <a:off x="250" y="601"/>
              <a:ext cx="581" cy="232"/>
            </a:xfrm>
            <a:prstGeom prst="leftRightArrow">
              <a:avLst>
                <a:gd name="adj1" fmla="val 50000"/>
                <a:gd name="adj2" fmla="val 50086"/>
              </a:avLst>
            </a:prstGeom>
            <a:solidFill>
              <a:srgbClr val="B6E1E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288" name="AutoShape 23"/>
            <p:cNvSpPr>
              <a:spLocks/>
            </p:cNvSpPr>
            <p:nvPr/>
          </p:nvSpPr>
          <p:spPr bwMode="auto">
            <a:xfrm rot="-5400000">
              <a:off x="949" y="1005"/>
              <a:ext cx="810" cy="240"/>
            </a:xfrm>
            <a:prstGeom prst="leftRightArrow">
              <a:avLst>
                <a:gd name="adj1" fmla="val 50000"/>
                <a:gd name="adj2" fmla="val 67500"/>
              </a:avLst>
            </a:prstGeom>
            <a:solidFill>
              <a:srgbClr val="B6E1E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289" name="AutoShape 24"/>
            <p:cNvSpPr>
              <a:spLocks/>
            </p:cNvSpPr>
            <p:nvPr/>
          </p:nvSpPr>
          <p:spPr bwMode="auto">
            <a:xfrm rot="-5400000">
              <a:off x="2741" y="1356"/>
              <a:ext cx="276" cy="177"/>
            </a:xfrm>
            <a:prstGeom prst="leftRightArrow">
              <a:avLst>
                <a:gd name="adj1" fmla="val 50000"/>
                <a:gd name="adj2" fmla="val 31186"/>
              </a:avLst>
            </a:prstGeom>
            <a:solidFill>
              <a:srgbClr val="B6E1E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290" name="Rectangle 25"/>
            <p:cNvSpPr>
              <a:spLocks/>
            </p:cNvSpPr>
            <p:nvPr/>
          </p:nvSpPr>
          <p:spPr bwMode="auto">
            <a:xfrm>
              <a:off x="0" y="0"/>
              <a:ext cx="3083" cy="2112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291" name="AutoShape 26"/>
            <p:cNvSpPr>
              <a:spLocks/>
            </p:cNvSpPr>
            <p:nvPr/>
          </p:nvSpPr>
          <p:spPr bwMode="auto">
            <a:xfrm rot="3000000">
              <a:off x="2306" y="606"/>
              <a:ext cx="581" cy="232"/>
            </a:xfrm>
            <a:prstGeom prst="leftRightArrow">
              <a:avLst>
                <a:gd name="adj1" fmla="val 50000"/>
                <a:gd name="adj2" fmla="val 50086"/>
              </a:avLst>
            </a:prstGeom>
            <a:solidFill>
              <a:srgbClr val="B6E1E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292" name="AutoShape 27"/>
            <p:cNvSpPr>
              <a:spLocks/>
            </p:cNvSpPr>
            <p:nvPr/>
          </p:nvSpPr>
          <p:spPr bwMode="auto">
            <a:xfrm rot="-5400000">
              <a:off x="1333" y="1005"/>
              <a:ext cx="810" cy="240"/>
            </a:xfrm>
            <a:prstGeom prst="leftRightArrow">
              <a:avLst>
                <a:gd name="adj1" fmla="val 50000"/>
                <a:gd name="adj2" fmla="val 67500"/>
              </a:avLst>
            </a:prstGeom>
            <a:solidFill>
              <a:srgbClr val="B6E1E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293" name="AutoShape 28"/>
            <p:cNvSpPr>
              <a:spLocks/>
            </p:cNvSpPr>
            <p:nvPr/>
          </p:nvSpPr>
          <p:spPr bwMode="auto">
            <a:xfrm rot="-5400000">
              <a:off x="47" y="1344"/>
              <a:ext cx="276" cy="177"/>
            </a:xfrm>
            <a:prstGeom prst="leftRightArrow">
              <a:avLst>
                <a:gd name="adj1" fmla="val 50000"/>
                <a:gd name="adj2" fmla="val 31186"/>
              </a:avLst>
            </a:prstGeom>
            <a:solidFill>
              <a:srgbClr val="B6E1EE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4280" name="Rectangle 30"/>
          <p:cNvSpPr>
            <a:spLocks/>
          </p:cNvSpPr>
          <p:nvPr/>
        </p:nvSpPr>
        <p:spPr bwMode="auto">
          <a:xfrm>
            <a:off x="-76199" y="0"/>
            <a:ext cx="9156700" cy="14858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0639" bIns="0"/>
          <a:lstStyle/>
          <a:p>
            <a:pPr marL="39688" algn="ctr"/>
            <a:endParaRPr lang="en-US" sz="2800" b="1" dirty="0" smtClean="0">
              <a:solidFill>
                <a:srgbClr val="3366FF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39688" algn="ctr"/>
            <a:r>
              <a:rPr lang="en-US" sz="2800" b="1" dirty="0" smtClean="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PUMA-GS </a:t>
            </a:r>
            <a:endParaRPr lang="en-US" sz="1600" b="1" dirty="0">
              <a:solidFill>
                <a:srgbClr val="3366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81" name="Rectangle 31"/>
          <p:cNvSpPr>
            <a:spLocks/>
          </p:cNvSpPr>
          <p:nvPr/>
        </p:nvSpPr>
        <p:spPr bwMode="auto">
          <a:xfrm>
            <a:off x="5943600" y="1549700"/>
            <a:ext cx="27432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13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Simplified Climate Model</a:t>
            </a:r>
          </a:p>
          <a:p>
            <a:pPr marL="382588" indent="-342900">
              <a:spcBef>
                <a:spcPts val="413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Primitive Equations Atmosphere</a:t>
            </a:r>
          </a:p>
          <a:p>
            <a:pPr marL="382588" indent="-342900">
              <a:spcBef>
                <a:spcPts val="413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Simple Diffusive Ghil ‘76 Ocean</a:t>
            </a:r>
          </a:p>
          <a:p>
            <a:pPr marL="382588" indent="-342900">
              <a:spcBef>
                <a:spcPts val="413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Slow and fast climate variability</a:t>
            </a:r>
          </a:p>
          <a:p>
            <a:pPr marL="382588" indent="-342900">
              <a:spcBef>
                <a:spcPts val="413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Positive/negative feedbacks </a:t>
            </a:r>
          </a:p>
          <a:p>
            <a:pPr marL="39688">
              <a:spcBef>
                <a:spcPts val="413"/>
              </a:spcBef>
            </a:pPr>
            <a:endParaRPr lang="en-US" sz="18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3813" y="6005638"/>
            <a:ext cx="171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O(10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) </a:t>
            </a:r>
            <a:r>
              <a:rPr lang="en-US" sz="2400" dirty="0" err="1" smtClean="0"/>
              <a:t>d.o.f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59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630613" y="3225800"/>
            <a:ext cx="1801812" cy="815975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4289" idx="4"/>
          </p:cNvCxnSpPr>
          <p:nvPr/>
        </p:nvCxnSpPr>
        <p:spPr>
          <a:xfrm flipV="1">
            <a:off x="3146425" y="4278790"/>
            <a:ext cx="2209007" cy="802799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10419" y="3209925"/>
            <a:ext cx="1801812" cy="815975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15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6190"/>
            <a:ext cx="84074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From Smooth Response </a:t>
            </a:r>
            <a:r>
              <a:rPr lang="is-IS" b="1" dirty="0" smtClean="0">
                <a:solidFill>
                  <a:srgbClr val="000000"/>
                </a:solidFill>
              </a:rPr>
              <a:t>…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40327"/>
            <a:ext cx="9144000" cy="588114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Ruelle (‘90s): rigorous response theory for smooth observables of Axiom A systems (eq. &amp; </a:t>
            </a:r>
            <a:r>
              <a:rPr lang="en-US" dirty="0" err="1" smtClean="0"/>
              <a:t>noneq</a:t>
            </a:r>
            <a:r>
              <a:rPr lang="en-US" dirty="0" smtClean="0"/>
              <a:t>.!)</a:t>
            </a:r>
          </a:p>
          <a:p>
            <a:pPr lvl="1"/>
            <a:r>
              <a:rPr lang="en-US" dirty="0" smtClean="0"/>
              <a:t>Usual FDT does not apply for nonequilibrium systems: Critical Transitions as loss of smoothness in response</a:t>
            </a:r>
          </a:p>
          <a:p>
            <a:pPr lvl="1"/>
            <a:r>
              <a:rPr lang="en-US" dirty="0" smtClean="0"/>
              <a:t>Hard to construct response operator!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err="1" smtClean="0"/>
              <a:t>Liverani</a:t>
            </a:r>
            <a:r>
              <a:rPr lang="en-US" dirty="0" smtClean="0"/>
              <a:t>, </a:t>
            </a:r>
            <a:r>
              <a:rPr lang="en-US" dirty="0" err="1" smtClean="0"/>
              <a:t>Baladi</a:t>
            </a:r>
            <a:r>
              <a:rPr lang="en-US" dirty="0" smtClean="0"/>
              <a:t>, </a:t>
            </a:r>
            <a:r>
              <a:rPr lang="en-US" dirty="0" err="1" smtClean="0"/>
              <a:t>Dolgopyat</a:t>
            </a:r>
            <a:r>
              <a:rPr lang="en-US" dirty="0" smtClean="0"/>
              <a:t>,.. (‘00s)</a:t>
            </a:r>
          </a:p>
          <a:p>
            <a:pPr lvl="1"/>
            <a:r>
              <a:rPr lang="en-US" dirty="0" smtClean="0"/>
              <a:t>Response theory derived using transfer operator approach</a:t>
            </a:r>
          </a:p>
          <a:p>
            <a:pPr lvl="1"/>
            <a:r>
              <a:rPr lang="en-US" dirty="0" smtClean="0"/>
              <a:t>Change in the invariant measure </a:t>
            </a:r>
            <a:r>
              <a:rPr lang="en-US" dirty="0" err="1" smtClean="0"/>
              <a:t>vs</a:t>
            </a:r>
            <a:r>
              <a:rPr lang="en-US" dirty="0" smtClean="0"/>
              <a:t> change in observables</a:t>
            </a:r>
          </a:p>
          <a:p>
            <a:pPr lvl="1"/>
            <a:r>
              <a:rPr lang="en-US" dirty="0" smtClean="0"/>
              <a:t>Beyond Axiom A systems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Hairer</a:t>
            </a:r>
            <a:r>
              <a:rPr lang="en-US" dirty="0" smtClean="0"/>
              <a:t> and Maida (2010): Response for stochastic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3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39903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Tracking the M State: Step 1 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6" name="Picture 5" descr="edge_tr_in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88" y="3175222"/>
            <a:ext cx="5524500" cy="371016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244548"/>
            <a:ext cx="9036496" cy="4572000"/>
          </a:xfrm>
        </p:spPr>
        <p:txBody>
          <a:bodyPr/>
          <a:lstStyle/>
          <a:p>
            <a:r>
              <a:rPr lang="en-US" dirty="0" smtClean="0"/>
              <a:t>After GOY 1983: Eckhardt et al., multistable fluids</a:t>
            </a:r>
          </a:p>
          <a:p>
            <a:pPr lvl="1"/>
            <a:r>
              <a:rPr lang="en-US" dirty="0" smtClean="0"/>
              <a:t>Pipe flow, Plane </a:t>
            </a:r>
            <a:r>
              <a:rPr lang="en-US" dirty="0" err="1" smtClean="0"/>
              <a:t>Couette</a:t>
            </a:r>
            <a:r>
              <a:rPr lang="en-US" dirty="0" smtClean="0"/>
              <a:t> Flow with fixed point </a:t>
            </a:r>
            <a:r>
              <a:rPr lang="en-US" dirty="0" err="1" smtClean="0"/>
              <a:t>vs</a:t>
            </a:r>
            <a:r>
              <a:rPr lang="en-US" dirty="0" smtClean="0"/>
              <a:t> (transient) turbulent regime for suitable Re</a:t>
            </a:r>
          </a:p>
          <a:p>
            <a:r>
              <a:rPr lang="en-US" dirty="0" smtClean="0"/>
              <a:t>Dynamics on the basin boundary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5283200" y="6267450"/>
            <a:ext cx="50266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SB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5534531" y="3536950"/>
            <a:ext cx="46358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W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4932938" y="4845050"/>
            <a:ext cx="45367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M</a:t>
            </a:r>
            <a:endParaRPr lang="en-US" sz="2400" b="1" dirty="0" smtClean="0">
              <a:solidFill>
                <a:srgbClr val="008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4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00"/>
            <a:ext cx="8229600" cy="1399032"/>
          </a:xfrm>
        </p:spPr>
        <p:txBody>
          <a:bodyPr/>
          <a:lstStyle/>
          <a:p>
            <a:r>
              <a:rPr lang="en-US" b="1" dirty="0">
                <a:solidFill>
                  <a:srgbClr val="3366FF"/>
                </a:solidFill>
              </a:rPr>
              <a:t>Tracking the M State: Step </a:t>
            </a:r>
            <a:r>
              <a:rPr lang="en-US" b="1" dirty="0" smtClean="0">
                <a:solidFill>
                  <a:srgbClr val="3366FF"/>
                </a:solidFill>
              </a:rPr>
              <a:t>2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61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83" y="865962"/>
            <a:ext cx="6997242" cy="366833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4534293"/>
            <a:ext cx="8229600" cy="23237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Dynamics of an orbit near the the basin boundary</a:t>
            </a:r>
          </a:p>
          <a:p>
            <a:pPr lvl="1"/>
            <a:r>
              <a:rPr lang="en-US" dirty="0" smtClean="0"/>
              <a:t>First</a:t>
            </a:r>
            <a:r>
              <a:rPr lang="en-US" dirty="0"/>
              <a:t>, it relaxes VERY rapidly towards the </a:t>
            </a:r>
            <a:r>
              <a:rPr lang="en-US" dirty="0" smtClean="0"/>
              <a:t>M state;</a:t>
            </a:r>
          </a:p>
          <a:p>
            <a:pPr lvl="1"/>
            <a:r>
              <a:rPr lang="en-US" dirty="0" smtClean="0"/>
              <a:t>Second</a:t>
            </a:r>
            <a:r>
              <a:rPr lang="en-US" dirty="0"/>
              <a:t>, it decides towards which attractor it should head to</a:t>
            </a:r>
            <a:r>
              <a:rPr lang="en-US" dirty="0" smtClean="0"/>
              <a:t>;</a:t>
            </a:r>
          </a:p>
          <a:p>
            <a:pPr lvl="1"/>
            <a:r>
              <a:rPr lang="en-US" dirty="0" smtClean="0"/>
              <a:t>Third</a:t>
            </a:r>
            <a:r>
              <a:rPr lang="en-US" dirty="0"/>
              <a:t>, it reaches the final destination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250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17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Temperature Profiles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2693" b="269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0358-DA58-2F45-9CC1-BF0C3A9BB047}" type="slidenum">
              <a:rPr lang="it-IT" smtClean="0"/>
              <a:pPr/>
              <a:t>62</a:t>
            </a:fld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136"/>
            <a:ext cx="9144000" cy="5380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4600" y="5175489"/>
            <a:ext cx="2362200" cy="86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 State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24700" y="4770002"/>
            <a:ext cx="18923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799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268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A closer look at the boundary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607" y="590146"/>
            <a:ext cx="8619698" cy="4939453"/>
          </a:xfrm>
        </p:spPr>
        <p:txBody>
          <a:bodyPr/>
          <a:lstStyle/>
          <a:p>
            <a:r>
              <a:rPr lang="en-US" sz="2800" dirty="0" err="1" smtClean="0"/>
              <a:t>Pikovsky</a:t>
            </a:r>
            <a:r>
              <a:rPr lang="en-US" sz="2800" dirty="0" smtClean="0"/>
              <a:t>: “is the basin boundary smooth?” </a:t>
            </a:r>
          </a:p>
          <a:p>
            <a:pPr lvl="1"/>
            <a:r>
              <a:rPr lang="en-US" sz="2400" dirty="0" smtClean="0"/>
              <a:t>It is folded, indeed fractal. </a:t>
            </a:r>
          </a:p>
          <a:p>
            <a:pPr lvl="1"/>
            <a:r>
              <a:rPr lang="en-US" sz="2400" dirty="0" smtClean="0"/>
              <a:t>Result of 1024 integrations between two trajectories near the boundary, 0.5 K difference in </a:t>
            </a:r>
            <a:r>
              <a:rPr lang="en-US" sz="2400" dirty="0" err="1"/>
              <a:t>T</a:t>
            </a:r>
            <a:r>
              <a:rPr lang="en-US" sz="2400" baseline="-25000" dirty="0" err="1"/>
              <a:t>surf</a:t>
            </a:r>
            <a:endParaRPr lang="en-US" sz="2400" dirty="0" smtClean="0"/>
          </a:p>
          <a:p>
            <a:pPr lvl="1"/>
            <a:r>
              <a:rPr lang="en-US" sz="2400" dirty="0" smtClean="0"/>
              <a:t>Result of different time scales of instability on the Melancholia states </a:t>
            </a:r>
            <a:r>
              <a:rPr lang="en-US" sz="2400" dirty="0" err="1" smtClean="0"/>
              <a:t>vs</a:t>
            </a:r>
            <a:r>
              <a:rPr lang="en-US" sz="2400" dirty="0" smtClean="0"/>
              <a:t> across it</a:t>
            </a:r>
            <a:endParaRPr lang="en-US" sz="2400" baseline="-25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63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008" y="3397250"/>
            <a:ext cx="3976674" cy="346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68456"/>
            <a:ext cx="3866383" cy="325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7476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Multiple Steady States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64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29"/>
          <a:stretch/>
        </p:blipFill>
        <p:spPr>
          <a:xfrm>
            <a:off x="882650" y="1147384"/>
            <a:ext cx="7505774" cy="556915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35696" y="1196752"/>
            <a:ext cx="3384376" cy="4824536"/>
          </a:xfrm>
          <a:prstGeom prst="rect">
            <a:avLst/>
          </a:prstGeom>
          <a:solidFill>
            <a:srgbClr val="FFFF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220072" y="1196752"/>
            <a:ext cx="1656184" cy="4824536"/>
          </a:xfrm>
          <a:prstGeom prst="rect">
            <a:avLst/>
          </a:prstGeom>
          <a:solidFill>
            <a:srgbClr val="FF6600">
              <a:alpha val="15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36296" y="1196752"/>
            <a:ext cx="720080" cy="4824536"/>
          </a:xfrm>
          <a:prstGeom prst="rect">
            <a:avLst/>
          </a:prstGeom>
          <a:solidFill>
            <a:srgbClr val="FF660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76256" y="1196752"/>
            <a:ext cx="360040" cy="4824536"/>
          </a:xfrm>
          <a:prstGeom prst="rect">
            <a:avLst/>
          </a:prstGeom>
          <a:solidFill>
            <a:srgbClr val="00800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951124">
            <a:off x="1926480" y="3895010"/>
            <a:ext cx="37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CHAOTIC MELANCHOLIA STATE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0841001">
            <a:off x="2976371" y="1724298"/>
            <a:ext cx="389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CHAOTIC WARM CLIMATE STATE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313231">
            <a:off x="2881943" y="5252676"/>
            <a:ext cx="421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STATIONARY COLD CLIMATE STATE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69087" y="2179189"/>
            <a:ext cx="1534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6600"/>
                </a:solidFill>
              </a:rPr>
              <a:t>SYMMETRY</a:t>
            </a:r>
          </a:p>
          <a:p>
            <a:r>
              <a:rPr lang="en-US" i="1" dirty="0" smtClean="0">
                <a:solidFill>
                  <a:srgbClr val="FF6600"/>
                </a:solidFill>
              </a:rPr>
              <a:t> BREAK</a:t>
            </a:r>
            <a:endParaRPr lang="en-US" i="1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95726" y="1919976"/>
            <a:ext cx="1021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6600"/>
                </a:solidFill>
              </a:rPr>
              <a:t>SYMM.</a:t>
            </a:r>
          </a:p>
          <a:p>
            <a:r>
              <a:rPr lang="en-US" i="1" dirty="0" smtClean="0">
                <a:solidFill>
                  <a:srgbClr val="FF6600"/>
                </a:solidFill>
              </a:rPr>
              <a:t>BREAK</a:t>
            </a:r>
            <a:endParaRPr lang="en-US" i="1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636401">
            <a:off x="5171454" y="4199812"/>
            <a:ext cx="342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CHAOTIC TRANSIENT STATE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35502" y="6488668"/>
            <a:ext cx="129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CLIMATES</a:t>
            </a:r>
            <a:endParaRPr lang="en-US" dirty="0"/>
          </a:p>
        </p:txBody>
      </p:sp>
      <p:sp>
        <p:nvSpPr>
          <p:cNvPr id="20" name="Up Arrow 19"/>
          <p:cNvSpPr/>
          <p:nvPr/>
        </p:nvSpPr>
        <p:spPr>
          <a:xfrm>
            <a:off x="6876256" y="5900382"/>
            <a:ext cx="377190" cy="59067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188367" y="827420"/>
            <a:ext cx="222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3 STABLE STATES</a:t>
            </a:r>
            <a:endParaRPr lang="en-US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43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Multistability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65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38985" y="5648688"/>
            <a:ext cx="18866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366FF"/>
                </a:solidFill>
              </a:rPr>
              <a:t>Cold State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0875" y="5610200"/>
            <a:ext cx="3193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Melancholia State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5643438"/>
            <a:ext cx="21741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Warm State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" name="three_trajs_atm_temp_AIM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8480" y="1308197"/>
            <a:ext cx="9220786" cy="3500484"/>
          </a:xfrm>
        </p:spPr>
      </p:pic>
    </p:spTree>
    <p:extLst>
      <p:ext uri="{BB962C8B-B14F-4D97-AF65-F5344CB8AC3E}">
        <p14:creationId xmlns:p14="http://schemas.microsoft.com/office/powerpoint/2010/main" val="285941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 complex dynamical landscape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Content Placeholder 4" descr="Screen Shot 2019-10-07 at 14.00.4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" b="6301"/>
          <a:stretch/>
        </p:blipFill>
        <p:spPr>
          <a:xfrm>
            <a:off x="1008518" y="1295401"/>
            <a:ext cx="7182982" cy="4216400"/>
          </a:xfrm>
        </p:spPr>
      </p:pic>
      <p:sp>
        <p:nvSpPr>
          <p:cNvPr id="6" name="TextBox 5"/>
          <p:cNvSpPr txBox="1"/>
          <p:nvPr/>
        </p:nvSpPr>
        <p:spPr bwMode="auto">
          <a:xfrm>
            <a:off x="1308100" y="5574436"/>
            <a:ext cx="5786109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How many competing attractors? </a:t>
            </a:r>
          </a:p>
          <a:p>
            <a:pPr eaLnBrk="1" hangingPunct="1"/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Maybe explains ultralong climate variability</a:t>
            </a:r>
          </a:p>
          <a:p>
            <a:pPr eaLnBrk="1" hangingPunct="1"/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Exciting perspective for planetary research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1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39903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Can we retain something of this?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5" name="Content Placeholder 4" descr="double_well-eps-converted-t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" b="1193"/>
          <a:stretch>
            <a:fillRect/>
          </a:stretch>
        </p:blipFill>
        <p:spPr>
          <a:xfrm>
            <a:off x="357341" y="980728"/>
            <a:ext cx="8229600" cy="389772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67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52837"/>
          <a:stretch/>
        </p:blipFill>
        <p:spPr>
          <a:xfrm>
            <a:off x="3085191" y="980728"/>
            <a:ext cx="2891963" cy="197410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080000" y="2954832"/>
            <a:ext cx="0" cy="1554288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648450" y="2794000"/>
            <a:ext cx="0" cy="666750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472141" y="3482930"/>
            <a:ext cx="607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ΔV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0994" y="2794000"/>
            <a:ext cx="607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ΔV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60591" y="5451475"/>
            <a:ext cx="7023100" cy="1270000"/>
            <a:chOff x="1035753" y="5283200"/>
            <a:chExt cx="7023100" cy="1270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753" y="5283200"/>
              <a:ext cx="7023100" cy="1270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 flipV="1">
              <a:off x="7507106" y="5960109"/>
              <a:ext cx="551747" cy="5156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302000" y="5451475"/>
            <a:ext cx="660400" cy="796925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78385" y="4989810"/>
            <a:ext cx="5972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Multiplicative Noise: Solar radiation fluctuates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2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5891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23828" y="838200"/>
            <a:ext cx="2162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Lucarini and Bodai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Phys. Rev. Lett. 2019</a:t>
            </a:r>
          </a:p>
          <a:p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6353"/>
            <a:ext cx="401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366FF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556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46500" y="1072674"/>
            <a:ext cx="468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Lucarini and Bodai, Nonlinearity, in press, 2020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30953"/>
            <a:ext cx="401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366FF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2121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is-IS" b="1" dirty="0" smtClean="0"/>
              <a:t>… </a:t>
            </a:r>
            <a:r>
              <a:rPr lang="en-US" b="1" dirty="0" smtClean="0"/>
              <a:t>to Critical Transitions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2200"/>
            <a:ext cx="8229600" cy="548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Catastrophe theory (</a:t>
            </a:r>
            <a:r>
              <a:rPr lang="uk-UA" dirty="0" smtClean="0"/>
              <a:t>’</a:t>
            </a:r>
            <a:r>
              <a:rPr lang="en-US" dirty="0" smtClean="0"/>
              <a:t>60s, Thom, Arnold): comprehensive view of bifurcations in “relatively simple systems’</a:t>
            </a:r>
          </a:p>
          <a:p>
            <a:r>
              <a:rPr lang="en-US" dirty="0" smtClean="0"/>
              <a:t>Multistability in complex systems &amp; hysteresis</a:t>
            </a:r>
          </a:p>
          <a:p>
            <a:r>
              <a:rPr lang="en-US" dirty="0" smtClean="0"/>
              <a:t>Defining the boundaries between the basins</a:t>
            </a:r>
          </a:p>
          <a:p>
            <a:r>
              <a:rPr lang="en-US" dirty="0" smtClean="0"/>
              <a:t>Ashwin et al. 2012: Parameter-, rate-, and noise-induced tipping</a:t>
            </a:r>
          </a:p>
          <a:p>
            <a:r>
              <a:rPr lang="en-US" dirty="0" smtClean="0"/>
              <a:t>Freidlin-Wentzell theory (</a:t>
            </a:r>
            <a:r>
              <a:rPr lang="uk-UA" dirty="0" smtClean="0"/>
              <a:t>’</a:t>
            </a:r>
            <a:r>
              <a:rPr lang="en-US" dirty="0" smtClean="0"/>
              <a:t>70s) based on Large Deviations Theory (‘60s): general laws for noise-induced escape from basins of attraction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8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573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Freidlin-Wentzell theory</a:t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</a:rPr>
              <a:t>- with updates by Graham, Hamm, Tel </a:t>
            </a:r>
            <a:r>
              <a:rPr lang="mr-IN" sz="3600" b="1" dirty="0" smtClean="0">
                <a:solidFill>
                  <a:srgbClr val="0000FF"/>
                </a:solidFill>
              </a:rPr>
              <a:t>…</a:t>
            </a:r>
            <a:r>
              <a:rPr lang="en-US" sz="3600" b="1" dirty="0" smtClean="0">
                <a:solidFill>
                  <a:srgbClr val="0000FF"/>
                </a:solidFill>
              </a:rPr>
              <a:t>  -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85900"/>
            <a:ext cx="8877300" cy="5016500"/>
          </a:xfrm>
        </p:spPr>
        <p:txBody>
          <a:bodyPr>
            <a:noAutofit/>
          </a:bodyPr>
          <a:lstStyle/>
          <a:p>
            <a:r>
              <a:rPr lang="en-US" sz="2000" dirty="0" smtClean="0"/>
              <a:t>SDE: 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000" dirty="0" err="1" smtClean="0"/>
              <a:t>Hypoelliptic</a:t>
            </a:r>
            <a:r>
              <a:rPr lang="en-US" sz="2000" dirty="0" smtClean="0"/>
              <a:t> diffusion: </a:t>
            </a:r>
          </a:p>
          <a:p>
            <a:pPr lvl="1"/>
            <a:r>
              <a:rPr lang="en-US" sz="2000" dirty="0" smtClean="0"/>
              <a:t>noise propagates everywhere thanks to interaction with drift term (</a:t>
            </a:r>
            <a:r>
              <a:rPr lang="en-US" sz="2000" dirty="0" err="1" smtClean="0"/>
              <a:t>Hörmander</a:t>
            </a:r>
            <a:r>
              <a:rPr lang="en-US" sz="2000" dirty="0" smtClean="0"/>
              <a:t> condition for (</a:t>
            </a:r>
            <a:r>
              <a:rPr lang="en-US" sz="2000" dirty="0" err="1" smtClean="0"/>
              <a:t>Stratonovich</a:t>
            </a:r>
            <a:r>
              <a:rPr lang="en-US" sz="2000" dirty="0" smtClean="0"/>
              <a:t>, modified) drift </a:t>
            </a:r>
            <a:r>
              <a:rPr lang="en-US" sz="2000" b="1" i="1" dirty="0" smtClean="0"/>
              <a:t>F</a:t>
            </a:r>
            <a:r>
              <a:rPr lang="en-US" sz="2000" b="1" i="1" baseline="30000" dirty="0" smtClean="0"/>
              <a:t>*</a:t>
            </a:r>
            <a:r>
              <a:rPr lang="en-US" sz="2000" dirty="0" smtClean="0"/>
              <a:t> and volatility </a:t>
            </a:r>
            <a:r>
              <a:rPr lang="en-US" sz="2000" b="1" i="1" dirty="0" smtClean="0"/>
              <a:t>s</a:t>
            </a:r>
            <a:endParaRPr lang="en-US" sz="2000" dirty="0"/>
          </a:p>
          <a:p>
            <a:pPr lvl="1"/>
            <a:endParaRPr lang="en-US" sz="1200" dirty="0" smtClean="0"/>
          </a:p>
          <a:p>
            <a:r>
              <a:rPr lang="en-US" sz="2000" dirty="0" smtClean="0"/>
              <a:t>If multiplicative noise, weak </a:t>
            </a:r>
            <a:r>
              <a:rPr lang="en-US" sz="2000" b="1" i="1" dirty="0" smtClean="0"/>
              <a:t>x-</a:t>
            </a:r>
            <a:r>
              <a:rPr lang="en-US" sz="2000" dirty="0" smtClean="0"/>
              <a:t>dependence of correlation matrix 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 smtClean="0"/>
              <a:t>Invariant Measure:</a:t>
            </a:r>
            <a:endParaRPr lang="en-US" sz="1200" dirty="0"/>
          </a:p>
          <a:p>
            <a:endParaRPr lang="en-US" sz="1200" dirty="0"/>
          </a:p>
          <a:p>
            <a:pPr lvl="1"/>
            <a:r>
              <a:rPr lang="en-US" sz="2000" i="1" dirty="0" smtClean="0"/>
              <a:t>      </a:t>
            </a:r>
            <a:r>
              <a:rPr lang="en-US" sz="2000" dirty="0" smtClean="0"/>
              <a:t>      is the Pseudo-potential; depends </a:t>
            </a:r>
            <a:r>
              <a:rPr lang="en-US" sz="2000" dirty="0"/>
              <a:t>on drift </a:t>
            </a:r>
            <a:r>
              <a:rPr lang="en-US" sz="2000" b="1" i="1" dirty="0"/>
              <a:t>F</a:t>
            </a:r>
            <a:r>
              <a:rPr lang="en-US" sz="2000" dirty="0"/>
              <a:t> and volatility </a:t>
            </a:r>
            <a:r>
              <a:rPr lang="en-US" sz="2000" b="1" i="1" dirty="0"/>
              <a:t>s</a:t>
            </a:r>
            <a:endParaRPr lang="en-US" sz="2000" dirty="0"/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 smtClean="0"/>
              <a:t>It is the potential in gradient flows plus trivial additive noise </a:t>
            </a:r>
          </a:p>
          <a:p>
            <a:endParaRPr lang="en-US" sz="1200" dirty="0"/>
          </a:p>
          <a:p>
            <a:r>
              <a:rPr lang="en-US" sz="2000" u="sng" dirty="0" smtClean="0"/>
              <a:t>OK </a:t>
            </a:r>
            <a:r>
              <a:rPr lang="en-US" sz="2000" u="sng" dirty="0"/>
              <a:t>in our case: </a:t>
            </a:r>
            <a:r>
              <a:rPr lang="en-US" sz="2000" u="sng" dirty="0" smtClean="0"/>
              <a:t>fluctuations in solar energy input impact all </a:t>
            </a:r>
            <a:r>
              <a:rPr lang="en-US" sz="2000" u="sng" dirty="0" err="1" smtClean="0"/>
              <a:t>d.o.f</a:t>
            </a:r>
            <a:r>
              <a:rPr lang="en-US" sz="2000" u="sng" dirty="0" smtClean="0"/>
              <a:t>. of the system by energy cascade processes; “weakly” multiplicative</a:t>
            </a:r>
            <a:endParaRPr lang="en-US" sz="20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3717482"/>
            <a:ext cx="4216400" cy="607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1165" r="13959"/>
          <a:stretch/>
        </p:blipFill>
        <p:spPr>
          <a:xfrm>
            <a:off x="1117600" y="4331571"/>
            <a:ext cx="622300" cy="603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73188"/>
            <a:ext cx="4572000" cy="68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8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Noise-induced escapes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938"/>
            <a:ext cx="8458200" cy="57324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the weak-noise limit, escapes from attractors take place through the M state</a:t>
            </a:r>
            <a:endParaRPr lang="en-US" sz="2800" dirty="0"/>
          </a:p>
          <a:p>
            <a:r>
              <a:rPr lang="en-US" sz="2800" dirty="0" smtClean="0"/>
              <a:t>Paths: </a:t>
            </a:r>
            <a:r>
              <a:rPr lang="en-US" sz="2800" dirty="0" err="1" smtClean="0"/>
              <a:t>instantons</a:t>
            </a:r>
            <a:r>
              <a:rPr lang="en-US" sz="2800" dirty="0" smtClean="0"/>
              <a:t> (minimizers of F&amp;W action; weights departure from deterministic trajectory)</a:t>
            </a:r>
          </a:p>
          <a:p>
            <a:r>
              <a:rPr lang="en-US" sz="2800" dirty="0" smtClean="0"/>
              <a:t>Since the edge state/attractors are nontrivial sets, </a:t>
            </a:r>
            <a:r>
              <a:rPr lang="en-US" sz="2800" dirty="0" err="1" smtClean="0"/>
              <a:t>instantons</a:t>
            </a:r>
            <a:r>
              <a:rPr lang="en-US" sz="2800" dirty="0" smtClean="0"/>
              <a:t> are not unique</a:t>
            </a:r>
          </a:p>
          <a:p>
            <a:r>
              <a:rPr lang="en-US" sz="2800" dirty="0" smtClean="0"/>
              <a:t>Distribution of escape times:</a:t>
            </a:r>
          </a:p>
          <a:p>
            <a:endParaRPr lang="en-US" sz="800" dirty="0"/>
          </a:p>
          <a:p>
            <a:r>
              <a:rPr lang="el-GR" sz="2800" i="1" dirty="0" smtClean="0"/>
              <a:t>τ</a:t>
            </a:r>
            <a:r>
              <a:rPr lang="en-US" sz="2800" dirty="0" smtClean="0"/>
              <a:t> is controlled by </a:t>
            </a:r>
            <a:r>
              <a:rPr lang="en-US" sz="2800" dirty="0" err="1" smtClean="0"/>
              <a:t>pseudopotential</a:t>
            </a:r>
            <a:r>
              <a:rPr lang="en-US" sz="2800" dirty="0" smtClean="0"/>
              <a:t> differences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         is constant on attractors and edge states</a:t>
            </a:r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1853" r="13959"/>
          <a:stretch/>
        </p:blipFill>
        <p:spPr>
          <a:xfrm>
            <a:off x="876300" y="5898381"/>
            <a:ext cx="685800" cy="696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0" y="5041900"/>
            <a:ext cx="4186042" cy="1009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077" y="3727450"/>
            <a:ext cx="3404508" cy="88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13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Instantons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9" name="Content Placeholder 8" descr="Saddle_point.sv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1" b="14821"/>
          <a:stretch>
            <a:fillRect/>
          </a:stretch>
        </p:blipFill>
        <p:spPr>
          <a:xfrm>
            <a:off x="457200" y="1208682"/>
            <a:ext cx="8229600" cy="4525963"/>
          </a:xfrm>
        </p:spPr>
      </p:pic>
      <p:sp>
        <p:nvSpPr>
          <p:cNvPr id="26" name="Freeform 25"/>
          <p:cNvSpPr/>
          <p:nvPr/>
        </p:nvSpPr>
        <p:spPr>
          <a:xfrm>
            <a:off x="3347829" y="3339990"/>
            <a:ext cx="1693155" cy="2202217"/>
          </a:xfrm>
          <a:custGeom>
            <a:avLst/>
            <a:gdLst>
              <a:gd name="connsiteX0" fmla="*/ 0 w 1693155"/>
              <a:gd name="connsiteY0" fmla="*/ 2202217 h 2202217"/>
              <a:gd name="connsiteX1" fmla="*/ 384808 w 1693155"/>
              <a:gd name="connsiteY1" fmla="*/ 835909 h 2202217"/>
              <a:gd name="connsiteX2" fmla="*/ 1058222 w 1693155"/>
              <a:gd name="connsiteY2" fmla="*/ 85402 h 2202217"/>
              <a:gd name="connsiteX3" fmla="*/ 1443030 w 1693155"/>
              <a:gd name="connsiteY3" fmla="*/ 8427 h 2202217"/>
              <a:gd name="connsiteX4" fmla="*/ 1693155 w 1693155"/>
              <a:gd name="connsiteY4" fmla="*/ 8427 h 220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155" h="2202217">
                <a:moveTo>
                  <a:pt x="0" y="2202217"/>
                </a:moveTo>
                <a:cubicBezTo>
                  <a:pt x="104219" y="1695464"/>
                  <a:pt x="208438" y="1188711"/>
                  <a:pt x="384808" y="835909"/>
                </a:cubicBezTo>
                <a:cubicBezTo>
                  <a:pt x="561178" y="483107"/>
                  <a:pt x="881852" y="223316"/>
                  <a:pt x="1058222" y="85402"/>
                </a:cubicBezTo>
                <a:cubicBezTo>
                  <a:pt x="1234592" y="-52512"/>
                  <a:pt x="1337208" y="21256"/>
                  <a:pt x="1443030" y="8427"/>
                </a:cubicBezTo>
                <a:cubicBezTo>
                  <a:pt x="1548852" y="-4402"/>
                  <a:pt x="1693155" y="8427"/>
                  <a:pt x="1693155" y="8427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 bwMode="auto">
          <a:xfrm>
            <a:off x="1447800" y="6334780"/>
            <a:ext cx="68054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Cheapest Transition Path </a:t>
            </a:r>
            <a:r>
              <a:rPr lang="mr-IN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–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 Action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Minimiser</a:t>
            </a:r>
            <a:endParaRPr lang="en-US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7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08"/>
    </mc:Choice>
    <mc:Fallback xmlns="">
      <p:transition xmlns:p14="http://schemas.microsoft.com/office/powerpoint/2010/main" spd="slow" advTm="2370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7476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Noise-induced Transitions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72F9-F0D2-4727-A0F5-EE296BBD198C}" type="slidenum">
              <a:rPr lang="en-GB" smtClean="0"/>
              <a:pPr/>
              <a:t>73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29"/>
          <a:stretch/>
        </p:blipFill>
        <p:spPr>
          <a:xfrm>
            <a:off x="882650" y="1147384"/>
            <a:ext cx="7505774" cy="556915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951124">
            <a:off x="1926480" y="3895010"/>
            <a:ext cx="37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CHAOTIC MELANCHOLIA STATE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0841001">
            <a:off x="2298223" y="1947717"/>
            <a:ext cx="3214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CHAOTIC WARM CLIMATE TATE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313231">
            <a:off x="2526343" y="5252678"/>
            <a:ext cx="421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STATIONARY COLD CLIMATE STATE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1883572" y="3841278"/>
            <a:ext cx="2444980" cy="413472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37000"/>
                </a:srgbClr>
              </a:gs>
              <a:gs pos="100000">
                <a:srgbClr val="FFFFFF">
                  <a:alpha val="37000"/>
                </a:srgbClr>
              </a:gs>
              <a:gs pos="46000">
                <a:srgbClr val="3366FF">
                  <a:alpha val="37000"/>
                </a:srgbClr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5400000">
            <a:off x="2807608" y="3584215"/>
            <a:ext cx="2959104" cy="413473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37000"/>
                </a:srgbClr>
              </a:gs>
              <a:gs pos="100000">
                <a:srgbClr val="FFFFFF">
                  <a:alpha val="37000"/>
                </a:srgbClr>
              </a:gs>
              <a:gs pos="46000">
                <a:srgbClr val="3366FF">
                  <a:alpha val="37000"/>
                </a:srgbClr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6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Escape from the warm attractor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5524500"/>
            <a:ext cx="8229600" cy="1333500"/>
          </a:xfrm>
        </p:spPr>
        <p:txBody>
          <a:bodyPr>
            <a:noAutofit/>
          </a:bodyPr>
          <a:lstStyle/>
          <a:p>
            <a:r>
              <a:rPr lang="en-US" sz="2200" dirty="0" err="1"/>
              <a:t>Instantons</a:t>
            </a:r>
            <a:r>
              <a:rPr lang="en-US" sz="2200" dirty="0"/>
              <a:t> constructed by averaging the stochastic trajectories</a:t>
            </a:r>
          </a:p>
          <a:p>
            <a:r>
              <a:rPr lang="en-US" sz="2200" dirty="0" err="1" smtClean="0"/>
              <a:t>Instantons</a:t>
            </a:r>
            <a:r>
              <a:rPr lang="en-US" sz="2200" dirty="0" smtClean="0"/>
              <a:t> follow crests of </a:t>
            </a:r>
            <a:r>
              <a:rPr lang="en-US" sz="2200" dirty="0" err="1" smtClean="0"/>
              <a:t>pdf</a:t>
            </a:r>
            <a:r>
              <a:rPr lang="en-US" sz="2200" dirty="0" smtClean="0"/>
              <a:t>   								</a:t>
            </a:r>
            <a:r>
              <a:rPr lang="en-US" sz="2200" b="1" dirty="0" smtClean="0"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200" b="1" dirty="0" smtClean="0"/>
          </a:p>
          <a:p>
            <a:r>
              <a:rPr lang="en-US" sz="2200" dirty="0" err="1" smtClean="0"/>
              <a:t>Instantons</a:t>
            </a:r>
            <a:r>
              <a:rPr lang="en-US" sz="2200" dirty="0" smtClean="0"/>
              <a:t> go from attractor to M state						</a:t>
            </a:r>
            <a:r>
              <a:rPr lang="en-US" sz="2200" b="1" dirty="0" smtClean="0"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2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3754" y="1516846"/>
            <a:ext cx="13422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μ=0.98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02" y="878915"/>
            <a:ext cx="6379141" cy="479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3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Escape Rate W</a:t>
            </a:r>
            <a:r>
              <a:rPr lang="en-US" b="1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C</a:t>
            </a:r>
            <a:r>
              <a:rPr lang="en-US" b="1" dirty="0" smtClean="0">
                <a:solidFill>
                  <a:srgbClr val="0000FF"/>
                </a:solidFill>
              </a:rPr>
              <a:t>, μ=0.98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18" y="1417638"/>
            <a:ext cx="6959277" cy="545623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rot="15738703">
            <a:off x="939275" y="4122145"/>
            <a:ext cx="499134" cy="1405955"/>
          </a:xfrm>
          <a:prstGeom prst="triangle">
            <a:avLst/>
          </a:prstGeom>
          <a:solidFill>
            <a:srgbClr val="FF0000">
              <a:alpha val="3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222" y="4816727"/>
            <a:ext cx="23681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 smtClean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err="1">
                <a:solidFill>
                  <a:srgbClr val="FF0000"/>
                </a:solidFill>
              </a:rPr>
              <a:t>a</a:t>
            </a:r>
            <a:r>
              <a:rPr lang="en-US" sz="3200" dirty="0" err="1" smtClean="0">
                <a:solidFill>
                  <a:srgbClr val="FF0000"/>
                </a:solidFill>
              </a:rPr>
              <a:t>tan</a:t>
            </a:r>
            <a:r>
              <a:rPr lang="en-US" sz="3200" dirty="0">
                <a:solidFill>
                  <a:srgbClr val="FF0000"/>
                </a:solidFill>
              </a:rPr>
              <a:t>(</a:t>
            </a:r>
            <a:r>
              <a:rPr lang="en-US" sz="3200" dirty="0" smtClean="0">
                <a:solidFill>
                  <a:srgbClr val="FF0000"/>
                </a:solidFill>
              </a:rPr>
              <a:t>α)=2ΔΦ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1254" y="4458352"/>
            <a:ext cx="417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α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405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Constructing the invariant measure, </a:t>
            </a:r>
            <a:r>
              <a:rPr lang="en-US" b="1" dirty="0">
                <a:solidFill>
                  <a:srgbClr val="0000FF"/>
                </a:solidFill>
              </a:rPr>
              <a:t>μ</a:t>
            </a:r>
            <a:r>
              <a:rPr lang="en-US" b="1" dirty="0" smtClean="0">
                <a:solidFill>
                  <a:srgbClr val="0000FF"/>
                </a:solidFill>
              </a:rPr>
              <a:t>=1.0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300" y="5418137"/>
            <a:ext cx="8915400" cy="14398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have here the </a:t>
            </a:r>
            <a:r>
              <a:rPr lang="en-US" b="1" dirty="0">
                <a:solidFill>
                  <a:srgbClr val="FF0000"/>
                </a:solidFill>
              </a:rPr>
              <a:t>W</a:t>
            </a:r>
            <a:r>
              <a:rPr lang="en-US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C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and the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C</a:t>
            </a:r>
            <a:r>
              <a:rPr lang="en-US" b="1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W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instantons</a:t>
            </a:r>
            <a:endParaRPr lang="en-US" dirty="0" smtClean="0">
              <a:solidFill>
                <a:srgbClr val="000000"/>
              </a:solidFill>
              <a:sym typeface="Wingdings"/>
            </a:endParaRPr>
          </a:p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The distributions peak at/near the attractors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W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and 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C</a:t>
            </a:r>
          </a:p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M State </a:t>
            </a:r>
            <a:r>
              <a:rPr lang="en-US" b="1" dirty="0" smtClean="0">
                <a:solidFill>
                  <a:srgbClr val="008000"/>
                </a:solidFill>
                <a:sym typeface="Wingdings"/>
              </a:rPr>
              <a:t>M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is a saddle,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instantons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cross it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0" y="962188"/>
            <a:ext cx="6176450" cy="441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6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Impact of noise on ΔT</a:t>
            </a:r>
            <a:r>
              <a:rPr lang="en-US" b="1" baseline="-25000" dirty="0" smtClean="0">
                <a:solidFill>
                  <a:srgbClr val="0000FF"/>
                </a:solidFill>
              </a:rPr>
              <a:t>S</a:t>
            </a:r>
            <a:endParaRPr lang="en-US" b="1" baseline="-250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71" y="1417638"/>
            <a:ext cx="7236947" cy="5440362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>
            <a:off x="153923" y="1751183"/>
            <a:ext cx="668848" cy="4118168"/>
          </a:xfrm>
          <a:prstGeom prst="downArrow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2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276"/>
            <a:ext cx="8229600" cy="12573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Limit Measure</a:t>
            </a:r>
            <a:r>
              <a:rPr lang="en-US" sz="40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0788"/>
            <a:ext cx="8229600" cy="53451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Invariant Measure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For weak noise the measure will concentrate on the attractor corresponding to the minimum of the pseudo-potential</a:t>
            </a:r>
          </a:p>
          <a:p>
            <a:pPr lvl="1"/>
            <a:r>
              <a:rPr lang="en-US" dirty="0" smtClean="0"/>
              <a:t>Which attractor corresponds to the minimum of the pseudo-potential as a function of μ?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But: in the weak-noise limit also the competing state will have diverging life-time</a:t>
            </a:r>
          </a:p>
          <a:p>
            <a:pPr lvl="1"/>
            <a:r>
              <a:rPr lang="en-US" dirty="0" smtClean="0"/>
              <a:t>Risk of being trapped in a local minimum</a:t>
            </a:r>
          </a:p>
          <a:p>
            <a:pPr lvl="1"/>
            <a:r>
              <a:rPr lang="en-US" u="sng" dirty="0" smtClean="0"/>
              <a:t>Metastable stable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1657350"/>
            <a:ext cx="55499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2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268684"/>
            <a:ext cx="8229600" cy="1174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0FF"/>
                </a:solidFill>
              </a:rPr>
              <a:t>&lt;</a:t>
            </a:r>
            <a:r>
              <a:rPr lang="en-US" b="1" dirty="0" smtClean="0">
                <a:solidFill>
                  <a:srgbClr val="0000FF"/>
                </a:solidFill>
              </a:rPr>
              <a:t>T</a:t>
            </a:r>
            <a:r>
              <a:rPr lang="en-US" b="1" baseline="-25000" dirty="0" smtClean="0">
                <a:solidFill>
                  <a:srgbClr val="0000FF"/>
                </a:solidFill>
              </a:rPr>
              <a:t>S</a:t>
            </a:r>
            <a:r>
              <a:rPr lang="en-US" b="1" dirty="0" smtClean="0">
                <a:solidFill>
                  <a:srgbClr val="0000FF"/>
                </a:solidFill>
              </a:rPr>
              <a:t>&gt; Bifurcation Diagram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51183"/>
            <a:ext cx="8889066" cy="45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9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3216"/>
            <a:ext cx="8229600" cy="1143000"/>
          </a:xfrm>
        </p:spPr>
        <p:txBody>
          <a:bodyPr/>
          <a:lstStyle/>
          <a:p>
            <a:r>
              <a:rPr lang="en-US" b="1" dirty="0" smtClean="0"/>
              <a:t>Why Climate is relevant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000539"/>
            <a:ext cx="8724900" cy="572093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climate is a nonequilibrium system whose evolution is driven by inhomogeneous absorption of solar radiation</a:t>
            </a:r>
          </a:p>
          <a:p>
            <a:r>
              <a:rPr lang="en-US" dirty="0" smtClean="0"/>
              <a:t>The </a:t>
            </a:r>
            <a:r>
              <a:rPr lang="en-US" dirty="0"/>
              <a:t>c</a:t>
            </a:r>
            <a:r>
              <a:rPr lang="en-US" dirty="0" smtClean="0"/>
              <a:t>limate features variability of a vast range of spatial and temporal scales</a:t>
            </a:r>
          </a:p>
          <a:p>
            <a:r>
              <a:rPr lang="en-US" dirty="0" smtClean="0"/>
              <a:t>Understanding the climate response to perturbation is great scientific challenge</a:t>
            </a:r>
          </a:p>
          <a:p>
            <a:pPr lvl="1"/>
            <a:r>
              <a:rPr lang="en-US" dirty="0" smtClean="0"/>
              <a:t>Anthropogenic climate change</a:t>
            </a:r>
          </a:p>
          <a:p>
            <a:pPr lvl="1"/>
            <a:r>
              <a:rPr lang="en-US" dirty="0" err="1" smtClean="0"/>
              <a:t>Paleoclimate</a:t>
            </a:r>
            <a:r>
              <a:rPr lang="en-US" dirty="0" smtClean="0"/>
              <a:t> </a:t>
            </a:r>
            <a:r>
              <a:rPr lang="en-GB" dirty="0" smtClean="0">
                <a:sym typeface="Monotype Sorts"/>
              </a:rPr>
              <a:t></a:t>
            </a:r>
            <a:r>
              <a:rPr lang="en-US" dirty="0">
                <a:sym typeface="Monotype Sorts"/>
              </a:rPr>
              <a:t> </a:t>
            </a:r>
            <a:r>
              <a:rPr lang="en-GB" dirty="0" smtClean="0">
                <a:sym typeface="Monotype Sorts"/>
              </a:rPr>
              <a:t>Life</a:t>
            </a:r>
          </a:p>
          <a:p>
            <a:pPr lvl="1"/>
            <a:r>
              <a:rPr lang="en-GB" dirty="0" smtClean="0">
                <a:sym typeface="Monotype Sorts"/>
              </a:rPr>
              <a:t>Planetary Science </a:t>
            </a:r>
            <a:r>
              <a:rPr lang="en-US" dirty="0">
                <a:sym typeface="Monotype Sorts"/>
              </a:rPr>
              <a:t> </a:t>
            </a:r>
            <a:r>
              <a:rPr lang="en-US" dirty="0" smtClean="0">
                <a:sym typeface="Monotype Sorts"/>
              </a:rPr>
              <a:t>Habitability</a:t>
            </a:r>
          </a:p>
          <a:p>
            <a:r>
              <a:rPr lang="en-US" u="sng" dirty="0" smtClean="0">
                <a:sym typeface="Monotype Sorts"/>
              </a:rPr>
              <a:t>Smooth vs. </a:t>
            </a:r>
            <a:r>
              <a:rPr lang="en-US" u="sng" dirty="0" err="1" smtClean="0">
                <a:sym typeface="Monotype Sorts"/>
              </a:rPr>
              <a:t>nonsmooth</a:t>
            </a:r>
            <a:r>
              <a:rPr lang="en-US" u="sng" dirty="0" smtClean="0">
                <a:sym typeface="Monotype Sorts"/>
              </a:rPr>
              <a:t> response</a:t>
            </a:r>
          </a:p>
          <a:p>
            <a:pPr lvl="1"/>
            <a:r>
              <a:rPr lang="en-US" u="sng" dirty="0" smtClean="0">
                <a:sym typeface="Monotype Sorts"/>
              </a:rPr>
              <a:t>Climate change, climate surprises, climate tipping points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8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00" y="749528"/>
            <a:ext cx="8004005" cy="5849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312746"/>
            <a:ext cx="8229600" cy="1174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00FF"/>
                </a:solidFill>
              </a:rPr>
              <a:t>Measure projected on &lt;T</a:t>
            </a:r>
            <a:r>
              <a:rPr lang="en-US" b="1" baseline="-25000" dirty="0" smtClean="0">
                <a:solidFill>
                  <a:srgbClr val="0000FF"/>
                </a:solidFill>
              </a:rPr>
              <a:t>S</a:t>
            </a:r>
            <a:r>
              <a:rPr lang="en-US" b="1" dirty="0" smtClean="0">
                <a:solidFill>
                  <a:srgbClr val="0000FF"/>
                </a:solidFill>
              </a:rPr>
              <a:t>&gt;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 rot="5400000" flipV="1">
            <a:off x="3228517" y="4998612"/>
            <a:ext cx="260353" cy="3364588"/>
          </a:xfrm>
          <a:prstGeom prst="up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5400000" flipH="1">
            <a:off x="6446698" y="5536177"/>
            <a:ext cx="234756" cy="23150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81562" y="6460992"/>
            <a:ext cx="149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 dominated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41748"/>
            <a:ext cx="152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SB dominated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3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00" y="823534"/>
            <a:ext cx="7869324" cy="5879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312746"/>
            <a:ext cx="8229600" cy="1174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0FF"/>
                </a:solidFill>
              </a:rPr>
              <a:t>Measure projected on &lt;T</a:t>
            </a:r>
            <a:r>
              <a:rPr lang="en-US" b="1" baseline="-25000" dirty="0">
                <a:solidFill>
                  <a:srgbClr val="0000FF"/>
                </a:solidFill>
              </a:rPr>
              <a:t>S</a:t>
            </a:r>
            <a:r>
              <a:rPr lang="en-US" b="1" dirty="0">
                <a:solidFill>
                  <a:srgbClr val="0000FF"/>
                </a:solidFill>
              </a:rPr>
              <a:t>&gt;</a:t>
            </a:r>
          </a:p>
        </p:txBody>
      </p:sp>
      <p:sp>
        <p:nvSpPr>
          <p:cNvPr id="8" name="Up Arrow 7"/>
          <p:cNvSpPr/>
          <p:nvPr/>
        </p:nvSpPr>
        <p:spPr>
          <a:xfrm rot="5400000" flipV="1">
            <a:off x="2978393" y="5248737"/>
            <a:ext cx="260352" cy="2864337"/>
          </a:xfrm>
          <a:prstGeom prst="up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5400000" flipH="1">
            <a:off x="6225434" y="5314912"/>
            <a:ext cx="234756" cy="275757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81562" y="6460992"/>
            <a:ext cx="149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 dominated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41748"/>
            <a:ext cx="152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SB dominated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7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00" y="862022"/>
            <a:ext cx="7850083" cy="599597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-312746"/>
            <a:ext cx="8229600" cy="1174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0FF"/>
                </a:solidFill>
              </a:rPr>
              <a:t>Measure projected on &lt;T</a:t>
            </a:r>
            <a:r>
              <a:rPr lang="en-US" b="1" baseline="-25000" dirty="0">
                <a:solidFill>
                  <a:srgbClr val="0000FF"/>
                </a:solidFill>
              </a:rPr>
              <a:t>S</a:t>
            </a:r>
            <a:r>
              <a:rPr lang="en-US" b="1" dirty="0">
                <a:solidFill>
                  <a:srgbClr val="0000FF"/>
                </a:solidFill>
              </a:rPr>
              <a:t>&gt;</a:t>
            </a:r>
          </a:p>
        </p:txBody>
      </p:sp>
      <p:sp>
        <p:nvSpPr>
          <p:cNvPr id="8" name="Up Arrow 7"/>
          <p:cNvSpPr/>
          <p:nvPr/>
        </p:nvSpPr>
        <p:spPr>
          <a:xfrm rot="5400000" flipV="1">
            <a:off x="2843709" y="5383420"/>
            <a:ext cx="260350" cy="2594969"/>
          </a:xfrm>
          <a:prstGeom prst="upArrow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5400000" flipH="1">
            <a:off x="6052269" y="5160991"/>
            <a:ext cx="254000" cy="308466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81562" y="6460992"/>
            <a:ext cx="149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 dominated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41748"/>
            <a:ext cx="152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SB dominated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0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46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A New Phase Transition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105" b="1546"/>
          <a:stretch/>
        </p:blipFill>
        <p:spPr>
          <a:xfrm>
            <a:off x="1270053" y="901699"/>
            <a:ext cx="6682436" cy="4978401"/>
          </a:xfrm>
        </p:spPr>
      </p:pic>
      <p:sp>
        <p:nvSpPr>
          <p:cNvPr id="6" name="TextBox 5"/>
          <p:cNvSpPr txBox="1"/>
          <p:nvPr/>
        </p:nvSpPr>
        <p:spPr bwMode="auto">
          <a:xfrm>
            <a:off x="1250626" y="1811439"/>
            <a:ext cx="25589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Decreasing noise</a:t>
            </a:r>
          </a:p>
        </p:txBody>
      </p:sp>
      <p:sp>
        <p:nvSpPr>
          <p:cNvPr id="7" name="Right Arrow 6"/>
          <p:cNvSpPr/>
          <p:nvPr/>
        </p:nvSpPr>
        <p:spPr>
          <a:xfrm rot="10800000">
            <a:off x="4844882" y="4531254"/>
            <a:ext cx="2736476" cy="322059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612953" y="1510363"/>
            <a:ext cx="2100444" cy="234568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47697" y="1112839"/>
            <a:ext cx="769616" cy="427387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2000"/>
                </a:schemeClr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 bwMode="auto">
          <a:xfrm>
            <a:off x="4844881" y="4069589"/>
            <a:ext cx="25589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Decreasing noise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1870015" y="5866592"/>
            <a:ext cx="55338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1</a:t>
            </a:r>
            <a:r>
              <a:rPr lang="en-US" sz="24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st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 Order Phase Transition at μ=μ</a:t>
            </a:r>
            <a:r>
              <a:rPr lang="en-US" sz="2400" b="1" baseline="-25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crit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≈1.005</a:t>
            </a:r>
          </a:p>
          <a:p>
            <a:pPr eaLnBrk="1" hangingPunct="1"/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Change of sign for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764567"/>
              </p:ext>
            </p:extLst>
          </p:nvPr>
        </p:nvGraphicFramePr>
        <p:xfrm>
          <a:off x="4356100" y="6280720"/>
          <a:ext cx="1722520" cy="442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2" name="Equation" r:id="rId4" imgW="939800" imgH="241300" progId="Equation.3">
                  <p:embed/>
                </p:oleObj>
              </mc:Choice>
              <mc:Fallback>
                <p:oleObj name="Equation" r:id="rId4" imgW="939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56100" y="6280720"/>
                        <a:ext cx="1722520" cy="442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938" y="2539300"/>
            <a:ext cx="1833320" cy="1334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1615" y="2674939"/>
            <a:ext cx="1660924" cy="128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12738"/>
            <a:ext cx="27051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Fresh experiments</a:t>
            </a:r>
            <a:br>
              <a:rPr lang="en-US" sz="3600" b="1" dirty="0">
                <a:solidFill>
                  <a:srgbClr val="0000FF"/>
                </a:solidFill>
              </a:rPr>
            </a:b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0"/>
            <a:ext cx="6424315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66700" y="1320800"/>
            <a:ext cx="2590800" cy="50673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With F. Lunkeit, Uni Hamburg, G. </a:t>
            </a:r>
            <a:r>
              <a:rPr lang="en-US" dirty="0" err="1" smtClean="0"/>
              <a:t>Margazoglou</a:t>
            </a:r>
            <a:r>
              <a:rPr lang="en-US" dirty="0" smtClean="0"/>
              <a:t>, Uni. Reading</a:t>
            </a:r>
          </a:p>
          <a:p>
            <a:endParaRPr lang="en-US" dirty="0"/>
          </a:p>
          <a:p>
            <a:r>
              <a:rPr lang="en-US" dirty="0" smtClean="0"/>
              <a:t>PLASIM, closer to a real GCM</a:t>
            </a:r>
          </a:p>
          <a:p>
            <a:endParaRPr lang="en-US" dirty="0"/>
          </a:p>
          <a:p>
            <a:r>
              <a:rPr lang="en-US" dirty="0" smtClean="0"/>
              <a:t>Transition is very similar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1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29EC1-48CD-4C52-A69F-F35E5171AE9C}" type="slidenum">
              <a:rPr lang="en-US"/>
              <a:pPr/>
              <a:t>85</a:t>
            </a:fld>
            <a:endParaRPr lang="en-US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1750"/>
            <a:ext cx="8229600" cy="1143000"/>
          </a:xfrm>
        </p:spPr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75" y="939050"/>
            <a:ext cx="9370075" cy="5094312"/>
          </a:xfrm>
          <a:effectLst/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/>
              <a:t>Climate as nonequilibrium statistical mechanical system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/>
              <a:t>Beyond invariant measure: pullback attractor</a:t>
            </a:r>
            <a:endParaRPr lang="en-US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FF0000"/>
                </a:solidFill>
                <a:sym typeface="Mathematica1"/>
              </a:rPr>
              <a:t>Response theory for smooth response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Predict climate change,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660066"/>
                </a:solidFill>
              </a:rPr>
              <a:t>High sensitivity and mixing rate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660066"/>
                </a:solidFill>
              </a:rPr>
              <a:t>Transfer operator approach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3366FF"/>
                </a:solidFill>
              </a:rPr>
              <a:t>Multistability and Tipping points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3366FF"/>
                </a:solidFill>
              </a:rPr>
              <a:t>Melancholia State, gate for the transitions </a:t>
            </a:r>
          </a:p>
          <a:p>
            <a:r>
              <a:rPr lang="en-US" sz="2400" dirty="0"/>
              <a:t>We can construct the Melancholia state, which separates the warm from the snowball climate state, also in real GCMs</a:t>
            </a:r>
          </a:p>
          <a:p>
            <a:r>
              <a:rPr lang="en-US" sz="2400" dirty="0"/>
              <a:t>The edge state </a:t>
            </a:r>
            <a:r>
              <a:rPr lang="en-US" sz="2400" dirty="0" smtClean="0"/>
              <a:t>is </a:t>
            </a:r>
            <a:r>
              <a:rPr lang="en-US" sz="2400" dirty="0"/>
              <a:t>the gate allowing for </a:t>
            </a:r>
            <a:r>
              <a:rPr lang="en-US" sz="2400" dirty="0" smtClean="0"/>
              <a:t>noise-induced transitions </a:t>
            </a:r>
            <a:r>
              <a:rPr lang="en-US" sz="2400" dirty="0"/>
              <a:t>between the two basins of attraction </a:t>
            </a:r>
            <a:endParaRPr lang="en-US" sz="2400" dirty="0" smtClean="0"/>
          </a:p>
          <a:p>
            <a:r>
              <a:rPr lang="en-US" sz="2400" dirty="0" smtClean="0"/>
              <a:t>A new phase transition for climate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191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817562"/>
          </a:xfrm>
        </p:spPr>
        <p:txBody>
          <a:bodyPr/>
          <a:lstStyle/>
          <a:p>
            <a:r>
              <a:rPr lang="en-US" b="1" dirty="0" smtClean="0"/>
              <a:t>Bibliography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Ghil M., Lucarini, The Physics of Climate Variability and Climate Change, Rev. Mod. </a:t>
            </a:r>
            <a:r>
              <a:rPr lang="en-US" sz="2000" dirty="0" err="1" smtClean="0"/>
              <a:t>Phys</a:t>
            </a:r>
            <a:r>
              <a:rPr lang="en-US" sz="2000" dirty="0" smtClean="0"/>
              <a:t>, in press (2020)</a:t>
            </a:r>
          </a:p>
          <a:p>
            <a:r>
              <a:rPr lang="en-US" sz="2000" dirty="0" smtClean="0"/>
              <a:t>Gritsun A., V</a:t>
            </a:r>
            <a:r>
              <a:rPr lang="en-US" sz="2000" dirty="0"/>
              <a:t>. Lucarini, Fluctuations, Response, and Resonances in a Simple Atmospheric </a:t>
            </a:r>
            <a:r>
              <a:rPr lang="en-US" sz="2000" dirty="0" smtClean="0"/>
              <a:t>Model, </a:t>
            </a:r>
            <a:r>
              <a:rPr lang="en-US" sz="2000" dirty="0">
                <a:cs typeface="Calibri"/>
              </a:rPr>
              <a:t>Physica D 349, </a:t>
            </a:r>
            <a:r>
              <a:rPr lang="en-US" sz="2000" dirty="0" smtClean="0">
                <a:cs typeface="Calibri"/>
              </a:rPr>
              <a:t>62 (</a:t>
            </a:r>
            <a:r>
              <a:rPr lang="en-US" sz="2000" dirty="0">
                <a:cs typeface="Calibri"/>
              </a:rPr>
              <a:t>2017) </a:t>
            </a:r>
            <a:endParaRPr lang="en-US" sz="2000" dirty="0" smtClean="0">
              <a:cs typeface="Calibri"/>
            </a:endParaRPr>
          </a:p>
          <a:p>
            <a:r>
              <a:rPr lang="en-US" sz="2000" dirty="0" err="1" smtClean="0">
                <a:cs typeface="Calibri"/>
              </a:rPr>
              <a:t>Lembo</a:t>
            </a:r>
            <a:r>
              <a:rPr lang="en-US" sz="2000" dirty="0" smtClean="0">
                <a:cs typeface="Calibri"/>
              </a:rPr>
              <a:t>,. V., V. Lucarini, F. Ragone, </a:t>
            </a:r>
            <a:r>
              <a:rPr lang="en-US" sz="2000" dirty="0"/>
              <a:t>Beyond Forcing Scenarios: Predicting Climate Change through Response Operators in a Coupled General Circulation </a:t>
            </a:r>
            <a:r>
              <a:rPr lang="en-US" sz="2000" dirty="0" smtClean="0"/>
              <a:t>Model, Sci. Reports, in press (2020)</a:t>
            </a:r>
          </a:p>
          <a:p>
            <a:r>
              <a:rPr lang="en-US" sz="2000" dirty="0" smtClean="0"/>
              <a:t>Lucarini V., </a:t>
            </a:r>
            <a:r>
              <a:rPr lang="en-US" sz="2000" dirty="0"/>
              <a:t>F. Lunkeit, F. Ragone, Predicting Climate Change Using Response Theory: Global Averages and Spatial Patterns, </a:t>
            </a:r>
            <a:r>
              <a:rPr lang="en-US" sz="2000" dirty="0">
                <a:cs typeface="Calibri"/>
              </a:rPr>
              <a:t>J. Stat. Phys. 166, </a:t>
            </a:r>
            <a:r>
              <a:rPr lang="en-US" sz="2000" dirty="0" smtClean="0">
                <a:cs typeface="Calibri"/>
              </a:rPr>
              <a:t>1036 (</a:t>
            </a:r>
            <a:r>
              <a:rPr lang="en-US" sz="2000" dirty="0">
                <a:cs typeface="Calibri"/>
              </a:rPr>
              <a:t>2017) </a:t>
            </a:r>
          </a:p>
          <a:p>
            <a:r>
              <a:rPr lang="en-US" sz="2000" dirty="0" smtClean="0"/>
              <a:t>Lucarini V., </a:t>
            </a:r>
            <a:r>
              <a:rPr lang="en-US" sz="2000" dirty="0"/>
              <a:t>T. Bodai, </a:t>
            </a:r>
            <a:r>
              <a:rPr lang="en-US" sz="2000" dirty="0" smtClean="0"/>
              <a:t>Edge States </a:t>
            </a:r>
            <a:r>
              <a:rPr lang="en-US" sz="2000" dirty="0"/>
              <a:t>in the Climate System: Exploring Global Instabilities </a:t>
            </a:r>
            <a:r>
              <a:rPr lang="en-US" sz="2000" dirty="0" smtClean="0"/>
              <a:t>and Critical </a:t>
            </a:r>
            <a:r>
              <a:rPr lang="en-US" sz="2000" dirty="0"/>
              <a:t>Transitions</a:t>
            </a:r>
            <a:r>
              <a:rPr lang="en-US" sz="2000" dirty="0" smtClean="0"/>
              <a:t>,</a:t>
            </a:r>
            <a:r>
              <a:rPr lang="is-IS" sz="2000" dirty="0"/>
              <a:t> Nonlinearity 30, R32-R66 (2017</a:t>
            </a:r>
            <a:r>
              <a:rPr lang="is-IS" sz="2000" dirty="0" smtClean="0"/>
              <a:t>)</a:t>
            </a:r>
          </a:p>
          <a:p>
            <a:r>
              <a:rPr lang="en-US" sz="2000" dirty="0"/>
              <a:t>Lucarini V., T. Bodai, </a:t>
            </a:r>
            <a:r>
              <a:rPr lang="en-US" sz="2000" dirty="0" smtClean="0"/>
              <a:t>Transitions across Melancholia States in a Climate Model: Reconciling the Deterministic and Stochastic Points of view. Phys. Rev. Lett. 122, 158701 (2019)</a:t>
            </a:r>
          </a:p>
          <a:p>
            <a:r>
              <a:rPr lang="en-US" sz="2000" dirty="0"/>
              <a:t>Lucarini V., T. Bodai, </a:t>
            </a:r>
            <a:r>
              <a:rPr lang="en-US" sz="2000" dirty="0" smtClean="0"/>
              <a:t>Global Stability Properties of the Climate: Melancholia States, Invariant Measures, and Phase Transitions, Nonlinearity, in press. (2020)</a:t>
            </a:r>
          </a:p>
          <a:p>
            <a:r>
              <a:rPr lang="en-US" sz="2000" dirty="0" err="1" smtClean="0"/>
              <a:t>Tantet</a:t>
            </a:r>
            <a:r>
              <a:rPr lang="en-US" sz="2000" dirty="0" smtClean="0"/>
              <a:t> A., </a:t>
            </a:r>
            <a:r>
              <a:rPr lang="en-US" sz="2000" dirty="0"/>
              <a:t>V. Lucarini, F. Lunkeit, H. Dijkstra, Crisis of the Chaotic Attractor of a Climate Model: </a:t>
            </a:r>
            <a:r>
              <a:rPr lang="en-US" sz="2000" dirty="0" smtClean="0"/>
              <a:t>A Transfer </a:t>
            </a:r>
            <a:r>
              <a:rPr lang="en-US" sz="2000" dirty="0"/>
              <a:t>Operator Approach, </a:t>
            </a:r>
            <a:r>
              <a:rPr lang="en-US" sz="2000" dirty="0" smtClean="0"/>
              <a:t>Nonlinearity 31, 2221 (2018)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16A3-E54F-B54C-812A-DF6E3F3A793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elancholi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114550"/>
            <a:ext cx="8229600" cy="34972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Beware Critical Transitions!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7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84FA8E-4724-714A-9CAD-808E9439CA79}" type="slidenum">
              <a:rPr lang="en-GB" sz="1400">
                <a:solidFill>
                  <a:schemeClr val="tx1"/>
                </a:solidFill>
              </a:rPr>
              <a:pPr eaLnBrk="1" hangingPunct="1"/>
              <a:t>9</a:t>
            </a:fld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55706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-242888"/>
            <a:ext cx="7772400" cy="11430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cs typeface="Calibri" charset="0"/>
              </a:rPr>
              <a:t>The </a:t>
            </a:r>
            <a:r>
              <a:rPr lang="it-IT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cs typeface="Calibri" charset="0"/>
              </a:rPr>
              <a:t>Climate</a:t>
            </a:r>
            <a:r>
              <a:rPr lang="it-IT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cs typeface="Calibri" charset="0"/>
              </a:rPr>
              <a:t> System</a:t>
            </a:r>
          </a:p>
        </p:txBody>
      </p:sp>
      <p:pic>
        <p:nvPicPr>
          <p:cNvPr id="18435" name="Picture 7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49500"/>
            <a:ext cx="7920037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4" name="Text Box 8"/>
          <p:cNvSpPr txBox="1">
            <a:spLocks noChangeArrowheads="1"/>
          </p:cNvSpPr>
          <p:nvPr/>
        </p:nvSpPr>
        <p:spPr bwMode="auto">
          <a:xfrm>
            <a:off x="647320" y="584624"/>
            <a:ext cx="7620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sz="3200" b="1" dirty="0" smtClean="0">
                <a:solidFill>
                  <a:srgbClr val="E419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Components in </a:t>
            </a:r>
            <a:r>
              <a:rPr lang="it-IT" sz="3200" b="1" dirty="0" err="1" smtClean="0">
                <a:solidFill>
                  <a:srgbClr val="E419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nonlinear</a:t>
            </a:r>
            <a:r>
              <a:rPr lang="it-IT" sz="3200" b="1" dirty="0" smtClean="0">
                <a:solidFill>
                  <a:srgbClr val="E419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 </a:t>
            </a:r>
            <a:r>
              <a:rPr lang="it-IT" sz="3200" b="1" dirty="0" err="1" smtClean="0">
                <a:solidFill>
                  <a:srgbClr val="E419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interaction</a:t>
            </a:r>
            <a:endParaRPr lang="it-IT" sz="3200" b="1" dirty="0" smtClean="0">
              <a:solidFill>
                <a:srgbClr val="E4190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Times New Roman" charset="0"/>
            </a:endParaRPr>
          </a:p>
        </p:txBody>
      </p:sp>
      <p:sp>
        <p:nvSpPr>
          <p:cNvPr id="557065" name="Text Box 9"/>
          <p:cNvSpPr txBox="1">
            <a:spLocks noChangeArrowheads="1"/>
          </p:cNvSpPr>
          <p:nvPr/>
        </p:nvSpPr>
        <p:spPr bwMode="auto">
          <a:xfrm>
            <a:off x="0" y="1219200"/>
            <a:ext cx="312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cs typeface="Calibri" charset="0"/>
              </a:rPr>
              <a:t>Atmosphere</a:t>
            </a:r>
            <a:endParaRPr lang="it-IT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cs typeface="Calibri" charset="0"/>
            </a:endParaRPr>
          </a:p>
        </p:txBody>
      </p:sp>
      <p:sp>
        <p:nvSpPr>
          <p:cNvPr id="557066" name="Text Box 10"/>
          <p:cNvSpPr txBox="1">
            <a:spLocks noChangeArrowheads="1"/>
          </p:cNvSpPr>
          <p:nvPr/>
        </p:nvSpPr>
        <p:spPr bwMode="auto">
          <a:xfrm>
            <a:off x="2133600" y="1935163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Times New Roman" charset="0"/>
              </a:rPr>
              <a:t>Hydrosphere</a:t>
            </a:r>
            <a:endParaRPr lang="it-IT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Times New Roman" charset="0"/>
            </a:endParaRPr>
          </a:p>
        </p:txBody>
      </p:sp>
      <p:sp>
        <p:nvSpPr>
          <p:cNvPr id="557067" name="Text Box 11"/>
          <p:cNvSpPr txBox="1">
            <a:spLocks noChangeArrowheads="1"/>
          </p:cNvSpPr>
          <p:nvPr/>
        </p:nvSpPr>
        <p:spPr bwMode="auto">
          <a:xfrm>
            <a:off x="3581400" y="1371600"/>
            <a:ext cx="190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cs typeface="Calibri" charset="0"/>
              </a:rPr>
              <a:t>Cryosphere</a:t>
            </a:r>
          </a:p>
          <a:p>
            <a:pPr eaLnBrk="1" hangingPunct="1">
              <a:defRPr/>
            </a:pPr>
            <a:endParaRPr lang="it-IT" sz="2400" dirty="0" smtClean="0">
              <a:latin typeface="Calibri" charset="0"/>
              <a:cs typeface="Calibri" charset="0"/>
            </a:endParaRPr>
          </a:p>
        </p:txBody>
      </p:sp>
      <p:sp>
        <p:nvSpPr>
          <p:cNvPr id="557068" name="Text Box 12"/>
          <p:cNvSpPr txBox="1">
            <a:spLocks noChangeArrowheads="1"/>
          </p:cNvSpPr>
          <p:nvPr/>
        </p:nvSpPr>
        <p:spPr bwMode="auto">
          <a:xfrm>
            <a:off x="5530850" y="1901825"/>
            <a:ext cx="1470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cs typeface="Calibri" charset="0"/>
              </a:rPr>
              <a:t>Biosphere</a:t>
            </a:r>
            <a:endParaRPr lang="it-IT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cs typeface="Calibri" charset="0"/>
            </a:endParaRPr>
          </a:p>
        </p:txBody>
      </p:sp>
      <p:sp>
        <p:nvSpPr>
          <p:cNvPr id="557069" name="Text Box 13"/>
          <p:cNvSpPr txBox="1">
            <a:spLocks noChangeArrowheads="1"/>
          </p:cNvSpPr>
          <p:nvPr/>
        </p:nvSpPr>
        <p:spPr bwMode="auto">
          <a:xfrm>
            <a:off x="6248400" y="1219200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Land</a:t>
            </a:r>
          </a:p>
        </p:txBody>
      </p:sp>
      <p:sp>
        <p:nvSpPr>
          <p:cNvPr id="18442" name="Line 14"/>
          <p:cNvSpPr>
            <a:spLocks noChangeShapeType="1"/>
          </p:cNvSpPr>
          <p:nvPr/>
        </p:nvSpPr>
        <p:spPr bwMode="auto">
          <a:xfrm flipH="1">
            <a:off x="2209800" y="1143000"/>
            <a:ext cx="2286000" cy="152400"/>
          </a:xfrm>
          <a:prstGeom prst="line">
            <a:avLst/>
          </a:prstGeom>
          <a:noFill/>
          <a:ln w="19050">
            <a:solidFill>
              <a:srgbClr val="B714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Line 15"/>
          <p:cNvSpPr>
            <a:spLocks noChangeShapeType="1"/>
          </p:cNvSpPr>
          <p:nvPr/>
        </p:nvSpPr>
        <p:spPr bwMode="auto">
          <a:xfrm>
            <a:off x="4495800" y="1143000"/>
            <a:ext cx="2362200" cy="152400"/>
          </a:xfrm>
          <a:prstGeom prst="line">
            <a:avLst/>
          </a:prstGeom>
          <a:noFill/>
          <a:ln w="19050">
            <a:solidFill>
              <a:srgbClr val="B714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16"/>
          <p:cNvSpPr>
            <a:spLocks noChangeShapeType="1"/>
          </p:cNvSpPr>
          <p:nvPr/>
        </p:nvSpPr>
        <p:spPr bwMode="auto">
          <a:xfrm>
            <a:off x="4495800" y="1143000"/>
            <a:ext cx="0" cy="228600"/>
          </a:xfrm>
          <a:prstGeom prst="line">
            <a:avLst/>
          </a:prstGeom>
          <a:noFill/>
          <a:ln w="19050">
            <a:solidFill>
              <a:srgbClr val="B714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17"/>
          <p:cNvSpPr>
            <a:spLocks noChangeShapeType="1"/>
          </p:cNvSpPr>
          <p:nvPr/>
        </p:nvSpPr>
        <p:spPr bwMode="auto">
          <a:xfrm>
            <a:off x="4495800" y="1143000"/>
            <a:ext cx="1676400" cy="762000"/>
          </a:xfrm>
          <a:prstGeom prst="line">
            <a:avLst/>
          </a:prstGeom>
          <a:noFill/>
          <a:ln w="19050">
            <a:solidFill>
              <a:srgbClr val="B714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18"/>
          <p:cNvSpPr>
            <a:spLocks noChangeShapeType="1"/>
          </p:cNvSpPr>
          <p:nvPr/>
        </p:nvSpPr>
        <p:spPr bwMode="auto">
          <a:xfrm flipH="1">
            <a:off x="2971800" y="1143000"/>
            <a:ext cx="1524000" cy="838200"/>
          </a:xfrm>
          <a:prstGeom prst="line">
            <a:avLst/>
          </a:prstGeom>
          <a:noFill/>
          <a:ln w="19050">
            <a:solidFill>
              <a:srgbClr val="B714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70800" y="1981200"/>
            <a:ext cx="60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96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28297</TotalTime>
  <Words>3037</Words>
  <Application>Microsoft Macintosh PowerPoint</Application>
  <PresentationFormat>On-screen Show (4:3)</PresentationFormat>
  <Paragraphs>650</Paragraphs>
  <Slides>87</Slides>
  <Notes>7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Office Theme</vt:lpstr>
      <vt:lpstr>Equation</vt:lpstr>
      <vt:lpstr>Global Stability Properties of the Climate: Melancholia States, Invariant Measures, and Phase Transitions </vt:lpstr>
      <vt:lpstr>Mathematics of Climate</vt:lpstr>
      <vt:lpstr>Lots of Dissemination &amp; Training</vt:lpstr>
      <vt:lpstr>PowerPoint Presentation</vt:lpstr>
      <vt:lpstr>Motivations: Basics</vt:lpstr>
      <vt:lpstr>From Smooth Response …</vt:lpstr>
      <vt:lpstr>… to Critical Transitions</vt:lpstr>
      <vt:lpstr>Why Climate is relevant</vt:lpstr>
      <vt:lpstr>The Climate System</vt:lpstr>
      <vt:lpstr>Nonequilibrium</vt:lpstr>
      <vt:lpstr>An extremely non-ideal engine</vt:lpstr>
      <vt:lpstr>Multiple Scales of Motion: Different models for different scales</vt:lpstr>
      <vt:lpstr>PowerPoint Presentation</vt:lpstr>
      <vt:lpstr>Climate Sensitivity (1)</vt:lpstr>
      <vt:lpstr>Climate Sensitivity (2)</vt:lpstr>
      <vt:lpstr>Climate Forcing …</vt:lpstr>
      <vt:lpstr>…. Models’ Response</vt:lpstr>
      <vt:lpstr>Climate Narrative is Changing</vt:lpstr>
      <vt:lpstr>Extremes</vt:lpstr>
      <vt:lpstr>Apparent contradiction…</vt:lpstr>
      <vt:lpstr>Tipping elements</vt:lpstr>
      <vt:lpstr>Irreversible Effects</vt:lpstr>
      <vt:lpstr>Tipping elements</vt:lpstr>
      <vt:lpstr>Autonomous, Forced, and Dissipative, Dynamical Systems</vt:lpstr>
      <vt:lpstr>Time dependent case: Pullback Attractor (Flandoli, Tel, Ghil, …)</vt:lpstr>
      <vt:lpstr>Mathematics of Climate: Response Regimes</vt:lpstr>
      <vt:lpstr>PowerPoint Presentation</vt:lpstr>
      <vt:lpstr>Constructing the time-dependent measure via Ruelle Response Theory</vt:lpstr>
      <vt:lpstr>FDT (if…) and Entropy Production</vt:lpstr>
      <vt:lpstr>PowerPoint Presentation</vt:lpstr>
      <vt:lpstr>Step 1</vt:lpstr>
      <vt:lpstr>Step 1: [CO2] Doubling 360 ppm  720 ppm</vt:lpstr>
      <vt:lpstr>Step 2</vt:lpstr>
      <vt:lpstr>Climate Change Prediction - TS</vt:lpstr>
      <vt:lpstr>Equilibrium Climate Sensitivity vs Transient Climate Response</vt:lpstr>
      <vt:lpstr>Equilibrium Climate Sensitivity vs Transient Climate Response </vt:lpstr>
      <vt:lpstr>PowerPoint Presentation</vt:lpstr>
      <vt:lpstr>PowerPoint Presentation</vt:lpstr>
      <vt:lpstr>Multiscale Prediction – Coupled GCM</vt:lpstr>
      <vt:lpstr>Prediction - Atmospheric Variables</vt:lpstr>
      <vt:lpstr>Prediction - Oceanic Variables</vt:lpstr>
      <vt:lpstr>Prediction –  Coupling Atmosphere-Ocean</vt:lpstr>
      <vt:lpstr>PowerPoint Presentation</vt:lpstr>
      <vt:lpstr>Simple model of the mid-latitudes</vt:lpstr>
      <vt:lpstr>Response to Forcings</vt:lpstr>
      <vt:lpstr>Mathematics of Climate: Response Regimes</vt:lpstr>
      <vt:lpstr>PowerPoint Presentation</vt:lpstr>
      <vt:lpstr>What happens </vt:lpstr>
      <vt:lpstr>Mathematics of Climate: Response Regimes</vt:lpstr>
      <vt:lpstr>Snowball vs Warm</vt:lpstr>
      <vt:lpstr>Historical Note</vt:lpstr>
      <vt:lpstr>0-D Energy balance  Ice/Albedo Feedback</vt:lpstr>
      <vt:lpstr>Stationary Solutions</vt:lpstr>
      <vt:lpstr>Bifurcations</vt:lpstr>
      <vt:lpstr>Climate Response: Regimes</vt:lpstr>
      <vt:lpstr>Melancholia States</vt:lpstr>
      <vt:lpstr>PowerPoint Presentation</vt:lpstr>
      <vt:lpstr>PowerPoint Presentation</vt:lpstr>
      <vt:lpstr>PowerPoint Presentation</vt:lpstr>
      <vt:lpstr>Tracking the M State: Step 1 </vt:lpstr>
      <vt:lpstr>Tracking the M State: Step 2</vt:lpstr>
      <vt:lpstr>Temperature Profiles</vt:lpstr>
      <vt:lpstr>A closer look at the boundary</vt:lpstr>
      <vt:lpstr>Multiple Steady States</vt:lpstr>
      <vt:lpstr>Multistability</vt:lpstr>
      <vt:lpstr>A complex dynamical landscape</vt:lpstr>
      <vt:lpstr>Can we retain something of this?</vt:lpstr>
      <vt:lpstr>PowerPoint Presentation</vt:lpstr>
      <vt:lpstr>PowerPoint Presentation</vt:lpstr>
      <vt:lpstr>Freidlin-Wentzell theory  - with updates by Graham, Hamm, Tel …  - </vt:lpstr>
      <vt:lpstr>Noise-induced escapes</vt:lpstr>
      <vt:lpstr>Instantons</vt:lpstr>
      <vt:lpstr>Noise-induced Transitions</vt:lpstr>
      <vt:lpstr>Escape from the warm attractor</vt:lpstr>
      <vt:lpstr>Escape Rate WC, μ=0.98</vt:lpstr>
      <vt:lpstr>Constructing the invariant measure, μ=1.0</vt:lpstr>
      <vt:lpstr>Impact of noise on ΔTS</vt:lpstr>
      <vt:lpstr>Limit Measure?</vt:lpstr>
      <vt:lpstr>PowerPoint Presentation</vt:lpstr>
      <vt:lpstr>PowerPoint Presentation</vt:lpstr>
      <vt:lpstr>PowerPoint Presentation</vt:lpstr>
      <vt:lpstr>PowerPoint Presentation</vt:lpstr>
      <vt:lpstr>A New Phase Transition</vt:lpstr>
      <vt:lpstr>Fresh experiments </vt:lpstr>
      <vt:lpstr>Conclusions</vt:lpstr>
      <vt:lpstr>Bibliography</vt:lpstr>
      <vt:lpstr>Beware Critical Transitions!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Operators for Markov Processes in a Finite State Space: Radius of Convergence and Link to the Response Theory for Axiom A Systems</dc:title>
  <dc:creator>Valerio Lucarini</dc:creator>
  <cp:lastModifiedBy>Valerio Lucarini</cp:lastModifiedBy>
  <cp:revision>292</cp:revision>
  <dcterms:created xsi:type="dcterms:W3CDTF">2016-06-29T18:17:10Z</dcterms:created>
  <dcterms:modified xsi:type="dcterms:W3CDTF">2020-05-05T10:42:43Z</dcterms:modified>
</cp:coreProperties>
</file>