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6"/>
  </p:notesMasterIdLst>
  <p:handoutMasterIdLst>
    <p:handoutMasterId r:id="rId17"/>
  </p:handoutMasterIdLst>
  <p:sldIdLst>
    <p:sldId id="284" r:id="rId5"/>
    <p:sldId id="280" r:id="rId6"/>
    <p:sldId id="292" r:id="rId7"/>
    <p:sldId id="294" r:id="rId8"/>
    <p:sldId id="285" r:id="rId9"/>
    <p:sldId id="296" r:id="rId10"/>
    <p:sldId id="286" r:id="rId11"/>
    <p:sldId id="295" r:id="rId12"/>
    <p:sldId id="278" r:id="rId13"/>
    <p:sldId id="297" r:id="rId14"/>
    <p:sldId id="282" r:id="rId15"/>
  </p:sldIdLst>
  <p:sldSz cx="9144000" cy="6858000" type="screen4x3"/>
  <p:notesSz cx="6669088" cy="9926638"/>
  <p:defaultTextStyle>
    <a:defPPr>
      <a:defRPr lang="de-DE"/>
    </a:defPPr>
    <a:lvl1pPr marL="0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16">
          <p15:clr>
            <a:srgbClr val="A4A3A4"/>
          </p15:clr>
        </p15:guide>
        <p15:guide id="2" pos="301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9999"/>
    <a:srgbClr val="366C62"/>
    <a:srgbClr val="3AAE6C"/>
    <a:srgbClr val="2C7B33"/>
    <a:srgbClr val="9DAE21"/>
    <a:srgbClr val="647629"/>
    <a:srgbClr val="005CA9"/>
    <a:srgbClr val="4BA046"/>
    <a:srgbClr val="D2A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99" autoAdjust="0"/>
    <p:restoredTop sz="89687" autoAdjust="0"/>
  </p:normalViewPr>
  <p:slideViewPr>
    <p:cSldViewPr snapToGrid="0" snapToObjects="1" showGuides="1">
      <p:cViewPr varScale="1">
        <p:scale>
          <a:sx n="73" d="100"/>
          <a:sy n="73" d="100"/>
        </p:scale>
        <p:origin x="1109" y="62"/>
      </p:cViewPr>
      <p:guideLst>
        <p:guide orient="horz" pos="1616"/>
        <p:guide pos="301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10CBE3-79A1-BD49-A232-ED9679BD0A0C}" type="datetimeFigureOut">
              <a:rPr lang="de-DE" smtClean="0"/>
              <a:t>08.04.2020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6F38B9-B4B1-AB4E-826B-7433B40211E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351230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C2F23E-9A37-9047-9935-0749BC47649A}" type="datetimeFigureOut">
              <a:rPr lang="de-DE" smtClean="0"/>
              <a:t>08.04.2020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DED08D-112A-2946-AA43-9F60F132A87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177441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DED08D-112A-2946-AA43-9F60F132A87B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21488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DED08D-112A-2946-AA43-9F60F132A87B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149149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DED08D-112A-2946-AA43-9F60F132A87B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86826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DED08D-112A-2946-AA43-9F60F132A87B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06826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DED08D-112A-2946-AA43-9F60F132A87B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92497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DED08D-112A-2946-AA43-9F60F132A87B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74714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DED08D-112A-2946-AA43-9F60F132A87B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0729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yout_Titelfolie_ohne_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eck 17"/>
          <p:cNvSpPr/>
          <p:nvPr userDrawn="1"/>
        </p:nvSpPr>
        <p:spPr>
          <a:xfrm>
            <a:off x="0" y="1293821"/>
            <a:ext cx="9144000" cy="341364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marL="0" indent="0" algn="ctr">
              <a:buFont typeface="Arial" panose="020B0604020202020204" pitchFamily="34" charset="0"/>
              <a:buNone/>
            </a:pPr>
            <a:endParaRPr lang="de-DE" sz="1800"/>
          </a:p>
        </p:txBody>
      </p:sp>
      <p:sp>
        <p:nvSpPr>
          <p:cNvPr id="13" name="Titel 1"/>
          <p:cNvSpPr>
            <a:spLocks noGrp="1"/>
          </p:cNvSpPr>
          <p:nvPr>
            <p:ph type="ctrTitle" hasCustomPrompt="1"/>
          </p:nvPr>
        </p:nvSpPr>
        <p:spPr>
          <a:xfrm>
            <a:off x="441546" y="1888256"/>
            <a:ext cx="7710436" cy="966704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de-DE" sz="2600" dirty="0" smtClean="0">
                <a:latin typeface="+mj-lt"/>
              </a:rPr>
              <a:t>Title </a:t>
            </a:r>
            <a:r>
              <a:rPr lang="de-DE" sz="2600" dirty="0" err="1" smtClean="0">
                <a:latin typeface="+mj-lt"/>
              </a:rPr>
              <a:t>slide</a:t>
            </a:r>
            <a:r>
              <a:rPr lang="de-DE" sz="2600" dirty="0" smtClean="0">
                <a:latin typeface="+mj-lt"/>
              </a:rPr>
              <a:t> Version 1 </a:t>
            </a:r>
            <a:r>
              <a:rPr lang="de-DE" sz="2600" dirty="0">
                <a:latin typeface="+mj-lt"/>
              </a:rPr>
              <a:t/>
            </a:r>
            <a:br>
              <a:rPr lang="de-DE" sz="2600" dirty="0">
                <a:latin typeface="+mj-lt"/>
              </a:rPr>
            </a:br>
            <a:r>
              <a:rPr lang="de-DE" sz="2600" dirty="0" smtClean="0">
                <a:latin typeface="+mj-lt"/>
              </a:rPr>
              <a:t>(</a:t>
            </a:r>
            <a:r>
              <a:rPr lang="de-DE" sz="2600" dirty="0" err="1" smtClean="0">
                <a:latin typeface="+mj-lt"/>
              </a:rPr>
              <a:t>no</a:t>
            </a:r>
            <a:r>
              <a:rPr lang="de-DE" sz="2600" dirty="0" smtClean="0">
                <a:latin typeface="+mj-lt"/>
              </a:rPr>
              <a:t> </a:t>
            </a:r>
            <a:r>
              <a:rPr lang="de-DE" sz="2600" dirty="0" err="1" smtClean="0">
                <a:latin typeface="+mj-lt"/>
              </a:rPr>
              <a:t>picture</a:t>
            </a:r>
            <a:r>
              <a:rPr lang="de-DE" sz="2600" dirty="0" smtClean="0">
                <a:latin typeface="+mj-lt"/>
              </a:rPr>
              <a:t>, title in </a:t>
            </a:r>
            <a:r>
              <a:rPr lang="de-DE" sz="2600" dirty="0" err="1" smtClean="0">
                <a:latin typeface="+mj-lt"/>
              </a:rPr>
              <a:t>two</a:t>
            </a:r>
            <a:r>
              <a:rPr lang="de-DE" sz="2600" dirty="0" smtClean="0">
                <a:latin typeface="+mj-lt"/>
              </a:rPr>
              <a:t> </a:t>
            </a:r>
            <a:r>
              <a:rPr lang="de-DE" sz="2600" dirty="0" err="1" smtClean="0">
                <a:latin typeface="+mj-lt"/>
              </a:rPr>
              <a:t>lines</a:t>
            </a:r>
            <a:r>
              <a:rPr lang="de-DE" sz="2600" dirty="0" smtClean="0">
                <a:latin typeface="+mj-lt"/>
              </a:rPr>
              <a:t>)</a:t>
            </a:r>
            <a:endParaRPr lang="de-DE" sz="1800" dirty="0">
              <a:solidFill>
                <a:schemeClr val="tx1">
                  <a:tint val="75000"/>
                </a:schemeClr>
              </a:solidFill>
              <a:ea typeface="+mn-ea"/>
              <a:cs typeface="Open Sans Regular"/>
            </a:endParaRPr>
          </a:p>
        </p:txBody>
      </p:sp>
      <p:pic>
        <p:nvPicPr>
          <p:cNvPr id="41" name="Grafik 4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31301" y="-900"/>
            <a:ext cx="1294720" cy="1294720"/>
          </a:xfrm>
          <a:prstGeom prst="rect">
            <a:avLst/>
          </a:prstGeom>
        </p:spPr>
      </p:pic>
      <p:grpSp>
        <p:nvGrpSpPr>
          <p:cNvPr id="29" name="Gruppieren 28"/>
          <p:cNvGrpSpPr/>
          <p:nvPr userDrawn="1"/>
        </p:nvGrpSpPr>
        <p:grpSpPr>
          <a:xfrm>
            <a:off x="0" y="1293820"/>
            <a:ext cx="9144000" cy="68255"/>
            <a:chOff x="446090" y="1169939"/>
            <a:chExt cx="3101275" cy="254099"/>
          </a:xfrm>
        </p:grpSpPr>
        <p:sp>
          <p:nvSpPr>
            <p:cNvPr id="30" name="Rechteck 29"/>
            <p:cNvSpPr/>
            <p:nvPr/>
          </p:nvSpPr>
          <p:spPr>
            <a:xfrm>
              <a:off x="446090" y="1169939"/>
              <a:ext cx="514967" cy="2540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lIns="121917" tIns="60958" rIns="121917" bIns="60958" rtlCol="0" anchor="ctr"/>
            <a:lstStyle/>
            <a:p>
              <a:pPr algn="ctr"/>
              <a:endParaRPr lang="de-DE" sz="9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" name="Rechteck 30"/>
            <p:cNvSpPr/>
            <p:nvPr/>
          </p:nvSpPr>
          <p:spPr>
            <a:xfrm>
              <a:off x="961055" y="1169939"/>
              <a:ext cx="517263" cy="2540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lIns="121917" tIns="60958" rIns="121917" bIns="60958" rtlCol="0" anchor="ctr"/>
            <a:lstStyle/>
            <a:p>
              <a:pPr algn="ctr"/>
              <a:endParaRPr lang="de-DE" sz="9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" name="Rechteck 33"/>
            <p:cNvSpPr/>
            <p:nvPr/>
          </p:nvSpPr>
          <p:spPr>
            <a:xfrm>
              <a:off x="1478318" y="1169939"/>
              <a:ext cx="517263" cy="25409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lIns="121917" tIns="60958" rIns="121917" bIns="60958" rtlCol="0" anchor="ctr"/>
            <a:lstStyle/>
            <a:p>
              <a:pPr algn="ctr"/>
              <a:endParaRPr lang="de-DE" sz="9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5" name="Rechteck 34"/>
            <p:cNvSpPr/>
            <p:nvPr/>
          </p:nvSpPr>
          <p:spPr>
            <a:xfrm>
              <a:off x="1995579" y="1169939"/>
              <a:ext cx="517263" cy="2540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lIns="121917" tIns="60958" rIns="121917" bIns="60958" rtlCol="0" anchor="ctr"/>
            <a:lstStyle/>
            <a:p>
              <a:pPr algn="ctr"/>
              <a:endParaRPr lang="de-DE" sz="9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6" name="Rechteck 35"/>
            <p:cNvSpPr/>
            <p:nvPr/>
          </p:nvSpPr>
          <p:spPr>
            <a:xfrm>
              <a:off x="2512841" y="1169939"/>
              <a:ext cx="517263" cy="25409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lIns="121917" tIns="60958" rIns="121917" bIns="60958" rtlCol="0" anchor="ctr"/>
            <a:lstStyle/>
            <a:p>
              <a:pPr algn="ctr"/>
              <a:endParaRPr lang="de-DE" sz="9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7" name="Rechteck 36"/>
            <p:cNvSpPr/>
            <p:nvPr/>
          </p:nvSpPr>
          <p:spPr>
            <a:xfrm>
              <a:off x="3030102" y="1169939"/>
              <a:ext cx="517263" cy="25409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lIns="121917" tIns="60958" rIns="121917" bIns="60958" rtlCol="0" anchor="ctr"/>
            <a:lstStyle/>
            <a:p>
              <a:pPr algn="ctr"/>
              <a:endParaRPr lang="de-DE" sz="9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38" name="Textplatzhalter 5"/>
          <p:cNvSpPr>
            <a:spLocks noGrp="1"/>
          </p:cNvSpPr>
          <p:nvPr>
            <p:ph type="body" sz="quarter" idx="13" hasCustomPrompt="1"/>
          </p:nvPr>
        </p:nvSpPr>
        <p:spPr>
          <a:xfrm>
            <a:off x="430217" y="4246036"/>
            <a:ext cx="5440812" cy="308081"/>
          </a:xfrm>
        </p:spPr>
        <p:txBody>
          <a:bodyPr lIns="0" tIns="0" rIns="0" anchor="b"/>
          <a:lstStyle>
            <a:lvl1pPr marL="0" indent="0">
              <a:buNone/>
              <a:defRPr sz="1800" baseline="0">
                <a:solidFill>
                  <a:schemeClr val="tx1"/>
                </a:solidFill>
              </a:defRPr>
            </a:lvl1pPr>
          </a:lstStyle>
          <a:p>
            <a:r>
              <a:rPr lang="de-DE" sz="1600" dirty="0" smtClean="0">
                <a:ea typeface="+mn-ea"/>
                <a:cs typeface="Open Sans Regular"/>
              </a:rPr>
              <a:t>[</a:t>
            </a:r>
            <a:r>
              <a:rPr lang="de-DE" sz="1600" dirty="0" err="1" smtClean="0">
                <a:ea typeface="+mn-ea"/>
                <a:cs typeface="Open Sans Regular"/>
              </a:rPr>
              <a:t>acad</a:t>
            </a:r>
            <a:r>
              <a:rPr lang="de-DE" sz="1600" dirty="0" smtClean="0">
                <a:ea typeface="+mn-ea"/>
                <a:cs typeface="Open Sans Regular"/>
              </a:rPr>
              <a:t>. </a:t>
            </a:r>
            <a:r>
              <a:rPr lang="de-DE" sz="1600" dirty="0" err="1" smtClean="0">
                <a:ea typeface="+mn-ea"/>
                <a:cs typeface="Open Sans Regular"/>
              </a:rPr>
              <a:t>degree</a:t>
            </a:r>
            <a:r>
              <a:rPr lang="de-DE" sz="1600" dirty="0" smtClean="0">
                <a:ea typeface="+mn-ea"/>
                <a:cs typeface="Open Sans Regular"/>
              </a:rPr>
              <a:t>][</a:t>
            </a:r>
            <a:r>
              <a:rPr lang="de-DE" sz="1600" dirty="0" err="1" smtClean="0">
                <a:ea typeface="+mn-ea"/>
                <a:cs typeface="Open Sans Regular"/>
              </a:rPr>
              <a:t>first</a:t>
            </a:r>
            <a:r>
              <a:rPr lang="de-DE" sz="1600" dirty="0" smtClean="0">
                <a:ea typeface="+mn-ea"/>
                <a:cs typeface="Open Sans Regular"/>
              </a:rPr>
              <a:t> </a:t>
            </a:r>
            <a:r>
              <a:rPr lang="de-DE" sz="1600" dirty="0" err="1" smtClean="0">
                <a:ea typeface="+mn-ea"/>
                <a:cs typeface="Open Sans Regular"/>
              </a:rPr>
              <a:t>name</a:t>
            </a:r>
            <a:r>
              <a:rPr lang="de-DE" sz="1600" dirty="0" smtClean="0">
                <a:ea typeface="+mn-ea"/>
                <a:cs typeface="Open Sans Regular"/>
              </a:rPr>
              <a:t>][last </a:t>
            </a:r>
            <a:r>
              <a:rPr lang="de-DE" sz="1600" dirty="0" err="1" smtClean="0">
                <a:ea typeface="+mn-ea"/>
                <a:cs typeface="Open Sans Regular"/>
              </a:rPr>
              <a:t>name</a:t>
            </a:r>
            <a:r>
              <a:rPr lang="de-DE" sz="1600" dirty="0" smtClean="0">
                <a:ea typeface="+mn-ea"/>
                <a:cs typeface="Open Sans Regular"/>
              </a:rPr>
              <a:t>], [</a:t>
            </a:r>
            <a:r>
              <a:rPr lang="de-DE" sz="1600" dirty="0" err="1" smtClean="0">
                <a:ea typeface="+mn-ea"/>
                <a:cs typeface="Open Sans Regular"/>
              </a:rPr>
              <a:t>position</a:t>
            </a:r>
            <a:r>
              <a:rPr lang="de-DE" sz="1600" dirty="0" smtClean="0">
                <a:ea typeface="+mn-ea"/>
                <a:cs typeface="Open Sans Regular"/>
              </a:rPr>
              <a:t>]</a:t>
            </a:r>
            <a:endParaRPr lang="de-DE" sz="1900" dirty="0">
              <a:solidFill>
                <a:schemeClr val="tx1">
                  <a:tint val="75000"/>
                </a:schemeClr>
              </a:solidFill>
              <a:ea typeface="+mn-ea"/>
              <a:cs typeface="Open Sans Regular"/>
            </a:endParaRPr>
          </a:p>
        </p:txBody>
      </p:sp>
      <p:sp>
        <p:nvSpPr>
          <p:cNvPr id="39" name="Titel 1"/>
          <p:cNvSpPr txBox="1">
            <a:spLocks/>
          </p:cNvSpPr>
          <p:nvPr userDrawn="1"/>
        </p:nvSpPr>
        <p:spPr>
          <a:xfrm>
            <a:off x="430236" y="461014"/>
            <a:ext cx="4649864" cy="3708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bg2"/>
                </a:solidFill>
                <a:latin typeface="+mn-lt"/>
                <a:ea typeface="+mj-ea"/>
                <a:cs typeface="Open Sans bold"/>
              </a:defRPr>
            </a:lvl1pPr>
          </a:lstStyle>
          <a:p>
            <a:r>
              <a:rPr lang="de-DE" sz="1400" dirty="0" smtClean="0">
                <a:solidFill>
                  <a:schemeClr val="tx1"/>
                </a:solidFill>
              </a:rPr>
              <a:t>Leibniz </a:t>
            </a:r>
            <a:r>
              <a:rPr lang="de-DE" sz="1400" dirty="0" err="1" smtClean="0">
                <a:solidFill>
                  <a:schemeClr val="tx1"/>
                </a:solidFill>
              </a:rPr>
              <a:t>Centre</a:t>
            </a:r>
            <a:r>
              <a:rPr lang="de-DE" sz="1400" dirty="0" smtClean="0">
                <a:solidFill>
                  <a:schemeClr val="tx1"/>
                </a:solidFill>
              </a:rPr>
              <a:t> </a:t>
            </a:r>
            <a:r>
              <a:rPr lang="de-DE" sz="1400" dirty="0" err="1" smtClean="0">
                <a:solidFill>
                  <a:schemeClr val="tx1"/>
                </a:solidFill>
              </a:rPr>
              <a:t>for</a:t>
            </a:r>
            <a:r>
              <a:rPr lang="de-DE" sz="1400" dirty="0" smtClean="0">
                <a:solidFill>
                  <a:schemeClr val="tx1"/>
                </a:solidFill>
              </a:rPr>
              <a:t> </a:t>
            </a:r>
            <a:r>
              <a:rPr lang="de-DE" sz="1400" dirty="0" err="1" smtClean="0">
                <a:solidFill>
                  <a:schemeClr val="tx1"/>
                </a:solidFill>
              </a:rPr>
              <a:t>Agricultural</a:t>
            </a:r>
            <a:r>
              <a:rPr lang="de-DE" sz="1400" dirty="0" smtClean="0">
                <a:solidFill>
                  <a:schemeClr val="tx1"/>
                </a:solidFill>
              </a:rPr>
              <a:t> </a:t>
            </a:r>
            <a:r>
              <a:rPr lang="de-DE" sz="1400" dirty="0" err="1" smtClean="0">
                <a:solidFill>
                  <a:schemeClr val="tx1"/>
                </a:solidFill>
              </a:rPr>
              <a:t>Landscape</a:t>
            </a:r>
            <a:r>
              <a:rPr lang="de-DE" sz="1400" dirty="0" smtClean="0">
                <a:solidFill>
                  <a:schemeClr val="tx1"/>
                </a:solidFill>
              </a:rPr>
              <a:t> Research (ZALF)</a:t>
            </a:r>
            <a:endParaRPr lang="de-DE" sz="1800" dirty="0">
              <a:solidFill>
                <a:schemeClr val="tx1"/>
              </a:solidFill>
              <a:ea typeface="+mn-ea"/>
              <a:cs typeface="Open Sans Regular"/>
            </a:endParaRPr>
          </a:p>
        </p:txBody>
      </p:sp>
      <p:sp>
        <p:nvSpPr>
          <p:cNvPr id="40" name="Titel 1"/>
          <p:cNvSpPr txBox="1">
            <a:spLocks/>
          </p:cNvSpPr>
          <p:nvPr userDrawn="1"/>
        </p:nvSpPr>
        <p:spPr>
          <a:xfrm>
            <a:off x="433208" y="6317663"/>
            <a:ext cx="469286" cy="24235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2"/>
                </a:solidFill>
                <a:latin typeface="+mn-lt"/>
                <a:ea typeface="+mj-ea"/>
                <a:cs typeface="Open Sans bold"/>
              </a:defRPr>
            </a:lvl1pPr>
          </a:lstStyle>
          <a:p>
            <a:r>
              <a:rPr lang="de-DE" sz="1100" dirty="0" smtClean="0">
                <a:solidFill>
                  <a:schemeClr val="tx1"/>
                </a:solidFill>
              </a:rPr>
              <a:t>Date:</a:t>
            </a:r>
            <a:endParaRPr lang="de-DE" sz="800" dirty="0">
              <a:solidFill>
                <a:schemeClr val="tx1"/>
              </a:solidFill>
              <a:ea typeface="+mn-ea"/>
              <a:cs typeface="Open Sans Regular"/>
            </a:endParaRPr>
          </a:p>
        </p:txBody>
      </p:sp>
      <p:sp>
        <p:nvSpPr>
          <p:cNvPr id="42" name="Textplatzhalt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803423" y="6317663"/>
            <a:ext cx="1976065" cy="242357"/>
          </a:xfrm>
        </p:spPr>
        <p:txBody>
          <a:bodyPr lIns="0" tIns="0" rIns="0"/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 err="1" smtClean="0"/>
              <a:t>Month</a:t>
            </a:r>
            <a:r>
              <a:rPr lang="de-DE" dirty="0" smtClean="0"/>
              <a:t> DD, YYYY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62755938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yout_Titelfolie_mit_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eck 17"/>
          <p:cNvSpPr/>
          <p:nvPr userDrawn="1"/>
        </p:nvSpPr>
        <p:spPr>
          <a:xfrm>
            <a:off x="0" y="1293821"/>
            <a:ext cx="9144000" cy="341364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marL="0" indent="0" algn="ctr">
              <a:buFont typeface="Arial" panose="020B0604020202020204" pitchFamily="34" charset="0"/>
              <a:buNone/>
            </a:pPr>
            <a:endParaRPr lang="de-DE" sz="180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 hasCustomPrompt="1"/>
          </p:nvPr>
        </p:nvSpPr>
        <p:spPr>
          <a:xfrm>
            <a:off x="439737" y="1809973"/>
            <a:ext cx="4277406" cy="1420907"/>
          </a:xfrm>
        </p:spPr>
        <p:txBody>
          <a:bodyPr lIns="0" rIns="0"/>
          <a:lstStyle>
            <a:lvl1pPr marL="0" indent="0">
              <a:buNone/>
              <a:defRPr sz="20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DE" sz="2400" dirty="0" smtClean="0">
                <a:latin typeface="+mj-lt"/>
              </a:rPr>
              <a:t>Title </a:t>
            </a:r>
            <a:r>
              <a:rPr lang="de-DE" sz="2400" dirty="0" err="1" smtClean="0">
                <a:latin typeface="+mj-lt"/>
              </a:rPr>
              <a:t>slide</a:t>
            </a:r>
            <a:r>
              <a:rPr lang="de-DE" sz="2400" dirty="0" smtClean="0">
                <a:latin typeface="+mj-lt"/>
              </a:rPr>
              <a:t>, Version 2</a:t>
            </a:r>
            <a:br>
              <a:rPr lang="de-DE" sz="2400" dirty="0" smtClean="0">
                <a:latin typeface="+mj-lt"/>
              </a:rPr>
            </a:br>
            <a:r>
              <a:rPr lang="de-DE" sz="2400" dirty="0" smtClean="0">
                <a:latin typeface="+mj-lt"/>
              </a:rPr>
              <a:t>(</a:t>
            </a:r>
            <a:r>
              <a:rPr lang="de-DE" sz="2400" dirty="0" err="1" smtClean="0">
                <a:latin typeface="+mj-lt"/>
              </a:rPr>
              <a:t>with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picture</a:t>
            </a:r>
            <a:r>
              <a:rPr lang="de-DE" sz="2400" dirty="0" smtClean="0">
                <a:latin typeface="+mj-lt"/>
              </a:rPr>
              <a:t>,</a:t>
            </a:r>
            <a:br>
              <a:rPr lang="de-DE" sz="2400" dirty="0" smtClean="0">
                <a:latin typeface="+mj-lt"/>
              </a:rPr>
            </a:br>
            <a:r>
              <a:rPr lang="de-DE" sz="2400" dirty="0" smtClean="0">
                <a:latin typeface="+mj-lt"/>
              </a:rPr>
              <a:t>title in </a:t>
            </a:r>
            <a:r>
              <a:rPr lang="de-DE" sz="2400" dirty="0" err="1" smtClean="0">
                <a:latin typeface="+mj-lt"/>
              </a:rPr>
              <a:t>three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lines</a:t>
            </a:r>
            <a:r>
              <a:rPr lang="de-DE" sz="2400" dirty="0" smtClean="0">
                <a:latin typeface="+mj-lt"/>
              </a:rPr>
              <a:t>)</a:t>
            </a:r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 hasCustomPrompt="1"/>
          </p:nvPr>
        </p:nvSpPr>
        <p:spPr>
          <a:xfrm>
            <a:off x="430218" y="4246036"/>
            <a:ext cx="4286926" cy="308081"/>
          </a:xfrm>
        </p:spPr>
        <p:txBody>
          <a:bodyPr lIns="0" tIns="0" rIns="0" anchor="b"/>
          <a:lstStyle>
            <a:lvl1pPr marL="0" indent="0">
              <a:buNone/>
              <a:defRPr sz="1800" baseline="0">
                <a:solidFill>
                  <a:schemeClr val="tx1"/>
                </a:solidFill>
              </a:defRPr>
            </a:lvl1pPr>
          </a:lstStyle>
          <a:p>
            <a:r>
              <a:rPr lang="de-DE" sz="1600" dirty="0" smtClean="0">
                <a:ea typeface="+mn-ea"/>
                <a:cs typeface="Open Sans Regular"/>
              </a:rPr>
              <a:t>[</a:t>
            </a:r>
            <a:r>
              <a:rPr lang="de-DE" sz="1600" dirty="0" err="1" smtClean="0">
                <a:ea typeface="+mn-ea"/>
                <a:cs typeface="Open Sans Regular"/>
              </a:rPr>
              <a:t>acad</a:t>
            </a:r>
            <a:r>
              <a:rPr lang="de-DE" sz="1600" dirty="0" smtClean="0">
                <a:ea typeface="+mn-ea"/>
                <a:cs typeface="Open Sans Regular"/>
              </a:rPr>
              <a:t>. </a:t>
            </a:r>
            <a:r>
              <a:rPr lang="de-DE" sz="1600" dirty="0" err="1" smtClean="0">
                <a:ea typeface="+mn-ea"/>
                <a:cs typeface="Open Sans Regular"/>
              </a:rPr>
              <a:t>degree</a:t>
            </a:r>
            <a:r>
              <a:rPr lang="de-DE" sz="1600" dirty="0" smtClean="0">
                <a:ea typeface="+mn-ea"/>
                <a:cs typeface="Open Sans Regular"/>
              </a:rPr>
              <a:t>][</a:t>
            </a:r>
            <a:r>
              <a:rPr lang="de-DE" sz="1600" dirty="0" err="1" smtClean="0">
                <a:ea typeface="+mn-ea"/>
                <a:cs typeface="Open Sans Regular"/>
              </a:rPr>
              <a:t>first</a:t>
            </a:r>
            <a:r>
              <a:rPr lang="de-DE" sz="1600" dirty="0" smtClean="0">
                <a:ea typeface="+mn-ea"/>
                <a:cs typeface="Open Sans Regular"/>
              </a:rPr>
              <a:t> </a:t>
            </a:r>
            <a:r>
              <a:rPr lang="de-DE" sz="1600" dirty="0" err="1" smtClean="0">
                <a:ea typeface="+mn-ea"/>
                <a:cs typeface="Open Sans Regular"/>
              </a:rPr>
              <a:t>name</a:t>
            </a:r>
            <a:r>
              <a:rPr lang="de-DE" sz="1600" dirty="0" smtClean="0">
                <a:ea typeface="+mn-ea"/>
                <a:cs typeface="Open Sans Regular"/>
              </a:rPr>
              <a:t>][last </a:t>
            </a:r>
            <a:r>
              <a:rPr lang="de-DE" sz="1600" dirty="0" err="1" smtClean="0">
                <a:ea typeface="+mn-ea"/>
                <a:cs typeface="Open Sans Regular"/>
              </a:rPr>
              <a:t>name</a:t>
            </a:r>
            <a:r>
              <a:rPr lang="de-DE" sz="1600" dirty="0" smtClean="0">
                <a:ea typeface="+mn-ea"/>
                <a:cs typeface="Open Sans Regular"/>
              </a:rPr>
              <a:t>], [</a:t>
            </a:r>
            <a:r>
              <a:rPr lang="de-DE" sz="1600" dirty="0" err="1" smtClean="0">
                <a:ea typeface="+mn-ea"/>
                <a:cs typeface="Open Sans Regular"/>
              </a:rPr>
              <a:t>position</a:t>
            </a:r>
            <a:r>
              <a:rPr lang="de-DE" sz="1600" dirty="0" smtClean="0">
                <a:ea typeface="+mn-ea"/>
                <a:cs typeface="Open Sans Regular"/>
              </a:rPr>
              <a:t>]</a:t>
            </a:r>
            <a:endParaRPr lang="de-DE" sz="1900" dirty="0">
              <a:solidFill>
                <a:schemeClr val="tx1">
                  <a:tint val="75000"/>
                </a:schemeClr>
              </a:solidFill>
              <a:ea typeface="+mn-ea"/>
              <a:cs typeface="Open Sans Regular"/>
            </a:endParaRPr>
          </a:p>
        </p:txBody>
      </p:sp>
      <p:sp>
        <p:nvSpPr>
          <p:cNvPr id="20" name="Titel 1"/>
          <p:cNvSpPr txBox="1">
            <a:spLocks/>
          </p:cNvSpPr>
          <p:nvPr userDrawn="1"/>
        </p:nvSpPr>
        <p:spPr>
          <a:xfrm>
            <a:off x="430236" y="461014"/>
            <a:ext cx="4649864" cy="3708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bg2"/>
                </a:solidFill>
                <a:latin typeface="+mn-lt"/>
                <a:ea typeface="+mj-ea"/>
                <a:cs typeface="Open Sans bold"/>
              </a:defRPr>
            </a:lvl1pPr>
          </a:lstStyle>
          <a:p>
            <a:r>
              <a:rPr lang="de-DE" sz="1400" dirty="0" smtClean="0">
                <a:solidFill>
                  <a:schemeClr val="tx1"/>
                </a:solidFill>
              </a:rPr>
              <a:t>Leibniz </a:t>
            </a:r>
            <a:r>
              <a:rPr lang="de-DE" sz="1400" dirty="0" err="1" smtClean="0">
                <a:solidFill>
                  <a:schemeClr val="tx1"/>
                </a:solidFill>
              </a:rPr>
              <a:t>Centre</a:t>
            </a:r>
            <a:r>
              <a:rPr lang="de-DE" sz="1400" dirty="0" smtClean="0">
                <a:solidFill>
                  <a:schemeClr val="tx1"/>
                </a:solidFill>
              </a:rPr>
              <a:t> </a:t>
            </a:r>
            <a:r>
              <a:rPr lang="de-DE" sz="1400" dirty="0" err="1" smtClean="0">
                <a:solidFill>
                  <a:schemeClr val="tx1"/>
                </a:solidFill>
              </a:rPr>
              <a:t>for</a:t>
            </a:r>
            <a:r>
              <a:rPr lang="de-DE" sz="1400" dirty="0" smtClean="0">
                <a:solidFill>
                  <a:schemeClr val="tx1"/>
                </a:solidFill>
              </a:rPr>
              <a:t> </a:t>
            </a:r>
            <a:r>
              <a:rPr lang="de-DE" sz="1400" dirty="0" err="1" smtClean="0">
                <a:solidFill>
                  <a:schemeClr val="tx1"/>
                </a:solidFill>
              </a:rPr>
              <a:t>Agricultural</a:t>
            </a:r>
            <a:r>
              <a:rPr lang="de-DE" sz="1400" dirty="0" smtClean="0">
                <a:solidFill>
                  <a:schemeClr val="tx1"/>
                </a:solidFill>
              </a:rPr>
              <a:t> </a:t>
            </a:r>
            <a:r>
              <a:rPr lang="de-DE" sz="1400" dirty="0" err="1" smtClean="0">
                <a:solidFill>
                  <a:schemeClr val="tx1"/>
                </a:solidFill>
              </a:rPr>
              <a:t>Landscape</a:t>
            </a:r>
            <a:r>
              <a:rPr lang="de-DE" sz="1400" dirty="0" smtClean="0">
                <a:solidFill>
                  <a:schemeClr val="tx1"/>
                </a:solidFill>
              </a:rPr>
              <a:t> Research (ZALF)</a:t>
            </a:r>
            <a:endParaRPr lang="de-DE" sz="1800" dirty="0">
              <a:solidFill>
                <a:schemeClr val="tx1"/>
              </a:solidFill>
              <a:ea typeface="+mn-ea"/>
              <a:cs typeface="Open Sans Regular"/>
            </a:endParaRPr>
          </a:p>
        </p:txBody>
      </p:sp>
      <p:pic>
        <p:nvPicPr>
          <p:cNvPr id="24" name="Grafik 2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31301" y="-900"/>
            <a:ext cx="1294720" cy="1294720"/>
          </a:xfrm>
          <a:prstGeom prst="rect">
            <a:avLst/>
          </a:prstGeom>
        </p:spPr>
      </p:pic>
      <p:grpSp>
        <p:nvGrpSpPr>
          <p:cNvPr id="47" name="Gruppieren 46"/>
          <p:cNvGrpSpPr/>
          <p:nvPr userDrawn="1"/>
        </p:nvGrpSpPr>
        <p:grpSpPr>
          <a:xfrm>
            <a:off x="0" y="1293820"/>
            <a:ext cx="9144000" cy="68255"/>
            <a:chOff x="446090" y="1169939"/>
            <a:chExt cx="3101275" cy="254099"/>
          </a:xfrm>
        </p:grpSpPr>
        <p:sp>
          <p:nvSpPr>
            <p:cNvPr id="48" name="Rechteck 47"/>
            <p:cNvSpPr/>
            <p:nvPr/>
          </p:nvSpPr>
          <p:spPr>
            <a:xfrm>
              <a:off x="446090" y="1169939"/>
              <a:ext cx="514967" cy="2540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lIns="121917" tIns="60958" rIns="121917" bIns="60958" rtlCol="0" anchor="ctr"/>
            <a:lstStyle/>
            <a:p>
              <a:pPr algn="ctr"/>
              <a:endParaRPr lang="de-DE" sz="9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9" name="Rechteck 48"/>
            <p:cNvSpPr/>
            <p:nvPr/>
          </p:nvSpPr>
          <p:spPr>
            <a:xfrm>
              <a:off x="961055" y="1169939"/>
              <a:ext cx="517263" cy="2540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lIns="121917" tIns="60958" rIns="121917" bIns="60958" rtlCol="0" anchor="ctr"/>
            <a:lstStyle/>
            <a:p>
              <a:pPr algn="ctr"/>
              <a:endParaRPr lang="de-DE" sz="9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0" name="Rechteck 49"/>
            <p:cNvSpPr/>
            <p:nvPr/>
          </p:nvSpPr>
          <p:spPr>
            <a:xfrm>
              <a:off x="1478318" y="1169939"/>
              <a:ext cx="517263" cy="25409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lIns="121917" tIns="60958" rIns="121917" bIns="60958" rtlCol="0" anchor="ctr"/>
            <a:lstStyle/>
            <a:p>
              <a:pPr algn="ctr"/>
              <a:endParaRPr lang="de-DE" sz="9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1" name="Rechteck 50"/>
            <p:cNvSpPr/>
            <p:nvPr/>
          </p:nvSpPr>
          <p:spPr>
            <a:xfrm>
              <a:off x="1995579" y="1169939"/>
              <a:ext cx="517263" cy="2540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lIns="121917" tIns="60958" rIns="121917" bIns="60958" rtlCol="0" anchor="ctr"/>
            <a:lstStyle/>
            <a:p>
              <a:pPr algn="ctr"/>
              <a:endParaRPr lang="de-DE" sz="9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2" name="Rechteck 51"/>
            <p:cNvSpPr/>
            <p:nvPr/>
          </p:nvSpPr>
          <p:spPr>
            <a:xfrm>
              <a:off x="2512841" y="1169939"/>
              <a:ext cx="517263" cy="25409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lIns="121917" tIns="60958" rIns="121917" bIns="60958" rtlCol="0" anchor="ctr"/>
            <a:lstStyle/>
            <a:p>
              <a:pPr algn="ctr"/>
              <a:endParaRPr lang="de-DE" sz="9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3" name="Rechteck 52"/>
            <p:cNvSpPr/>
            <p:nvPr/>
          </p:nvSpPr>
          <p:spPr>
            <a:xfrm>
              <a:off x="3030102" y="1169939"/>
              <a:ext cx="517263" cy="25409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lIns="121917" tIns="60958" rIns="121917" bIns="60958" rtlCol="0" anchor="ctr"/>
            <a:lstStyle/>
            <a:p>
              <a:pPr algn="ctr"/>
              <a:endParaRPr lang="de-DE" sz="9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54" name="Titel 1"/>
          <p:cNvSpPr txBox="1">
            <a:spLocks/>
          </p:cNvSpPr>
          <p:nvPr userDrawn="1"/>
        </p:nvSpPr>
        <p:spPr>
          <a:xfrm>
            <a:off x="433208" y="6317663"/>
            <a:ext cx="469286" cy="24235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2"/>
                </a:solidFill>
                <a:latin typeface="+mn-lt"/>
                <a:ea typeface="+mj-ea"/>
                <a:cs typeface="Open Sans bold"/>
              </a:defRPr>
            </a:lvl1pPr>
          </a:lstStyle>
          <a:p>
            <a:r>
              <a:rPr lang="de-DE" sz="1100" dirty="0" smtClean="0">
                <a:solidFill>
                  <a:schemeClr val="tx1"/>
                </a:solidFill>
              </a:rPr>
              <a:t>Date:</a:t>
            </a:r>
            <a:endParaRPr lang="de-DE" sz="800" dirty="0">
              <a:solidFill>
                <a:schemeClr val="tx1"/>
              </a:solidFill>
              <a:ea typeface="+mn-ea"/>
              <a:cs typeface="Open Sans Regular"/>
            </a:endParaRPr>
          </a:p>
        </p:txBody>
      </p:sp>
      <p:sp>
        <p:nvSpPr>
          <p:cNvPr id="55" name="Textplatzhalt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803423" y="6317663"/>
            <a:ext cx="1976065" cy="242357"/>
          </a:xfrm>
        </p:spPr>
        <p:txBody>
          <a:bodyPr lIns="0" tIns="0" rIns="0"/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 err="1" smtClean="0"/>
              <a:t>Month</a:t>
            </a:r>
            <a:r>
              <a:rPr lang="de-DE" dirty="0" smtClean="0"/>
              <a:t> DD, YYYY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1564099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407" userDrawn="1">
          <p15:clr>
            <a:srgbClr val="FBAE40"/>
          </p15:clr>
        </p15:guide>
        <p15:guide id="2" pos="5488" userDrawn="1">
          <p15:clr>
            <a:srgbClr val="FBAE40"/>
          </p15:clr>
        </p15:guide>
        <p15:guide id="3" orient="horz" pos="1616" userDrawn="1">
          <p15:clr>
            <a:srgbClr val="FBAE40"/>
          </p15:clr>
        </p15:guide>
        <p15:guide id="4" pos="3016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33390" y="342312"/>
            <a:ext cx="6689305" cy="373449"/>
          </a:xfrm>
        </p:spPr>
        <p:txBody>
          <a:bodyPr lIns="0" tIns="0" bIns="0" anchor="b" anchorCtr="0"/>
          <a:lstStyle>
            <a:lvl1pPr marL="0" indent="0">
              <a:buNone/>
              <a:defRPr sz="2100" baseline="0">
                <a:solidFill>
                  <a:schemeClr val="bg2"/>
                </a:solidFill>
                <a:latin typeface="+mn-lt"/>
                <a:cs typeface="Open Sans Bold"/>
              </a:defRPr>
            </a:lvl1pPr>
          </a:lstStyle>
          <a:p>
            <a:pPr lvl="0"/>
            <a:r>
              <a:rPr lang="de-DE" dirty="0">
                <a:latin typeface="+mn-lt"/>
              </a:rPr>
              <a:t>Seitenüberschrift, Segoe UI, 21pt</a:t>
            </a:r>
            <a:endParaRPr lang="de-DE" dirty="0"/>
          </a:p>
        </p:txBody>
      </p:sp>
      <p:sp>
        <p:nvSpPr>
          <p:cNvPr id="33" name="Bildplatzhalter 27"/>
          <p:cNvSpPr>
            <a:spLocks noGrp="1"/>
          </p:cNvSpPr>
          <p:nvPr>
            <p:ph type="pic" sz="quarter" idx="14"/>
          </p:nvPr>
        </p:nvSpPr>
        <p:spPr>
          <a:xfrm>
            <a:off x="4914900" y="1633987"/>
            <a:ext cx="3784600" cy="3200487"/>
          </a:xfrm>
        </p:spPr>
        <p:txBody>
          <a:bodyPr/>
          <a:lstStyle>
            <a:lvl1pPr>
              <a:defRPr sz="1600"/>
            </a:lvl1pPr>
          </a:lstStyle>
          <a:p>
            <a:endParaRPr lang="de-DE" dirty="0"/>
          </a:p>
        </p:txBody>
      </p:sp>
      <p:sp>
        <p:nvSpPr>
          <p:cNvPr id="41" name="Textplatzhalter 40"/>
          <p:cNvSpPr>
            <a:spLocks noGrp="1"/>
          </p:cNvSpPr>
          <p:nvPr>
            <p:ph type="body" sz="quarter" idx="21" hasCustomPrompt="1"/>
          </p:nvPr>
        </p:nvSpPr>
        <p:spPr>
          <a:xfrm>
            <a:off x="444501" y="1634067"/>
            <a:ext cx="4176716" cy="584200"/>
          </a:xfrm>
        </p:spPr>
        <p:txBody>
          <a:bodyPr lIns="0" tIns="0"/>
          <a:lstStyle>
            <a:lvl1pPr marL="0" indent="0">
              <a:buNone/>
              <a:defRPr sz="1600" baseline="0">
                <a:solidFill>
                  <a:srgbClr val="000000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Überschrift, Segoe UI </a:t>
            </a:r>
            <a:r>
              <a:rPr lang="de-DE" dirty="0" err="1"/>
              <a:t>Semibold</a:t>
            </a:r>
            <a:r>
              <a:rPr lang="de-DE" dirty="0"/>
              <a:t>, 16pt</a:t>
            </a:r>
          </a:p>
        </p:txBody>
      </p:sp>
      <p:sp>
        <p:nvSpPr>
          <p:cNvPr id="44" name="Textplatzhalter 43"/>
          <p:cNvSpPr>
            <a:spLocks noGrp="1"/>
          </p:cNvSpPr>
          <p:nvPr>
            <p:ph type="body" sz="quarter" idx="23" hasCustomPrompt="1"/>
          </p:nvPr>
        </p:nvSpPr>
        <p:spPr>
          <a:xfrm>
            <a:off x="4914900" y="4902200"/>
            <a:ext cx="3784600" cy="414867"/>
          </a:xfrm>
        </p:spPr>
        <p:txBody>
          <a:bodyPr lIns="0" tIns="0"/>
          <a:lstStyle>
            <a:lvl1pPr marL="0" indent="0">
              <a:buNone/>
              <a:defRPr sz="1100">
                <a:solidFill>
                  <a:srgbClr val="000000"/>
                </a:solidFill>
              </a:defRPr>
            </a:lvl1pPr>
          </a:lstStyle>
          <a:p>
            <a:pPr lvl="0"/>
            <a:r>
              <a:rPr lang="de-DE" dirty="0"/>
              <a:t>Bildunterschrift, Segoe UI,11pt</a:t>
            </a:r>
          </a:p>
        </p:txBody>
      </p:sp>
      <p:sp>
        <p:nvSpPr>
          <p:cNvPr id="46" name="Textplatzhalter 45"/>
          <p:cNvSpPr>
            <a:spLocks noGrp="1"/>
          </p:cNvSpPr>
          <p:nvPr>
            <p:ph type="body" sz="quarter" idx="24" hasCustomPrompt="1"/>
          </p:nvPr>
        </p:nvSpPr>
        <p:spPr>
          <a:xfrm>
            <a:off x="444501" y="3488267"/>
            <a:ext cx="4176716" cy="1828800"/>
          </a:xfrm>
        </p:spPr>
        <p:txBody>
          <a:bodyPr lIns="0" tIns="0"/>
          <a:lstStyle>
            <a:lvl1pPr>
              <a:defRPr sz="160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de-DE" dirty="0"/>
              <a:t>Aufzählung, Segoe UI, 16pt</a:t>
            </a:r>
          </a:p>
        </p:txBody>
      </p:sp>
      <p:sp>
        <p:nvSpPr>
          <p:cNvPr id="47" name="Textplatzhalter 40"/>
          <p:cNvSpPr>
            <a:spLocks noGrp="1"/>
          </p:cNvSpPr>
          <p:nvPr>
            <p:ph type="body" sz="quarter" idx="22" hasCustomPrompt="1"/>
          </p:nvPr>
        </p:nvSpPr>
        <p:spPr>
          <a:xfrm>
            <a:off x="444501" y="2573867"/>
            <a:ext cx="4176716" cy="584200"/>
          </a:xfrm>
        </p:spPr>
        <p:txBody>
          <a:bodyPr lIns="0" tIns="0"/>
          <a:lstStyle>
            <a:lvl1pPr marL="0" indent="0">
              <a:buNone/>
              <a:defRPr sz="1600" baseline="0">
                <a:solidFill>
                  <a:srgbClr val="000000"/>
                </a:solidFill>
                <a:latin typeface="+mn-lt"/>
              </a:defRPr>
            </a:lvl1pPr>
          </a:lstStyle>
          <a:p>
            <a:pPr lvl="0"/>
            <a:r>
              <a:rPr lang="de-DE" dirty="0"/>
              <a:t>Textfeld, Segoe UI, 16pt</a:t>
            </a:r>
          </a:p>
        </p:txBody>
      </p:sp>
      <p:sp>
        <p:nvSpPr>
          <p:cNvPr id="10" name="Textplatzhalter 2"/>
          <p:cNvSpPr txBox="1">
            <a:spLocks/>
          </p:cNvSpPr>
          <p:nvPr userDrawn="1"/>
        </p:nvSpPr>
        <p:spPr>
          <a:xfrm>
            <a:off x="7847382" y="6274720"/>
            <a:ext cx="1018013" cy="289735"/>
          </a:xfrm>
          <a:prstGeom prst="rect">
            <a:avLst/>
          </a:prstGeom>
        </p:spPr>
        <p:txBody>
          <a:bodyPr vert="horz" lIns="91438" tIns="45719" rIns="91438" bIns="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Clr>
                <a:srgbClr val="4BA046"/>
              </a:buClr>
              <a:buSzPct val="100000"/>
              <a:buFont typeface="Wingdings" panose="05000000000000000000" pitchFamily="2" charset="2"/>
              <a:buNone/>
              <a:defRPr sz="800" kern="120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Open Sans Regular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4BA046"/>
              </a:buClr>
              <a:buSzPct val="100000"/>
              <a:buFont typeface="Wingdings" panose="05000000000000000000" pitchFamily="2" charset="2"/>
              <a:buChar char="§"/>
              <a:defRPr sz="2400" kern="1200">
                <a:solidFill>
                  <a:schemeClr val="bg2"/>
                </a:solidFill>
                <a:latin typeface="+mn-lt"/>
                <a:ea typeface="+mn-ea"/>
                <a:cs typeface="Open Sans Regular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4BA046"/>
              </a:buClr>
              <a:buSzPct val="100000"/>
              <a:buFont typeface="Wingdings" panose="05000000000000000000" pitchFamily="2" charset="2"/>
              <a:buChar char="§"/>
              <a:defRPr sz="2000" kern="1200">
                <a:solidFill>
                  <a:schemeClr val="bg2"/>
                </a:solidFill>
                <a:latin typeface="+mn-lt"/>
                <a:ea typeface="+mn-ea"/>
                <a:cs typeface="Open Sans Regular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4BA046"/>
              </a:buClr>
              <a:buSzPct val="100000"/>
              <a:buFont typeface="Wingdings" panose="05000000000000000000" pitchFamily="2" charset="2"/>
              <a:buChar char="§"/>
              <a:defRPr sz="1600" kern="1200">
                <a:solidFill>
                  <a:schemeClr val="bg2"/>
                </a:solidFill>
                <a:latin typeface="+mn-lt"/>
                <a:ea typeface="+mn-ea"/>
                <a:cs typeface="Open Sans Regular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4BA046"/>
              </a:buClr>
              <a:buSzPct val="100000"/>
              <a:buFont typeface="Wingdings" panose="05000000000000000000" pitchFamily="2" charset="2"/>
              <a:buChar char="§"/>
              <a:defRPr sz="1000" kern="1200">
                <a:solidFill>
                  <a:schemeClr val="bg2"/>
                </a:solidFill>
                <a:latin typeface="+mn-lt"/>
                <a:ea typeface="+mn-ea"/>
                <a:cs typeface="Open Sans Regular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1100" dirty="0">
                <a:solidFill>
                  <a:schemeClr val="bg1">
                    <a:lumMod val="65000"/>
                  </a:schemeClr>
                </a:solidFill>
              </a:rPr>
              <a:t>www.zalf.de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 algn="l"/>
            <a:r>
              <a:rPr lang="de-DE" smtClean="0"/>
              <a:t>Seite </a:t>
            </a:r>
            <a:fld id="{FE175BA4-6C46-4356-B80F-9421D35B408D}" type="slidenum">
              <a:rPr lang="de-DE" smtClean="0"/>
              <a:pPr algn="l"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1389944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folie_mit_Partner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nhaltsplatzhalter 2"/>
          <p:cNvSpPr>
            <a:spLocks noGrp="1"/>
          </p:cNvSpPr>
          <p:nvPr>
            <p:ph sz="quarter" idx="17" hasCustomPrompt="1"/>
          </p:nvPr>
        </p:nvSpPr>
        <p:spPr>
          <a:xfrm>
            <a:off x="5321302" y="6239933"/>
            <a:ext cx="996951" cy="448699"/>
          </a:xfrm>
          <a:noFill/>
        </p:spPr>
        <p:txBody>
          <a:bodyPr/>
          <a:lstStyle>
            <a:lvl1pPr marL="0" indent="0" algn="l">
              <a:buNone/>
              <a:defRPr sz="700" baseline="0"/>
            </a:lvl1pPr>
          </a:lstStyle>
          <a:p>
            <a:pPr lvl="0"/>
            <a:r>
              <a:rPr lang="de-DE" dirty="0"/>
              <a:t>Platzhalter Partnerlogos</a:t>
            </a:r>
          </a:p>
        </p:txBody>
      </p:sp>
      <p:sp>
        <p:nvSpPr>
          <p:cNvPr id="11" name="Inhaltsplatzhalter 2"/>
          <p:cNvSpPr>
            <a:spLocks noGrp="1"/>
          </p:cNvSpPr>
          <p:nvPr>
            <p:ph sz="quarter" idx="18" hasCustomPrompt="1"/>
          </p:nvPr>
        </p:nvSpPr>
        <p:spPr>
          <a:xfrm>
            <a:off x="6521450" y="6239933"/>
            <a:ext cx="996951" cy="448699"/>
          </a:xfrm>
        </p:spPr>
        <p:txBody>
          <a:bodyPr/>
          <a:lstStyle>
            <a:lvl1pPr marL="0" indent="0" algn="l">
              <a:buNone/>
              <a:defRPr sz="700" baseline="0"/>
            </a:lvl1pPr>
          </a:lstStyle>
          <a:p>
            <a:pPr lvl="0"/>
            <a:r>
              <a:rPr lang="de-DE" dirty="0"/>
              <a:t>Platzhalter Partnerlogos</a:t>
            </a:r>
          </a:p>
        </p:txBody>
      </p:sp>
      <p:sp>
        <p:nvSpPr>
          <p:cNvPr id="12" name="Inhaltsplatzhalter 2"/>
          <p:cNvSpPr>
            <a:spLocks noGrp="1"/>
          </p:cNvSpPr>
          <p:nvPr>
            <p:ph sz="quarter" idx="19" hasCustomPrompt="1"/>
          </p:nvPr>
        </p:nvSpPr>
        <p:spPr>
          <a:xfrm>
            <a:off x="7702550" y="6239933"/>
            <a:ext cx="996951" cy="448699"/>
          </a:xfrm>
        </p:spPr>
        <p:txBody>
          <a:bodyPr/>
          <a:lstStyle>
            <a:lvl1pPr marL="0" indent="0" algn="l">
              <a:buNone/>
              <a:defRPr sz="700" baseline="0"/>
            </a:lvl1pPr>
          </a:lstStyle>
          <a:p>
            <a:pPr lvl="0"/>
            <a:r>
              <a:rPr lang="de-DE" dirty="0"/>
              <a:t>Platzhalter Partnerlogos</a:t>
            </a:r>
          </a:p>
        </p:txBody>
      </p:sp>
      <p:sp>
        <p:nvSpPr>
          <p:cNvPr id="14" name="Bildplatzhalter 27"/>
          <p:cNvSpPr>
            <a:spLocks noGrp="1"/>
          </p:cNvSpPr>
          <p:nvPr>
            <p:ph type="pic" sz="quarter" idx="14"/>
          </p:nvPr>
        </p:nvSpPr>
        <p:spPr>
          <a:xfrm>
            <a:off x="4914900" y="1633987"/>
            <a:ext cx="3784600" cy="3200487"/>
          </a:xfrm>
        </p:spPr>
        <p:txBody>
          <a:bodyPr/>
          <a:lstStyle>
            <a:lvl1pPr>
              <a:defRPr sz="1600"/>
            </a:lvl1pPr>
          </a:lstStyle>
          <a:p>
            <a:endParaRPr lang="de-DE" dirty="0"/>
          </a:p>
        </p:txBody>
      </p:sp>
      <p:sp>
        <p:nvSpPr>
          <p:cNvPr id="15" name="Textplatzhalter 40"/>
          <p:cNvSpPr>
            <a:spLocks noGrp="1"/>
          </p:cNvSpPr>
          <p:nvPr>
            <p:ph type="body" sz="quarter" idx="21" hasCustomPrompt="1"/>
          </p:nvPr>
        </p:nvSpPr>
        <p:spPr>
          <a:xfrm>
            <a:off x="444501" y="1634067"/>
            <a:ext cx="4176716" cy="584200"/>
          </a:xfrm>
        </p:spPr>
        <p:txBody>
          <a:bodyPr lIns="0" tIns="0"/>
          <a:lstStyle>
            <a:lvl1pPr marL="0" indent="0">
              <a:buNone/>
              <a:defRPr sz="1600" baseline="0">
                <a:solidFill>
                  <a:srgbClr val="000000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Überschrift, Segoe UI </a:t>
            </a:r>
            <a:r>
              <a:rPr lang="de-DE" dirty="0" err="1"/>
              <a:t>Semibold</a:t>
            </a:r>
            <a:r>
              <a:rPr lang="de-DE" dirty="0"/>
              <a:t>, 16pt</a:t>
            </a:r>
          </a:p>
        </p:txBody>
      </p:sp>
      <p:sp>
        <p:nvSpPr>
          <p:cNvPr id="16" name="Textplatzhalter 43"/>
          <p:cNvSpPr>
            <a:spLocks noGrp="1"/>
          </p:cNvSpPr>
          <p:nvPr>
            <p:ph type="body" sz="quarter" idx="23" hasCustomPrompt="1"/>
          </p:nvPr>
        </p:nvSpPr>
        <p:spPr>
          <a:xfrm>
            <a:off x="4914900" y="4902200"/>
            <a:ext cx="3784600" cy="414867"/>
          </a:xfrm>
        </p:spPr>
        <p:txBody>
          <a:bodyPr lIns="0" tIns="0"/>
          <a:lstStyle>
            <a:lvl1pPr marL="0" indent="0">
              <a:buNone/>
              <a:defRPr sz="1100">
                <a:solidFill>
                  <a:srgbClr val="000000"/>
                </a:solidFill>
              </a:defRPr>
            </a:lvl1pPr>
          </a:lstStyle>
          <a:p>
            <a:pPr lvl="0"/>
            <a:r>
              <a:rPr lang="de-DE" dirty="0"/>
              <a:t>Bildunterschrift, Segoe UI, 11pt</a:t>
            </a:r>
          </a:p>
        </p:txBody>
      </p:sp>
      <p:sp>
        <p:nvSpPr>
          <p:cNvPr id="17" name="Textplatzhalter 45"/>
          <p:cNvSpPr>
            <a:spLocks noGrp="1"/>
          </p:cNvSpPr>
          <p:nvPr>
            <p:ph type="body" sz="quarter" idx="24" hasCustomPrompt="1"/>
          </p:nvPr>
        </p:nvSpPr>
        <p:spPr>
          <a:xfrm>
            <a:off x="444501" y="3488267"/>
            <a:ext cx="4176716" cy="1828800"/>
          </a:xfrm>
        </p:spPr>
        <p:txBody>
          <a:bodyPr lIns="0" tIns="0"/>
          <a:lstStyle>
            <a:lvl1pPr>
              <a:defRPr sz="160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de-DE" dirty="0"/>
              <a:t>Aufzählung, Segoe UI, 16pt</a:t>
            </a:r>
          </a:p>
        </p:txBody>
      </p:sp>
      <p:sp>
        <p:nvSpPr>
          <p:cNvPr id="18" name="Textplatzhalter 40"/>
          <p:cNvSpPr>
            <a:spLocks noGrp="1"/>
          </p:cNvSpPr>
          <p:nvPr>
            <p:ph type="body" sz="quarter" idx="22" hasCustomPrompt="1"/>
          </p:nvPr>
        </p:nvSpPr>
        <p:spPr>
          <a:xfrm>
            <a:off x="444501" y="2573867"/>
            <a:ext cx="4176716" cy="584200"/>
          </a:xfrm>
        </p:spPr>
        <p:txBody>
          <a:bodyPr lIns="0" tIns="0"/>
          <a:lstStyle>
            <a:lvl1pPr marL="0" indent="0">
              <a:buNone/>
              <a:defRPr sz="1600" baseline="0">
                <a:solidFill>
                  <a:srgbClr val="000000"/>
                </a:solidFill>
                <a:latin typeface="+mn-lt"/>
              </a:defRPr>
            </a:lvl1pPr>
          </a:lstStyle>
          <a:p>
            <a:pPr lvl="0"/>
            <a:r>
              <a:rPr lang="de-DE" dirty="0"/>
              <a:t>Textfeld, Segoe UI, 16pt</a:t>
            </a:r>
          </a:p>
        </p:txBody>
      </p:sp>
      <p:sp>
        <p:nvSpPr>
          <p:cNvPr id="19" name="Textplatzhalt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33390" y="342312"/>
            <a:ext cx="6689305" cy="373449"/>
          </a:xfrm>
        </p:spPr>
        <p:txBody>
          <a:bodyPr lIns="0" tIns="0" bIns="0" anchor="b" anchorCtr="0"/>
          <a:lstStyle>
            <a:lvl1pPr marL="0" indent="0">
              <a:buNone/>
              <a:defRPr sz="2100" baseline="0">
                <a:solidFill>
                  <a:schemeClr val="bg2"/>
                </a:solidFill>
                <a:latin typeface="+mn-lt"/>
                <a:cs typeface="Open Sans Bold"/>
              </a:defRPr>
            </a:lvl1pPr>
          </a:lstStyle>
          <a:p>
            <a:pPr lvl="0"/>
            <a:r>
              <a:rPr lang="de-DE" dirty="0">
                <a:latin typeface="+mn-lt"/>
              </a:rPr>
              <a:t>Seitenüberschrift, Segoe UI, 21pt</a:t>
            </a:r>
            <a:endParaRPr lang="de-DE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 algn="l"/>
            <a:r>
              <a:rPr lang="de-DE"/>
              <a:t>Seite </a:t>
            </a:r>
            <a:fld id="{FE175BA4-6C46-4356-B80F-9421D35B408D}" type="slidenum">
              <a:rPr lang="de-DE" smtClean="0"/>
              <a:pPr algn="l"/>
              <a:t>‹#›</a:t>
            </a:fld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154791234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0"/>
            <a:ext cx="9144000" cy="110913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de-DE" sz="1800"/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33393" y="359805"/>
            <a:ext cx="6638751" cy="57152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47132" y="1320791"/>
            <a:ext cx="8371421" cy="4711711"/>
          </a:xfrm>
          <a:prstGeom prst="rect">
            <a:avLst/>
          </a:prstGeom>
        </p:spPr>
        <p:txBody>
          <a:bodyPr vert="horz" lIns="121917" tIns="60958" rIns="121917" bIns="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grpSp>
        <p:nvGrpSpPr>
          <p:cNvPr id="15" name="Gruppieren 14"/>
          <p:cNvGrpSpPr/>
          <p:nvPr userDrawn="1"/>
        </p:nvGrpSpPr>
        <p:grpSpPr>
          <a:xfrm>
            <a:off x="6039913" y="1039145"/>
            <a:ext cx="3101275" cy="127049"/>
            <a:chOff x="438140" y="992982"/>
            <a:chExt cx="3101274" cy="190574"/>
          </a:xfrm>
        </p:grpSpPr>
        <p:sp>
          <p:nvSpPr>
            <p:cNvPr id="16" name="Rechteck 15"/>
            <p:cNvSpPr/>
            <p:nvPr userDrawn="1"/>
          </p:nvSpPr>
          <p:spPr>
            <a:xfrm>
              <a:off x="438140" y="992982"/>
              <a:ext cx="514966" cy="190574"/>
            </a:xfrm>
            <a:prstGeom prst="rect">
              <a:avLst/>
            </a:prstGeom>
            <a:solidFill>
              <a:srgbClr val="AFB69F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de-DE" sz="9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" name="Rechteck 16"/>
            <p:cNvSpPr/>
            <p:nvPr userDrawn="1"/>
          </p:nvSpPr>
          <p:spPr>
            <a:xfrm>
              <a:off x="953106" y="992982"/>
              <a:ext cx="517262" cy="190574"/>
            </a:xfrm>
            <a:prstGeom prst="rect">
              <a:avLst/>
            </a:prstGeom>
            <a:solidFill>
              <a:srgbClr val="C2C8A2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de-DE" sz="9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" name="Rechteck 17"/>
            <p:cNvSpPr/>
            <p:nvPr userDrawn="1"/>
          </p:nvSpPr>
          <p:spPr>
            <a:xfrm>
              <a:off x="1470368" y="992982"/>
              <a:ext cx="517262" cy="190574"/>
            </a:xfrm>
            <a:prstGeom prst="rect">
              <a:avLst/>
            </a:prstGeom>
            <a:solidFill>
              <a:srgbClr val="A3B7A1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de-DE" sz="9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" name="Rechteck 18"/>
            <p:cNvSpPr/>
            <p:nvPr userDrawn="1"/>
          </p:nvSpPr>
          <p:spPr>
            <a:xfrm>
              <a:off x="1987630" y="992982"/>
              <a:ext cx="517262" cy="190574"/>
            </a:xfrm>
            <a:prstGeom prst="rect">
              <a:avLst/>
            </a:prstGeom>
            <a:solidFill>
              <a:srgbClr val="A9C8B2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de-DE" sz="9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" name="Rechteck 19"/>
            <p:cNvSpPr/>
            <p:nvPr userDrawn="1"/>
          </p:nvSpPr>
          <p:spPr>
            <a:xfrm>
              <a:off x="2504891" y="992982"/>
              <a:ext cx="517262" cy="190574"/>
            </a:xfrm>
            <a:prstGeom prst="rect">
              <a:avLst/>
            </a:prstGeom>
            <a:solidFill>
              <a:srgbClr val="A3B3AF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de-DE" sz="9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" name="Rechteck 20"/>
            <p:cNvSpPr/>
            <p:nvPr userDrawn="1"/>
          </p:nvSpPr>
          <p:spPr>
            <a:xfrm>
              <a:off x="3022152" y="992982"/>
              <a:ext cx="517262" cy="190574"/>
            </a:xfrm>
            <a:prstGeom prst="rect">
              <a:avLst/>
            </a:prstGeom>
            <a:solidFill>
              <a:srgbClr val="9EC0BE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de-DE" sz="9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91"/>
          <a:stretch/>
        </p:blipFill>
        <p:spPr>
          <a:xfrm>
            <a:off x="8097087" y="88235"/>
            <a:ext cx="850232" cy="873743"/>
          </a:xfrm>
          <a:prstGeom prst="rect">
            <a:avLst/>
          </a:prstGeom>
          <a:noFill/>
        </p:spPr>
      </p:pic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>
          <a:xfrm>
            <a:off x="354389" y="6274800"/>
            <a:ext cx="1020563" cy="255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algn="l"/>
            <a:r>
              <a:rPr lang="de-DE" smtClean="0"/>
              <a:t>Seite </a:t>
            </a:r>
            <a:fld id="{FE175BA4-6C46-4356-B80F-9421D35B408D}" type="slidenum">
              <a:rPr lang="de-DE" smtClean="0"/>
              <a:pPr algn="l"/>
              <a:t>‹#›</a:t>
            </a:fld>
            <a:endParaRPr lang="de-DE" dirty="0"/>
          </a:p>
        </p:txBody>
      </p:sp>
      <p:sp>
        <p:nvSpPr>
          <p:cNvPr id="23" name="Rechteck 22"/>
          <p:cNvSpPr/>
          <p:nvPr userDrawn="1"/>
        </p:nvSpPr>
        <p:spPr>
          <a:xfrm>
            <a:off x="7553487" y="301906"/>
            <a:ext cx="543600" cy="446400"/>
          </a:xfrm>
          <a:prstGeom prst="rect">
            <a:avLst/>
          </a:prstGeom>
          <a:blipFill dpi="0" rotWithShape="1">
            <a:blip r:embed="rId7">
              <a:alphaModFix amt="56000"/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86329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4" r:id="rId2"/>
    <p:sldLayoutId id="2147483658" r:id="rId3"/>
    <p:sldLayoutId id="2147483663" r:id="rId4"/>
  </p:sldLayoutIdLst>
  <p:hf hdr="0" ftr="0" dt="0"/>
  <p:txStyles>
    <p:titleStyle>
      <a:lvl1pPr algn="l" defTabSz="457178" rtl="0" eaLnBrk="1" latinLnBrk="0" hangingPunct="1">
        <a:spcBef>
          <a:spcPct val="0"/>
        </a:spcBef>
        <a:buNone/>
        <a:defRPr sz="2400" kern="1200">
          <a:solidFill>
            <a:schemeClr val="bg2"/>
          </a:solidFill>
          <a:latin typeface="+mn-lt"/>
          <a:ea typeface="+mj-ea"/>
          <a:cs typeface="Open Sans bold"/>
        </a:defRPr>
      </a:lvl1pPr>
    </p:titleStyle>
    <p:bodyStyle>
      <a:lvl1pPr marL="342882" indent="-342882" algn="l" defTabSz="457178" rtl="0" eaLnBrk="1" latinLnBrk="0" hangingPunct="1">
        <a:spcBef>
          <a:spcPct val="20000"/>
        </a:spcBef>
        <a:buClr>
          <a:srgbClr val="4BA046"/>
        </a:buClr>
        <a:buSzPct val="100000"/>
        <a:buFont typeface="Wingdings" panose="05000000000000000000" pitchFamily="2" charset="2"/>
        <a:buChar char="§"/>
        <a:defRPr sz="2400" kern="1200">
          <a:solidFill>
            <a:schemeClr val="bg2"/>
          </a:solidFill>
          <a:latin typeface="+mn-lt"/>
          <a:ea typeface="+mn-ea"/>
          <a:cs typeface="Open Sans Regular"/>
        </a:defRPr>
      </a:lvl1pPr>
      <a:lvl2pPr marL="742913" indent="-285737" algn="l" defTabSz="457178" rtl="0" eaLnBrk="1" latinLnBrk="0" hangingPunct="1">
        <a:spcBef>
          <a:spcPct val="20000"/>
        </a:spcBef>
        <a:buClr>
          <a:srgbClr val="4BA046"/>
        </a:buClr>
        <a:buSzPct val="100000"/>
        <a:buFont typeface="Wingdings" panose="05000000000000000000" pitchFamily="2" charset="2"/>
        <a:buChar char="§"/>
        <a:defRPr sz="2400" kern="1200">
          <a:solidFill>
            <a:schemeClr val="bg2"/>
          </a:solidFill>
          <a:latin typeface="+mn-lt"/>
          <a:ea typeface="+mn-ea"/>
          <a:cs typeface="Open Sans Regular"/>
        </a:defRPr>
      </a:lvl2pPr>
      <a:lvl3pPr marL="1142942" indent="-228589" algn="l" defTabSz="457178" rtl="0" eaLnBrk="1" latinLnBrk="0" hangingPunct="1">
        <a:spcBef>
          <a:spcPct val="20000"/>
        </a:spcBef>
        <a:buClr>
          <a:srgbClr val="4BA046"/>
        </a:buClr>
        <a:buSzPct val="100000"/>
        <a:buFont typeface="Wingdings" panose="05000000000000000000" pitchFamily="2" charset="2"/>
        <a:buChar char="§"/>
        <a:defRPr sz="2000" kern="1200">
          <a:solidFill>
            <a:schemeClr val="bg2"/>
          </a:solidFill>
          <a:latin typeface="+mn-lt"/>
          <a:ea typeface="+mn-ea"/>
          <a:cs typeface="Open Sans Regular"/>
        </a:defRPr>
      </a:lvl3pPr>
      <a:lvl4pPr marL="1600120" indent="-228589" algn="l" defTabSz="457178" rtl="0" eaLnBrk="1" latinLnBrk="0" hangingPunct="1">
        <a:spcBef>
          <a:spcPct val="20000"/>
        </a:spcBef>
        <a:buClr>
          <a:srgbClr val="4BA046"/>
        </a:buClr>
        <a:buSzPct val="100000"/>
        <a:buFont typeface="Wingdings" panose="05000000000000000000" pitchFamily="2" charset="2"/>
        <a:buChar char="§"/>
        <a:defRPr sz="1600" kern="1200">
          <a:solidFill>
            <a:schemeClr val="bg2"/>
          </a:solidFill>
          <a:latin typeface="+mn-lt"/>
          <a:ea typeface="+mn-ea"/>
          <a:cs typeface="Open Sans Regular"/>
        </a:defRPr>
      </a:lvl4pPr>
      <a:lvl5pPr marL="2057298" indent="-228589" algn="l" defTabSz="457178" rtl="0" eaLnBrk="1" latinLnBrk="0" hangingPunct="1">
        <a:spcBef>
          <a:spcPct val="20000"/>
        </a:spcBef>
        <a:buClr>
          <a:srgbClr val="4BA046"/>
        </a:buClr>
        <a:buSzPct val="100000"/>
        <a:buFont typeface="Wingdings" panose="05000000000000000000" pitchFamily="2" charset="2"/>
        <a:buChar char="§"/>
        <a:defRPr sz="1000" kern="1200">
          <a:solidFill>
            <a:schemeClr val="bg2"/>
          </a:solidFill>
          <a:latin typeface="+mn-lt"/>
          <a:ea typeface="+mn-ea"/>
          <a:cs typeface="Open Sans Regular"/>
        </a:defRPr>
      </a:lvl5pPr>
      <a:lvl6pPr marL="2514474" indent="-228589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jpeg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platzhalter 26"/>
          <p:cNvSpPr>
            <a:spLocks noGrp="1"/>
          </p:cNvSpPr>
          <p:nvPr>
            <p:ph type="body" sz="quarter" idx="14"/>
          </p:nvPr>
        </p:nvSpPr>
        <p:spPr>
          <a:xfrm>
            <a:off x="803423" y="6336880"/>
            <a:ext cx="1976065" cy="242357"/>
          </a:xfrm>
        </p:spPr>
        <p:txBody>
          <a:bodyPr/>
          <a:lstStyle/>
          <a:p>
            <a:r>
              <a:rPr lang="de-DE" b="1" dirty="0" smtClean="0"/>
              <a:t>May </a:t>
            </a:r>
            <a:r>
              <a:rPr lang="de-DE" b="1" dirty="0"/>
              <a:t>8</a:t>
            </a:r>
            <a:r>
              <a:rPr lang="de-DE" b="1" dirty="0" smtClean="0"/>
              <a:t>, </a:t>
            </a:r>
            <a:r>
              <a:rPr lang="de-DE" b="1" dirty="0" smtClean="0"/>
              <a:t>2019</a:t>
            </a:r>
            <a:endParaRPr lang="de-DE" b="1" dirty="0"/>
          </a:p>
        </p:txBody>
      </p:sp>
      <p:sp>
        <p:nvSpPr>
          <p:cNvPr id="8" name="Textplatzhalter 26"/>
          <p:cNvSpPr>
            <a:spLocks noGrp="1"/>
          </p:cNvSpPr>
          <p:nvPr>
            <p:ph type="body" sz="quarter" idx="14"/>
          </p:nvPr>
        </p:nvSpPr>
        <p:spPr>
          <a:xfrm>
            <a:off x="-61940" y="1403681"/>
            <a:ext cx="9205940" cy="1160846"/>
          </a:xfrm>
        </p:spPr>
        <p:txBody>
          <a:bodyPr/>
          <a:lstStyle/>
          <a:p>
            <a:pPr algn="ctr"/>
            <a:r>
              <a:rPr lang="en-US" sz="2400" b="1" dirty="0"/>
              <a:t>Novel robotic chamber system for the accurate and precise determination of </a:t>
            </a:r>
            <a:r>
              <a:rPr lang="en-US" sz="2400" b="1" dirty="0" err="1"/>
              <a:t>spatio</a:t>
            </a:r>
            <a:r>
              <a:rPr lang="en-US" sz="2400" b="1" dirty="0"/>
              <a:t>-temporal CO</a:t>
            </a:r>
            <a:r>
              <a:rPr lang="en-US" sz="2400" b="1" baseline="-25000" dirty="0"/>
              <a:t>2</a:t>
            </a:r>
            <a:r>
              <a:rPr lang="en-US" sz="2400" b="1" dirty="0"/>
              <a:t> flux dynamics on heterogeneous cropland  </a:t>
            </a:r>
            <a:endParaRPr lang="de-DE" sz="2400" b="1" dirty="0"/>
          </a:p>
          <a:p>
            <a:endParaRPr lang="de-DE" sz="20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3973" y="6019653"/>
            <a:ext cx="1243251" cy="6920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3776" y="6058554"/>
            <a:ext cx="1760602" cy="7262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513" y="6022765"/>
            <a:ext cx="1722338" cy="688935"/>
          </a:xfrm>
          <a:prstGeom prst="rect">
            <a:avLst/>
          </a:prstGeom>
        </p:spPr>
      </p:pic>
      <p:pic>
        <p:nvPicPr>
          <p:cNvPr id="9" name="Picture 3" descr="G:\Bilder_Portalkran\Portal_25_06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2" b="15018"/>
          <a:stretch/>
        </p:blipFill>
        <p:spPr bwMode="auto">
          <a:xfrm>
            <a:off x="4631567" y="2555185"/>
            <a:ext cx="4383960" cy="3068074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18661" y="3260935"/>
            <a:ext cx="43323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latin typeface="Times New Roman" panose="02020603050405020304" pitchFamily="18" charset="0"/>
                <a:ea typeface="Palatino Linotype" panose="02040502050505030304" pitchFamily="18" charset="0"/>
                <a:cs typeface="Palatino Linotype" panose="02040502050505030304" pitchFamily="18" charset="0"/>
              </a:rPr>
              <a:t>Vaidya</a:t>
            </a:r>
            <a:r>
              <a:rPr lang="en-US" sz="1400" b="1" baseline="30000" dirty="0">
                <a:latin typeface="Times New Roman" panose="02020603050405020304" pitchFamily="18" charset="0"/>
                <a:ea typeface="Palatino Linotype" panose="02040502050505030304" pitchFamily="18" charset="0"/>
                <a:cs typeface="Palatino Linotype" panose="02040502050505030304" pitchFamily="18" charset="0"/>
              </a:rPr>
              <a:t> </a:t>
            </a:r>
            <a:r>
              <a:rPr lang="en-US" sz="1400" b="1" dirty="0" smtClean="0">
                <a:latin typeface="Times New Roman" panose="02020603050405020304" pitchFamily="18" charset="0"/>
                <a:ea typeface="Palatino Linotype" panose="02040502050505030304" pitchFamily="18" charset="0"/>
                <a:cs typeface="Palatino Linotype" panose="02040502050505030304" pitchFamily="18" charset="0"/>
              </a:rPr>
              <a:t>S</a:t>
            </a:r>
            <a:r>
              <a:rPr lang="en-US" sz="1400" dirty="0">
                <a:latin typeface="Times New Roman" panose="02020603050405020304" pitchFamily="18" charset="0"/>
                <a:ea typeface="Palatino Linotype" panose="02040502050505030304" pitchFamily="18" charset="0"/>
                <a:cs typeface="Palatino Linotype" panose="02040502050505030304" pitchFamily="18" charset="0"/>
              </a:rPr>
              <a:t>, </a:t>
            </a:r>
            <a:r>
              <a:rPr lang="en-US" sz="1400" dirty="0" smtClean="0">
                <a:latin typeface="Times New Roman" panose="02020603050405020304" pitchFamily="18" charset="0"/>
                <a:ea typeface="Palatino Linotype" panose="02040502050505030304" pitchFamily="18" charset="0"/>
                <a:cs typeface="Palatino Linotype" panose="02040502050505030304" pitchFamily="18" charset="0"/>
              </a:rPr>
              <a:t>Schmidt </a:t>
            </a:r>
            <a:r>
              <a:rPr lang="en-US" sz="1400" dirty="0">
                <a:latin typeface="Times New Roman" panose="02020603050405020304" pitchFamily="18" charset="0"/>
                <a:ea typeface="Palatino Linotype" panose="02040502050505030304" pitchFamily="18" charset="0"/>
                <a:cs typeface="Palatino Linotype" panose="02040502050505030304" pitchFamily="18" charset="0"/>
              </a:rPr>
              <a:t>M, </a:t>
            </a:r>
            <a:r>
              <a:rPr lang="en-US" sz="1400" dirty="0" err="1" smtClean="0">
                <a:latin typeface="Times New Roman" panose="02020603050405020304" pitchFamily="18" charset="0"/>
                <a:ea typeface="Palatino Linotype" panose="02040502050505030304" pitchFamily="18" charset="0"/>
                <a:cs typeface="Palatino Linotype" panose="02040502050505030304" pitchFamily="18" charset="0"/>
              </a:rPr>
              <a:t>Rakowski</a:t>
            </a:r>
            <a:r>
              <a:rPr lang="en-US" sz="1400" dirty="0" smtClean="0">
                <a:latin typeface="Times New Roman" panose="02020603050405020304" pitchFamily="18" charset="0"/>
                <a:ea typeface="Palatino Linotype" panose="02040502050505030304" pitchFamily="18" charset="0"/>
                <a:cs typeface="Palatino Linotype" panose="02040502050505030304" pitchFamily="18" charset="0"/>
              </a:rPr>
              <a:t> </a:t>
            </a:r>
            <a:r>
              <a:rPr lang="en-US" sz="1400" dirty="0">
                <a:latin typeface="Times New Roman" panose="02020603050405020304" pitchFamily="18" charset="0"/>
                <a:ea typeface="Palatino Linotype" panose="02040502050505030304" pitchFamily="18" charset="0"/>
                <a:cs typeface="Palatino Linotype" panose="02040502050505030304" pitchFamily="18" charset="0"/>
              </a:rPr>
              <a:t>P, </a:t>
            </a:r>
            <a:r>
              <a:rPr lang="en-US" sz="1400" dirty="0" err="1" smtClean="0">
                <a:latin typeface="Times New Roman" panose="02020603050405020304" pitchFamily="18" charset="0"/>
                <a:ea typeface="Palatino Linotype" panose="02040502050505030304" pitchFamily="18" charset="0"/>
                <a:cs typeface="Palatino Linotype" panose="02040502050505030304" pitchFamily="18" charset="0"/>
              </a:rPr>
              <a:t>Verch</a:t>
            </a:r>
            <a:r>
              <a:rPr lang="en-US" sz="1400" dirty="0" smtClean="0">
                <a:latin typeface="Times New Roman" panose="02020603050405020304" pitchFamily="18" charset="0"/>
                <a:ea typeface="Palatino Linotype" panose="02040502050505030304" pitchFamily="18" charset="0"/>
                <a:cs typeface="Palatino Linotype" panose="02040502050505030304" pitchFamily="18" charset="0"/>
              </a:rPr>
              <a:t> </a:t>
            </a:r>
            <a:r>
              <a:rPr lang="en-US" sz="1400" dirty="0">
                <a:latin typeface="Times New Roman" panose="02020603050405020304" pitchFamily="18" charset="0"/>
                <a:ea typeface="Palatino Linotype" panose="02040502050505030304" pitchFamily="18" charset="0"/>
                <a:cs typeface="Palatino Linotype" panose="02040502050505030304" pitchFamily="18" charset="0"/>
              </a:rPr>
              <a:t>G, </a:t>
            </a:r>
            <a:r>
              <a:rPr lang="en-US" sz="1400" dirty="0" smtClean="0">
                <a:latin typeface="Times New Roman" panose="02020603050405020304" pitchFamily="18" charset="0"/>
                <a:ea typeface="Palatino Linotype" panose="02040502050505030304" pitchFamily="18" charset="0"/>
                <a:cs typeface="Palatino Linotype" panose="02040502050505030304" pitchFamily="18" charset="0"/>
              </a:rPr>
              <a:t>Augustin J</a:t>
            </a:r>
            <a:r>
              <a:rPr lang="en-US" sz="1400" dirty="0">
                <a:latin typeface="Times New Roman" panose="02020603050405020304" pitchFamily="18" charset="0"/>
                <a:ea typeface="Palatino Linotype" panose="02040502050505030304" pitchFamily="18" charset="0"/>
                <a:cs typeface="Palatino Linotype" panose="02040502050505030304" pitchFamily="18" charset="0"/>
              </a:rPr>
              <a:t>, </a:t>
            </a:r>
            <a:r>
              <a:rPr lang="en-US" sz="1400" dirty="0" smtClean="0">
                <a:latin typeface="Times New Roman" panose="02020603050405020304" pitchFamily="18" charset="0"/>
                <a:ea typeface="Palatino Linotype" panose="02040502050505030304" pitchFamily="18" charset="0"/>
                <a:cs typeface="Palatino Linotype" panose="02040502050505030304" pitchFamily="18" charset="0"/>
              </a:rPr>
              <a:t>Sommer </a:t>
            </a:r>
            <a:r>
              <a:rPr lang="en-US" sz="1400" dirty="0">
                <a:latin typeface="Times New Roman" panose="02020603050405020304" pitchFamily="18" charset="0"/>
                <a:ea typeface="Palatino Linotype" panose="02040502050505030304" pitchFamily="18" charset="0"/>
                <a:cs typeface="Palatino Linotype" panose="02040502050505030304" pitchFamily="18" charset="0"/>
              </a:rPr>
              <a:t>M, </a:t>
            </a:r>
            <a:r>
              <a:rPr lang="en-US" sz="1400" dirty="0" smtClean="0">
                <a:latin typeface="Times New Roman" panose="02020603050405020304" pitchFamily="18" charset="0"/>
                <a:ea typeface="Palatino Linotype" panose="02040502050505030304" pitchFamily="18" charset="0"/>
                <a:cs typeface="Palatino Linotype" panose="02040502050505030304" pitchFamily="18" charset="0"/>
              </a:rPr>
              <a:t>Hoffmann </a:t>
            </a:r>
            <a:r>
              <a:rPr lang="en-US" sz="1400" dirty="0">
                <a:latin typeface="Times New Roman" panose="02020603050405020304" pitchFamily="18" charset="0"/>
                <a:ea typeface="Palatino Linotype" panose="02040502050505030304" pitchFamily="18" charset="0"/>
                <a:cs typeface="Palatino Linotype" panose="02040502050505030304" pitchFamily="18" charset="0"/>
              </a:rPr>
              <a:t>M</a:t>
            </a:r>
            <a:endParaRPr lang="de-DE" sz="1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998"/>
          <a:stretch/>
        </p:blipFill>
        <p:spPr>
          <a:xfrm>
            <a:off x="803423" y="4737712"/>
            <a:ext cx="3048000" cy="105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084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sz="2800" b="1" i="1" dirty="0" err="1" smtClean="0"/>
              <a:t>Acknowledgements</a:t>
            </a:r>
            <a:r>
              <a:rPr lang="de-DE" sz="2800" b="1" i="1" dirty="0" smtClean="0"/>
              <a:t>:</a:t>
            </a:r>
            <a:endParaRPr lang="de-DE" sz="2800" b="1" i="1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 algn="l"/>
            <a:r>
              <a:rPr lang="de-DE" smtClean="0"/>
              <a:t>Seite </a:t>
            </a:r>
            <a:fld id="{FE175BA4-6C46-4356-B80F-9421D35B408D}" type="slidenum">
              <a:rPr lang="de-DE" smtClean="0"/>
              <a:pPr algn="l"/>
              <a:t>10</a:t>
            </a:fld>
            <a:endParaRPr lang="de-DE" dirty="0"/>
          </a:p>
        </p:txBody>
      </p:sp>
      <p:sp>
        <p:nvSpPr>
          <p:cNvPr id="9" name="Rectangle 8"/>
          <p:cNvSpPr/>
          <p:nvPr/>
        </p:nvSpPr>
        <p:spPr>
          <a:xfrm>
            <a:off x="354389" y="1251146"/>
            <a:ext cx="8085418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2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study is supported by the German Federal Ministry of Food and Agriculture (FNR Grant: 22404117) within the project “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Krumensenke</a:t>
            </a:r>
            <a:r>
              <a:rPr lang="en-US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marL="285750" indent="-285750" algn="just">
              <a:lnSpc>
                <a:spcPct val="2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0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2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authors would like to thank all the team members of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Pfannenstiel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Pro project </a:t>
            </a:r>
            <a:r>
              <a:rPr lang="en-US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GmbH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 designing the structure of robotic chamber system, ATTEC 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Automation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Gmbh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 developing the scripts to operate the system and Nobert Bonk who 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ensured the continuous operation of the robotic chamber system</a:t>
            </a:r>
            <a:endParaRPr lang="de-DE" sz="2000" dirty="0">
              <a:latin typeface="Times New Roman" panose="02020603050405020304" pitchFamily="18" charset="0"/>
              <a:ea typeface="Palatino Linotype" panose="0204050205050503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38798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989" y="1373905"/>
            <a:ext cx="4410240" cy="330768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021945" y="4707491"/>
            <a:ext cx="47103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THANK YOU !</a:t>
            </a:r>
            <a:endParaRPr lang="en-US" sz="54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March 2, 2019</a:t>
            </a:r>
          </a:p>
        </p:txBody>
      </p:sp>
    </p:spTree>
    <p:extLst>
      <p:ext uri="{BB962C8B-B14F-4D97-AF65-F5344CB8AC3E}">
        <p14:creationId xmlns:p14="http://schemas.microsoft.com/office/powerpoint/2010/main" val="4148601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17490" y="355012"/>
            <a:ext cx="6689305" cy="373449"/>
          </a:xfrm>
        </p:spPr>
        <p:txBody>
          <a:bodyPr/>
          <a:lstStyle/>
          <a:p>
            <a:r>
              <a:rPr lang="de-DE" sz="2800" b="1" i="1" dirty="0" err="1" smtClean="0"/>
              <a:t>Introduction</a:t>
            </a:r>
            <a:r>
              <a:rPr lang="de-DE" b="1" i="1" dirty="0" smtClean="0"/>
              <a:t>:</a:t>
            </a:r>
            <a:endParaRPr lang="de-DE" b="1" i="1" dirty="0"/>
          </a:p>
        </p:txBody>
      </p:sp>
      <p:sp>
        <p:nvSpPr>
          <p:cNvPr id="5" name="Rectangle 4"/>
          <p:cNvSpPr/>
          <p:nvPr/>
        </p:nvSpPr>
        <p:spPr>
          <a:xfrm>
            <a:off x="122896" y="1477941"/>
            <a:ext cx="8501060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b="1" dirty="0"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Measurement of CO</a:t>
            </a:r>
            <a:r>
              <a:rPr lang="en-US" sz="1600" b="1" baseline="-25000" dirty="0"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2</a:t>
            </a:r>
            <a:r>
              <a:rPr lang="en-US" sz="1600" b="1" dirty="0"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 gas exchange </a:t>
            </a:r>
            <a:r>
              <a:rPr lang="en-US" sz="1600" dirty="0" smtClean="0"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is </a:t>
            </a:r>
            <a:r>
              <a:rPr lang="en-US" sz="1600" dirty="0"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crucial for the accurate assessment of terrestrial carbon (C) sink.</a:t>
            </a:r>
          </a:p>
          <a:p>
            <a:endParaRPr lang="en-US" sz="1600" dirty="0">
              <a:latin typeface="Times New Roman" panose="02020603050405020304" pitchFamily="18" charset="0"/>
              <a:ea typeface="Palatino Linotype" panose="0204050205050503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However</a:t>
            </a:r>
            <a:r>
              <a:rPr lang="en-US" sz="1600" dirty="0" smtClean="0"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, </a:t>
            </a:r>
            <a:r>
              <a:rPr lang="en-US" sz="1600" b="1" dirty="0"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uncertainties </a:t>
            </a:r>
            <a:r>
              <a:rPr lang="en-US" sz="1600" b="1" dirty="0" smtClean="0"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occur </a:t>
            </a:r>
            <a:r>
              <a:rPr lang="en-US" sz="1600" dirty="0"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by ignoring the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dynamics of CO</a:t>
            </a:r>
            <a:r>
              <a:rPr lang="en-US" sz="1600" baseline="-25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fluxes</a:t>
            </a:r>
            <a:r>
              <a:rPr lang="en-US" sz="1600" dirty="0"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 caused by land use management or small scale soil heterogeneity resulted due to soil erosio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n.</a:t>
            </a:r>
          </a:p>
          <a:p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Current approaches to measure CO</a:t>
            </a:r>
            <a:r>
              <a:rPr lang="en-US" sz="1600" b="1" baseline="-25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gas exchanges 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have limitations </a:t>
            </a:r>
            <a:r>
              <a:rPr lang="en-US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accounting for small 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scale spatial heterogeneity </a:t>
            </a:r>
            <a:r>
              <a:rPr lang="en-US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(eddy covariance and automatic chambers) or 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short-term temporal variability </a:t>
            </a:r>
            <a:r>
              <a:rPr lang="en-US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(manual chambers)                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nfluences the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</a:t>
            </a:r>
            <a:r>
              <a:rPr lang="en-US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flux estimations while determining sink and source function. 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face these challenges, we developed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novel robotic chamber system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a high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temporal and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spatial resolution. 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purpose is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apply in manipulation experiment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 testing the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land use management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practices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which aims to sequester additional C and bind more N in a range of soil types. </a:t>
            </a:r>
            <a:endPara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132083" y="3626068"/>
            <a:ext cx="672662" cy="0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1840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 algn="l"/>
            <a:r>
              <a:rPr lang="de-DE" smtClean="0"/>
              <a:t>Seite </a:t>
            </a:r>
            <a:fld id="{FE175BA4-6C46-4356-B80F-9421D35B408D}" type="slidenum">
              <a:rPr lang="de-DE" smtClean="0"/>
              <a:pPr algn="l"/>
              <a:t>3</a:t>
            </a:fld>
            <a:endParaRPr lang="de-DE" dirty="0"/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5" r="5655"/>
          <a:stretch>
            <a:fillRect/>
          </a:stretch>
        </p:blipFill>
        <p:spPr>
          <a:xfrm>
            <a:off x="73202" y="1213530"/>
            <a:ext cx="2603499" cy="1743075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78" y="4884310"/>
            <a:ext cx="2603499" cy="17430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2" y="3043691"/>
            <a:ext cx="2619375" cy="1743075"/>
          </a:xfrm>
          <a:prstGeom prst="rect">
            <a:avLst/>
          </a:prstGeom>
        </p:spPr>
      </p:pic>
      <p:sp>
        <p:nvSpPr>
          <p:cNvPr id="1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455886" y="3604750"/>
            <a:ext cx="2794000" cy="486344"/>
          </a:xfrm>
        </p:spPr>
        <p:txBody>
          <a:bodyPr/>
          <a:lstStyle/>
          <a:p>
            <a:r>
              <a:rPr lang="de-DE" sz="1600" b="1" dirty="0" err="1" smtClean="0">
                <a:solidFill>
                  <a:schemeClr val="tx1"/>
                </a:solidFill>
              </a:rPr>
              <a:t>Spatial</a:t>
            </a:r>
            <a:r>
              <a:rPr lang="de-DE" sz="1600" b="1" dirty="0" smtClean="0">
                <a:solidFill>
                  <a:schemeClr val="tx1"/>
                </a:solidFill>
              </a:rPr>
              <a:t> </a:t>
            </a:r>
            <a:r>
              <a:rPr lang="de-DE" sz="1600" b="1" dirty="0" err="1" smtClean="0">
                <a:solidFill>
                  <a:schemeClr val="tx1"/>
                </a:solidFill>
              </a:rPr>
              <a:t>resolution</a:t>
            </a:r>
            <a:endParaRPr lang="de-DE" sz="1600" b="1" dirty="0">
              <a:solidFill>
                <a:schemeClr val="tx1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3619464" y="1181418"/>
            <a:ext cx="16842" cy="254149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3636306" y="3722914"/>
            <a:ext cx="361358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3953009" y="3186481"/>
            <a:ext cx="2931268" cy="385193"/>
          </a:xfrm>
          <a:prstGeom prst="ellipse">
            <a:avLst/>
          </a:prstGeom>
          <a:solidFill>
            <a:schemeClr val="tx2">
              <a:lumMod val="60000"/>
              <a:lumOff val="40000"/>
              <a:alpha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Oval 15"/>
          <p:cNvSpPr/>
          <p:nvPr/>
        </p:nvSpPr>
        <p:spPr>
          <a:xfrm>
            <a:off x="3873852" y="1457254"/>
            <a:ext cx="339726" cy="1960127"/>
          </a:xfrm>
          <a:prstGeom prst="ellipse">
            <a:avLst/>
          </a:prstGeom>
          <a:solidFill>
            <a:schemeClr val="tx1">
              <a:alpha val="3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Oval 16"/>
          <p:cNvSpPr/>
          <p:nvPr/>
        </p:nvSpPr>
        <p:spPr>
          <a:xfrm>
            <a:off x="3868329" y="2295525"/>
            <a:ext cx="1558067" cy="1272604"/>
          </a:xfrm>
          <a:prstGeom prst="ellipse">
            <a:avLst/>
          </a:prstGeom>
          <a:solidFill>
            <a:schemeClr val="accent1">
              <a:lumMod val="40000"/>
              <a:lumOff val="60000"/>
              <a:alpha val="56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Oval 17"/>
          <p:cNvSpPr/>
          <p:nvPr/>
        </p:nvSpPr>
        <p:spPr>
          <a:xfrm>
            <a:off x="3619605" y="2163789"/>
            <a:ext cx="3613581" cy="1537796"/>
          </a:xfrm>
          <a:prstGeom prst="ellipse">
            <a:avLst/>
          </a:prstGeom>
          <a:solidFill>
            <a:srgbClr val="00B0F0">
              <a:alpha val="66000"/>
            </a:srgb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 dirty="0" smtClean="0"/>
          </a:p>
        </p:txBody>
      </p:sp>
      <p:sp>
        <p:nvSpPr>
          <p:cNvPr id="19" name="Text Placeholder 1"/>
          <p:cNvSpPr>
            <a:spLocks noGrp="1"/>
          </p:cNvSpPr>
          <p:nvPr>
            <p:ph type="body" sz="quarter" idx="10"/>
          </p:nvPr>
        </p:nvSpPr>
        <p:spPr>
          <a:xfrm rot="16200000">
            <a:off x="1817593" y="1777210"/>
            <a:ext cx="2794000" cy="486344"/>
          </a:xfrm>
        </p:spPr>
        <p:txBody>
          <a:bodyPr/>
          <a:lstStyle/>
          <a:p>
            <a:r>
              <a:rPr lang="de-DE" sz="1600" b="1" dirty="0" smtClean="0">
                <a:solidFill>
                  <a:schemeClr val="tx1"/>
                </a:solidFill>
              </a:rPr>
              <a:t>Temporal </a:t>
            </a:r>
            <a:r>
              <a:rPr lang="de-DE" sz="1600" b="1" dirty="0" err="1" smtClean="0">
                <a:solidFill>
                  <a:schemeClr val="tx1"/>
                </a:solidFill>
              </a:rPr>
              <a:t>resolution</a:t>
            </a:r>
            <a:endParaRPr lang="de-DE" sz="1600" b="1" dirty="0">
              <a:solidFill>
                <a:schemeClr val="tx1"/>
              </a:solidFill>
            </a:endParaRPr>
          </a:p>
        </p:txBody>
      </p:sp>
      <p:sp>
        <p:nvSpPr>
          <p:cNvPr id="21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17490" y="355012"/>
            <a:ext cx="7177539" cy="373449"/>
          </a:xfrm>
        </p:spPr>
        <p:txBody>
          <a:bodyPr/>
          <a:lstStyle/>
          <a:p>
            <a:r>
              <a:rPr lang="de-DE" sz="2800" b="1" i="1" dirty="0" err="1" smtClean="0"/>
              <a:t>Why</a:t>
            </a:r>
            <a:r>
              <a:rPr lang="de-DE" sz="2800" b="1" i="1" dirty="0" smtClean="0"/>
              <a:t> </a:t>
            </a:r>
            <a:r>
              <a:rPr lang="de-DE" sz="2800" b="1" i="1" dirty="0" err="1" smtClean="0"/>
              <a:t>is</a:t>
            </a:r>
            <a:r>
              <a:rPr lang="de-DE" sz="2800" b="1" i="1" dirty="0" smtClean="0"/>
              <a:t> </a:t>
            </a:r>
            <a:r>
              <a:rPr lang="de-DE" sz="2800" b="1" i="1" dirty="0" err="1" smtClean="0"/>
              <a:t>this</a:t>
            </a:r>
            <a:r>
              <a:rPr lang="de-DE" sz="2800" b="1" i="1" dirty="0" smtClean="0"/>
              <a:t> </a:t>
            </a:r>
            <a:r>
              <a:rPr lang="de-DE" sz="2800" b="1" i="1" dirty="0" err="1" smtClean="0"/>
              <a:t>work</a:t>
            </a:r>
            <a:r>
              <a:rPr lang="de-DE" sz="2800" b="1" i="1" dirty="0" smtClean="0"/>
              <a:t> </a:t>
            </a:r>
            <a:r>
              <a:rPr lang="de-DE" sz="2800" b="1" i="1" dirty="0" err="1" smtClean="0"/>
              <a:t>important</a:t>
            </a:r>
            <a:r>
              <a:rPr lang="de-DE" sz="2800" b="1" i="1" dirty="0" smtClean="0"/>
              <a:t> </a:t>
            </a:r>
            <a:r>
              <a:rPr lang="de-DE" sz="2800" b="1" i="1" dirty="0" err="1" smtClean="0"/>
              <a:t>and</a:t>
            </a:r>
            <a:r>
              <a:rPr lang="de-DE" sz="2800" b="1" i="1" dirty="0" smtClean="0"/>
              <a:t> </a:t>
            </a:r>
            <a:r>
              <a:rPr lang="de-DE" sz="2800" b="1" i="1" dirty="0" err="1" smtClean="0"/>
              <a:t>timely</a:t>
            </a:r>
            <a:r>
              <a:rPr lang="de-DE" sz="2800" b="1" i="1" dirty="0" smtClean="0"/>
              <a:t>?</a:t>
            </a:r>
            <a:endParaRPr lang="de-DE" b="1" i="1" dirty="0"/>
          </a:p>
        </p:txBody>
      </p:sp>
      <p:sp>
        <p:nvSpPr>
          <p:cNvPr id="2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05484" y="1083806"/>
            <a:ext cx="2518229" cy="373449"/>
          </a:xfrm>
        </p:spPr>
        <p:txBody>
          <a:bodyPr/>
          <a:lstStyle/>
          <a:p>
            <a:r>
              <a:rPr lang="de-DE" sz="1600" b="1" dirty="0" smtClean="0">
                <a:solidFill>
                  <a:schemeClr val="bg1"/>
                </a:solidFill>
              </a:rPr>
              <a:t>Manual </a:t>
            </a:r>
            <a:r>
              <a:rPr lang="de-DE" sz="1600" b="1" dirty="0" err="1" smtClean="0">
                <a:solidFill>
                  <a:schemeClr val="bg1"/>
                </a:solidFill>
              </a:rPr>
              <a:t>chambers</a:t>
            </a:r>
            <a:endParaRPr lang="de-DE" sz="1600" b="1" dirty="0">
              <a:solidFill>
                <a:schemeClr val="bg1"/>
              </a:solidFill>
            </a:endParaRPr>
          </a:p>
        </p:txBody>
      </p:sp>
      <p:sp>
        <p:nvSpPr>
          <p:cNvPr id="23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23774" y="2932191"/>
            <a:ext cx="2518229" cy="373449"/>
          </a:xfrm>
        </p:spPr>
        <p:txBody>
          <a:bodyPr/>
          <a:lstStyle/>
          <a:p>
            <a:r>
              <a:rPr lang="de-DE" sz="1600" b="1" dirty="0" smtClean="0">
                <a:solidFill>
                  <a:schemeClr val="bg1"/>
                </a:solidFill>
              </a:rPr>
              <a:t>Eddy </a:t>
            </a:r>
            <a:r>
              <a:rPr lang="de-DE" sz="1600" b="1" dirty="0" err="1">
                <a:solidFill>
                  <a:schemeClr val="bg1"/>
                </a:solidFill>
              </a:rPr>
              <a:t>c</a:t>
            </a:r>
            <a:r>
              <a:rPr lang="de-DE" sz="1600" b="1" dirty="0" err="1" smtClean="0">
                <a:solidFill>
                  <a:schemeClr val="bg1"/>
                </a:solidFill>
              </a:rPr>
              <a:t>ovariance</a:t>
            </a:r>
            <a:endParaRPr lang="de-DE" sz="1600" b="1" dirty="0">
              <a:solidFill>
                <a:schemeClr val="bg1"/>
              </a:solidFill>
            </a:endParaRPr>
          </a:p>
        </p:txBody>
      </p:sp>
      <p:sp>
        <p:nvSpPr>
          <p:cNvPr id="24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21094" y="4641138"/>
            <a:ext cx="2794000" cy="486344"/>
          </a:xfrm>
        </p:spPr>
        <p:txBody>
          <a:bodyPr/>
          <a:lstStyle/>
          <a:p>
            <a:r>
              <a:rPr lang="de-DE" sz="1600" b="1" dirty="0" err="1" smtClean="0">
                <a:solidFill>
                  <a:schemeClr val="tx1"/>
                </a:solidFill>
              </a:rPr>
              <a:t>Automatic</a:t>
            </a:r>
            <a:r>
              <a:rPr lang="de-DE" sz="1600" b="1" dirty="0" smtClean="0">
                <a:solidFill>
                  <a:schemeClr val="tx1"/>
                </a:solidFill>
              </a:rPr>
              <a:t>  </a:t>
            </a:r>
            <a:r>
              <a:rPr lang="de-DE" sz="1600" b="1" dirty="0" err="1" smtClean="0">
                <a:solidFill>
                  <a:schemeClr val="tx1"/>
                </a:solidFill>
              </a:rPr>
              <a:t>chambers</a:t>
            </a:r>
            <a:endParaRPr lang="de-DE" sz="1600" b="1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899484" y="4774535"/>
            <a:ext cx="6738002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674472" algn="just" defTabSz="914107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B050"/>
              </a:buClr>
              <a:buSzPct val="100000"/>
            </a:pPr>
            <a:r>
              <a:rPr lang="en-US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Hypothesis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R="674472" algn="just" defTabSz="914107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B050"/>
              </a:buClr>
              <a:buSzPct val="100000"/>
            </a:pPr>
            <a:r>
              <a:rPr lang="en-U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new robotic chamber system is capable 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U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detect: </a:t>
            </a:r>
          </a:p>
          <a:p>
            <a:pPr marL="285750" marR="674472" indent="-285750" algn="just" defTabSz="914107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B050"/>
              </a:buClr>
              <a:buSzPct val="100000"/>
              <a:buFontTx/>
              <a:buChar char="-"/>
            </a:pPr>
            <a:r>
              <a:rPr lang="en-U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short term 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temporal dynamics </a:t>
            </a:r>
            <a:endParaRPr lang="en-US" sz="16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674472" indent="-285750" algn="just" defTabSz="914107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B050"/>
              </a:buClr>
              <a:buSzPct val="100000"/>
              <a:buFontTx/>
              <a:buChar char="-"/>
            </a:pPr>
            <a:r>
              <a:rPr lang="en-U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Small scale 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spatial heterogeneity </a:t>
            </a:r>
            <a:endParaRPr lang="en-US" sz="16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674472" algn="just" defTabSz="914107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B050"/>
              </a:buClr>
              <a:buSzPct val="100000"/>
            </a:pPr>
            <a:r>
              <a:rPr lang="en-U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measured </a:t>
            </a:r>
            <a:r>
              <a:rPr lang="en-U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net ecosystem exchange (NEE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and </a:t>
            </a:r>
            <a:r>
              <a:rPr lang="en-U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derived 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flux </a:t>
            </a:r>
            <a:r>
              <a:rPr lang="en-U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components</a:t>
            </a:r>
            <a:endParaRPr lang="en-US" sz="1600" dirty="0" smtClean="0">
              <a:solidFill>
                <a:srgbClr val="414143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0" name="Picture 3" descr="G:\Bilder_Portalkran\Portal_25_06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2" b="15018"/>
          <a:stretch/>
        </p:blipFill>
        <p:spPr bwMode="auto">
          <a:xfrm>
            <a:off x="54380" y="4869990"/>
            <a:ext cx="2587623" cy="1810924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31712" y="4761357"/>
            <a:ext cx="2518229" cy="373449"/>
          </a:xfrm>
        </p:spPr>
        <p:txBody>
          <a:bodyPr/>
          <a:lstStyle/>
          <a:p>
            <a:r>
              <a:rPr lang="de-DE" sz="1600" b="1" dirty="0" err="1" smtClean="0">
                <a:solidFill>
                  <a:schemeClr val="bg1"/>
                </a:solidFill>
              </a:rPr>
              <a:t>Robotic</a:t>
            </a:r>
            <a:r>
              <a:rPr lang="de-DE" sz="1600" b="1" dirty="0" smtClean="0">
                <a:solidFill>
                  <a:schemeClr val="bg1"/>
                </a:solidFill>
              </a:rPr>
              <a:t> </a:t>
            </a:r>
            <a:r>
              <a:rPr lang="de-DE" sz="1600" b="1" dirty="0" err="1" smtClean="0">
                <a:solidFill>
                  <a:schemeClr val="bg1"/>
                </a:solidFill>
              </a:rPr>
              <a:t>chamber</a:t>
            </a:r>
            <a:r>
              <a:rPr lang="de-DE" sz="1600" b="1" dirty="0" smtClean="0">
                <a:solidFill>
                  <a:schemeClr val="bg1"/>
                </a:solidFill>
              </a:rPr>
              <a:t> </a:t>
            </a:r>
            <a:r>
              <a:rPr lang="de-DE" sz="1600" b="1" dirty="0" err="1" smtClean="0">
                <a:solidFill>
                  <a:schemeClr val="bg1"/>
                </a:solidFill>
              </a:rPr>
              <a:t>system</a:t>
            </a:r>
            <a:endParaRPr lang="de-DE" sz="16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 rot="20750979">
            <a:off x="6763770" y="1379478"/>
            <a:ext cx="22053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 smtClean="0">
                <a:solidFill>
                  <a:srgbClr val="FF0000"/>
                </a:solidFill>
              </a:rPr>
              <a:t>High temporal </a:t>
            </a:r>
            <a:r>
              <a:rPr lang="de-DE" sz="1400" b="1" dirty="0" err="1" smtClean="0">
                <a:solidFill>
                  <a:srgbClr val="FF0000"/>
                </a:solidFill>
              </a:rPr>
              <a:t>and</a:t>
            </a:r>
            <a:r>
              <a:rPr lang="de-DE" sz="1400" b="1" dirty="0" smtClean="0">
                <a:solidFill>
                  <a:srgbClr val="FF0000"/>
                </a:solidFill>
              </a:rPr>
              <a:t> high</a:t>
            </a:r>
          </a:p>
          <a:p>
            <a:r>
              <a:rPr lang="de-DE" sz="1400" b="1" dirty="0" smtClean="0">
                <a:solidFill>
                  <a:srgbClr val="FF0000"/>
                </a:solidFill>
              </a:rPr>
              <a:t> </a:t>
            </a:r>
            <a:r>
              <a:rPr lang="de-DE" sz="1400" b="1" dirty="0" err="1" smtClean="0">
                <a:solidFill>
                  <a:srgbClr val="FF0000"/>
                </a:solidFill>
              </a:rPr>
              <a:t>spatial</a:t>
            </a:r>
            <a:r>
              <a:rPr lang="de-DE" sz="1400" b="1" dirty="0" smtClean="0">
                <a:solidFill>
                  <a:srgbClr val="FF0000"/>
                </a:solidFill>
              </a:rPr>
              <a:t> </a:t>
            </a:r>
            <a:r>
              <a:rPr lang="de-DE" sz="1400" b="1" dirty="0" err="1" smtClean="0">
                <a:solidFill>
                  <a:srgbClr val="FF0000"/>
                </a:solidFill>
              </a:rPr>
              <a:t>resolution</a:t>
            </a:r>
            <a:r>
              <a:rPr lang="de-DE" sz="1400" b="1" dirty="0" smtClean="0">
                <a:solidFill>
                  <a:srgbClr val="FF0000"/>
                </a:solidFill>
              </a:rPr>
              <a:t> </a:t>
            </a:r>
            <a:endParaRPr lang="de-DE" sz="1400" b="1" dirty="0">
              <a:solidFill>
                <a:srgbClr val="FF0000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5989516" y="1878210"/>
            <a:ext cx="905750" cy="286748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5969833" y="2728417"/>
            <a:ext cx="26053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 smtClean="0">
                <a:solidFill>
                  <a:srgbClr val="FF0000"/>
                </a:solidFill>
              </a:rPr>
              <a:t>High </a:t>
            </a:r>
            <a:r>
              <a:rPr lang="de-DE" sz="1400" b="1" dirty="0" err="1" smtClean="0">
                <a:solidFill>
                  <a:srgbClr val="FF0000"/>
                </a:solidFill>
              </a:rPr>
              <a:t>spatial</a:t>
            </a:r>
            <a:r>
              <a:rPr lang="de-DE" sz="1400" b="1" dirty="0" smtClean="0">
                <a:solidFill>
                  <a:srgbClr val="FF0000"/>
                </a:solidFill>
              </a:rPr>
              <a:t> </a:t>
            </a:r>
            <a:r>
              <a:rPr lang="de-DE" sz="1400" b="1" dirty="0" err="1" smtClean="0">
                <a:solidFill>
                  <a:srgbClr val="FF0000"/>
                </a:solidFill>
              </a:rPr>
              <a:t>resolution</a:t>
            </a:r>
            <a:r>
              <a:rPr lang="de-DE" sz="1400" b="1" dirty="0">
                <a:solidFill>
                  <a:srgbClr val="FF0000"/>
                </a:solidFill>
              </a:rPr>
              <a:t> </a:t>
            </a:r>
            <a:endParaRPr lang="de-DE" sz="1400" b="1" dirty="0" smtClean="0">
              <a:solidFill>
                <a:srgbClr val="FF0000"/>
              </a:solidFill>
            </a:endParaRPr>
          </a:p>
          <a:p>
            <a:r>
              <a:rPr lang="de-DE" sz="1400" b="1" dirty="0">
                <a:solidFill>
                  <a:srgbClr val="FF0000"/>
                </a:solidFill>
              </a:rPr>
              <a:t>b</a:t>
            </a:r>
            <a:r>
              <a:rPr lang="de-DE" sz="1400" b="1" dirty="0" smtClean="0">
                <a:solidFill>
                  <a:srgbClr val="FF0000"/>
                </a:solidFill>
              </a:rPr>
              <a:t>ut </a:t>
            </a:r>
            <a:r>
              <a:rPr lang="de-DE" sz="1400" b="1" dirty="0" err="1" smtClean="0">
                <a:solidFill>
                  <a:srgbClr val="FF0000"/>
                </a:solidFill>
              </a:rPr>
              <a:t>low</a:t>
            </a:r>
            <a:r>
              <a:rPr lang="de-DE" sz="1400" b="1" dirty="0" smtClean="0">
                <a:solidFill>
                  <a:srgbClr val="FF0000"/>
                </a:solidFill>
              </a:rPr>
              <a:t> temporal </a:t>
            </a:r>
            <a:r>
              <a:rPr lang="de-DE" sz="1400" b="1" dirty="0" err="1" smtClean="0">
                <a:solidFill>
                  <a:srgbClr val="FF0000"/>
                </a:solidFill>
              </a:rPr>
              <a:t>resolution</a:t>
            </a:r>
            <a:r>
              <a:rPr lang="de-DE" sz="1400" b="1" dirty="0" smtClean="0">
                <a:solidFill>
                  <a:srgbClr val="FF0000"/>
                </a:solidFill>
              </a:rPr>
              <a:t> </a:t>
            </a:r>
            <a:endParaRPr lang="de-DE" sz="1400" b="1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154683" y="1316928"/>
            <a:ext cx="24953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 smtClean="0">
                <a:solidFill>
                  <a:srgbClr val="FF0000"/>
                </a:solidFill>
              </a:rPr>
              <a:t>High temporal </a:t>
            </a:r>
            <a:r>
              <a:rPr lang="de-DE" sz="1400" b="1" dirty="0" err="1" smtClean="0">
                <a:solidFill>
                  <a:srgbClr val="FF0000"/>
                </a:solidFill>
              </a:rPr>
              <a:t>resolution</a:t>
            </a:r>
            <a:endParaRPr lang="de-DE" sz="1400" b="1" dirty="0" smtClean="0">
              <a:solidFill>
                <a:srgbClr val="FF0000"/>
              </a:solidFill>
            </a:endParaRPr>
          </a:p>
          <a:p>
            <a:r>
              <a:rPr lang="de-DE" sz="1400" b="1" dirty="0" smtClean="0">
                <a:solidFill>
                  <a:srgbClr val="FF0000"/>
                </a:solidFill>
              </a:rPr>
              <a:t> but </a:t>
            </a:r>
            <a:r>
              <a:rPr lang="de-DE" sz="1400" b="1" dirty="0" err="1" smtClean="0">
                <a:solidFill>
                  <a:srgbClr val="FF0000"/>
                </a:solidFill>
              </a:rPr>
              <a:t>low</a:t>
            </a:r>
            <a:r>
              <a:rPr lang="de-DE" sz="1400" b="1" dirty="0" smtClean="0">
                <a:solidFill>
                  <a:srgbClr val="FF0000"/>
                </a:solidFill>
              </a:rPr>
              <a:t> </a:t>
            </a:r>
            <a:r>
              <a:rPr lang="de-DE" sz="1400" b="1" dirty="0" err="1" smtClean="0">
                <a:solidFill>
                  <a:srgbClr val="FF0000"/>
                </a:solidFill>
              </a:rPr>
              <a:t>spatial</a:t>
            </a:r>
            <a:r>
              <a:rPr lang="de-DE" sz="1400" b="1" dirty="0" smtClean="0">
                <a:solidFill>
                  <a:srgbClr val="FF0000"/>
                </a:solidFill>
              </a:rPr>
              <a:t> </a:t>
            </a:r>
            <a:r>
              <a:rPr lang="de-DE" sz="1400" b="1" dirty="0" err="1" smtClean="0">
                <a:solidFill>
                  <a:srgbClr val="FF0000"/>
                </a:solidFill>
              </a:rPr>
              <a:t>resolution</a:t>
            </a:r>
            <a:r>
              <a:rPr lang="de-DE" sz="1400" b="1" dirty="0" smtClean="0">
                <a:solidFill>
                  <a:srgbClr val="FF0000"/>
                </a:solidFill>
              </a:rPr>
              <a:t> </a:t>
            </a:r>
            <a:endParaRPr lang="de-DE" sz="1400" b="1"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233794" y="1998232"/>
            <a:ext cx="379969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 err="1" smtClean="0">
                <a:solidFill>
                  <a:srgbClr val="FF0000"/>
                </a:solidFill>
              </a:rPr>
              <a:t>Spatial</a:t>
            </a:r>
            <a:r>
              <a:rPr lang="de-DE" sz="1400" b="1" dirty="0" smtClean="0">
                <a:solidFill>
                  <a:srgbClr val="FF0000"/>
                </a:solidFill>
              </a:rPr>
              <a:t> </a:t>
            </a:r>
            <a:r>
              <a:rPr lang="de-DE" sz="1400" b="1" dirty="0" err="1" smtClean="0">
                <a:solidFill>
                  <a:srgbClr val="FF0000"/>
                </a:solidFill>
              </a:rPr>
              <a:t>resolution</a:t>
            </a:r>
            <a:r>
              <a:rPr lang="de-DE" sz="1400" b="1" dirty="0" smtClean="0">
                <a:solidFill>
                  <a:srgbClr val="FF0000"/>
                </a:solidFill>
              </a:rPr>
              <a:t> limited </a:t>
            </a:r>
            <a:r>
              <a:rPr lang="de-DE" sz="1400" b="1" dirty="0" err="1" smtClean="0">
                <a:solidFill>
                  <a:srgbClr val="FF0000"/>
                </a:solidFill>
              </a:rPr>
              <a:t>to</a:t>
            </a:r>
            <a:r>
              <a:rPr lang="de-DE" sz="1400" b="1" dirty="0" smtClean="0">
                <a:solidFill>
                  <a:srgbClr val="FF0000"/>
                </a:solidFill>
              </a:rPr>
              <a:t> </a:t>
            </a:r>
            <a:r>
              <a:rPr lang="de-DE" sz="1400" b="1" dirty="0" err="1" smtClean="0">
                <a:solidFill>
                  <a:srgbClr val="FF0000"/>
                </a:solidFill>
              </a:rPr>
              <a:t>measurement</a:t>
            </a:r>
            <a:r>
              <a:rPr lang="de-DE" sz="1400" b="1" dirty="0" smtClean="0">
                <a:solidFill>
                  <a:srgbClr val="FF0000"/>
                </a:solidFill>
              </a:rPr>
              <a:t> </a:t>
            </a:r>
          </a:p>
          <a:p>
            <a:r>
              <a:rPr lang="de-DE" sz="1400" b="1" dirty="0" err="1" smtClean="0">
                <a:solidFill>
                  <a:srgbClr val="FF0000"/>
                </a:solidFill>
              </a:rPr>
              <a:t>plots</a:t>
            </a:r>
            <a:r>
              <a:rPr lang="de-DE" sz="1400" b="1" dirty="0" smtClean="0">
                <a:solidFill>
                  <a:srgbClr val="FF0000"/>
                </a:solidFill>
              </a:rPr>
              <a:t> /also </a:t>
            </a:r>
            <a:r>
              <a:rPr lang="de-DE" sz="1400" b="1" dirty="0" err="1" smtClean="0">
                <a:solidFill>
                  <a:srgbClr val="FF0000"/>
                </a:solidFill>
              </a:rPr>
              <a:t>influencing</a:t>
            </a:r>
            <a:r>
              <a:rPr lang="de-DE" sz="1400" b="1" dirty="0" smtClean="0">
                <a:solidFill>
                  <a:srgbClr val="FF0000"/>
                </a:solidFill>
              </a:rPr>
              <a:t> </a:t>
            </a:r>
            <a:r>
              <a:rPr lang="de-DE" sz="1400" b="1" dirty="0" err="1" smtClean="0">
                <a:solidFill>
                  <a:srgbClr val="FF0000"/>
                </a:solidFill>
              </a:rPr>
              <a:t>the</a:t>
            </a:r>
            <a:r>
              <a:rPr lang="de-DE" sz="1400" b="1" dirty="0" smtClean="0">
                <a:solidFill>
                  <a:srgbClr val="FF0000"/>
                </a:solidFill>
              </a:rPr>
              <a:t> </a:t>
            </a:r>
            <a:r>
              <a:rPr lang="de-DE" sz="1400" b="1" dirty="0" err="1" smtClean="0">
                <a:solidFill>
                  <a:srgbClr val="FF0000"/>
                </a:solidFill>
              </a:rPr>
              <a:t>biomass</a:t>
            </a:r>
            <a:r>
              <a:rPr lang="de-DE" sz="1400" b="1" dirty="0" smtClean="0">
                <a:solidFill>
                  <a:srgbClr val="FF0000"/>
                </a:solidFill>
              </a:rPr>
              <a:t> </a:t>
            </a:r>
          </a:p>
          <a:p>
            <a:r>
              <a:rPr lang="de-DE" sz="1400" b="1" dirty="0" err="1" smtClean="0">
                <a:solidFill>
                  <a:srgbClr val="FF0000"/>
                </a:solidFill>
              </a:rPr>
              <a:t>development</a:t>
            </a:r>
            <a:endParaRPr lang="de-DE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635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15" grpId="0" animBg="1"/>
      <p:bldP spid="16" grpId="0" animBg="1"/>
      <p:bldP spid="17" grpId="0" animBg="1"/>
      <p:bldP spid="18" grpId="0" animBg="1"/>
      <p:bldP spid="19" grpId="0" build="p"/>
      <p:bldP spid="24" grpId="0" build="p"/>
      <p:bldP spid="29" grpId="0"/>
      <p:bldP spid="26" grpId="0" build="p"/>
      <p:bldP spid="2" grpId="0"/>
      <p:bldP spid="31" grpId="0"/>
      <p:bldP spid="32" grpId="0"/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 algn="l"/>
            <a:r>
              <a:rPr lang="de-DE" smtClean="0"/>
              <a:t>Seite </a:t>
            </a:r>
            <a:fld id="{FE175BA4-6C46-4356-B80F-9421D35B408D}" type="slidenum">
              <a:rPr lang="de-DE" smtClean="0"/>
              <a:pPr algn="l"/>
              <a:t>4</a:t>
            </a:fld>
            <a:endParaRPr lang="de-DE" dirty="0"/>
          </a:p>
        </p:txBody>
      </p:sp>
      <p:sp>
        <p:nvSpPr>
          <p:cNvPr id="10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22896" y="126126"/>
            <a:ext cx="6783899" cy="652426"/>
          </a:xfrm>
        </p:spPr>
        <p:txBody>
          <a:bodyPr/>
          <a:lstStyle/>
          <a:p>
            <a:r>
              <a:rPr lang="de-DE" sz="2800" b="1" i="1" dirty="0" smtClean="0"/>
              <a:t>Advantages </a:t>
            </a:r>
            <a:r>
              <a:rPr lang="de-DE" sz="2800" b="1" i="1" dirty="0" err="1" smtClean="0"/>
              <a:t>of</a:t>
            </a:r>
            <a:r>
              <a:rPr lang="de-DE" sz="2800" b="1" i="1" dirty="0" smtClean="0"/>
              <a:t> </a:t>
            </a:r>
            <a:r>
              <a:rPr lang="de-DE" sz="2800" b="1" i="1" dirty="0" err="1"/>
              <a:t>r</a:t>
            </a:r>
            <a:r>
              <a:rPr lang="de-DE" sz="2800" b="1" i="1" dirty="0" err="1" smtClean="0"/>
              <a:t>obotic</a:t>
            </a:r>
            <a:r>
              <a:rPr lang="de-DE" sz="2800" b="1" i="1" dirty="0" smtClean="0"/>
              <a:t> </a:t>
            </a:r>
            <a:r>
              <a:rPr lang="de-DE" sz="2800" b="1" i="1" dirty="0" err="1" smtClean="0"/>
              <a:t>chamber</a:t>
            </a:r>
            <a:r>
              <a:rPr lang="de-DE" sz="2800" b="1" i="1" dirty="0" smtClean="0"/>
              <a:t> </a:t>
            </a:r>
            <a:r>
              <a:rPr lang="de-DE" sz="2800" b="1" i="1" dirty="0" err="1" smtClean="0"/>
              <a:t>system</a:t>
            </a:r>
            <a:r>
              <a:rPr lang="de-DE" b="1" i="1" dirty="0" smtClean="0"/>
              <a:t>:</a:t>
            </a:r>
            <a:endParaRPr lang="de-DE" b="1" i="1" dirty="0"/>
          </a:p>
        </p:txBody>
      </p:sp>
      <p:sp>
        <p:nvSpPr>
          <p:cNvPr id="11" name="Rectangle 10"/>
          <p:cNvSpPr/>
          <p:nvPr/>
        </p:nvSpPr>
        <p:spPr>
          <a:xfrm>
            <a:off x="0" y="2524372"/>
            <a:ext cx="393409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 temporal and spatial resolution </a:t>
            </a:r>
            <a:r>
              <a:rPr lang="de-DE" sz="1600" dirty="0" err="1" smtClean="0">
                <a:solidFill>
                  <a:srgbClr val="414143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to</a:t>
            </a:r>
            <a:r>
              <a:rPr lang="de-DE" sz="1600" dirty="0" smtClean="0">
                <a:solidFill>
                  <a:srgbClr val="414143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de-DE" sz="1600" dirty="0" err="1" smtClean="0">
                <a:solidFill>
                  <a:srgbClr val="414143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demonstrate</a:t>
            </a:r>
            <a:r>
              <a:rPr lang="de-DE" sz="1600" dirty="0" smtClean="0">
                <a:solidFill>
                  <a:srgbClr val="414143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de-DE" sz="1600" dirty="0" err="1" smtClean="0">
                <a:solidFill>
                  <a:srgbClr val="414143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the</a:t>
            </a:r>
            <a:r>
              <a:rPr lang="de-DE" sz="1600" dirty="0" smtClean="0">
                <a:solidFill>
                  <a:srgbClr val="414143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de-DE" sz="1600" dirty="0" err="1" smtClean="0">
                <a:solidFill>
                  <a:srgbClr val="414143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effect</a:t>
            </a:r>
            <a:r>
              <a:rPr lang="de-DE" sz="1600" dirty="0" smtClean="0">
                <a:solidFill>
                  <a:srgbClr val="414143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de-DE" sz="1600" dirty="0" err="1" smtClean="0">
                <a:solidFill>
                  <a:srgbClr val="414143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of</a:t>
            </a:r>
            <a:r>
              <a:rPr lang="de-DE" sz="1600" dirty="0" smtClean="0">
                <a:solidFill>
                  <a:srgbClr val="414143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de-DE" sz="1600" dirty="0" err="1" smtClean="0">
                <a:solidFill>
                  <a:srgbClr val="414143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weather</a:t>
            </a:r>
            <a:r>
              <a:rPr lang="de-DE" sz="1600" dirty="0" smtClean="0">
                <a:solidFill>
                  <a:srgbClr val="414143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de-DE" sz="1600" dirty="0" err="1" smtClean="0">
                <a:solidFill>
                  <a:srgbClr val="414143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conditions</a:t>
            </a:r>
            <a:r>
              <a:rPr lang="de-DE" sz="1600" dirty="0" smtClean="0">
                <a:solidFill>
                  <a:srgbClr val="414143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, plant </a:t>
            </a:r>
            <a:r>
              <a:rPr lang="de-DE" sz="1600" dirty="0" err="1" smtClean="0">
                <a:solidFill>
                  <a:srgbClr val="414143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phenology</a:t>
            </a:r>
            <a:r>
              <a:rPr lang="de-DE" sz="1600" dirty="0" smtClean="0">
                <a:solidFill>
                  <a:srgbClr val="414143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, </a:t>
            </a:r>
            <a:r>
              <a:rPr lang="en-US" sz="1600" dirty="0" smtClean="0"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land use management and different soil properties on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</a:t>
            </a:r>
            <a:r>
              <a:rPr lang="en-US" sz="16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600" dirty="0" smtClean="0"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 fluxes</a:t>
            </a:r>
            <a:endPara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3648042"/>
            <a:ext cx="393409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Offers the </a:t>
            </a:r>
            <a:r>
              <a:rPr 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possibility to carry out supplementary measurements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exactly on the plots where the gas exchange measurements are made without disturbing the plant development</a:t>
            </a:r>
          </a:p>
        </p:txBody>
      </p:sp>
      <p:sp>
        <p:nvSpPr>
          <p:cNvPr id="14" name="Rectangle 13"/>
          <p:cNvSpPr/>
          <p:nvPr/>
        </p:nvSpPr>
        <p:spPr>
          <a:xfrm>
            <a:off x="0" y="5079161"/>
            <a:ext cx="393409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Additional CH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and H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gas analyzers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can be added along with CO</a:t>
            </a:r>
            <a:r>
              <a:rPr lang="en-US" sz="16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gas analyzer for concurrent measurements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0945" y="1147897"/>
            <a:ext cx="393409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Act 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 a 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mobile platform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can move in 3 dimensions; x-axis (along the track), y-axis (perpendicular to track) and z-axis (moving chambers up and down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3" descr="G:\Bilder_Portalkran\Portal_25_0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2" b="15018"/>
          <a:stretch/>
        </p:blipFill>
        <p:spPr bwMode="auto">
          <a:xfrm>
            <a:off x="4035042" y="1803506"/>
            <a:ext cx="4956323" cy="3468637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Left-Right Arrow 17"/>
          <p:cNvSpPr/>
          <p:nvPr/>
        </p:nvSpPr>
        <p:spPr>
          <a:xfrm rot="20825588">
            <a:off x="4530331" y="3259213"/>
            <a:ext cx="977462" cy="151145"/>
          </a:xfrm>
          <a:prstGeom prst="leftRightArrow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Up-Down Arrow 18"/>
          <p:cNvSpPr/>
          <p:nvPr/>
        </p:nvSpPr>
        <p:spPr>
          <a:xfrm>
            <a:off x="4277710" y="3423222"/>
            <a:ext cx="147145" cy="1009650"/>
          </a:xfrm>
          <a:prstGeom prst="upDownArrow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Left-Right Arrow 19"/>
          <p:cNvSpPr/>
          <p:nvPr/>
        </p:nvSpPr>
        <p:spPr>
          <a:xfrm>
            <a:off x="4960883" y="4327772"/>
            <a:ext cx="2417379" cy="170659"/>
          </a:xfrm>
          <a:prstGeom prst="leftRightArrow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Left-Right Arrow 20"/>
          <p:cNvSpPr/>
          <p:nvPr/>
        </p:nvSpPr>
        <p:spPr>
          <a:xfrm rot="20796740">
            <a:off x="6227380" y="2923839"/>
            <a:ext cx="977462" cy="151145"/>
          </a:xfrm>
          <a:prstGeom prst="leftRightArrow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TextBox 21"/>
          <p:cNvSpPr txBox="1"/>
          <p:nvPr/>
        </p:nvSpPr>
        <p:spPr>
          <a:xfrm rot="20759517">
            <a:off x="6430616" y="2674232"/>
            <a:ext cx="570990" cy="276999"/>
          </a:xfrm>
          <a:prstGeom prst="rect">
            <a:avLst/>
          </a:prstGeom>
          <a:noFill/>
          <a:ln w="31750">
            <a:noFill/>
          </a:ln>
        </p:spPr>
        <p:txBody>
          <a:bodyPr wrap="none" rtlCol="0">
            <a:spAutoFit/>
          </a:bodyPr>
          <a:lstStyle/>
          <a:p>
            <a:r>
              <a:rPr lang="de-DE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de-DE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de-DE" sz="1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axis</a:t>
            </a:r>
            <a:endParaRPr lang="de-DE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 rot="20875069">
            <a:off x="4660908" y="3001096"/>
            <a:ext cx="570990" cy="276999"/>
          </a:xfrm>
          <a:prstGeom prst="rect">
            <a:avLst/>
          </a:prstGeom>
          <a:noFill/>
          <a:ln w="31750">
            <a:noFill/>
          </a:ln>
        </p:spPr>
        <p:txBody>
          <a:bodyPr wrap="none" rtlCol="0">
            <a:spAutoFit/>
          </a:bodyPr>
          <a:lstStyle/>
          <a:p>
            <a:r>
              <a:rPr lang="de-DE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de-DE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de-DE" sz="1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axis</a:t>
            </a:r>
            <a:endParaRPr lang="de-DE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796664" y="4438814"/>
            <a:ext cx="569387" cy="276999"/>
          </a:xfrm>
          <a:prstGeom prst="rect">
            <a:avLst/>
          </a:prstGeom>
          <a:noFill/>
          <a:ln w="31750">
            <a:noFill/>
          </a:ln>
        </p:spPr>
        <p:txBody>
          <a:bodyPr wrap="none" rtlCol="0">
            <a:spAutoFit/>
          </a:bodyPr>
          <a:lstStyle/>
          <a:p>
            <a:r>
              <a:rPr lang="de-DE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x-</a:t>
            </a:r>
            <a:r>
              <a:rPr lang="de-DE" sz="1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axis</a:t>
            </a:r>
            <a:endParaRPr lang="de-DE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 rot="16200000">
            <a:off x="3892856" y="3789547"/>
            <a:ext cx="561372" cy="276999"/>
          </a:xfrm>
          <a:prstGeom prst="rect">
            <a:avLst/>
          </a:prstGeom>
          <a:noFill/>
          <a:ln w="31750">
            <a:noFill/>
          </a:ln>
        </p:spPr>
        <p:txBody>
          <a:bodyPr wrap="none" rtlCol="0">
            <a:spAutoFit/>
          </a:bodyPr>
          <a:lstStyle/>
          <a:p>
            <a:r>
              <a:rPr lang="de-DE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z-</a:t>
            </a:r>
            <a:r>
              <a:rPr lang="de-DE" sz="1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axis</a:t>
            </a:r>
            <a:endParaRPr lang="de-DE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2847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17490" y="355012"/>
            <a:ext cx="6689305" cy="373449"/>
          </a:xfrm>
        </p:spPr>
        <p:txBody>
          <a:bodyPr/>
          <a:lstStyle/>
          <a:p>
            <a:r>
              <a:rPr lang="de-DE" sz="2800" b="1" i="1" dirty="0" smtClean="0"/>
              <a:t>Study </a:t>
            </a:r>
            <a:r>
              <a:rPr lang="de-DE" sz="2800" b="1" i="1" dirty="0" err="1" smtClean="0"/>
              <a:t>site</a:t>
            </a:r>
            <a:r>
              <a:rPr lang="de-DE" sz="2800" b="1" i="1" dirty="0" smtClean="0"/>
              <a:t> </a:t>
            </a:r>
            <a:r>
              <a:rPr lang="de-DE" sz="2800" b="1" i="1" dirty="0" err="1" smtClean="0"/>
              <a:t>and</a:t>
            </a:r>
            <a:r>
              <a:rPr lang="de-DE" sz="2800" b="1" i="1" dirty="0" smtClean="0"/>
              <a:t> </a:t>
            </a:r>
            <a:r>
              <a:rPr lang="de-DE" sz="2800" b="1" i="1" dirty="0" err="1" smtClean="0"/>
              <a:t>robotic</a:t>
            </a:r>
            <a:r>
              <a:rPr lang="de-DE" sz="2800" b="1" i="1" dirty="0" smtClean="0"/>
              <a:t> </a:t>
            </a:r>
            <a:r>
              <a:rPr lang="de-DE" sz="2800" b="1" i="1" dirty="0" err="1" smtClean="0"/>
              <a:t>chamber</a:t>
            </a:r>
            <a:r>
              <a:rPr lang="de-DE" sz="2800" b="1" i="1" dirty="0" smtClean="0"/>
              <a:t> </a:t>
            </a:r>
            <a:r>
              <a:rPr lang="de-DE" sz="2800" b="1" i="1" dirty="0" err="1" smtClean="0"/>
              <a:t>system</a:t>
            </a:r>
            <a:endParaRPr lang="de-DE" b="1" i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2" r="68073" b="46746"/>
          <a:stretch/>
        </p:blipFill>
        <p:spPr>
          <a:xfrm>
            <a:off x="0" y="1215253"/>
            <a:ext cx="2758778" cy="218416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26124" y="5330362"/>
            <a:ext cx="871833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buAutoNum type="alphaLcParenBoth"/>
              <a:defRPr/>
            </a:pPr>
            <a:r>
              <a:rPr lang="en-US" sz="1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CaboZALF</a:t>
            </a:r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-D area near village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Dedelow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Uckermark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region, NE Germany (53°23N, </a:t>
            </a:r>
            <a:r>
              <a:rPr lang="en-US" sz="1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13°47E</a:t>
            </a:r>
            <a:r>
              <a:rPr lang="en-US" sz="1400" dirty="0" smtClean="0"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showing 36 </a:t>
            </a:r>
            <a:r>
              <a:rPr lang="en-US" sz="1400" dirty="0" smtClean="0"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plots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1400" dirty="0"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at an area of </a:t>
            </a:r>
            <a:r>
              <a:rPr lang="en-US" sz="1400" b="1" dirty="0"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110×16×5 m</a:t>
            </a:r>
            <a:r>
              <a:rPr lang="en-US" sz="1400" b="1" dirty="0" smtClean="0"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. </a:t>
            </a:r>
          </a:p>
          <a:p>
            <a:pPr marL="228600" lvl="0" indent="-228600">
              <a:buAutoNum type="alphaLcParenBoth"/>
              <a:defRPr/>
            </a:pPr>
            <a:endParaRPr lang="en-US" sz="1400" dirty="0" smtClean="0">
              <a:latin typeface="Times New Roman" panose="02020603050405020304" pitchFamily="18" charset="0"/>
              <a:ea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9"/>
          <a:stretch/>
        </p:blipFill>
        <p:spPr>
          <a:xfrm>
            <a:off x="2746228" y="1215467"/>
            <a:ext cx="5906812" cy="410138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2" t="53735" r="68219"/>
          <a:stretch/>
        </p:blipFill>
        <p:spPr>
          <a:xfrm>
            <a:off x="0" y="3399417"/>
            <a:ext cx="2746228" cy="189749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26123" y="5870476"/>
            <a:ext cx="87183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(b) Three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distinct soil types </a:t>
            </a:r>
            <a:r>
              <a:rPr lang="en-US" sz="1400" dirty="0"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(RG-ca: extremely eroded, LV-ng: strongly eroded and LV-cc: non eroded) </a:t>
            </a:r>
          </a:p>
          <a:p>
            <a:pPr marL="228600" lvl="0" indent="-228600">
              <a:buAutoNum type="alphaLcParenBoth"/>
              <a:defRPr/>
            </a:pPr>
            <a:endParaRPr lang="en-US" sz="1400" dirty="0" smtClean="0">
              <a:latin typeface="Times New Roman" panose="02020603050405020304" pitchFamily="18" charset="0"/>
              <a:ea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26122" y="6271720"/>
            <a:ext cx="87183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(c) Robotic chamber system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comprised of a gantry crane mounted on two tracks (110 m) transporting multiple sensors and two transparent closed chambers. </a:t>
            </a:r>
            <a:endParaRPr lang="en-US" sz="1400" dirty="0" smtClean="0">
              <a:latin typeface="Times New Roman" panose="02020603050405020304" pitchFamily="18" charset="0"/>
              <a:ea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0735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17490" y="0"/>
            <a:ext cx="6689305" cy="991220"/>
          </a:xfrm>
        </p:spPr>
        <p:txBody>
          <a:bodyPr/>
          <a:lstStyle/>
          <a:p>
            <a:r>
              <a:rPr lang="de-DE" sz="2800" b="1" i="1" dirty="0" smtClean="0"/>
              <a:t>CO</a:t>
            </a:r>
            <a:r>
              <a:rPr lang="de-DE" sz="2800" b="1" i="1" baseline="-25000" dirty="0" smtClean="0"/>
              <a:t>2</a:t>
            </a:r>
            <a:r>
              <a:rPr lang="de-DE" sz="2800" b="1" i="1" dirty="0" smtClean="0"/>
              <a:t> </a:t>
            </a:r>
            <a:r>
              <a:rPr lang="de-DE" sz="2800" b="1" i="1" dirty="0" err="1" smtClean="0"/>
              <a:t>concentration</a:t>
            </a:r>
            <a:r>
              <a:rPr lang="de-DE" sz="2800" b="1" i="1" dirty="0" smtClean="0"/>
              <a:t> </a:t>
            </a:r>
            <a:r>
              <a:rPr lang="de-DE" sz="2800" b="1" i="1" dirty="0" err="1" smtClean="0"/>
              <a:t>and</a:t>
            </a:r>
            <a:r>
              <a:rPr lang="de-DE" sz="2800" b="1" i="1" dirty="0" smtClean="0"/>
              <a:t> </a:t>
            </a:r>
            <a:r>
              <a:rPr lang="de-DE" sz="2800" b="1" i="1" dirty="0" err="1" smtClean="0"/>
              <a:t>auxillary</a:t>
            </a:r>
            <a:r>
              <a:rPr lang="de-DE" sz="2800" b="1" i="1" dirty="0" smtClean="0"/>
              <a:t> </a:t>
            </a:r>
            <a:r>
              <a:rPr lang="de-DE" sz="2800" b="1" i="1" dirty="0" err="1" smtClean="0"/>
              <a:t>measurements</a:t>
            </a:r>
            <a:endParaRPr lang="de-DE" b="1" i="1" dirty="0"/>
          </a:p>
        </p:txBody>
      </p:sp>
      <p:sp>
        <p:nvSpPr>
          <p:cNvPr id="4" name="Rectangle 3"/>
          <p:cNvSpPr/>
          <p:nvPr/>
        </p:nvSpPr>
        <p:spPr>
          <a:xfrm>
            <a:off x="217490" y="1282261"/>
            <a:ext cx="8453544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concentration was measured during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two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months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(08 July-09 September) for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spring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barley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measurement frequency </a:t>
            </a:r>
            <a:r>
              <a:rPr lang="en-US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was 4 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sec </a:t>
            </a:r>
            <a:r>
              <a:rPr lang="en-US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over 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7 min </a:t>
            </a:r>
            <a:r>
              <a:rPr lang="en-US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deployment 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time </a:t>
            </a:r>
            <a:r>
              <a:rPr lang="en-US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using 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two </a:t>
            </a:r>
            <a:r>
              <a:rPr lang="en-US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transparent chambers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connected via 5 m tubes to two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infrared gas analyzer</a:t>
            </a:r>
            <a:endParaRPr lang="en-US" sz="20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data collection and controlling the system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 CR6 data logger and additional CDM-A116 analog multiplexer were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Leaf area index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were measured weekly till harvest and other environmental variables such as PAR, air temperatures were recorded inside and outside the chambers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Moreover, air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humidity, air pressure, precipitation, wind speed and wind direction were recorded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using WXT520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weather transmitter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62544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19090" y="355012"/>
            <a:ext cx="6689305" cy="373449"/>
          </a:xfrm>
        </p:spPr>
        <p:txBody>
          <a:bodyPr/>
          <a:lstStyle/>
          <a:p>
            <a:r>
              <a:rPr lang="de-DE" sz="2800" b="1" i="1" dirty="0" err="1"/>
              <a:t>Results</a:t>
            </a:r>
            <a:r>
              <a:rPr lang="de-DE" sz="2800" b="1" i="1" dirty="0"/>
              <a:t> : </a:t>
            </a:r>
            <a:r>
              <a:rPr lang="de-DE" sz="2800" b="1" i="1" dirty="0" smtClean="0"/>
              <a:t>Temporal Resolution</a:t>
            </a:r>
            <a:endParaRPr lang="de-DE" sz="2800" b="1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682" y="1176481"/>
            <a:ext cx="7882759" cy="5605175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6303774" y="2896243"/>
            <a:ext cx="1747538" cy="546537"/>
          </a:xfrm>
          <a:prstGeom prst="ellipse">
            <a:avLst/>
          </a:prstGeom>
          <a:noFill/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Oval 22"/>
          <p:cNvSpPr/>
          <p:nvPr/>
        </p:nvSpPr>
        <p:spPr>
          <a:xfrm>
            <a:off x="4320654" y="2792120"/>
            <a:ext cx="834674" cy="491723"/>
          </a:xfrm>
          <a:prstGeom prst="ellipse">
            <a:avLst/>
          </a:prstGeom>
          <a:noFill/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Oval 23"/>
          <p:cNvSpPr/>
          <p:nvPr/>
        </p:nvSpPr>
        <p:spPr>
          <a:xfrm>
            <a:off x="4321042" y="5468159"/>
            <a:ext cx="866204" cy="546537"/>
          </a:xfrm>
          <a:prstGeom prst="ellipse">
            <a:avLst/>
          </a:prstGeom>
          <a:noFill/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Oval 24"/>
          <p:cNvSpPr/>
          <p:nvPr/>
        </p:nvSpPr>
        <p:spPr>
          <a:xfrm>
            <a:off x="4320655" y="4154663"/>
            <a:ext cx="866590" cy="546537"/>
          </a:xfrm>
          <a:prstGeom prst="ellipse">
            <a:avLst/>
          </a:prstGeom>
          <a:noFill/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Oval 27"/>
          <p:cNvSpPr/>
          <p:nvPr/>
        </p:nvSpPr>
        <p:spPr>
          <a:xfrm>
            <a:off x="6381254" y="4206203"/>
            <a:ext cx="1670058" cy="546537"/>
          </a:xfrm>
          <a:prstGeom prst="ellipse">
            <a:avLst/>
          </a:prstGeom>
          <a:noFill/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Oval 28"/>
          <p:cNvSpPr/>
          <p:nvPr/>
        </p:nvSpPr>
        <p:spPr>
          <a:xfrm>
            <a:off x="6351201" y="5468159"/>
            <a:ext cx="1670058" cy="639027"/>
          </a:xfrm>
          <a:prstGeom prst="ellipse">
            <a:avLst/>
          </a:prstGeom>
          <a:noFill/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7" name="Group 36"/>
          <p:cNvGrpSpPr/>
          <p:nvPr/>
        </p:nvGrpSpPr>
        <p:grpSpPr>
          <a:xfrm>
            <a:off x="1145626" y="2839397"/>
            <a:ext cx="2764222" cy="3267791"/>
            <a:chOff x="1145626" y="2839397"/>
            <a:chExt cx="2764222" cy="3267791"/>
          </a:xfrm>
        </p:grpSpPr>
        <p:sp>
          <p:nvSpPr>
            <p:cNvPr id="8" name="Oval 7"/>
            <p:cNvSpPr/>
            <p:nvPr/>
          </p:nvSpPr>
          <p:spPr>
            <a:xfrm>
              <a:off x="1145628" y="2839397"/>
              <a:ext cx="2746629" cy="650037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" name="Oval 15"/>
            <p:cNvSpPr/>
            <p:nvPr/>
          </p:nvSpPr>
          <p:spPr>
            <a:xfrm>
              <a:off x="1145626" y="4098907"/>
              <a:ext cx="2764222" cy="602294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" name="Oval 16"/>
            <p:cNvSpPr/>
            <p:nvPr/>
          </p:nvSpPr>
          <p:spPr>
            <a:xfrm>
              <a:off x="1145627" y="5462584"/>
              <a:ext cx="2764221" cy="644604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805010" y="3512387"/>
              <a:ext cx="126393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Crop</a:t>
              </a:r>
              <a:r>
                <a:rPr lang="de-DE" sz="1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de-DE" sz="12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senescence</a:t>
              </a:r>
              <a:endParaRPr lang="de-DE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4170461" y="3334892"/>
            <a:ext cx="11624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Mineralization</a:t>
            </a:r>
            <a:endParaRPr lang="de-DE" sz="1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de-DE" sz="1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peak</a:t>
            </a:r>
            <a:endParaRPr lang="de-DE" sz="1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5013834" y="2625459"/>
            <a:ext cx="1323460" cy="3708968"/>
            <a:chOff x="5013834" y="2625459"/>
            <a:chExt cx="1323460" cy="3708968"/>
          </a:xfrm>
        </p:grpSpPr>
        <p:sp>
          <p:nvSpPr>
            <p:cNvPr id="22" name="Oval 21"/>
            <p:cNvSpPr/>
            <p:nvPr/>
          </p:nvSpPr>
          <p:spPr>
            <a:xfrm>
              <a:off x="5215953" y="2908419"/>
              <a:ext cx="1087821" cy="871844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Oval 25"/>
            <p:cNvSpPr/>
            <p:nvPr/>
          </p:nvSpPr>
          <p:spPr>
            <a:xfrm>
              <a:off x="5249473" y="4098906"/>
              <a:ext cx="1087821" cy="871844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7" name="Oval 26"/>
            <p:cNvSpPr/>
            <p:nvPr/>
          </p:nvSpPr>
          <p:spPr>
            <a:xfrm>
              <a:off x="5246526" y="5462583"/>
              <a:ext cx="1087821" cy="871844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013834" y="2625459"/>
              <a:ext cx="11689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Regermination</a:t>
              </a:r>
              <a:endParaRPr lang="de-DE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6156345" y="3481975"/>
            <a:ext cx="19916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Die off </a:t>
            </a:r>
            <a:r>
              <a:rPr lang="de-DE" sz="1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regerminated</a:t>
            </a:r>
            <a:r>
              <a:rPr lang="de-DE" sz="1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plants</a:t>
            </a:r>
            <a:endParaRPr lang="de-DE" sz="1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481848" y="6211614"/>
            <a:ext cx="462455" cy="4519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8430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24" grpId="0" animBg="1"/>
      <p:bldP spid="25" grpId="0" animBg="1"/>
      <p:bldP spid="28" grpId="0" animBg="1"/>
      <p:bldP spid="29" grpId="0" animBg="1"/>
      <p:bldP spid="31" grpId="0"/>
      <p:bldP spid="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3980401" y="2308455"/>
            <a:ext cx="3124816" cy="4276080"/>
            <a:chOff x="3980401" y="2308455"/>
            <a:chExt cx="3124816" cy="4276080"/>
          </a:xfrm>
        </p:grpSpPr>
        <p:sp>
          <p:nvSpPr>
            <p:cNvPr id="12" name="TextBox 11"/>
            <p:cNvSpPr txBox="1"/>
            <p:nvPr/>
          </p:nvSpPr>
          <p:spPr>
            <a:xfrm>
              <a:off x="3980451" y="2308455"/>
              <a:ext cx="3124766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de-DE" sz="1200" dirty="0" smtClean="0">
                  <a:solidFill>
                    <a:srgbClr val="FF0000"/>
                  </a:solidFill>
                </a:rPr>
                <a:t>High </a:t>
              </a:r>
              <a:r>
                <a:rPr lang="de-DE" sz="1200" dirty="0" err="1" smtClean="0">
                  <a:solidFill>
                    <a:srgbClr val="FF0000"/>
                  </a:solidFill>
                </a:rPr>
                <a:t>cumulated</a:t>
              </a:r>
              <a:r>
                <a:rPr lang="de-DE" sz="1200" dirty="0" smtClean="0">
                  <a:solidFill>
                    <a:srgbClr val="FF0000"/>
                  </a:solidFill>
                </a:rPr>
                <a:t> </a:t>
              </a:r>
              <a:r>
                <a:rPr lang="de-DE" sz="1200" dirty="0" err="1" smtClean="0">
                  <a:solidFill>
                    <a:srgbClr val="FF0000"/>
                  </a:solidFill>
                </a:rPr>
                <a:t>Reco</a:t>
              </a:r>
              <a:r>
                <a:rPr lang="de-DE" sz="1200" dirty="0" smtClean="0">
                  <a:solidFill>
                    <a:srgbClr val="FF0000"/>
                  </a:solidFill>
                </a:rPr>
                <a:t> </a:t>
              </a:r>
              <a:r>
                <a:rPr lang="de-DE" sz="1200" dirty="0" err="1" smtClean="0">
                  <a:solidFill>
                    <a:srgbClr val="FF0000"/>
                  </a:solidFill>
                </a:rPr>
                <a:t>fluxes</a:t>
              </a:r>
              <a:r>
                <a:rPr lang="de-DE" sz="1200" dirty="0" smtClean="0">
                  <a:solidFill>
                    <a:srgbClr val="FF0000"/>
                  </a:solidFill>
                </a:rPr>
                <a:t> in non </a:t>
              </a:r>
              <a:r>
                <a:rPr lang="de-DE" sz="1200" dirty="0" err="1" smtClean="0">
                  <a:solidFill>
                    <a:srgbClr val="FF0000"/>
                  </a:solidFill>
                </a:rPr>
                <a:t>eroded</a:t>
              </a:r>
              <a:endParaRPr lang="de-DE" sz="1200" dirty="0" smtClean="0">
                <a:solidFill>
                  <a:srgbClr val="FF0000"/>
                </a:solidFill>
              </a:endParaRPr>
            </a:p>
            <a:p>
              <a:r>
                <a:rPr lang="de-DE" sz="1200" dirty="0" smtClean="0">
                  <a:solidFill>
                    <a:srgbClr val="FF0000"/>
                  </a:solidFill>
                </a:rPr>
                <a:t> </a:t>
              </a:r>
              <a:r>
                <a:rPr lang="de-DE" sz="1200" dirty="0" err="1" smtClean="0">
                  <a:solidFill>
                    <a:srgbClr val="FF0000"/>
                  </a:solidFill>
                </a:rPr>
                <a:t>soil</a:t>
              </a:r>
              <a:r>
                <a:rPr lang="de-DE" sz="1200" dirty="0" smtClean="0">
                  <a:solidFill>
                    <a:srgbClr val="FF0000"/>
                  </a:solidFill>
                </a:rPr>
                <a:t> </a:t>
              </a:r>
              <a:r>
                <a:rPr lang="de-DE" sz="1200" dirty="0" err="1" smtClean="0">
                  <a:solidFill>
                    <a:srgbClr val="FF0000"/>
                  </a:solidFill>
                </a:rPr>
                <a:t>as</a:t>
              </a:r>
              <a:r>
                <a:rPr lang="de-DE" sz="1200" dirty="0" smtClean="0">
                  <a:solidFill>
                    <a:srgbClr val="FF0000"/>
                  </a:solidFill>
                </a:rPr>
                <a:t> </a:t>
              </a:r>
              <a:r>
                <a:rPr lang="de-DE" sz="1200" dirty="0" err="1" smtClean="0">
                  <a:solidFill>
                    <a:srgbClr val="FF0000"/>
                  </a:solidFill>
                </a:rPr>
                <a:t>compared</a:t>
              </a:r>
              <a:r>
                <a:rPr lang="de-DE" sz="1200" dirty="0" smtClean="0">
                  <a:solidFill>
                    <a:srgbClr val="FF0000"/>
                  </a:solidFill>
                </a:rPr>
                <a:t> </a:t>
              </a:r>
              <a:r>
                <a:rPr lang="de-DE" sz="1200" dirty="0" err="1" smtClean="0">
                  <a:solidFill>
                    <a:srgbClr val="FF0000"/>
                  </a:solidFill>
                </a:rPr>
                <a:t>to</a:t>
              </a:r>
              <a:r>
                <a:rPr lang="de-DE" sz="1200" dirty="0" smtClean="0">
                  <a:solidFill>
                    <a:srgbClr val="FF0000"/>
                  </a:solidFill>
                </a:rPr>
                <a:t> </a:t>
              </a:r>
              <a:r>
                <a:rPr lang="de-DE" sz="1200" dirty="0" err="1" smtClean="0">
                  <a:solidFill>
                    <a:srgbClr val="FF0000"/>
                  </a:solidFill>
                </a:rPr>
                <a:t>srongly</a:t>
              </a:r>
              <a:r>
                <a:rPr lang="de-DE" sz="1200" dirty="0" smtClean="0">
                  <a:solidFill>
                    <a:srgbClr val="FF0000"/>
                  </a:solidFill>
                </a:rPr>
                <a:t> </a:t>
              </a:r>
              <a:r>
                <a:rPr lang="de-DE" sz="1200" dirty="0" err="1" smtClean="0">
                  <a:solidFill>
                    <a:srgbClr val="FF0000"/>
                  </a:solidFill>
                </a:rPr>
                <a:t>and</a:t>
              </a:r>
              <a:r>
                <a:rPr lang="de-DE" sz="1200" dirty="0" smtClean="0">
                  <a:solidFill>
                    <a:srgbClr val="FF0000"/>
                  </a:solidFill>
                </a:rPr>
                <a:t> </a:t>
              </a:r>
              <a:r>
                <a:rPr lang="de-DE" sz="1200" dirty="0" err="1" smtClean="0">
                  <a:solidFill>
                    <a:srgbClr val="FF0000"/>
                  </a:solidFill>
                </a:rPr>
                <a:t>extremely</a:t>
              </a:r>
              <a:r>
                <a:rPr lang="de-DE" sz="1200" dirty="0" smtClean="0">
                  <a:solidFill>
                    <a:srgbClr val="FF0000"/>
                  </a:solidFill>
                </a:rPr>
                <a:t> </a:t>
              </a:r>
            </a:p>
            <a:p>
              <a:r>
                <a:rPr lang="de-DE" sz="1200" dirty="0" err="1" smtClean="0">
                  <a:solidFill>
                    <a:srgbClr val="FF0000"/>
                  </a:solidFill>
                </a:rPr>
                <a:t>eroded</a:t>
              </a:r>
              <a:r>
                <a:rPr lang="de-DE" sz="1200" dirty="0" smtClean="0">
                  <a:solidFill>
                    <a:srgbClr val="FF0000"/>
                  </a:solidFill>
                </a:rPr>
                <a:t> </a:t>
              </a:r>
              <a:r>
                <a:rPr lang="de-DE" sz="1200" dirty="0" err="1" smtClean="0">
                  <a:solidFill>
                    <a:srgbClr val="FF0000"/>
                  </a:solidFill>
                </a:rPr>
                <a:t>soil</a:t>
              </a:r>
              <a:endParaRPr lang="de-DE" sz="1200" dirty="0">
                <a:solidFill>
                  <a:srgbClr val="FF0000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980401" y="4091721"/>
              <a:ext cx="3083088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de-DE" sz="1200" dirty="0" smtClean="0">
                  <a:solidFill>
                    <a:srgbClr val="FF0000"/>
                  </a:solidFill>
                </a:rPr>
                <a:t>High </a:t>
              </a:r>
              <a:r>
                <a:rPr lang="de-DE" sz="1200" dirty="0" err="1" smtClean="0">
                  <a:solidFill>
                    <a:srgbClr val="FF0000"/>
                  </a:solidFill>
                </a:rPr>
                <a:t>cumulated</a:t>
              </a:r>
              <a:r>
                <a:rPr lang="de-DE" sz="1200" dirty="0" smtClean="0">
                  <a:solidFill>
                    <a:srgbClr val="FF0000"/>
                  </a:solidFill>
                </a:rPr>
                <a:t> GPP </a:t>
              </a:r>
              <a:r>
                <a:rPr lang="de-DE" sz="1200" dirty="0" err="1" smtClean="0">
                  <a:solidFill>
                    <a:srgbClr val="FF0000"/>
                  </a:solidFill>
                </a:rPr>
                <a:t>fluxes</a:t>
              </a:r>
              <a:r>
                <a:rPr lang="de-DE" sz="1200" dirty="0" smtClean="0">
                  <a:solidFill>
                    <a:srgbClr val="FF0000"/>
                  </a:solidFill>
                </a:rPr>
                <a:t> in non </a:t>
              </a:r>
              <a:r>
                <a:rPr lang="de-DE" sz="1200" dirty="0" err="1" smtClean="0">
                  <a:solidFill>
                    <a:srgbClr val="FF0000"/>
                  </a:solidFill>
                </a:rPr>
                <a:t>eroded</a:t>
              </a:r>
              <a:endParaRPr lang="de-DE" sz="1200" dirty="0" smtClean="0">
                <a:solidFill>
                  <a:srgbClr val="FF0000"/>
                </a:solidFill>
              </a:endParaRPr>
            </a:p>
            <a:p>
              <a:r>
                <a:rPr lang="de-DE" sz="1200" dirty="0" smtClean="0">
                  <a:solidFill>
                    <a:srgbClr val="FF0000"/>
                  </a:solidFill>
                </a:rPr>
                <a:t> </a:t>
              </a:r>
              <a:r>
                <a:rPr lang="de-DE" sz="1200" dirty="0" err="1" smtClean="0">
                  <a:solidFill>
                    <a:srgbClr val="FF0000"/>
                  </a:solidFill>
                </a:rPr>
                <a:t>soil</a:t>
              </a:r>
              <a:r>
                <a:rPr lang="de-DE" sz="1200" dirty="0" smtClean="0">
                  <a:solidFill>
                    <a:srgbClr val="FF0000"/>
                  </a:solidFill>
                </a:rPr>
                <a:t> </a:t>
              </a:r>
              <a:r>
                <a:rPr lang="de-DE" sz="1200" dirty="0" err="1" smtClean="0">
                  <a:solidFill>
                    <a:srgbClr val="FF0000"/>
                  </a:solidFill>
                </a:rPr>
                <a:t>as</a:t>
              </a:r>
              <a:r>
                <a:rPr lang="de-DE" sz="1200" dirty="0" smtClean="0">
                  <a:solidFill>
                    <a:srgbClr val="FF0000"/>
                  </a:solidFill>
                </a:rPr>
                <a:t> </a:t>
              </a:r>
              <a:r>
                <a:rPr lang="de-DE" sz="1200" dirty="0" err="1">
                  <a:solidFill>
                    <a:srgbClr val="FF0000"/>
                  </a:solidFill>
                </a:rPr>
                <a:t>compared</a:t>
              </a:r>
              <a:r>
                <a:rPr lang="de-DE" sz="1200" dirty="0">
                  <a:solidFill>
                    <a:srgbClr val="FF0000"/>
                  </a:solidFill>
                </a:rPr>
                <a:t> </a:t>
              </a:r>
              <a:r>
                <a:rPr lang="de-DE" sz="1200" dirty="0" err="1">
                  <a:solidFill>
                    <a:srgbClr val="FF0000"/>
                  </a:solidFill>
                </a:rPr>
                <a:t>to</a:t>
              </a:r>
              <a:r>
                <a:rPr lang="de-DE" sz="1200" dirty="0">
                  <a:solidFill>
                    <a:srgbClr val="FF0000"/>
                  </a:solidFill>
                </a:rPr>
                <a:t> </a:t>
              </a:r>
              <a:r>
                <a:rPr lang="de-DE" sz="1200" dirty="0" err="1">
                  <a:solidFill>
                    <a:srgbClr val="FF0000"/>
                  </a:solidFill>
                </a:rPr>
                <a:t>srongly</a:t>
              </a:r>
              <a:r>
                <a:rPr lang="de-DE" sz="1200" dirty="0">
                  <a:solidFill>
                    <a:srgbClr val="FF0000"/>
                  </a:solidFill>
                </a:rPr>
                <a:t> </a:t>
              </a:r>
              <a:r>
                <a:rPr lang="de-DE" sz="1200" dirty="0" err="1">
                  <a:solidFill>
                    <a:srgbClr val="FF0000"/>
                  </a:solidFill>
                </a:rPr>
                <a:t>and</a:t>
              </a:r>
              <a:r>
                <a:rPr lang="de-DE" sz="1200" dirty="0">
                  <a:solidFill>
                    <a:srgbClr val="FF0000"/>
                  </a:solidFill>
                </a:rPr>
                <a:t> </a:t>
              </a:r>
              <a:r>
                <a:rPr lang="de-DE" sz="1200" dirty="0" err="1" smtClean="0">
                  <a:solidFill>
                    <a:srgbClr val="FF0000"/>
                  </a:solidFill>
                </a:rPr>
                <a:t>extremely</a:t>
              </a:r>
              <a:endParaRPr lang="de-DE" sz="1200" dirty="0" smtClean="0">
                <a:solidFill>
                  <a:srgbClr val="FF0000"/>
                </a:solidFill>
              </a:endParaRPr>
            </a:p>
            <a:p>
              <a:r>
                <a:rPr lang="de-DE" sz="1200" dirty="0" smtClean="0">
                  <a:solidFill>
                    <a:srgbClr val="FF0000"/>
                  </a:solidFill>
                </a:rPr>
                <a:t> </a:t>
              </a:r>
              <a:r>
                <a:rPr lang="de-DE" sz="1200" dirty="0" err="1">
                  <a:solidFill>
                    <a:srgbClr val="FF0000"/>
                  </a:solidFill>
                </a:rPr>
                <a:t>eroded</a:t>
              </a:r>
              <a:r>
                <a:rPr lang="de-DE" sz="1200" dirty="0">
                  <a:solidFill>
                    <a:srgbClr val="FF0000"/>
                  </a:solidFill>
                </a:rPr>
                <a:t> </a:t>
              </a:r>
              <a:r>
                <a:rPr lang="de-DE" sz="1200" dirty="0" err="1" smtClean="0">
                  <a:solidFill>
                    <a:srgbClr val="FF0000"/>
                  </a:solidFill>
                </a:rPr>
                <a:t>soil</a:t>
              </a:r>
              <a:endParaRPr lang="de-DE" sz="1200" dirty="0">
                <a:solidFill>
                  <a:srgbClr val="FF0000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986393" y="5938204"/>
              <a:ext cx="3083088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de-DE" sz="1200" dirty="0" smtClean="0">
                  <a:solidFill>
                    <a:srgbClr val="FF0000"/>
                  </a:solidFill>
                </a:rPr>
                <a:t>High </a:t>
              </a:r>
              <a:r>
                <a:rPr lang="de-DE" sz="1200" dirty="0" err="1" smtClean="0">
                  <a:solidFill>
                    <a:srgbClr val="FF0000"/>
                  </a:solidFill>
                </a:rPr>
                <a:t>cumulated</a:t>
              </a:r>
              <a:r>
                <a:rPr lang="de-DE" sz="1200" dirty="0" smtClean="0">
                  <a:solidFill>
                    <a:srgbClr val="FF0000"/>
                  </a:solidFill>
                </a:rPr>
                <a:t> NEE </a:t>
              </a:r>
              <a:r>
                <a:rPr lang="de-DE" sz="1200" dirty="0" err="1" smtClean="0">
                  <a:solidFill>
                    <a:srgbClr val="FF0000"/>
                  </a:solidFill>
                </a:rPr>
                <a:t>fluxes</a:t>
              </a:r>
              <a:r>
                <a:rPr lang="de-DE" sz="1200" dirty="0" smtClean="0">
                  <a:solidFill>
                    <a:srgbClr val="FF0000"/>
                  </a:solidFill>
                </a:rPr>
                <a:t> in non </a:t>
              </a:r>
              <a:r>
                <a:rPr lang="de-DE" sz="1200" dirty="0" err="1" smtClean="0">
                  <a:solidFill>
                    <a:srgbClr val="FF0000"/>
                  </a:solidFill>
                </a:rPr>
                <a:t>eroded</a:t>
              </a:r>
              <a:endParaRPr lang="de-DE" sz="1200" dirty="0" smtClean="0">
                <a:solidFill>
                  <a:srgbClr val="FF0000"/>
                </a:solidFill>
              </a:endParaRPr>
            </a:p>
            <a:p>
              <a:r>
                <a:rPr lang="de-DE" sz="1200" dirty="0" smtClean="0">
                  <a:solidFill>
                    <a:srgbClr val="FF0000"/>
                  </a:solidFill>
                </a:rPr>
                <a:t> </a:t>
              </a:r>
              <a:r>
                <a:rPr lang="de-DE" sz="1200" dirty="0" err="1" smtClean="0">
                  <a:solidFill>
                    <a:srgbClr val="FF0000"/>
                  </a:solidFill>
                </a:rPr>
                <a:t>soil</a:t>
              </a:r>
              <a:r>
                <a:rPr lang="de-DE" sz="1200" dirty="0" smtClean="0">
                  <a:solidFill>
                    <a:srgbClr val="FF0000"/>
                  </a:solidFill>
                </a:rPr>
                <a:t> </a:t>
              </a:r>
              <a:r>
                <a:rPr lang="de-DE" sz="1200" dirty="0" err="1" smtClean="0">
                  <a:solidFill>
                    <a:srgbClr val="FF0000"/>
                  </a:solidFill>
                </a:rPr>
                <a:t>as</a:t>
              </a:r>
              <a:r>
                <a:rPr lang="de-DE" sz="1200" dirty="0" smtClean="0">
                  <a:solidFill>
                    <a:srgbClr val="FF0000"/>
                  </a:solidFill>
                </a:rPr>
                <a:t> </a:t>
              </a:r>
              <a:r>
                <a:rPr lang="de-DE" sz="1200" dirty="0" err="1">
                  <a:solidFill>
                    <a:srgbClr val="FF0000"/>
                  </a:solidFill>
                </a:rPr>
                <a:t>compared</a:t>
              </a:r>
              <a:r>
                <a:rPr lang="de-DE" sz="1200" dirty="0">
                  <a:solidFill>
                    <a:srgbClr val="FF0000"/>
                  </a:solidFill>
                </a:rPr>
                <a:t> </a:t>
              </a:r>
              <a:r>
                <a:rPr lang="de-DE" sz="1200" dirty="0" err="1">
                  <a:solidFill>
                    <a:srgbClr val="FF0000"/>
                  </a:solidFill>
                </a:rPr>
                <a:t>to</a:t>
              </a:r>
              <a:r>
                <a:rPr lang="de-DE" sz="1200" dirty="0">
                  <a:solidFill>
                    <a:srgbClr val="FF0000"/>
                  </a:solidFill>
                </a:rPr>
                <a:t> </a:t>
              </a:r>
              <a:r>
                <a:rPr lang="de-DE" sz="1200" dirty="0" err="1">
                  <a:solidFill>
                    <a:srgbClr val="FF0000"/>
                  </a:solidFill>
                </a:rPr>
                <a:t>srongly</a:t>
              </a:r>
              <a:r>
                <a:rPr lang="de-DE" sz="1200" dirty="0">
                  <a:solidFill>
                    <a:srgbClr val="FF0000"/>
                  </a:solidFill>
                </a:rPr>
                <a:t> </a:t>
              </a:r>
              <a:r>
                <a:rPr lang="de-DE" sz="1200" dirty="0" err="1">
                  <a:solidFill>
                    <a:srgbClr val="FF0000"/>
                  </a:solidFill>
                </a:rPr>
                <a:t>and</a:t>
              </a:r>
              <a:r>
                <a:rPr lang="de-DE" sz="1200" dirty="0">
                  <a:solidFill>
                    <a:srgbClr val="FF0000"/>
                  </a:solidFill>
                </a:rPr>
                <a:t> </a:t>
              </a:r>
              <a:r>
                <a:rPr lang="de-DE" sz="1200" dirty="0" err="1" smtClean="0">
                  <a:solidFill>
                    <a:srgbClr val="FF0000"/>
                  </a:solidFill>
                </a:rPr>
                <a:t>extremely</a:t>
              </a:r>
              <a:endParaRPr lang="de-DE" sz="1200" dirty="0" smtClean="0">
                <a:solidFill>
                  <a:srgbClr val="FF0000"/>
                </a:solidFill>
              </a:endParaRPr>
            </a:p>
            <a:p>
              <a:r>
                <a:rPr lang="de-DE" sz="1200" dirty="0" smtClean="0">
                  <a:solidFill>
                    <a:srgbClr val="FF0000"/>
                  </a:solidFill>
                </a:rPr>
                <a:t> </a:t>
              </a:r>
              <a:r>
                <a:rPr lang="de-DE" sz="1200" dirty="0" err="1">
                  <a:solidFill>
                    <a:srgbClr val="FF0000"/>
                  </a:solidFill>
                </a:rPr>
                <a:t>eroded</a:t>
              </a:r>
              <a:r>
                <a:rPr lang="de-DE" sz="1200" dirty="0">
                  <a:solidFill>
                    <a:srgbClr val="FF0000"/>
                  </a:solidFill>
                </a:rPr>
                <a:t> </a:t>
              </a:r>
              <a:r>
                <a:rPr lang="de-DE" sz="1200" dirty="0" err="1" smtClean="0">
                  <a:solidFill>
                    <a:srgbClr val="FF0000"/>
                  </a:solidFill>
                </a:rPr>
                <a:t>soil</a:t>
              </a:r>
              <a:endParaRPr lang="de-DE" sz="12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7" name="Picture 16" descr="C:\Users\gastlsd2\Desktop\spatial_res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19" b="64111"/>
          <a:stretch/>
        </p:blipFill>
        <p:spPr bwMode="auto">
          <a:xfrm>
            <a:off x="3822897" y="1504706"/>
            <a:ext cx="3536738" cy="2032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30" descr="C:\Users\gastlsd2\Desktop\spatial_res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19" t="65114" r="540" b="4830"/>
          <a:stretch/>
        </p:blipFill>
        <p:spPr bwMode="auto">
          <a:xfrm>
            <a:off x="3817405" y="5129343"/>
            <a:ext cx="3497795" cy="1702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Picture 31" descr="C:\Users\gastlsd2\Desktop\spatial_res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19" t="34961" b="34236"/>
          <a:stretch/>
        </p:blipFill>
        <p:spPr bwMode="auto">
          <a:xfrm>
            <a:off x="3791366" y="3449362"/>
            <a:ext cx="3536738" cy="174471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19090" y="355012"/>
            <a:ext cx="6689305" cy="373449"/>
          </a:xfrm>
        </p:spPr>
        <p:txBody>
          <a:bodyPr/>
          <a:lstStyle/>
          <a:p>
            <a:r>
              <a:rPr lang="de-DE" sz="2800" b="1" i="1" dirty="0" err="1"/>
              <a:t>Results</a:t>
            </a:r>
            <a:r>
              <a:rPr lang="de-DE" sz="2800" b="1" i="1" dirty="0"/>
              <a:t> : </a:t>
            </a:r>
            <a:r>
              <a:rPr lang="de-DE" sz="2800" b="1" i="1" dirty="0" err="1" smtClean="0"/>
              <a:t>Spatial</a:t>
            </a:r>
            <a:r>
              <a:rPr lang="de-DE" sz="2800" b="1" i="1" dirty="0" smtClean="0"/>
              <a:t> Resolution</a:t>
            </a:r>
            <a:endParaRPr lang="de-DE" sz="2800" b="1" i="1" dirty="0"/>
          </a:p>
        </p:txBody>
      </p:sp>
      <p:pic>
        <p:nvPicPr>
          <p:cNvPr id="15" name="Picture 14" descr="C:\Users\gastlsd2\Desktop\spatial_res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491"/>
          <a:stretch/>
        </p:blipFill>
        <p:spPr bwMode="auto">
          <a:xfrm>
            <a:off x="283786" y="1193907"/>
            <a:ext cx="3647083" cy="566409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" name="Group 36"/>
          <p:cNvGrpSpPr/>
          <p:nvPr/>
        </p:nvGrpSpPr>
        <p:grpSpPr>
          <a:xfrm>
            <a:off x="2914302" y="2238703"/>
            <a:ext cx="749440" cy="4061735"/>
            <a:chOff x="2914302" y="2238703"/>
            <a:chExt cx="749440" cy="4061735"/>
          </a:xfrm>
        </p:grpSpPr>
        <p:sp>
          <p:nvSpPr>
            <p:cNvPr id="3" name="Oval 2"/>
            <p:cNvSpPr/>
            <p:nvPr/>
          </p:nvSpPr>
          <p:spPr>
            <a:xfrm>
              <a:off x="2970059" y="2238703"/>
              <a:ext cx="693683" cy="714704"/>
            </a:xfrm>
            <a:prstGeom prst="ellipse">
              <a:avLst/>
            </a:prstGeom>
            <a:noFill/>
            <a:ln w="22225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" name="Oval 4"/>
            <p:cNvSpPr/>
            <p:nvPr/>
          </p:nvSpPr>
          <p:spPr>
            <a:xfrm>
              <a:off x="2938528" y="3893889"/>
              <a:ext cx="693683" cy="714704"/>
            </a:xfrm>
            <a:prstGeom prst="ellipse">
              <a:avLst/>
            </a:prstGeom>
            <a:noFill/>
            <a:ln w="22225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" name="Oval 5"/>
            <p:cNvSpPr/>
            <p:nvPr/>
          </p:nvSpPr>
          <p:spPr>
            <a:xfrm>
              <a:off x="2914302" y="5575971"/>
              <a:ext cx="693683" cy="724467"/>
            </a:xfrm>
            <a:prstGeom prst="ellipse">
              <a:avLst/>
            </a:prstGeom>
            <a:noFill/>
            <a:ln w="22225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6969518" y="2010770"/>
            <a:ext cx="226055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 </a:t>
            </a:r>
            <a:r>
              <a:rPr lang="de-DE" sz="14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range</a:t>
            </a:r>
            <a:endParaRPr lang="de-DE" sz="1400" b="1" u="sng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de-DE" sz="1200" b="1" u="sng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sz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Non-</a:t>
            </a:r>
            <a:r>
              <a:rPr lang="de-DE" sz="1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eroded</a:t>
            </a:r>
            <a:r>
              <a:rPr lang="de-DE" sz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soil</a:t>
            </a:r>
            <a:r>
              <a:rPr lang="de-DE" sz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4.6 - 6.3 </a:t>
            </a:r>
          </a:p>
          <a:p>
            <a:r>
              <a:rPr lang="de-DE" sz="1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Extremely</a:t>
            </a:r>
            <a:r>
              <a:rPr lang="de-DE" sz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eroded</a:t>
            </a:r>
            <a:r>
              <a:rPr lang="de-DE" sz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soil</a:t>
            </a:r>
            <a:r>
              <a:rPr lang="de-DE" sz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7.4 - 7.6</a:t>
            </a:r>
            <a:endParaRPr lang="de-DE" sz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5751582" y="4179846"/>
            <a:ext cx="739057" cy="725150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Oval 32"/>
          <p:cNvSpPr/>
          <p:nvPr/>
        </p:nvSpPr>
        <p:spPr>
          <a:xfrm>
            <a:off x="5778863" y="2532541"/>
            <a:ext cx="739057" cy="725150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Oval 33"/>
          <p:cNvSpPr/>
          <p:nvPr/>
        </p:nvSpPr>
        <p:spPr>
          <a:xfrm>
            <a:off x="5732178" y="5838162"/>
            <a:ext cx="739057" cy="725150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TextBox 22"/>
          <p:cNvSpPr txBox="1"/>
          <p:nvPr/>
        </p:nvSpPr>
        <p:spPr>
          <a:xfrm>
            <a:off x="7024934" y="3942173"/>
            <a:ext cx="21387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LAI </a:t>
            </a:r>
            <a:r>
              <a:rPr lang="de-DE" sz="12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range</a:t>
            </a:r>
            <a:endParaRPr lang="de-DE" sz="1200" b="1" u="sng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de-DE" sz="1200" b="1" u="sng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Non-</a:t>
            </a:r>
            <a:r>
              <a:rPr lang="de-DE" sz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eroded</a:t>
            </a:r>
            <a:r>
              <a:rPr lang="de-DE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soil</a:t>
            </a:r>
            <a:r>
              <a:rPr lang="de-DE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1.3-2.8</a:t>
            </a:r>
          </a:p>
          <a:p>
            <a:r>
              <a:rPr lang="de-DE" sz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Extremely</a:t>
            </a:r>
            <a:r>
              <a:rPr lang="de-DE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eroded</a:t>
            </a:r>
            <a:r>
              <a:rPr lang="de-DE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soil</a:t>
            </a:r>
            <a:r>
              <a:rPr lang="de-DE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1.1-1.7</a:t>
            </a:r>
            <a:endParaRPr lang="de-DE" sz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055670" y="5469764"/>
            <a:ext cx="21491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Phosphorous</a:t>
            </a:r>
            <a:r>
              <a:rPr lang="de-DE" sz="1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2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range</a:t>
            </a:r>
            <a:endParaRPr lang="de-DE" sz="12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de-DE" sz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sz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Non-</a:t>
            </a:r>
            <a:r>
              <a:rPr lang="de-DE" sz="1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eroded</a:t>
            </a:r>
            <a:r>
              <a:rPr lang="de-DE" sz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soil</a:t>
            </a:r>
            <a:r>
              <a:rPr lang="de-DE" sz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1.3-2.2 </a:t>
            </a:r>
          </a:p>
          <a:p>
            <a:pPr algn="ctr"/>
            <a:r>
              <a:rPr lang="de-DE" sz="1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Extremely</a:t>
            </a:r>
            <a:r>
              <a:rPr lang="de-DE" sz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eroded</a:t>
            </a:r>
            <a:r>
              <a:rPr lang="de-DE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soil</a:t>
            </a:r>
            <a:r>
              <a:rPr lang="de-DE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de-DE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2.7-3.3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517048" y="1197411"/>
            <a:ext cx="4772239" cy="276999"/>
          </a:xfrm>
          <a:prstGeom prst="rect">
            <a:avLst/>
          </a:prstGeom>
          <a:ln w="158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1200" b="1" dirty="0"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RG-ca</a:t>
            </a:r>
            <a:r>
              <a:rPr lang="en-US" sz="1200" dirty="0"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: extremely eroded, </a:t>
            </a:r>
            <a:r>
              <a:rPr lang="en-US" sz="1200" b="1" dirty="0"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LV-ng</a:t>
            </a:r>
            <a:r>
              <a:rPr lang="en-US" sz="1200" dirty="0"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: strongly eroded and </a:t>
            </a:r>
            <a:r>
              <a:rPr lang="en-US" sz="1200" b="1" dirty="0"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LV-cc</a:t>
            </a:r>
            <a:r>
              <a:rPr lang="en-US" sz="1200" dirty="0"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: non eroded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292720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3" grpId="0" animBg="1"/>
      <p:bldP spid="33" grpId="0" animBg="1"/>
      <p:bldP spid="34" grpId="0" animBg="1"/>
      <p:bldP spid="23" grpId="0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liennummernplatzhalter 1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 algn="l"/>
            <a:r>
              <a:rPr lang="de-DE" smtClean="0"/>
              <a:t>Seite </a:t>
            </a:r>
            <a:fld id="{FE175BA4-6C46-4356-B80F-9421D35B408D}" type="slidenum">
              <a:rPr lang="de-DE" smtClean="0"/>
              <a:pPr algn="l"/>
              <a:t>9</a:t>
            </a:fld>
            <a:endParaRPr lang="de-DE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17490" y="355012"/>
            <a:ext cx="6689305" cy="373449"/>
          </a:xfrm>
        </p:spPr>
        <p:txBody>
          <a:bodyPr/>
          <a:lstStyle/>
          <a:p>
            <a:r>
              <a:rPr lang="de-DE" sz="2800" b="1" i="1" dirty="0" err="1" smtClean="0"/>
              <a:t>Conclusion</a:t>
            </a:r>
            <a:r>
              <a:rPr lang="de-DE" sz="2800" b="1" i="1" dirty="0" smtClean="0"/>
              <a:t>:</a:t>
            </a:r>
            <a:endParaRPr lang="de-DE" sz="2800" b="1" i="1" dirty="0"/>
          </a:p>
        </p:txBody>
      </p:sp>
      <p:sp>
        <p:nvSpPr>
          <p:cNvPr id="5" name="Rectangle 4"/>
          <p:cNvSpPr/>
          <p:nvPr/>
        </p:nvSpPr>
        <p:spPr>
          <a:xfrm>
            <a:off x="217490" y="891497"/>
            <a:ext cx="850106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chemeClr val="tx2"/>
              </a:buClr>
            </a:pPr>
            <a:endParaRPr lang="de-DE" sz="2000" dirty="0">
              <a:solidFill>
                <a:srgbClr val="414143"/>
              </a:solidFill>
              <a:latin typeface="Times New Roman" panose="02020603050405020304" pitchFamily="18" charset="0"/>
              <a:ea typeface="Segoe UI" panose="020B0502040204020203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de-DE" sz="2000" dirty="0" smtClean="0">
                <a:solidFill>
                  <a:srgbClr val="414143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The </a:t>
            </a:r>
            <a:r>
              <a:rPr lang="de-DE" sz="2000" b="1" dirty="0">
                <a:solidFill>
                  <a:srgbClr val="414143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CO</a:t>
            </a:r>
            <a:r>
              <a:rPr lang="de-DE" sz="2000" b="1" baseline="-25000" dirty="0">
                <a:solidFill>
                  <a:srgbClr val="414143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2</a:t>
            </a:r>
            <a:r>
              <a:rPr lang="de-DE" sz="2000" b="1" dirty="0">
                <a:solidFill>
                  <a:srgbClr val="414143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>
                <a:solidFill>
                  <a:srgbClr val="414143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fluxes</a:t>
            </a:r>
            <a:r>
              <a:rPr lang="de-DE" sz="2000" b="1" dirty="0">
                <a:solidFill>
                  <a:srgbClr val="414143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>
                <a:solidFill>
                  <a:srgbClr val="414143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were</a:t>
            </a:r>
            <a:r>
              <a:rPr lang="de-DE" sz="2000" b="1" dirty="0">
                <a:solidFill>
                  <a:srgbClr val="414143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>
                <a:solidFill>
                  <a:srgbClr val="414143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low</a:t>
            </a:r>
            <a:r>
              <a:rPr lang="de-DE" sz="2000" b="1" dirty="0">
                <a:solidFill>
                  <a:srgbClr val="414143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de-DE" sz="2000" dirty="0">
                <a:solidFill>
                  <a:srgbClr val="414143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(</a:t>
            </a:r>
            <a:r>
              <a:rPr lang="de-DE" sz="2000" dirty="0" err="1">
                <a:solidFill>
                  <a:srgbClr val="414143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only</a:t>
            </a:r>
            <a:r>
              <a:rPr lang="de-DE" sz="2000" dirty="0">
                <a:solidFill>
                  <a:srgbClr val="414143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~34% </a:t>
            </a:r>
            <a:r>
              <a:rPr lang="de-DE" sz="2000" dirty="0" err="1">
                <a:solidFill>
                  <a:srgbClr val="414143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of</a:t>
            </a:r>
            <a:r>
              <a:rPr lang="de-DE" sz="2000" dirty="0">
                <a:solidFill>
                  <a:srgbClr val="414143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de-DE" sz="2000" dirty="0" err="1">
                <a:solidFill>
                  <a:srgbClr val="414143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usual</a:t>
            </a:r>
            <a:r>
              <a:rPr lang="de-DE" sz="2000" dirty="0">
                <a:solidFill>
                  <a:srgbClr val="414143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de-DE" sz="2000" dirty="0" err="1">
                <a:solidFill>
                  <a:srgbClr val="414143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seasonal</a:t>
            </a:r>
            <a:r>
              <a:rPr lang="de-DE" sz="2000" dirty="0">
                <a:solidFill>
                  <a:srgbClr val="414143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de-DE" sz="2000" dirty="0" err="1">
                <a:solidFill>
                  <a:srgbClr val="414143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amplitude</a:t>
            </a:r>
            <a:r>
              <a:rPr lang="de-DE" sz="2000" dirty="0" smtClean="0">
                <a:solidFill>
                  <a:srgbClr val="414143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),</a:t>
            </a:r>
            <a:r>
              <a:rPr lang="en-US" sz="2000" dirty="0" smtClean="0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de-DE" sz="2000" dirty="0" smtClean="0">
                <a:solidFill>
                  <a:srgbClr val="414143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due </a:t>
            </a:r>
            <a:r>
              <a:rPr lang="de-DE" sz="2000" dirty="0" err="1">
                <a:solidFill>
                  <a:srgbClr val="414143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to</a:t>
            </a:r>
            <a:r>
              <a:rPr lang="de-DE" sz="2000" dirty="0">
                <a:solidFill>
                  <a:srgbClr val="414143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de-DE" sz="2000" dirty="0" err="1">
                <a:solidFill>
                  <a:srgbClr val="414143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measuring</a:t>
            </a:r>
            <a:r>
              <a:rPr lang="de-DE" sz="2000" dirty="0">
                <a:solidFill>
                  <a:srgbClr val="414143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de-DE" sz="2000" dirty="0" smtClean="0">
                <a:solidFill>
                  <a:srgbClr val="414143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in </a:t>
            </a:r>
            <a:r>
              <a:rPr lang="de-DE" sz="2000" dirty="0" err="1">
                <a:solidFill>
                  <a:srgbClr val="414143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conditions</a:t>
            </a:r>
            <a:r>
              <a:rPr lang="de-DE" sz="2000" dirty="0">
                <a:solidFill>
                  <a:srgbClr val="414143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de-DE" sz="2000" dirty="0" err="1">
                <a:solidFill>
                  <a:srgbClr val="414143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when</a:t>
            </a:r>
            <a:r>
              <a:rPr lang="de-DE" sz="2000" dirty="0">
                <a:solidFill>
                  <a:srgbClr val="414143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de-DE" sz="2000" dirty="0" err="1">
                <a:solidFill>
                  <a:srgbClr val="414143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plants</a:t>
            </a:r>
            <a:r>
              <a:rPr lang="de-DE" sz="2000" dirty="0">
                <a:solidFill>
                  <a:srgbClr val="414143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de-DE" sz="2000" dirty="0" err="1" smtClean="0">
                <a:solidFill>
                  <a:srgbClr val="414143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were</a:t>
            </a:r>
            <a:r>
              <a:rPr lang="de-DE" sz="2000" dirty="0" smtClean="0">
                <a:solidFill>
                  <a:srgbClr val="414143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in 1) </a:t>
            </a:r>
            <a:r>
              <a:rPr lang="de-DE" sz="2000" dirty="0" err="1" smtClean="0">
                <a:solidFill>
                  <a:srgbClr val="414143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senescence</a:t>
            </a:r>
            <a:r>
              <a:rPr lang="de-DE" sz="2000" dirty="0" smtClean="0">
                <a:solidFill>
                  <a:srgbClr val="414143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de-DE" sz="2000" dirty="0" err="1">
                <a:solidFill>
                  <a:srgbClr val="414143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and</a:t>
            </a:r>
            <a:r>
              <a:rPr lang="de-DE" sz="2000" dirty="0">
                <a:solidFill>
                  <a:srgbClr val="414143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de-DE" sz="2000" dirty="0" smtClean="0">
                <a:solidFill>
                  <a:srgbClr val="414143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2) </a:t>
            </a:r>
            <a:r>
              <a:rPr lang="de-DE" sz="2000" dirty="0" err="1" smtClean="0">
                <a:solidFill>
                  <a:srgbClr val="414143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soil</a:t>
            </a:r>
            <a:r>
              <a:rPr lang="de-DE" sz="2000" dirty="0" smtClean="0">
                <a:solidFill>
                  <a:srgbClr val="414143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de-DE" sz="2000" dirty="0">
                <a:solidFill>
                  <a:srgbClr val="414143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was dry </a:t>
            </a:r>
            <a:r>
              <a:rPr lang="de-DE" sz="2000" dirty="0" err="1">
                <a:solidFill>
                  <a:srgbClr val="414143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for</a:t>
            </a:r>
            <a:r>
              <a:rPr lang="de-DE" sz="2000" dirty="0">
                <a:solidFill>
                  <a:srgbClr val="414143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a </a:t>
            </a:r>
            <a:r>
              <a:rPr lang="de-DE" sz="2000" dirty="0" err="1">
                <a:solidFill>
                  <a:srgbClr val="414143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long</a:t>
            </a:r>
            <a:r>
              <a:rPr lang="de-DE" sz="2000" dirty="0">
                <a:solidFill>
                  <a:srgbClr val="414143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de-DE" sz="2000" dirty="0" smtClean="0">
                <a:solidFill>
                  <a:srgbClr val="414143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time</a:t>
            </a:r>
            <a:endParaRPr lang="de-DE" sz="2000" dirty="0">
              <a:solidFill>
                <a:srgbClr val="414143"/>
              </a:solidFill>
              <a:latin typeface="Times New Roman" panose="02020603050405020304" pitchFamily="18" charset="0"/>
              <a:ea typeface="Segoe UI" panose="020B0502040204020203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de-DE" sz="2000" dirty="0">
              <a:solidFill>
                <a:srgbClr val="414143"/>
              </a:solidFill>
              <a:latin typeface="Times New Roman" panose="02020603050405020304" pitchFamily="18" charset="0"/>
              <a:ea typeface="Segoe UI" panose="020B0502040204020203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de-DE" sz="2000" dirty="0" err="1">
                <a:solidFill>
                  <a:srgbClr val="414143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Despite</a:t>
            </a:r>
            <a:r>
              <a:rPr lang="de-DE" sz="2000" dirty="0">
                <a:solidFill>
                  <a:srgbClr val="414143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de-DE" sz="2000" dirty="0" err="1">
                <a:solidFill>
                  <a:srgbClr val="414143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that</a:t>
            </a:r>
            <a:r>
              <a:rPr lang="de-DE" sz="2000" dirty="0">
                <a:solidFill>
                  <a:srgbClr val="414143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, </a:t>
            </a:r>
            <a:r>
              <a:rPr lang="de-DE" sz="2000" dirty="0" err="1">
                <a:solidFill>
                  <a:srgbClr val="414143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we</a:t>
            </a:r>
            <a:r>
              <a:rPr lang="de-DE" sz="2000" dirty="0">
                <a:solidFill>
                  <a:srgbClr val="414143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de-DE" sz="2000" dirty="0" err="1">
                <a:solidFill>
                  <a:srgbClr val="414143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were</a:t>
            </a:r>
            <a:r>
              <a:rPr lang="de-DE" sz="2000" dirty="0">
                <a:solidFill>
                  <a:srgbClr val="414143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de-DE" sz="2000" dirty="0" err="1">
                <a:solidFill>
                  <a:srgbClr val="414143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able</a:t>
            </a:r>
            <a:r>
              <a:rPr lang="de-DE" sz="2000" dirty="0">
                <a:solidFill>
                  <a:srgbClr val="414143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de-DE" sz="2000" dirty="0" err="1">
                <a:solidFill>
                  <a:srgbClr val="414143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to</a:t>
            </a:r>
            <a:r>
              <a:rPr lang="de-DE" sz="2000" dirty="0">
                <a:solidFill>
                  <a:srgbClr val="414143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>
                <a:solidFill>
                  <a:srgbClr val="414143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demonstrate</a:t>
            </a:r>
            <a:r>
              <a:rPr lang="de-DE" sz="2000" b="1" dirty="0">
                <a:solidFill>
                  <a:srgbClr val="414143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>
                <a:solidFill>
                  <a:srgbClr val="414143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the</a:t>
            </a:r>
            <a:r>
              <a:rPr lang="de-DE" sz="2000" b="1" dirty="0">
                <a:solidFill>
                  <a:srgbClr val="414143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>
                <a:solidFill>
                  <a:srgbClr val="414143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effect</a:t>
            </a:r>
            <a:r>
              <a:rPr lang="de-DE" sz="2000" b="1" dirty="0">
                <a:solidFill>
                  <a:srgbClr val="414143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 smtClean="0">
                <a:solidFill>
                  <a:srgbClr val="414143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of</a:t>
            </a:r>
            <a:endParaRPr lang="de-DE" sz="2000" b="1" dirty="0" smtClean="0">
              <a:solidFill>
                <a:srgbClr val="414143"/>
              </a:solidFill>
              <a:latin typeface="Times New Roman" panose="02020603050405020304" pitchFamily="18" charset="0"/>
              <a:ea typeface="Segoe UI" panose="020B0502040204020203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de-DE" sz="2000" dirty="0" smtClean="0">
                <a:solidFill>
                  <a:srgbClr val="414143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 smtClean="0">
                <a:solidFill>
                  <a:srgbClr val="414143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weather</a:t>
            </a:r>
            <a:r>
              <a:rPr lang="de-DE" sz="2000" b="1" dirty="0" smtClean="0">
                <a:solidFill>
                  <a:srgbClr val="414143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 smtClean="0">
                <a:solidFill>
                  <a:srgbClr val="414143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conditions</a:t>
            </a:r>
            <a:r>
              <a:rPr lang="de-DE" sz="2000" b="1" dirty="0" smtClean="0">
                <a:solidFill>
                  <a:srgbClr val="414143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,</a:t>
            </a:r>
          </a:p>
          <a:p>
            <a:pPr marL="342900" indent="-342900" algn="just">
              <a:spcAft>
                <a:spcPts val="0"/>
              </a:spcAft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de-DE" sz="2000" b="1" dirty="0" err="1" smtClean="0">
                <a:solidFill>
                  <a:srgbClr val="414143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crop</a:t>
            </a:r>
            <a:r>
              <a:rPr lang="de-DE" sz="2000" b="1" dirty="0" smtClean="0">
                <a:solidFill>
                  <a:srgbClr val="414143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 smtClean="0">
                <a:solidFill>
                  <a:srgbClr val="414143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phenology</a:t>
            </a:r>
            <a:r>
              <a:rPr lang="de-DE" sz="2000" b="1" dirty="0" smtClean="0">
                <a:solidFill>
                  <a:srgbClr val="414143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,</a:t>
            </a:r>
          </a:p>
          <a:p>
            <a:pPr marL="342900" indent="-342900" algn="just">
              <a:spcAft>
                <a:spcPts val="0"/>
              </a:spcAft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en-US" sz="2000" b="1" dirty="0" err="1" smtClean="0"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landuse</a:t>
            </a:r>
            <a:r>
              <a:rPr lang="en-US" sz="2000" b="1" dirty="0" smtClean="0"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 management and </a:t>
            </a:r>
          </a:p>
          <a:p>
            <a:pPr marL="342900" indent="-342900" algn="just">
              <a:spcAft>
                <a:spcPts val="0"/>
              </a:spcAft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en-US" sz="2000" b="1" dirty="0" smtClean="0"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soil properties </a:t>
            </a:r>
          </a:p>
          <a:p>
            <a:pPr algn="just">
              <a:spcAft>
                <a:spcPts val="0"/>
              </a:spcAft>
              <a:buClr>
                <a:schemeClr val="tx2"/>
              </a:buClr>
            </a:pPr>
            <a:r>
              <a:rPr lang="en-US" sz="2000" dirty="0"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     on the temporal and spatial dynamics of the CO</a:t>
            </a:r>
            <a:r>
              <a:rPr lang="en-US" sz="2000" baseline="-25000" dirty="0" smtClean="0"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 smtClean="0"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 fluxes</a:t>
            </a:r>
          </a:p>
        </p:txBody>
      </p:sp>
      <p:sp>
        <p:nvSpPr>
          <p:cNvPr id="7" name="Rectangle 6"/>
          <p:cNvSpPr/>
          <p:nvPr/>
        </p:nvSpPr>
        <p:spPr>
          <a:xfrm>
            <a:off x="217490" y="4660366"/>
            <a:ext cx="85010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results demonstrate that the novel robotic chamber system can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well represent the short term temporal differences and small scale spatial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heterogeneity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contributing to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accurate and precise determination of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</a:t>
            </a:r>
            <a:r>
              <a:rPr lang="en-US" sz="20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flux dynamics on heterogeneous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cropland</a:t>
            </a:r>
            <a:endParaRPr lang="de-DE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6008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-Design">
  <a:themeElements>
    <a:clrScheme name="ZALF Farben">
      <a:dk1>
        <a:srgbClr val="414143"/>
      </a:dk1>
      <a:lt1>
        <a:srgbClr val="FFFFFF"/>
      </a:lt1>
      <a:dk2>
        <a:srgbClr val="49A34B"/>
      </a:dk2>
      <a:lt2>
        <a:srgbClr val="414143"/>
      </a:lt2>
      <a:accent1>
        <a:srgbClr val="647629"/>
      </a:accent1>
      <a:accent2>
        <a:srgbClr val="9DAE21"/>
      </a:accent2>
      <a:accent3>
        <a:srgbClr val="2C7B33"/>
      </a:accent3>
      <a:accent4>
        <a:srgbClr val="3AAE6C"/>
      </a:accent4>
      <a:accent5>
        <a:srgbClr val="366C62"/>
      </a:accent5>
      <a:accent6>
        <a:srgbClr val="009999"/>
      </a:accent6>
      <a:hlink>
        <a:srgbClr val="0033CC"/>
      </a:hlink>
      <a:folHlink>
        <a:srgbClr val="660066"/>
      </a:folHlink>
    </a:clrScheme>
    <a:fontScheme name="Standartschriften_ZALF_Poster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AF3D4C9C3ABEE04589A8C82696355C95" ma:contentTypeVersion="3" ma:contentTypeDescription="Ein neues Dokument erstellen." ma:contentTypeScope="" ma:versionID="e3fa570bcbee015d0d2ad95650ab3c25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f8b182c1c4e0534cc461b7bce60936a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CAA70D4-CBA9-4DA3-A2C0-5357378F6CA2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C74DFF75-FB9C-4FE8-A44C-FE374E0ABB6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A18C044F-6200-4D6E-8E14-870F3FF8793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903</Words>
  <Application>Microsoft Office PowerPoint</Application>
  <PresentationFormat>On-screen Show (4:3)</PresentationFormat>
  <Paragraphs>118</Paragraphs>
  <Slides>11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Arial</vt:lpstr>
      <vt:lpstr>Calibri</vt:lpstr>
      <vt:lpstr>Open Sans Bold</vt:lpstr>
      <vt:lpstr>Open Sans Bold</vt:lpstr>
      <vt:lpstr>Open Sans Regular</vt:lpstr>
      <vt:lpstr>Palatino Linotype</vt:lpstr>
      <vt:lpstr>Segoe UI</vt:lpstr>
      <vt:lpstr>Segoe UI Semibold</vt:lpstr>
      <vt:lpstr>Times New Roman</vt:lpstr>
      <vt:lpstr>Wingdings</vt:lpstr>
      <vt:lpstr>Office-Design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ZALF Powerpoint-Präsentation dt. 4:3</dc:title>
  <dc:creator>Novamondo</dc:creator>
  <cp:lastModifiedBy>gastlsd2</cp:lastModifiedBy>
  <cp:revision>509</cp:revision>
  <cp:lastPrinted>2020-02-28T12:12:26Z</cp:lastPrinted>
  <dcterms:created xsi:type="dcterms:W3CDTF">2016-02-03T16:44:18Z</dcterms:created>
  <dcterms:modified xsi:type="dcterms:W3CDTF">2020-04-08T15:29:44Z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0x010100AF3D4C9C3ABEE04589A8C82696355C95</vt:lpwstr>
  </property>
</Properties>
</file>