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5" r:id="rId1"/>
    <p:sldMasterId id="2147484137" r:id="rId2"/>
  </p:sldMasterIdLst>
  <p:notesMasterIdLst>
    <p:notesMasterId r:id="rId10"/>
  </p:notesMasterIdLst>
  <p:handoutMasterIdLst>
    <p:handoutMasterId r:id="rId11"/>
  </p:handoutMasterIdLst>
  <p:sldIdLst>
    <p:sldId id="645" r:id="rId3"/>
    <p:sldId id="765" r:id="rId4"/>
    <p:sldId id="766" r:id="rId5"/>
    <p:sldId id="767" r:id="rId6"/>
    <p:sldId id="768" r:id="rId7"/>
    <p:sldId id="769" r:id="rId8"/>
    <p:sldId id="770" r:id="rId9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bg2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bg2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bg2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bg2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bg2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bg2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bg2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bg2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bg2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33CC33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 varScale="1">
        <p:scale>
          <a:sx n="73" d="100"/>
          <a:sy n="73" d="100"/>
        </p:scale>
        <p:origin x="1746" y="72"/>
      </p:cViewPr>
      <p:guideLst>
        <p:guide orient="horz" pos="384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defTabSz="955675" eaLnBrk="1" hangingPunct="1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algn="r" defTabSz="955675" eaLnBrk="1" hangingPunct="1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7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defTabSz="955675" eaLnBrk="1" hangingPunct="1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7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algn="r" defTabSz="955675" eaLnBrk="1" hangingPunct="1">
              <a:defRPr sz="1300"/>
            </a:lvl1pPr>
          </a:lstStyle>
          <a:p>
            <a:pPr>
              <a:defRPr/>
            </a:pPr>
            <a:fld id="{72852856-BE4A-49B7-BAC2-27EE925D395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defTabSz="955675" eaLnBrk="1" hangingPunct="1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>
            <a:lvl1pPr algn="r" defTabSz="955675" eaLnBrk="1" hangingPunct="1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defTabSz="955675" eaLnBrk="1" hangingPunct="1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2925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62" tIns="47781" rIns="95562" bIns="47781" numCol="1" anchor="b" anchorCtr="0" compatLnSpc="1">
            <a:prstTxWarp prst="textNoShape">
              <a:avLst/>
            </a:prstTxWarp>
          </a:bodyPr>
          <a:lstStyle>
            <a:lvl1pPr algn="r" defTabSz="955675" eaLnBrk="1" hangingPunct="1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BF7A4E8-16ED-443B-907E-088D3BA26E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556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3F98FAF-1768-48B7-AA0C-527E5496ADA2}" type="slidenum">
              <a:rPr lang="en-GB" altLang="en-US" sz="1300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GB" altLang="en-US" sz="130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B2458F-7717-4A2E-98A3-BD1DCDF86253}" type="datetimeFigureOut">
              <a:rPr lang="en-GB"/>
              <a:pPr>
                <a:defRPr/>
              </a:pPr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E5B57-B66C-48E5-BF1C-C9D2E750F3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16836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0" y="5365750"/>
            <a:ext cx="9140825" cy="665163"/>
          </a:xfrm>
          <a:prstGeom prst="rect">
            <a:avLst/>
          </a:prstGeom>
          <a:solidFill>
            <a:srgbClr val="003E7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400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400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400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400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400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800" smtClean="0">
              <a:solidFill>
                <a:srgbClr val="003E72"/>
              </a:solidFill>
              <a:latin typeface="Arial" charset="0"/>
            </a:endParaRPr>
          </a:p>
        </p:txBody>
      </p:sp>
      <p:sp>
        <p:nvSpPr>
          <p:cNvPr id="5" name="Rectangle 14"/>
          <p:cNvSpPr>
            <a:spLocks noChangeArrowheads="1"/>
          </p:cNvSpPr>
          <p:nvPr/>
        </p:nvSpPr>
        <p:spPr bwMode="auto">
          <a:xfrm>
            <a:off x="0" y="6030913"/>
            <a:ext cx="9140825" cy="173037"/>
          </a:xfrm>
          <a:prstGeom prst="rect">
            <a:avLst/>
          </a:prstGeom>
          <a:solidFill>
            <a:srgbClr val="6A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4400">
                <a:solidFill>
                  <a:schemeClr val="bg2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400">
                <a:solidFill>
                  <a:schemeClr val="bg2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400">
                <a:solidFill>
                  <a:schemeClr val="bg2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400">
                <a:solidFill>
                  <a:schemeClr val="bg2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400">
                <a:solidFill>
                  <a:schemeClr val="bg2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endParaRPr lang="en-US" altLang="en-US" sz="1800" smtClean="0">
              <a:solidFill>
                <a:srgbClr val="003E72"/>
              </a:solidFill>
              <a:latin typeface="Arial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4175" y="2016125"/>
            <a:ext cx="8374063" cy="576263"/>
          </a:xfrm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4175" y="2774950"/>
            <a:ext cx="8374063" cy="539750"/>
          </a:xfrm>
        </p:spPr>
        <p:txBody>
          <a:bodyPr/>
          <a:lstStyle>
            <a:lvl1pPr marL="0" indent="0">
              <a:buFontTx/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862888" y="6448425"/>
            <a:ext cx="900112" cy="179388"/>
          </a:xfrm>
        </p:spPr>
        <p:txBody>
          <a:bodyPr/>
          <a:lstStyle>
            <a:lvl1pPr>
              <a:defRPr>
                <a:solidFill>
                  <a:srgbClr val="003E72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4C71118F-6E9B-4F44-B83C-EE869D8D28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45581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126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1F8B4464-4F3C-402A-A3AF-DF232EDC088A}" type="datetimeFigureOut">
              <a:rPr lang="en-GB"/>
              <a:pPr>
                <a:defRPr/>
              </a:pPr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5126E17-A4B2-49BA-843E-E5B2CA58158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28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4175" y="398463"/>
            <a:ext cx="8375650" cy="4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4175" y="1708150"/>
            <a:ext cx="8374063" cy="406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62888" y="6451600"/>
            <a:ext cx="900112" cy="179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89CFA83-9113-494C-A882-D74A9EFC0B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61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9pPr>
    </p:titleStyle>
    <p:bodyStyle>
      <a:lvl1pPr marL="269875" indent="-269875" algn="l" rtl="0" eaLnBrk="0" fontAlgn="base" hangingPunct="0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38163" indent="-266700" algn="l" rtl="0" eaLnBrk="0" fontAlgn="base" hangingPunct="0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</a:defRPr>
      </a:lvl2pPr>
      <a:lvl3pPr marL="809625" indent="-269875" algn="l" rtl="0" eaLnBrk="0" fontAlgn="base" hangingPunct="0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</a:defRPr>
      </a:lvl3pPr>
      <a:lvl4pPr marL="1079500" indent="-268288" algn="l" rtl="0" eaLnBrk="0" fontAlgn="base" hangingPunct="0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</a:defRPr>
      </a:lvl4pPr>
      <a:lvl5pPr marL="1350963" indent="-269875" algn="l" rtl="0" eaLnBrk="0" fontAlgn="base" hangingPunct="0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</a:defRPr>
      </a:lvl5pPr>
      <a:lvl6pPr marL="1808163" indent="-269875" algn="l" rtl="0" fontAlgn="base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</a:defRPr>
      </a:lvl6pPr>
      <a:lvl7pPr marL="2265363" indent="-269875" algn="l" rtl="0" fontAlgn="base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</a:defRPr>
      </a:lvl7pPr>
      <a:lvl8pPr marL="2722563" indent="-269875" algn="l" rtl="0" fontAlgn="base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</a:defRPr>
      </a:lvl8pPr>
      <a:lvl9pPr marL="3179763" indent="-269875" algn="l" rtl="0" fontAlgn="base">
        <a:spcBef>
          <a:spcPct val="0"/>
        </a:spcBef>
        <a:spcAft>
          <a:spcPct val="7500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The role of eccentricity in determining the spacing between </a:t>
            </a:r>
            <a:r>
              <a:rPr lang="en-GB" dirty="0" err="1"/>
              <a:t>interglacials</a:t>
            </a:r>
            <a:endParaRPr lang="en-GB" dirty="0"/>
          </a:p>
        </p:txBody>
      </p:sp>
      <p:sp>
        <p:nvSpPr>
          <p:cNvPr id="89091" name="Subtitle 2"/>
          <p:cNvSpPr>
            <a:spLocks noGrp="1"/>
          </p:cNvSpPr>
          <p:nvPr>
            <p:ph type="subTitle" idx="1"/>
          </p:nvPr>
        </p:nvSpPr>
        <p:spPr>
          <a:xfrm>
            <a:off x="384176" y="3429000"/>
            <a:ext cx="8374062" cy="1446212"/>
          </a:xfrm>
        </p:spPr>
        <p:txBody>
          <a:bodyPr/>
          <a:lstStyle/>
          <a:p>
            <a:pPr algn="ctr"/>
            <a:r>
              <a:rPr lang="en-GB" sz="2400" b="0" dirty="0"/>
              <a:t>E. W. Wolff</a:t>
            </a:r>
            <a:r>
              <a:rPr lang="en-GB" sz="2400" b="0" baseline="30000" dirty="0"/>
              <a:t>1</a:t>
            </a:r>
            <a:r>
              <a:rPr lang="en-GB" sz="2400" b="0" dirty="0"/>
              <a:t>, P. C. Tzedakis</a:t>
            </a:r>
            <a:r>
              <a:rPr lang="en-GB" sz="2400" b="0" baseline="30000" dirty="0"/>
              <a:t>2</a:t>
            </a:r>
            <a:r>
              <a:rPr lang="en-GB" sz="2400" b="0" dirty="0"/>
              <a:t>, M. </a:t>
            </a:r>
            <a:r>
              <a:rPr lang="en-GB" sz="2400" b="0" dirty="0" smtClean="0"/>
              <a:t>Crucifix</a:t>
            </a:r>
            <a:r>
              <a:rPr lang="en-GB" sz="2400" b="0" baseline="30000" dirty="0" smtClean="0"/>
              <a:t>3</a:t>
            </a:r>
            <a:endParaRPr lang="en-GB" sz="2400" b="0" dirty="0"/>
          </a:p>
          <a:p>
            <a:pPr lvl="0"/>
            <a:r>
              <a:rPr lang="en-GB" b="0" dirty="0" smtClean="0"/>
              <a:t>1. Department </a:t>
            </a:r>
            <a:r>
              <a:rPr lang="en-GB" b="0" dirty="0"/>
              <a:t>of Earth Sciences, University of Cambridge</a:t>
            </a:r>
            <a:r>
              <a:rPr lang="en-GB" b="0" dirty="0" smtClean="0"/>
              <a:t>, UK; 2. Environmental </a:t>
            </a:r>
            <a:r>
              <a:rPr lang="en-GB" b="0" dirty="0"/>
              <a:t>Change Research Centre, Department of Geography, University College London, </a:t>
            </a:r>
            <a:r>
              <a:rPr lang="en-GB" b="0" dirty="0" smtClean="0"/>
              <a:t>UK; 3. </a:t>
            </a:r>
            <a:r>
              <a:rPr lang="en-GB" b="0" dirty="0" err="1" smtClean="0"/>
              <a:t>Université</a:t>
            </a:r>
            <a:r>
              <a:rPr lang="en-GB" b="0" dirty="0" smtClean="0"/>
              <a:t> </a:t>
            </a:r>
            <a:r>
              <a:rPr lang="en-GB" b="0" dirty="0" err="1"/>
              <a:t>catholique</a:t>
            </a:r>
            <a:r>
              <a:rPr lang="en-GB" b="0" dirty="0"/>
              <a:t> de Louvain, Earth and Life Institute, Georges </a:t>
            </a:r>
            <a:r>
              <a:rPr lang="en-GB" b="0" dirty="0" err="1"/>
              <a:t>Lemaître</a:t>
            </a:r>
            <a:r>
              <a:rPr lang="en-GB" b="0" dirty="0"/>
              <a:t> Centre for Earth and Climate Research, Louvain-la-</a:t>
            </a:r>
            <a:r>
              <a:rPr lang="en-GB" b="0" dirty="0" err="1"/>
              <a:t>Neuve</a:t>
            </a:r>
            <a:r>
              <a:rPr lang="en-GB" b="0" dirty="0"/>
              <a:t>, Belgium</a:t>
            </a:r>
            <a:r>
              <a:rPr lang="en-GB" dirty="0"/>
              <a:t>. </a:t>
            </a:r>
          </a:p>
        </p:txBody>
      </p:sp>
      <p:pic>
        <p:nvPicPr>
          <p:cNvPr id="5" name="Picture 4" descr="http://alfresco.uclouvain.be/alfresco/service/guest/streamDownload/workspace/SpacesStore/475536bb-65b3-48df-ab88-06f0f693e8fc/UCL_mention_RVB_web.jpg?guest=true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94" b="8364"/>
          <a:stretch/>
        </p:blipFill>
        <p:spPr bwMode="auto">
          <a:xfrm>
            <a:off x="7236296" y="332656"/>
            <a:ext cx="867136" cy="1057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logo_sml_blk.jpg"/>
          <p:cNvPicPr>
            <a:picLocks noChangeAspect="1"/>
          </p:cNvPicPr>
          <p:nvPr/>
        </p:nvPicPr>
        <p:blipFill rotWithShape="1">
          <a:blip r:embed="rId4">
            <a:extLst/>
          </a:blip>
          <a:srcRect l="17936" t="22930"/>
          <a:stretch/>
        </p:blipFill>
        <p:spPr>
          <a:xfrm>
            <a:off x="3563888" y="332656"/>
            <a:ext cx="2304256" cy="639367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ctangle 2"/>
          <p:cNvSpPr/>
          <p:nvPr/>
        </p:nvSpPr>
        <p:spPr>
          <a:xfrm>
            <a:off x="3091029" y="5480991"/>
            <a:ext cx="25346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ew428@cam.ac.uk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Motivation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/>
          </a:bodyPr>
          <a:lstStyle/>
          <a:p>
            <a:r>
              <a:rPr lang="en-GB" sz="2400" dirty="0"/>
              <a:t>In </a:t>
            </a:r>
            <a:r>
              <a:rPr lang="en-GB" sz="2400" dirty="0" err="1"/>
              <a:t>Tzedakis</a:t>
            </a:r>
            <a:r>
              <a:rPr lang="en-GB" sz="2400" dirty="0"/>
              <a:t> et al (2017), we showed that the occurrence of </a:t>
            </a:r>
            <a:r>
              <a:rPr lang="en-GB" sz="2400" dirty="0" err="1"/>
              <a:t>interglacials</a:t>
            </a:r>
            <a:r>
              <a:rPr lang="en-GB" sz="2400" dirty="0"/>
              <a:t> in the last million years could be </a:t>
            </a:r>
            <a:r>
              <a:rPr lang="en-GB" sz="2400" dirty="0" smtClean="0"/>
              <a:t>described </a:t>
            </a:r>
            <a:r>
              <a:rPr lang="en-GB" sz="2400" dirty="0"/>
              <a:t>correctly with a rule that said that deglaciation occurred when a parameter called effective energy exceeded a </a:t>
            </a:r>
            <a:r>
              <a:rPr lang="en-GB" sz="2400" dirty="0" smtClean="0"/>
              <a:t>threshold.</a:t>
            </a:r>
          </a:p>
          <a:p>
            <a:r>
              <a:rPr lang="en-GB" sz="2400" dirty="0" smtClean="0"/>
              <a:t>Effective </a:t>
            </a:r>
            <a:r>
              <a:rPr lang="en-GB" sz="2400" dirty="0"/>
              <a:t>energy is calculated </a:t>
            </a:r>
            <a:r>
              <a:rPr lang="en-GB" sz="2400" dirty="0" smtClean="0"/>
              <a:t>as </a:t>
            </a:r>
            <a:r>
              <a:rPr lang="en-GB" sz="2400" dirty="0" err="1" smtClean="0"/>
              <a:t>E</a:t>
            </a:r>
            <a:r>
              <a:rPr lang="en-GB" sz="2400" baseline="-25000" dirty="0" err="1" smtClean="0"/>
              <a:t>eff</a:t>
            </a:r>
            <a:r>
              <a:rPr lang="en-GB" sz="2400" dirty="0" smtClean="0"/>
              <a:t> </a:t>
            </a:r>
            <a:r>
              <a:rPr lang="en-GB" sz="2400" dirty="0"/>
              <a:t>= </a:t>
            </a:r>
            <a:r>
              <a:rPr lang="en-GB" sz="2400" dirty="0" err="1"/>
              <a:t>I</a:t>
            </a:r>
            <a:r>
              <a:rPr lang="en-GB" sz="2400" baseline="-25000" dirty="0" err="1"/>
              <a:t>peak</a:t>
            </a:r>
            <a:r>
              <a:rPr lang="en-GB" sz="2400" dirty="0"/>
              <a:t> + </a:t>
            </a:r>
            <a:r>
              <a:rPr lang="en-GB" sz="2400" dirty="0" smtClean="0"/>
              <a:t>b*</a:t>
            </a:r>
            <a:r>
              <a:rPr lang="en-GB" sz="2400" dirty="0" err="1" smtClean="0"/>
              <a:t>Δt</a:t>
            </a:r>
            <a:endParaRPr lang="en-GB" sz="2400" dirty="0"/>
          </a:p>
          <a:p>
            <a:pPr lvl="1"/>
            <a:r>
              <a:rPr lang="en-GB" sz="2000" dirty="0" err="1" smtClean="0"/>
              <a:t>I</a:t>
            </a:r>
            <a:r>
              <a:rPr lang="en-GB" sz="2000" baseline="-25000" dirty="0" err="1" smtClean="0"/>
              <a:t>peak</a:t>
            </a:r>
            <a:r>
              <a:rPr lang="en-GB" sz="2000" dirty="0" smtClean="0"/>
              <a:t> </a:t>
            </a:r>
            <a:r>
              <a:rPr lang="en-GB" sz="2000" dirty="0"/>
              <a:t>is </a:t>
            </a:r>
            <a:r>
              <a:rPr lang="en-GB" sz="2000" dirty="0" smtClean="0"/>
              <a:t>caloric </a:t>
            </a:r>
            <a:r>
              <a:rPr lang="en-GB" sz="2000" dirty="0"/>
              <a:t>half year insolation at the local maximum </a:t>
            </a:r>
          </a:p>
          <a:p>
            <a:pPr lvl="1"/>
            <a:r>
              <a:rPr lang="en-GB" sz="2000" dirty="0" smtClean="0"/>
              <a:t>b </a:t>
            </a:r>
            <a:r>
              <a:rPr lang="en-GB" sz="2000" dirty="0"/>
              <a:t>is a so-called discount </a:t>
            </a:r>
            <a:r>
              <a:rPr lang="en-GB" sz="2000" dirty="0" smtClean="0"/>
              <a:t>rate</a:t>
            </a:r>
          </a:p>
          <a:p>
            <a:pPr lvl="1"/>
            <a:r>
              <a:rPr lang="en-GB" sz="2000" dirty="0" err="1" smtClean="0"/>
              <a:t>Δt</a:t>
            </a:r>
            <a:r>
              <a:rPr lang="en-GB" sz="2000" dirty="0" smtClean="0"/>
              <a:t> </a:t>
            </a:r>
            <a:r>
              <a:rPr lang="en-GB" sz="2000" dirty="0"/>
              <a:t>is the time since the last predicted deglaciation. </a:t>
            </a:r>
            <a:endParaRPr lang="en-GB" sz="2000" dirty="0" smtClean="0"/>
          </a:p>
          <a:p>
            <a:r>
              <a:rPr lang="en-GB" sz="2400" dirty="0" smtClean="0"/>
              <a:t>This </a:t>
            </a:r>
            <a:r>
              <a:rPr lang="en-GB" sz="2400" dirty="0"/>
              <a:t>rule says that deglaciation becomes easier (requires less energy) the longer the waiting time (</a:t>
            </a:r>
            <a:r>
              <a:rPr lang="en-GB" sz="2400" dirty="0" err="1"/>
              <a:t>ie</a:t>
            </a:r>
            <a:r>
              <a:rPr lang="en-GB" sz="2400" dirty="0"/>
              <a:t> the longer the glacial). </a:t>
            </a:r>
            <a:endParaRPr lang="en-GB" sz="2400" dirty="0" smtClean="0"/>
          </a:p>
          <a:p>
            <a:r>
              <a:rPr lang="en-GB" sz="2400" dirty="0" smtClean="0"/>
              <a:t>With this rule, is the </a:t>
            </a:r>
            <a:r>
              <a:rPr lang="en-GB" sz="2400" dirty="0"/>
              <a:t>spacing of </a:t>
            </a:r>
            <a:r>
              <a:rPr lang="en-GB" sz="2400" dirty="0" err="1" smtClean="0"/>
              <a:t>interglacials</a:t>
            </a:r>
            <a:r>
              <a:rPr lang="en-GB" sz="2400" dirty="0" smtClean="0"/>
              <a:t> </a:t>
            </a:r>
            <a:r>
              <a:rPr lang="en-GB" sz="2400" dirty="0"/>
              <a:t>in any way affected by eccentricity, or </a:t>
            </a:r>
            <a:r>
              <a:rPr lang="en-GB" sz="2400" dirty="0" smtClean="0"/>
              <a:t>does the so-called </a:t>
            </a:r>
            <a:r>
              <a:rPr lang="en-GB" sz="2400" dirty="0"/>
              <a:t>100 </a:t>
            </a:r>
            <a:r>
              <a:rPr lang="en-GB" sz="2400" dirty="0" err="1"/>
              <a:t>ka</a:t>
            </a:r>
            <a:r>
              <a:rPr lang="en-GB" sz="2400" dirty="0"/>
              <a:t> period actually </a:t>
            </a:r>
            <a:r>
              <a:rPr lang="en-GB" sz="2400" dirty="0" smtClean="0"/>
              <a:t>arise </a:t>
            </a:r>
            <a:r>
              <a:rPr lang="en-GB" sz="2400" dirty="0"/>
              <a:t>from internal factors such as the processes leading to the value of b.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182275"/>
            <a:ext cx="1891928" cy="662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44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Experiment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We prepared files with caloric half year insolation for:</a:t>
            </a:r>
          </a:p>
          <a:p>
            <a:pPr lvl="1"/>
            <a:r>
              <a:rPr lang="en-GB" dirty="0" smtClean="0"/>
              <a:t>The actual values of eccentricity, obliquity and precession parameter (“actual”)</a:t>
            </a:r>
          </a:p>
          <a:p>
            <a:pPr lvl="1"/>
            <a:r>
              <a:rPr lang="en-GB" dirty="0" smtClean="0"/>
              <a:t>The actual values of obliquity and precession parameter, and fixed (through 2.6 Ma) values of eccentricity</a:t>
            </a:r>
          </a:p>
          <a:p>
            <a:pPr lvl="1"/>
            <a:r>
              <a:rPr lang="en-GB" dirty="0" smtClean="0"/>
              <a:t>Cases ranged from eccentricity of 0 to 0.05 The actual range of eccentricity)</a:t>
            </a:r>
          </a:p>
          <a:p>
            <a:pPr lvl="1"/>
            <a:r>
              <a:rPr lang="en-GB" dirty="0" smtClean="0"/>
              <a:t>We looked at the occurrence and spacing of </a:t>
            </a:r>
            <a:r>
              <a:rPr lang="en-GB" dirty="0" err="1" smtClean="0"/>
              <a:t>interglacials</a:t>
            </a:r>
            <a:r>
              <a:rPr lang="en-GB" dirty="0" smtClean="0"/>
              <a:t> in the last 1 Ma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8407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674640" cy="1143000"/>
          </a:xfrm>
        </p:spPr>
        <p:txBody>
          <a:bodyPr/>
          <a:lstStyle/>
          <a:p>
            <a:r>
              <a:rPr lang="en-GB" dirty="0" smtClean="0"/>
              <a:t>Result</a:t>
            </a: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0"/>
            <a:ext cx="576063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600200"/>
            <a:ext cx="267464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Blue is the calculated insolation</a:t>
            </a:r>
          </a:p>
          <a:p>
            <a:r>
              <a:rPr lang="en-GB" dirty="0" smtClean="0"/>
              <a:t>Red is where the rule gives a termination 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811831" y="89972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 smtClean="0">
                <a:solidFill>
                  <a:schemeClr val="tx1"/>
                </a:solidFill>
              </a:rPr>
              <a:t>Actual</a:t>
            </a:r>
            <a:endParaRPr lang="en-GB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511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674640" cy="1143000"/>
          </a:xfrm>
        </p:spPr>
        <p:txBody>
          <a:bodyPr/>
          <a:lstStyle/>
          <a:p>
            <a:r>
              <a:rPr lang="en-GB" dirty="0" smtClean="0"/>
              <a:t>Result</a:t>
            </a:r>
            <a:endParaRPr lang="en-GB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0"/>
            <a:ext cx="576063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600200"/>
            <a:ext cx="267464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850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With </a:t>
            </a:r>
            <a:r>
              <a:rPr lang="en-GB" dirty="0" err="1" smtClean="0"/>
              <a:t>ecc</a:t>
            </a:r>
            <a:r>
              <a:rPr lang="en-GB" dirty="0" smtClean="0"/>
              <a:t>=0, the signal is of course pure obliquity</a:t>
            </a:r>
          </a:p>
          <a:p>
            <a:r>
              <a:rPr lang="en-GB" dirty="0" err="1" smtClean="0"/>
              <a:t>Ecc</a:t>
            </a:r>
            <a:r>
              <a:rPr lang="en-GB" dirty="0" smtClean="0"/>
              <a:t>=0.03 has similar appearance to actual, for which average </a:t>
            </a:r>
            <a:r>
              <a:rPr lang="en-GB" dirty="0" err="1" smtClean="0"/>
              <a:t>ecc</a:t>
            </a:r>
            <a:r>
              <a:rPr lang="en-GB" dirty="0" smtClean="0"/>
              <a:t> is 0.028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811831" y="89972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 smtClean="0">
                <a:solidFill>
                  <a:schemeClr val="tx1"/>
                </a:solidFill>
              </a:rPr>
              <a:t>Actual</a:t>
            </a:r>
            <a:endParaRPr lang="en-GB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080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9859" y="147138"/>
            <a:ext cx="7427168" cy="1143000"/>
          </a:xfrm>
        </p:spPr>
        <p:txBody>
          <a:bodyPr/>
          <a:lstStyle/>
          <a:p>
            <a:r>
              <a:rPr lang="en-GB" dirty="0" smtClean="0"/>
              <a:t>Result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1187666"/>
              </p:ext>
            </p:extLst>
          </p:nvPr>
        </p:nvGraphicFramePr>
        <p:xfrm>
          <a:off x="651013" y="1196752"/>
          <a:ext cx="7920884" cy="259041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120880">
                  <a:extLst>
                    <a:ext uri="{9D8B030D-6E8A-4147-A177-3AD203B41FA5}">
                      <a16:colId xmlns:a16="http://schemas.microsoft.com/office/drawing/2014/main" val="2027123163"/>
                    </a:ext>
                  </a:extLst>
                </a:gridCol>
                <a:gridCol w="1046154">
                  <a:extLst>
                    <a:ext uri="{9D8B030D-6E8A-4147-A177-3AD203B41FA5}">
                      <a16:colId xmlns:a16="http://schemas.microsoft.com/office/drawing/2014/main" val="4205687745"/>
                    </a:ext>
                  </a:extLst>
                </a:gridCol>
                <a:gridCol w="958975">
                  <a:extLst>
                    <a:ext uri="{9D8B030D-6E8A-4147-A177-3AD203B41FA5}">
                      <a16:colId xmlns:a16="http://schemas.microsoft.com/office/drawing/2014/main" val="1289571742"/>
                    </a:ext>
                  </a:extLst>
                </a:gridCol>
                <a:gridCol w="958975">
                  <a:extLst>
                    <a:ext uri="{9D8B030D-6E8A-4147-A177-3AD203B41FA5}">
                      <a16:colId xmlns:a16="http://schemas.microsoft.com/office/drawing/2014/main" val="2181453274"/>
                    </a:ext>
                  </a:extLst>
                </a:gridCol>
                <a:gridCol w="958975">
                  <a:extLst>
                    <a:ext uri="{9D8B030D-6E8A-4147-A177-3AD203B41FA5}">
                      <a16:colId xmlns:a16="http://schemas.microsoft.com/office/drawing/2014/main" val="2008556558"/>
                    </a:ext>
                  </a:extLst>
                </a:gridCol>
                <a:gridCol w="958975">
                  <a:extLst>
                    <a:ext uri="{9D8B030D-6E8A-4147-A177-3AD203B41FA5}">
                      <a16:colId xmlns:a16="http://schemas.microsoft.com/office/drawing/2014/main" val="1974881688"/>
                    </a:ext>
                  </a:extLst>
                </a:gridCol>
                <a:gridCol w="958975">
                  <a:extLst>
                    <a:ext uri="{9D8B030D-6E8A-4147-A177-3AD203B41FA5}">
                      <a16:colId xmlns:a16="http://schemas.microsoft.com/office/drawing/2014/main" val="2407075546"/>
                    </a:ext>
                  </a:extLst>
                </a:gridCol>
                <a:gridCol w="958975">
                  <a:extLst>
                    <a:ext uri="{9D8B030D-6E8A-4147-A177-3AD203B41FA5}">
                      <a16:colId xmlns:a16="http://schemas.microsoft.com/office/drawing/2014/main" val="4072529657"/>
                    </a:ext>
                  </a:extLst>
                </a:gridCol>
              </a:tblGrid>
              <a:tr h="741806"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 dirty="0" smtClean="0">
                          <a:effectLst/>
                        </a:rPr>
                        <a:t>Eccentricity: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Actual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 dirty="0">
                          <a:effectLst/>
                        </a:rPr>
                        <a:t>0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 dirty="0">
                          <a:effectLst/>
                        </a:rPr>
                        <a:t>0.01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 dirty="0">
                          <a:effectLst/>
                        </a:rPr>
                        <a:t>0.02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effectLst/>
                        </a:rPr>
                        <a:t>0.03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effectLst/>
                        </a:rPr>
                        <a:t>0.04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effectLst/>
                        </a:rPr>
                        <a:t>0.05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12558631"/>
                  </a:ext>
                </a:extLst>
              </a:tr>
              <a:tr h="973787"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 dirty="0" smtClean="0">
                          <a:effectLst/>
                        </a:rPr>
                        <a:t>Mean interval (years)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 dirty="0">
                          <a:effectLst/>
                        </a:rPr>
                        <a:t>75857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 dirty="0">
                          <a:effectLst/>
                        </a:rPr>
                        <a:t>114000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 dirty="0">
                          <a:effectLst/>
                        </a:rPr>
                        <a:t>110400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 dirty="0">
                          <a:effectLst/>
                        </a:rPr>
                        <a:t>92545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 dirty="0">
                          <a:effectLst/>
                        </a:rPr>
                        <a:t>72714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 dirty="0">
                          <a:effectLst/>
                        </a:rPr>
                        <a:t>63625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 dirty="0">
                          <a:effectLst/>
                        </a:rPr>
                        <a:t>53579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21071259"/>
                  </a:ext>
                </a:extLst>
              </a:tr>
              <a:tr h="741806"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 dirty="0" smtClean="0">
                          <a:effectLst/>
                        </a:rPr>
                        <a:t>SD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effectLst/>
                        </a:rPr>
                        <a:t>26174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effectLst/>
                        </a:rPr>
                        <a:t>18000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effectLst/>
                        </a:rPr>
                        <a:t>19597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>
                          <a:effectLst/>
                        </a:rPr>
                        <a:t>19542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 dirty="0">
                          <a:effectLst/>
                        </a:rPr>
                        <a:t>23672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 dirty="0">
                          <a:effectLst/>
                        </a:rPr>
                        <a:t>19315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400" u="none" strike="noStrike" dirty="0">
                          <a:effectLst/>
                        </a:rPr>
                        <a:t>15921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03754018"/>
                  </a:ext>
                </a:extLst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89859" y="3787169"/>
            <a:ext cx="7643192" cy="3070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7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The same average spacing is found for “actual” and constant </a:t>
            </a:r>
            <a:r>
              <a:rPr lang="en-GB" dirty="0" err="1" smtClean="0"/>
              <a:t>ecc</a:t>
            </a:r>
            <a:r>
              <a:rPr lang="en-GB" dirty="0" smtClean="0"/>
              <a:t>=0.03, implying that the frequency of eccentricity is not important in determining the average spacing of terminations</a:t>
            </a:r>
          </a:p>
          <a:p>
            <a:r>
              <a:rPr lang="en-GB" dirty="0" smtClean="0"/>
              <a:t>The spacing is shorter for high </a:t>
            </a:r>
            <a:r>
              <a:rPr lang="en-GB" dirty="0" err="1" smtClean="0"/>
              <a:t>ecc</a:t>
            </a:r>
            <a:r>
              <a:rPr lang="en-GB" dirty="0" smtClean="0"/>
              <a:t>, because stronger peaks occur, and therefore less (b*t) is needed to reach the energy threshold; variability in </a:t>
            </a:r>
            <a:r>
              <a:rPr lang="en-GB" dirty="0" err="1" smtClean="0"/>
              <a:t>ecc</a:t>
            </a:r>
            <a:r>
              <a:rPr lang="en-GB" dirty="0" smtClean="0"/>
              <a:t> does to second order determine at which parts of the record close spaced terminations occur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6352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With </a:t>
            </a:r>
            <a:r>
              <a:rPr lang="en-GB" dirty="0"/>
              <a:t>our rule, the spacing of </a:t>
            </a:r>
            <a:r>
              <a:rPr lang="en-GB" dirty="0" smtClean="0"/>
              <a:t>~ </a:t>
            </a:r>
            <a:r>
              <a:rPr lang="en-GB" dirty="0"/>
              <a:t>100 </a:t>
            </a:r>
            <a:r>
              <a:rPr lang="en-GB" dirty="0" err="1"/>
              <a:t>ka</a:t>
            </a:r>
            <a:r>
              <a:rPr lang="en-GB" dirty="0"/>
              <a:t> appears </a:t>
            </a:r>
            <a:r>
              <a:rPr lang="en-GB" dirty="0" smtClean="0"/>
              <a:t>independently </a:t>
            </a:r>
            <a:r>
              <a:rPr lang="en-GB" dirty="0"/>
              <a:t>of the eccentricity having a 100 </a:t>
            </a:r>
            <a:r>
              <a:rPr lang="en-GB" dirty="0" err="1"/>
              <a:t>ka</a:t>
            </a:r>
            <a:r>
              <a:rPr lang="en-GB" dirty="0"/>
              <a:t> </a:t>
            </a:r>
            <a:r>
              <a:rPr lang="en-GB" dirty="0" smtClean="0"/>
              <a:t>variability</a:t>
            </a:r>
          </a:p>
          <a:p>
            <a:r>
              <a:rPr lang="en-GB" dirty="0" smtClean="0"/>
              <a:t>Waiting times tend to be multiples of obliquity, even with strong eccentricity (and </a:t>
            </a:r>
            <a:r>
              <a:rPr lang="en-GB" smtClean="0"/>
              <a:t>therefore precession</a:t>
            </a:r>
            <a:r>
              <a:rPr lang="en-GB" dirty="0" smtClean="0"/>
              <a:t>) because every second peak is boosted by obliquity</a:t>
            </a:r>
          </a:p>
          <a:p>
            <a:r>
              <a:rPr lang="en-GB" dirty="0" smtClean="0"/>
              <a:t>(not shown but further work done): The waiting time is internal to the climate-ice system, determined by the values of discount rate (b) and the effective energy threshold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9766406"/>
      </p:ext>
    </p:extLst>
  </p:cSld>
  <p:clrMapOvr>
    <a:masterClrMapping/>
  </p:clrMapOvr>
</p:sld>
</file>

<file path=ppt/theme/theme1.xml><?xml version="1.0" encoding="utf-8"?>
<a:theme xmlns:a="http://schemas.openxmlformats.org/drawingml/2006/main" name="2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ank">
  <a:themeElements>
    <a:clrScheme name="blank 1">
      <a:dk1>
        <a:srgbClr val="003E72"/>
      </a:dk1>
      <a:lt1>
        <a:srgbClr val="FFFFFF"/>
      </a:lt1>
      <a:dk2>
        <a:srgbClr val="FFFFFF"/>
      </a:dk2>
      <a:lt2>
        <a:srgbClr val="00B3BE"/>
      </a:lt2>
      <a:accent1>
        <a:srgbClr val="0073CF"/>
      </a:accent1>
      <a:accent2>
        <a:srgbClr val="E37222"/>
      </a:accent2>
      <a:accent3>
        <a:srgbClr val="FFFFFF"/>
      </a:accent3>
      <a:accent4>
        <a:srgbClr val="003460"/>
      </a:accent4>
      <a:accent5>
        <a:srgbClr val="AABCE4"/>
      </a:accent5>
      <a:accent6>
        <a:srgbClr val="CE671E"/>
      </a:accent6>
      <a:hlink>
        <a:srgbClr val="58A618"/>
      </a:hlink>
      <a:folHlink>
        <a:srgbClr val="8E258D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1">
        <a:dk1>
          <a:srgbClr val="003E72"/>
        </a:dk1>
        <a:lt1>
          <a:srgbClr val="FFFFFF"/>
        </a:lt1>
        <a:dk2>
          <a:srgbClr val="FFFFFF"/>
        </a:dk2>
        <a:lt2>
          <a:srgbClr val="00B3BE"/>
        </a:lt2>
        <a:accent1>
          <a:srgbClr val="0073CF"/>
        </a:accent1>
        <a:accent2>
          <a:srgbClr val="E37222"/>
        </a:accent2>
        <a:accent3>
          <a:srgbClr val="FFFFFF"/>
        </a:accent3>
        <a:accent4>
          <a:srgbClr val="003460"/>
        </a:accent4>
        <a:accent5>
          <a:srgbClr val="AABCE4"/>
        </a:accent5>
        <a:accent6>
          <a:srgbClr val="CE671E"/>
        </a:accent6>
        <a:hlink>
          <a:srgbClr val="58A618"/>
        </a:hlink>
        <a:folHlink>
          <a:srgbClr val="8E258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3E72"/>
        </a:dk1>
        <a:lt1>
          <a:srgbClr val="FFFFFF"/>
        </a:lt1>
        <a:dk2>
          <a:srgbClr val="FFFFFF"/>
        </a:dk2>
        <a:lt2>
          <a:srgbClr val="83AFB4"/>
        </a:lt2>
        <a:accent1>
          <a:srgbClr val="6AADE4"/>
        </a:accent1>
        <a:accent2>
          <a:srgbClr val="EFBD47"/>
        </a:accent2>
        <a:accent3>
          <a:srgbClr val="FFFFFF"/>
        </a:accent3>
        <a:accent4>
          <a:srgbClr val="003460"/>
        </a:accent4>
        <a:accent5>
          <a:srgbClr val="B9D3EF"/>
        </a:accent5>
        <a:accent6>
          <a:srgbClr val="D9AB3F"/>
        </a:accent6>
        <a:hlink>
          <a:srgbClr val="A8B400"/>
        </a:hlink>
        <a:folHlink>
          <a:srgbClr val="6A406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3E72"/>
        </a:dk1>
        <a:lt1>
          <a:srgbClr val="FFFFFF"/>
        </a:lt1>
        <a:dk2>
          <a:srgbClr val="FFFFFF"/>
        </a:dk2>
        <a:lt2>
          <a:srgbClr val="156570"/>
        </a:lt2>
        <a:accent1>
          <a:srgbClr val="003E72"/>
        </a:accent1>
        <a:accent2>
          <a:srgbClr val="C84E00"/>
        </a:accent2>
        <a:accent3>
          <a:srgbClr val="FFFFFF"/>
        </a:accent3>
        <a:accent4>
          <a:srgbClr val="003460"/>
        </a:accent4>
        <a:accent5>
          <a:srgbClr val="AAAFBC"/>
        </a:accent5>
        <a:accent6>
          <a:srgbClr val="B54600"/>
        </a:accent6>
        <a:hlink>
          <a:srgbClr val="435125"/>
        </a:hlink>
        <a:folHlink>
          <a:srgbClr val="412D5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4008</TotalTime>
  <Words>519</Words>
  <Application>Microsoft Office PowerPoint</Application>
  <PresentationFormat>On-screen Show (4:3)</PresentationFormat>
  <Paragraphs>58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25_Office Theme</vt:lpstr>
      <vt:lpstr>blank</vt:lpstr>
      <vt:lpstr>The role of eccentricity in determining the spacing between interglacials</vt:lpstr>
      <vt:lpstr>Motivation</vt:lpstr>
      <vt:lpstr>Experiment</vt:lpstr>
      <vt:lpstr>Result</vt:lpstr>
      <vt:lpstr>Result</vt:lpstr>
      <vt:lpstr>Result</vt:lpstr>
      <vt:lpstr>Conclusion</vt:lpstr>
    </vt:vector>
  </TitlesOfParts>
  <Company>Natural Environment Research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Antarctic climate: EPICA-Dome C ice core</dc:title>
  <dc:creator>EWWO</dc:creator>
  <cp:lastModifiedBy>Eric Wolff</cp:lastModifiedBy>
  <cp:revision>257</cp:revision>
  <dcterms:created xsi:type="dcterms:W3CDTF">2005-09-22T07:53:03Z</dcterms:created>
  <dcterms:modified xsi:type="dcterms:W3CDTF">2020-05-01T17:06:24Z</dcterms:modified>
</cp:coreProperties>
</file>