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74" r:id="rId6"/>
    <p:sldId id="259" r:id="rId7"/>
    <p:sldId id="260" r:id="rId8"/>
    <p:sldId id="261" r:id="rId9"/>
    <p:sldId id="262" r:id="rId10"/>
    <p:sldId id="266" r:id="rId11"/>
    <p:sldId id="277" r:id="rId12"/>
    <p:sldId id="278" r:id="rId13"/>
    <p:sldId id="269" r:id="rId14"/>
    <p:sldId id="279" r:id="rId15"/>
    <p:sldId id="280" r:id="rId16"/>
    <p:sldId id="273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95CB-79D0-40DE-B4CE-364EC24CE1B6}" type="datetimeFigureOut">
              <a:rPr lang="fr-FR" smtClean="0"/>
              <a:pPr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5D9D-DB5A-46EC-9899-433983EFC83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psl.2017.02.043" TargetMode="External"/><Relationship Id="rId2" Type="http://schemas.openxmlformats.org/officeDocument/2006/relationships/hyperlink" Target="https://doi.org/10.1016/j.cma.2015.03.0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jsg.2019.103946" TargetMode="External"/><Relationship Id="rId5" Type="http://schemas.openxmlformats.org/officeDocument/2006/relationships/hyperlink" Target="https://doi.org/10.1016/j.tecto.2016.02.036" TargetMode="External"/><Relationship Id="rId4" Type="http://schemas.openxmlformats.org/officeDocument/2006/relationships/hyperlink" Target="https://doi.org/10.1038/s41561-018-0178-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b_QzAn_v017_Carte_SRP.0093.png"/>
          <p:cNvPicPr>
            <a:picLocks noChangeAspect="1"/>
          </p:cNvPicPr>
          <p:nvPr/>
        </p:nvPicPr>
        <p:blipFill>
          <a:blip r:embed="rId2" cstate="print"/>
          <a:srcRect t="11550"/>
          <a:stretch>
            <a:fillRect/>
          </a:stretch>
        </p:blipFill>
        <p:spPr>
          <a:xfrm>
            <a:off x="0" y="2446428"/>
            <a:ext cx="9144000" cy="44115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12968" cy="43204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Anthony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Jourdon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Laëtitia Le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Frédéric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Mouthereau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Dave A. May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thony Jourdon\Documents\Orogen\EGU2019\Presentation\234-geosciences-environnement-toulouse_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936104" cy="898660"/>
          </a:xfrm>
          <a:prstGeom prst="rect">
            <a:avLst/>
          </a:prstGeom>
          <a:noFill/>
        </p:spPr>
      </p:pic>
      <p:pic>
        <p:nvPicPr>
          <p:cNvPr id="1027" name="Picture 3" descr="C:\Users\Anthony Jourdon\Documents\Orogen\EGU2019\Presentation\logo_bio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1919486" cy="967069"/>
          </a:xfrm>
          <a:prstGeom prst="rect">
            <a:avLst/>
          </a:prstGeom>
          <a:noFill/>
        </p:spPr>
      </p:pic>
      <p:pic>
        <p:nvPicPr>
          <p:cNvPr id="1028" name="Picture 4" descr="C:\Users\Anthony Jourdon\Documents\Orogen\EGU2019\Presentation\CN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0"/>
            <a:ext cx="827584" cy="838717"/>
          </a:xfrm>
          <a:prstGeom prst="rect">
            <a:avLst/>
          </a:prstGeom>
          <a:noFill/>
        </p:spPr>
      </p:pic>
      <p:pic>
        <p:nvPicPr>
          <p:cNvPr id="7" name="Picture 6" descr="Orogen_thumbn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581590" cy="836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88424" cy="151216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Obliquity favours propagation pulses during continental break-up  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MO_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59304" y="6402399"/>
            <a:ext cx="981810" cy="34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5242" b="82321"/>
          <a:stretch>
            <a:fillRect/>
          </a:stretch>
        </p:blipFill>
        <p:spPr bwMode="auto">
          <a:xfrm>
            <a:off x="0" y="476672"/>
            <a:ext cx="8990982" cy="1944216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1.5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l="6629" t="5195" b="82317"/>
          <a:stretch>
            <a:fillRect/>
          </a:stretch>
        </p:blipFill>
        <p:spPr bwMode="auto">
          <a:xfrm>
            <a:off x="205121" y="2924944"/>
            <a:ext cx="8938879" cy="1983104"/>
          </a:xfrm>
          <a:prstGeom prst="rect">
            <a:avLst/>
          </a:prstGeom>
          <a:noFill/>
        </p:spPr>
      </p:pic>
      <p:pic>
        <p:nvPicPr>
          <p:cNvPr id="6" name="Picture 5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94376" b="442"/>
          <a:stretch>
            <a:fillRect/>
          </a:stretch>
        </p:blipFill>
        <p:spPr bwMode="auto">
          <a:xfrm>
            <a:off x="539552" y="2420888"/>
            <a:ext cx="4795123" cy="432048"/>
          </a:xfrm>
          <a:prstGeom prst="rect">
            <a:avLst/>
          </a:prstGeom>
          <a:noFill/>
        </p:spPr>
      </p:pic>
      <p:pic>
        <p:nvPicPr>
          <p:cNvPr id="7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t="92696"/>
          <a:stretch>
            <a:fillRect/>
          </a:stretch>
        </p:blipFill>
        <p:spPr bwMode="auto">
          <a:xfrm>
            <a:off x="611560" y="5013176"/>
            <a:ext cx="4754212" cy="576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5733256"/>
            <a:ext cx="4392488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Myr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Ridge initiation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Wide rift in continental crust in front of the ridge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733256"/>
            <a:ext cx="439248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Deformation regime dominated by dip-slip extensional shear zones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42553" b="45010"/>
          <a:stretch>
            <a:fillRect/>
          </a:stretch>
        </p:blipFill>
        <p:spPr bwMode="auto">
          <a:xfrm>
            <a:off x="0" y="476672"/>
            <a:ext cx="8990982" cy="1944216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1.5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l="6629" t="41924" b="45831"/>
          <a:stretch>
            <a:fillRect/>
          </a:stretch>
        </p:blipFill>
        <p:spPr bwMode="auto">
          <a:xfrm>
            <a:off x="0" y="2996952"/>
            <a:ext cx="8938879" cy="1944216"/>
          </a:xfrm>
          <a:prstGeom prst="rect">
            <a:avLst/>
          </a:prstGeom>
          <a:noFill/>
        </p:spPr>
      </p:pic>
      <p:pic>
        <p:nvPicPr>
          <p:cNvPr id="6" name="Picture 5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94376" b="442"/>
          <a:stretch>
            <a:fillRect/>
          </a:stretch>
        </p:blipFill>
        <p:spPr bwMode="auto">
          <a:xfrm>
            <a:off x="539552" y="2420888"/>
            <a:ext cx="4795123" cy="432048"/>
          </a:xfrm>
          <a:prstGeom prst="rect">
            <a:avLst/>
          </a:prstGeom>
          <a:noFill/>
        </p:spPr>
      </p:pic>
      <p:pic>
        <p:nvPicPr>
          <p:cNvPr id="7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t="92696"/>
          <a:stretch>
            <a:fillRect/>
          </a:stretch>
        </p:blipFill>
        <p:spPr bwMode="auto">
          <a:xfrm>
            <a:off x="611560" y="5013176"/>
            <a:ext cx="4754212" cy="576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5517232"/>
            <a:ext cx="842493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Stalling phase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deformation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continental crust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front of the propagator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reorients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Deformation regime change into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strike-slip dominated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continent)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Mantle exhumation age stripes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parallel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the margins near the propagator tip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536" y="2388872"/>
            <a:ext cx="207984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Structures and margins rotation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055296" y="2712038"/>
            <a:ext cx="2160240" cy="140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79863" b="8160"/>
          <a:stretch>
            <a:fillRect/>
          </a:stretch>
        </p:blipFill>
        <p:spPr bwMode="auto">
          <a:xfrm>
            <a:off x="0" y="548680"/>
            <a:ext cx="8990982" cy="1872208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1.5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l="6629" t="78660" b="7280"/>
          <a:stretch>
            <a:fillRect/>
          </a:stretch>
        </p:blipFill>
        <p:spPr bwMode="auto">
          <a:xfrm>
            <a:off x="0" y="3212976"/>
            <a:ext cx="8938879" cy="2232248"/>
          </a:xfrm>
          <a:prstGeom prst="rect">
            <a:avLst/>
          </a:prstGeom>
          <a:noFill/>
        </p:spPr>
      </p:pic>
      <p:pic>
        <p:nvPicPr>
          <p:cNvPr id="6" name="Picture 5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2" cstate="print"/>
          <a:srcRect t="94376" b="442"/>
          <a:stretch>
            <a:fillRect/>
          </a:stretch>
        </p:blipFill>
        <p:spPr bwMode="auto">
          <a:xfrm>
            <a:off x="539552" y="2420888"/>
            <a:ext cx="4795123" cy="432048"/>
          </a:xfrm>
          <a:prstGeom prst="rect">
            <a:avLst/>
          </a:prstGeom>
          <a:noFill/>
        </p:spPr>
      </p:pic>
      <p:pic>
        <p:nvPicPr>
          <p:cNvPr id="7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3" cstate="print"/>
          <a:srcRect t="92696"/>
          <a:stretch>
            <a:fillRect/>
          </a:stretch>
        </p:blipFill>
        <p:spPr bwMode="auto">
          <a:xfrm>
            <a:off x="323528" y="5517232"/>
            <a:ext cx="4754212" cy="576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093296"/>
            <a:ext cx="842493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Ridge propagated with a new orientation (boundary conditions did NOT change)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During propagation phase deformation regime switches back to dip-slip dominated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852936"/>
            <a:ext cx="194421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Strike-slip faults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2411760" y="3037602"/>
            <a:ext cx="1296144" cy="607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48064" y="2492896"/>
            <a:ext cx="381642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Lower crust exhumation as domes aligned along strike-slip faults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3851920" y="1196752"/>
            <a:ext cx="320435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thony Jourdon\Documents\Papiers\Papier 3D V\SuppMat\SupFigure8_QzAn17_SR-01.png"/>
          <p:cNvPicPr>
            <a:picLocks noChangeAspect="1" noChangeArrowheads="1"/>
          </p:cNvPicPr>
          <p:nvPr/>
        </p:nvPicPr>
        <p:blipFill>
          <a:blip r:embed="rId2" cstate="print"/>
          <a:srcRect t="4687" b="80432"/>
          <a:stretch>
            <a:fillRect/>
          </a:stretch>
        </p:blipFill>
        <p:spPr bwMode="auto">
          <a:xfrm>
            <a:off x="-180528" y="476672"/>
            <a:ext cx="9144000" cy="1595641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1.7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Anthony Jourdon\Documents\Papiers\Papier 3D V\SuppMat\SupFigure9_QzAn17_strain-01.png"/>
          <p:cNvPicPr>
            <a:picLocks noChangeAspect="1" noChangeArrowheads="1"/>
          </p:cNvPicPr>
          <p:nvPr/>
        </p:nvPicPr>
        <p:blipFill>
          <a:blip r:embed="rId3" cstate="print"/>
          <a:srcRect t="5919" b="80567"/>
          <a:stretch>
            <a:fillRect/>
          </a:stretch>
        </p:blipFill>
        <p:spPr bwMode="auto">
          <a:xfrm>
            <a:off x="-96313" y="2564904"/>
            <a:ext cx="9240313" cy="1512168"/>
          </a:xfrm>
          <a:prstGeom prst="rect">
            <a:avLst/>
          </a:prstGeom>
          <a:noFill/>
        </p:spPr>
      </p:pic>
      <p:pic>
        <p:nvPicPr>
          <p:cNvPr id="5" name="Picture 4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4" cstate="print"/>
          <a:srcRect t="94376" b="442"/>
          <a:stretch>
            <a:fillRect/>
          </a:stretch>
        </p:blipFill>
        <p:spPr bwMode="auto">
          <a:xfrm>
            <a:off x="395536" y="2060848"/>
            <a:ext cx="4795123" cy="432048"/>
          </a:xfrm>
          <a:prstGeom prst="rect">
            <a:avLst/>
          </a:prstGeom>
          <a:noFill/>
        </p:spPr>
      </p:pic>
      <p:pic>
        <p:nvPicPr>
          <p:cNvPr id="6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5" cstate="print"/>
          <a:srcRect t="92696"/>
          <a:stretch>
            <a:fillRect/>
          </a:stretch>
        </p:blipFill>
        <p:spPr bwMode="auto">
          <a:xfrm>
            <a:off x="251520" y="4149080"/>
            <a:ext cx="4754212" cy="5760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4725144"/>
            <a:ext cx="878497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End of first propagation phase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Mantle exhumed domain forms a V-shaped propagator and ridge propagation starts to slow down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Active deformation propagates into two branches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Left: Strike-slip fault, Right: oblique rift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thony Jourdon\Documents\Papiers\Papier 3D V\SuppMat\SupFigure8_QzAn17_SR-01.png"/>
          <p:cNvPicPr>
            <a:picLocks noChangeAspect="1" noChangeArrowheads="1"/>
          </p:cNvPicPr>
          <p:nvPr/>
        </p:nvPicPr>
        <p:blipFill>
          <a:blip r:embed="rId2" cstate="print"/>
          <a:srcRect t="20133" b="65765"/>
          <a:stretch>
            <a:fillRect/>
          </a:stretch>
        </p:blipFill>
        <p:spPr bwMode="auto">
          <a:xfrm>
            <a:off x="-180528" y="548680"/>
            <a:ext cx="9144000" cy="1512168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1.7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3" cstate="print"/>
          <a:srcRect t="94376" b="442"/>
          <a:stretch>
            <a:fillRect/>
          </a:stretch>
        </p:blipFill>
        <p:spPr bwMode="auto">
          <a:xfrm>
            <a:off x="395536" y="2060848"/>
            <a:ext cx="4795123" cy="432048"/>
          </a:xfrm>
          <a:prstGeom prst="rect">
            <a:avLst/>
          </a:prstGeom>
          <a:noFill/>
        </p:spPr>
      </p:pic>
      <p:pic>
        <p:nvPicPr>
          <p:cNvPr id="6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4" cstate="print"/>
          <a:srcRect t="92696"/>
          <a:stretch>
            <a:fillRect/>
          </a:stretch>
        </p:blipFill>
        <p:spPr bwMode="auto">
          <a:xfrm>
            <a:off x="611560" y="4077072"/>
            <a:ext cx="4754212" cy="576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504" y="5373216"/>
            <a:ext cx="8784976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Stalling phase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Active deformation in the continental crust switches from dip-slip dominated to strike-slip dominated (green and purple colours)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Formation of a Ridge-Rift-Fault triple junction</a:t>
            </a:r>
          </a:p>
        </p:txBody>
      </p:sp>
      <p:pic>
        <p:nvPicPr>
          <p:cNvPr id="8" name="Picture 2" descr="C:\Users\Anthony Jourdon\Documents\Papiers\Papier 3D V\SuppMat\SupFigure9_QzAn17_strain-01.png"/>
          <p:cNvPicPr>
            <a:picLocks noChangeAspect="1" noChangeArrowheads="1"/>
          </p:cNvPicPr>
          <p:nvPr/>
        </p:nvPicPr>
        <p:blipFill>
          <a:blip r:embed="rId5" cstate="print"/>
          <a:srcRect t="20077" b="67053"/>
          <a:stretch>
            <a:fillRect/>
          </a:stretch>
        </p:blipFill>
        <p:spPr bwMode="auto">
          <a:xfrm>
            <a:off x="-96313" y="3212976"/>
            <a:ext cx="9240313" cy="1440160"/>
          </a:xfrm>
          <a:prstGeom prst="rect">
            <a:avLst/>
          </a:prstGeom>
          <a:noFill/>
        </p:spPr>
      </p:pic>
      <p:pic>
        <p:nvPicPr>
          <p:cNvPr id="9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4" cstate="print"/>
          <a:srcRect t="92696"/>
          <a:stretch>
            <a:fillRect/>
          </a:stretch>
        </p:blipFill>
        <p:spPr bwMode="auto">
          <a:xfrm>
            <a:off x="611560" y="4725144"/>
            <a:ext cx="4754212" cy="576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2492896"/>
            <a:ext cx="342088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Structures and margin rotation due to strike-slip deformation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1889956" y="3139227"/>
            <a:ext cx="89756" cy="793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1547664" y="3139227"/>
            <a:ext cx="342292" cy="865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thony Jourdon\Documents\Papiers\Papier 3D V\SuppMat\SupFigure8_QzAn17_SR-01.png"/>
          <p:cNvPicPr>
            <a:picLocks noChangeAspect="1" noChangeArrowheads="1"/>
          </p:cNvPicPr>
          <p:nvPr/>
        </p:nvPicPr>
        <p:blipFill>
          <a:blip r:embed="rId2" cstate="print"/>
          <a:srcRect t="49008" b="36218"/>
          <a:stretch>
            <a:fillRect/>
          </a:stretch>
        </p:blipFill>
        <p:spPr bwMode="auto">
          <a:xfrm>
            <a:off x="-180528" y="476672"/>
            <a:ext cx="9144000" cy="1584176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Coupled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Lower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Crust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1.7 mm/a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 descr="C:\Users\Anthony Jourdon\Documents\Papiers\Papier 3D V\SuppMat\SupFigure9_QzAn17_strain-01.png"/>
          <p:cNvPicPr>
            <a:picLocks noChangeAspect="1" noChangeArrowheads="1"/>
          </p:cNvPicPr>
          <p:nvPr/>
        </p:nvPicPr>
        <p:blipFill>
          <a:blip r:embed="rId3" cstate="print"/>
          <a:srcRect t="48391" b="37452"/>
          <a:stretch>
            <a:fillRect/>
          </a:stretch>
        </p:blipFill>
        <p:spPr bwMode="auto">
          <a:xfrm>
            <a:off x="-96313" y="2492896"/>
            <a:ext cx="9240313" cy="1584176"/>
          </a:xfrm>
          <a:prstGeom prst="rect">
            <a:avLst/>
          </a:prstGeom>
          <a:noFill/>
        </p:spPr>
      </p:pic>
      <p:pic>
        <p:nvPicPr>
          <p:cNvPr id="5" name="Picture 4" descr="C:\Users\Anthony Jourdon\Documents\Papiers\Papier 3D V\SuppMat\SupFigure5_Qzall15_SR-01.png"/>
          <p:cNvPicPr>
            <a:picLocks noChangeAspect="1" noChangeArrowheads="1"/>
          </p:cNvPicPr>
          <p:nvPr/>
        </p:nvPicPr>
        <p:blipFill>
          <a:blip r:embed="rId4" cstate="print"/>
          <a:srcRect t="94376" b="442"/>
          <a:stretch>
            <a:fillRect/>
          </a:stretch>
        </p:blipFill>
        <p:spPr bwMode="auto">
          <a:xfrm>
            <a:off x="395536" y="2060848"/>
            <a:ext cx="4795123" cy="432048"/>
          </a:xfrm>
          <a:prstGeom prst="rect">
            <a:avLst/>
          </a:prstGeom>
          <a:noFill/>
        </p:spPr>
      </p:pic>
      <p:pic>
        <p:nvPicPr>
          <p:cNvPr id="6" name="Picture 2" descr="C:\Users\Anthony Jourdon\Documents\Papiers\Papier 3D V\SuppMat\SupFigure6_Qzall15_strain-01.png"/>
          <p:cNvPicPr>
            <a:picLocks noChangeAspect="1" noChangeArrowheads="1"/>
          </p:cNvPicPr>
          <p:nvPr/>
        </p:nvPicPr>
        <p:blipFill>
          <a:blip r:embed="rId5" cstate="print"/>
          <a:srcRect t="92696"/>
          <a:stretch>
            <a:fillRect/>
          </a:stretch>
        </p:blipFill>
        <p:spPr bwMode="auto">
          <a:xfrm>
            <a:off x="611560" y="4077072"/>
            <a:ext cx="4754212" cy="576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4941168"/>
            <a:ext cx="8784976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Propagation phase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Active deformation in the continental crust switches again from strike-slip dominated to dip-slip dominated in the oblique rift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ridge propagates by jumping to a new spreading centre in the oblique rift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 lithosphere scale 3 plates are formed and strain is partitioned between a pure strike-slip fault, an oblique ridge and an orthogonal 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thony Jourdon\Documents\Papiers\Papier 3D V\Figures\Img\Figure10_propagation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81346" cy="3168352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Conclusion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C:\Users\Anthony Jourdon\Documents\Papiers\Papier 3D V\Figures\Img\Figure1_examples-01.png"/>
          <p:cNvPicPr>
            <a:picLocks noChangeAspect="1" noChangeArrowheads="1"/>
          </p:cNvPicPr>
          <p:nvPr/>
        </p:nvPicPr>
        <p:blipFill>
          <a:blip r:embed="rId3" cstate="print"/>
          <a:srcRect l="6778" t="50835" r="48867" b="17404"/>
          <a:stretch>
            <a:fillRect/>
          </a:stretch>
        </p:blipFill>
        <p:spPr bwMode="auto">
          <a:xfrm>
            <a:off x="6156176" y="3639431"/>
            <a:ext cx="2987824" cy="3218569"/>
          </a:xfrm>
          <a:prstGeom prst="rect">
            <a:avLst/>
          </a:prstGeom>
          <a:noFill/>
        </p:spPr>
      </p:pic>
      <p:pic>
        <p:nvPicPr>
          <p:cNvPr id="5" name="Picture 2" descr="C:\Users\Anthony Jourdon\Documents\Papiers\Papier 3D V\Figures\Img\Figure1_examples-01.png"/>
          <p:cNvPicPr>
            <a:picLocks noChangeAspect="1" noChangeArrowheads="1"/>
          </p:cNvPicPr>
          <p:nvPr/>
        </p:nvPicPr>
        <p:blipFill>
          <a:blip r:embed="rId4" cstate="print"/>
          <a:srcRect l="54466" b="66490"/>
          <a:stretch>
            <a:fillRect/>
          </a:stretch>
        </p:blipFill>
        <p:spPr bwMode="auto">
          <a:xfrm>
            <a:off x="3052045" y="3501008"/>
            <a:ext cx="3032123" cy="335699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067944" y="270892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32440" y="2780928"/>
            <a:ext cx="1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3212976"/>
            <a:ext cx="3168352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During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stalling phases the continental margins and tectonic structures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rotate</a:t>
            </a: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Deformation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regime changes from dip-slip dominated to strike-slip dominated while boundary kinematic conditions are kept constant.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least three propagation modes can exist. A fast propagation resulting in a straight oceanic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basin,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 alternation of propagation and stalling phases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propagation with a “jump” of the spreading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48320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Courtillot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V. (1982). Propagating rifts and continental breakup.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Tectonics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(3), 239–250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R.,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Duennebier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F. K., &amp; Morgan, W. J. (1980).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Propagating rifts on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midocean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ridges.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Journal of Geophysical Research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(B7),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3647–3658</a:t>
            </a: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May, D. A., Brown, J., &amp; Le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L. (2014). pTatin3D : High-Performance Methods for Long-Term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Lithospheric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Dynamics.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Proceeding SC′14 Proceedings of the International Conference for High Performance Computing, Networking, Storage and Analysis: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274–284.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May, D. A., Brown, J., &amp; Le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L. (2015). A scalable , matrix-free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multigrid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preconditioner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for finite element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discretizations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of heterogeneous Stokes flow.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Computer Methods in Applied Mechanics and Engineering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290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496–523.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doi.org/10.1016/j.cma.2015.03.014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Mondy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 S., Rey, P. F.,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Duclaux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G., &amp;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Moresi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 (2018). The role of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asthenospheric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flow during rift propagation and breakup.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Geology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(2),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103–106</a:t>
            </a:r>
          </a:p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L., May, D. A.,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Huille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Watremez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L., &amp; Leroy, S. (2017). A genetic link between transform and hyper-extended margins.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Earth and Planetary Science Letters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465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184–192. </a:t>
            </a:r>
            <a:r>
              <a:rPr lang="en-GB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doi.org/10.1016/j.epsl.2017.02.043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Chamot-Rooke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Delescluse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M., May, D. A.,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Watremez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L., &amp;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Pubellier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M. (2018). Continental break-up of the South China Sea stalled by far-field compression.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GB" sz="1400" i="1" dirty="0" err="1">
                <a:latin typeface="Times New Roman" pitchFamily="18" charset="0"/>
                <a:cs typeface="Times New Roman" pitchFamily="18" charset="0"/>
              </a:rPr>
              <a:t>Geoscience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doi.org/10.1038/s41561-018-0178-5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Vink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G. E. (1982). Continental rifting and the implications for plate tectonic reconstructions.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Journal of Geophysical Research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(B13), 10677–10688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Zwaan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Schreurs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Naliboff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J., &amp;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Buiter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, S. J. H. (2016). Insights into the effects of oblique extension on continental rift interaction from 3D analogue and numerical models. </a:t>
            </a:r>
            <a:r>
              <a:rPr lang="fr-FR" sz="1400" i="1" dirty="0" err="1">
                <a:latin typeface="Times New Roman" pitchFamily="18" charset="0"/>
                <a:cs typeface="Times New Roman" pitchFamily="18" charset="0"/>
              </a:rPr>
              <a:t>Tectonophysics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 dirty="0">
                <a:latin typeface="Times New Roman" pitchFamily="18" charset="0"/>
                <a:cs typeface="Times New Roman" pitchFamily="18" charset="0"/>
              </a:rPr>
              <a:t>693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239–260. </a:t>
            </a:r>
            <a:r>
              <a:rPr lang="fr-FR" sz="1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doi.org/10.1016/j.tecto.2016.02.036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Zwaan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Schreurs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G., &amp; </a:t>
            </a:r>
            <a:r>
              <a:rPr lang="fr-FR" sz="1400" dirty="0" err="1">
                <a:latin typeface="Times New Roman" pitchFamily="18" charset="0"/>
                <a:cs typeface="Times New Roman" pitchFamily="18" charset="0"/>
              </a:rPr>
              <a:t>Rosenau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, M. (2019).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Rift propagation in rotational versus orthogonal extension: Insights from 4D analogue models.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Journal of Structural Geology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doi.org/10.1016/j.jsg.2019.103946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Jourdon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A., Le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L.,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Mouthereau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F., May D.A.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Oblique extension favours propagation pulses during continental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break-up.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Submitted. </a:t>
            </a:r>
            <a:endParaRPr lang="fr-F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References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thony Jourdon\Documents\Papiers\Papier 3D V\Figures\Img\Figure1_examples-01.png"/>
          <p:cNvPicPr>
            <a:picLocks noChangeAspect="1" noChangeArrowheads="1"/>
          </p:cNvPicPr>
          <p:nvPr/>
        </p:nvPicPr>
        <p:blipFill>
          <a:blip r:embed="rId2" cstate="print"/>
          <a:srcRect t="50835" b="-1210"/>
          <a:stretch>
            <a:fillRect/>
          </a:stretch>
        </p:blipFill>
        <p:spPr bwMode="auto">
          <a:xfrm>
            <a:off x="4355976" y="692696"/>
            <a:ext cx="4788024" cy="3628508"/>
          </a:xfrm>
          <a:prstGeom prst="rect">
            <a:avLst/>
          </a:prstGeom>
          <a:noFill/>
        </p:spPr>
      </p:pic>
      <p:pic>
        <p:nvPicPr>
          <p:cNvPr id="3074" name="Picture 2" descr="C:\Users\Anthony Jourdon\Documents\Papiers\Papier 3D V\Figures\Img\Figure1_examples-01.png"/>
          <p:cNvPicPr>
            <a:picLocks noChangeAspect="1" noChangeArrowheads="1"/>
          </p:cNvPicPr>
          <p:nvPr/>
        </p:nvPicPr>
        <p:blipFill>
          <a:blip r:embed="rId3" cstate="print"/>
          <a:srcRect b="49165"/>
          <a:stretch>
            <a:fillRect/>
          </a:stretch>
        </p:blipFill>
        <p:spPr bwMode="auto">
          <a:xfrm>
            <a:off x="0" y="620688"/>
            <a:ext cx="4427984" cy="3386321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365104"/>
            <a:ext cx="878497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oceanic basins display V-shaped propagators of several sizes and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ages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869160"/>
            <a:ext cx="878497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Times New Roman" pitchFamily="18" charset="0"/>
                <a:cs typeface="Times New Roman" pitchFamily="18" charset="0"/>
              </a:rPr>
              <a:t>Oceanic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ridge propagation highlighted by the absence of oldest oceanic crust along the ridge strike 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61248"/>
            <a:ext cx="878497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Times New Roman" pitchFamily="18" charset="0"/>
                <a:cs typeface="Times New Roman" pitchFamily="18" charset="0"/>
              </a:rPr>
              <a:t>Ages and angles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of magnetic anomalies along strike provide information about the propagation dynamics of the ocean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alternation of stalling and propagation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phases)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hony Jourdon\Documents\Papiers\Papier 3D V\Figures\Img\Figure2_model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3554728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78497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Models about oceanic ridge propagation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437112"/>
            <a:ext cx="8784976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Several concept were proposed to explain V-shaped propagators: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Vink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1982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Shape depends on propagation velocity in an orthogonal extension context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Hey et al. 1980  Opening near the plate rotation pole (varying velocity along strike)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Courtillot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1982  Stronger material slowing down the propagation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Pourhiet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2017  Linkage of off set segments delay the propagation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Le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Pourhiet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al. 2018  Small shortening velocity (perpendicular to extension direction) slows the propagation and forms a V-shaped oceanic basin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26078"/>
            <a:ext cx="4644008" cy="323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644008" cy="313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3933056"/>
            <a:ext cx="190770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Zwaan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al. 2016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381328"/>
            <a:ext cx="237626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al. 2017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thony Jourdon\Documents\Papiers\Papier 3D V\Figures\Img\Figure2_models-01.png"/>
          <p:cNvPicPr>
            <a:picLocks noChangeAspect="1" noChangeArrowheads="1"/>
          </p:cNvPicPr>
          <p:nvPr/>
        </p:nvPicPr>
        <p:blipFill>
          <a:blip r:embed="rId4" cstate="print"/>
          <a:srcRect l="30313" t="52668" r="42125" b="8800"/>
          <a:stretch>
            <a:fillRect/>
          </a:stretch>
        </p:blipFill>
        <p:spPr bwMode="auto">
          <a:xfrm>
            <a:off x="5436096" y="1052736"/>
            <a:ext cx="3312368" cy="18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48680"/>
            <a:ext cx="225936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Analogue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212976"/>
            <a:ext cx="225936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Numerical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4248472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Off set propagators show propagation stalling during linkage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Stalling phase is associated with strike-slip deformation during linkage</a:t>
            </a: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V-shaped oceanic basins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0350"/>
            <a:ext cx="4419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002" y="1628801"/>
            <a:ext cx="320016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6093296"/>
            <a:ext cx="158417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Mondy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al. 2018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158417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Zwaan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al. 2020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24744"/>
            <a:ext cx="225936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Analogue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124744"/>
            <a:ext cx="225936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Numerical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pic>
        <p:nvPicPr>
          <p:cNvPr id="4" name="Picture 2" descr="C:\Users\Anthony Jourdon\Documents\Papiers\Papier 3D V\Figures\Img\Figure2_models-01.png"/>
          <p:cNvPicPr>
            <a:picLocks noChangeAspect="1" noChangeArrowheads="1"/>
          </p:cNvPicPr>
          <p:nvPr/>
        </p:nvPicPr>
        <p:blipFill>
          <a:blip r:embed="rId4" cstate="print"/>
          <a:srcRect l="57875" t="276" r="16243" b="60356"/>
          <a:stretch>
            <a:fillRect/>
          </a:stretch>
        </p:blipFill>
        <p:spPr bwMode="auto">
          <a:xfrm>
            <a:off x="3635896" y="548680"/>
            <a:ext cx="2232248" cy="13199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5661248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Shortening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3419872" y="6030580"/>
            <a:ext cx="1404156" cy="278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G_prop.PNG"/>
          <p:cNvPicPr>
            <a:picLocks noChangeAspect="1"/>
          </p:cNvPicPr>
          <p:nvPr/>
        </p:nvPicPr>
        <p:blipFill>
          <a:blip r:embed="rId2" cstate="print"/>
          <a:srcRect r="48623" b="63635"/>
          <a:stretch>
            <a:fillRect/>
          </a:stretch>
        </p:blipFill>
        <p:spPr>
          <a:xfrm>
            <a:off x="0" y="1628800"/>
            <a:ext cx="4139952" cy="1935832"/>
          </a:xfrm>
          <a:prstGeom prst="rect">
            <a:avLst/>
          </a:prstGeom>
        </p:spPr>
      </p:pic>
      <p:pic>
        <p:nvPicPr>
          <p:cNvPr id="2" name="Picture 1" descr="NG_prop.PNG"/>
          <p:cNvPicPr>
            <a:picLocks noChangeAspect="1"/>
          </p:cNvPicPr>
          <p:nvPr/>
        </p:nvPicPr>
        <p:blipFill>
          <a:blip r:embed="rId2" cstate="print"/>
          <a:srcRect t="40580" r="48623"/>
          <a:stretch>
            <a:fillRect/>
          </a:stretch>
        </p:blipFill>
        <p:spPr>
          <a:xfrm>
            <a:off x="0" y="3694869"/>
            <a:ext cx="4139952" cy="3163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5949280"/>
            <a:ext cx="237626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al. 2018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thony Jourdon\Documents\Papiers\Papier 3D V\Figures\Img\Figure2_models-01.png"/>
          <p:cNvPicPr>
            <a:picLocks noChangeAspect="1" noChangeArrowheads="1"/>
          </p:cNvPicPr>
          <p:nvPr/>
        </p:nvPicPr>
        <p:blipFill>
          <a:blip r:embed="rId3" cstate="print"/>
          <a:srcRect l="57875" t="45052" r="14563" b="7862"/>
          <a:stretch>
            <a:fillRect/>
          </a:stretch>
        </p:blipFill>
        <p:spPr bwMode="auto">
          <a:xfrm>
            <a:off x="1115616" y="332656"/>
            <a:ext cx="2168472" cy="1440160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1628800"/>
            <a:ext cx="439248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Shortening velocity slows the propagation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132856"/>
            <a:ext cx="4392488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Produces synchronous oceanic opening and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intracontinental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rifting in front of the propagator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212976"/>
            <a:ext cx="439248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Wider rift is produced in front of the propagator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4005064"/>
            <a:ext cx="4392488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Seafloor ages stripes stop at the margin with an angle varying with the propagation velocity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hony Jourdon\Documents\Papiers\Papier 3D V\Figures\Img\Figure3_setu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372200" cy="5639764"/>
          </a:xfrm>
          <a:prstGeom prst="rect">
            <a:avLst/>
          </a:prstGeom>
          <a:noFill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4208" y="620688"/>
            <a:ext cx="244827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Re-use of Le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Pourhiet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et al. 2018 setup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149080"/>
            <a:ext cx="201622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Stretching along x direction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869160"/>
            <a:ext cx="2016224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Shortening along z direction on the back face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20" y="5864982"/>
            <a:ext cx="2016224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Freeslip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x direction on the front face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40768"/>
            <a:ext cx="244827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Code: pTatin3D (May et al. 2014; 2015)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060848"/>
            <a:ext cx="2448272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Solving Stokes flow for an incompressible fluid coupled with Energy conservation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356992"/>
            <a:ext cx="2448272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Investigated parameters: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Rheology of the crust (Coupled and decoupled lower crust)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Shortening velocity along z axis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5229200"/>
            <a:ext cx="2448272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Constant stretching velocity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Vx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0.5 cm/an, total: 1cm/a)</a:t>
            </a:r>
          </a:p>
          <a:p>
            <a:pPr algn="ctr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= 1.2 to 2.0 mm/a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6309320"/>
            <a:ext cx="374441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Resolution 2 km x 2 km x 2 km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thony Jourdon\Documents\Papiers\Papier 3D V\Figures\Img\Figure5_All_CrossSections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052" y="908720"/>
            <a:ext cx="4507948" cy="5328592"/>
          </a:xfrm>
          <a:prstGeom prst="rect">
            <a:avLst/>
          </a:prstGeom>
          <a:noFill/>
        </p:spPr>
      </p:pic>
      <p:pic>
        <p:nvPicPr>
          <p:cNvPr id="5122" name="Picture 2" descr="C:\Users\Anthony Jourdon\Documents\Papiers\Papier 3D V\Figures\Img\Figure4_All_Maps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769970" cy="5301208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Results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48680"/>
            <a:ext cx="129614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Map view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48680"/>
            <a:ext cx="3024336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Serial cross-sections view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11669"/>
            <a:ext cx="871296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shortening velocity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Increases obliquity and modifies the ridge propagation dynamics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thony Jourdon\Documents\Papiers\Papier 3D V\Figures\Img\Figure6_courbes-01.png"/>
          <p:cNvPicPr>
            <a:picLocks noChangeAspect="1" noChangeArrowheads="1"/>
          </p:cNvPicPr>
          <p:nvPr/>
        </p:nvPicPr>
        <p:blipFill>
          <a:blip r:embed="rId2" cstate="print"/>
          <a:srcRect t="62409"/>
          <a:stretch>
            <a:fillRect/>
          </a:stretch>
        </p:blipFill>
        <p:spPr bwMode="auto">
          <a:xfrm>
            <a:off x="4427984" y="548680"/>
            <a:ext cx="4716016" cy="3115207"/>
          </a:xfrm>
          <a:prstGeom prst="rect">
            <a:avLst/>
          </a:prstGeom>
          <a:noFill/>
        </p:spPr>
      </p:pic>
      <p:pic>
        <p:nvPicPr>
          <p:cNvPr id="3" name="Picture 2" descr="C:\Users\Anthony Jourdon\Documents\Papiers\Papier 3D V\Figures\Img\Figure6_courbes-01.png"/>
          <p:cNvPicPr>
            <a:picLocks noChangeAspect="1" noChangeArrowheads="1"/>
          </p:cNvPicPr>
          <p:nvPr/>
        </p:nvPicPr>
        <p:blipFill>
          <a:blip r:embed="rId2" cstate="print"/>
          <a:srcRect b="37513"/>
          <a:stretch>
            <a:fillRect/>
          </a:stretch>
        </p:blipFill>
        <p:spPr bwMode="auto">
          <a:xfrm>
            <a:off x="0" y="476672"/>
            <a:ext cx="4499992" cy="4941168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Results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3861048"/>
            <a:ext cx="4392488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Models show 3 ridge propagation modes: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Fast and straight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Alternation of stalling and propagation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Ridge jump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07592" y="1728216"/>
            <a:ext cx="256032" cy="457200"/>
          </a:xfrm>
          <a:custGeom>
            <a:avLst/>
            <a:gdLst>
              <a:gd name="connsiteX0" fmla="*/ 54864 w 256032"/>
              <a:gd name="connsiteY0" fmla="*/ 457200 h 457200"/>
              <a:gd name="connsiteX1" fmla="*/ 246888 w 256032"/>
              <a:gd name="connsiteY1" fmla="*/ 256032 h 457200"/>
              <a:gd name="connsiteX2" fmla="*/ 0 w 256032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" h="457200">
                <a:moveTo>
                  <a:pt x="54864" y="457200"/>
                </a:moveTo>
                <a:cubicBezTo>
                  <a:pt x="155448" y="394716"/>
                  <a:pt x="256032" y="332232"/>
                  <a:pt x="246888" y="256032"/>
                </a:cubicBezTo>
                <a:cubicBezTo>
                  <a:pt x="237744" y="179832"/>
                  <a:pt x="118872" y="89916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403648" y="2204864"/>
            <a:ext cx="72008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Jump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858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Obliquity favours propagation pulses during continental break-up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Obliquity favours propagation pulses during continental break-up   </dc:title>
  <dc:creator>Anthony Jourdon</dc:creator>
  <cp:lastModifiedBy>Anthony Jourdon</cp:lastModifiedBy>
  <cp:revision>40</cp:revision>
  <dcterms:created xsi:type="dcterms:W3CDTF">2020-04-27T07:47:12Z</dcterms:created>
  <dcterms:modified xsi:type="dcterms:W3CDTF">2020-04-30T10:39:54Z</dcterms:modified>
</cp:coreProperties>
</file>