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28" r:id="rId1"/>
    <p:sldMasterId id="2147484846" r:id="rId2"/>
  </p:sldMasterIdLst>
  <p:notesMasterIdLst>
    <p:notesMasterId r:id="rId21"/>
  </p:notesMasterIdLst>
  <p:handoutMasterIdLst>
    <p:handoutMasterId r:id="rId22"/>
  </p:handoutMasterIdLst>
  <p:sldIdLst>
    <p:sldId id="433" r:id="rId3"/>
    <p:sldId id="571" r:id="rId4"/>
    <p:sldId id="527" r:id="rId5"/>
    <p:sldId id="572" r:id="rId6"/>
    <p:sldId id="448" r:id="rId7"/>
    <p:sldId id="591" r:id="rId8"/>
    <p:sldId id="592" r:id="rId9"/>
    <p:sldId id="584" r:id="rId10"/>
    <p:sldId id="615" r:id="rId11"/>
    <p:sldId id="684" r:id="rId12"/>
    <p:sldId id="685" r:id="rId13"/>
    <p:sldId id="686" r:id="rId14"/>
    <p:sldId id="515" r:id="rId15"/>
    <p:sldId id="683" r:id="rId16"/>
    <p:sldId id="681" r:id="rId17"/>
    <p:sldId id="687" r:id="rId18"/>
    <p:sldId id="688" r:id="rId19"/>
    <p:sldId id="495" r:id="rId20"/>
  </p:sldIdLst>
  <p:sldSz cx="9144000" cy="6858000" type="screen4x3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er Greve Alsos" initials="IG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65673"/>
    <a:srgbClr val="165571"/>
    <a:srgbClr val="41AEBD"/>
    <a:srgbClr val="FF5050"/>
    <a:srgbClr val="FF9933"/>
    <a:srgbClr val="124861"/>
    <a:srgbClr val="BFBDA7"/>
    <a:srgbClr val="1A524D"/>
    <a:srgbClr val="2542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 autoAdjust="0"/>
    <p:restoredTop sz="63855" autoAdjust="0"/>
  </p:normalViewPr>
  <p:slideViewPr>
    <p:cSldViewPr snapToGrid="0">
      <p:cViewPr varScale="1">
        <p:scale>
          <a:sx n="71" d="100"/>
          <a:sy n="71" d="100"/>
        </p:scale>
        <p:origin x="26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08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451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97ECC-4D21-4C00-B476-49DA6C23B8AA}" type="datetimeFigureOut">
              <a:rPr lang="nb-NO" smtClean="0"/>
              <a:t>03.05.2020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451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1F9C2-B376-4609-BF42-BE8FE0357A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7223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89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1"/>
            <a:ext cx="2949099" cy="4989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44E73-0A97-4645-A589-DD09A2A1E135}" type="datetimeFigureOut">
              <a:rPr lang="nb-NO" smtClean="0"/>
              <a:t>03.05.2020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4C7F4-5818-4D1E-BEC8-5D400FAFC2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9250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C7F4-5818-4D1E-BEC8-5D400FAFC2A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437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C7F4-5818-4D1E-BEC8-5D400FAFC2A2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8716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found</a:t>
            </a:r>
            <a:r>
              <a:rPr lang="nb-NO" baseline="0" dirty="0" smtClean="0"/>
              <a:t> pine and </a:t>
            </a:r>
            <a:r>
              <a:rPr lang="nb-NO" baseline="0" dirty="0" err="1" smtClean="0"/>
              <a:t>spruce</a:t>
            </a:r>
            <a:r>
              <a:rPr lang="nb-NO" baseline="0" dirty="0" smtClean="0"/>
              <a:t> DNA in all </a:t>
            </a:r>
            <a:r>
              <a:rPr lang="nb-NO" baseline="0" dirty="0" err="1" smtClean="0"/>
              <a:t>three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cores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also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some</a:t>
            </a:r>
            <a:r>
              <a:rPr lang="nb-NO" baseline="0" dirty="0" smtClean="0"/>
              <a:t> negative </a:t>
            </a:r>
            <a:r>
              <a:rPr lang="nb-NO" baseline="0" dirty="0" err="1" smtClean="0"/>
              <a:t>control</a:t>
            </a:r>
            <a:r>
              <a:rPr lang="nb-NO" baseline="0" dirty="0" smtClean="0"/>
              <a:t> samples. </a:t>
            </a:r>
            <a:r>
              <a:rPr lang="nb-NO" baseline="0" dirty="0" err="1" smtClean="0"/>
              <a:t>When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compared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frequency</a:t>
            </a:r>
            <a:r>
              <a:rPr lang="nb-NO" baseline="0" dirty="0" smtClean="0"/>
              <a:t> of pine and </a:t>
            </a:r>
            <a:r>
              <a:rPr lang="nb-NO" baseline="0" dirty="0" err="1" smtClean="0"/>
              <a:t>spruce</a:t>
            </a:r>
            <a:r>
              <a:rPr lang="nb-NO" baseline="0" dirty="0" smtClean="0"/>
              <a:t> DNA </a:t>
            </a:r>
            <a:r>
              <a:rPr lang="nb-NO" baseline="0" dirty="0" err="1" smtClean="0"/>
              <a:t>with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in negative </a:t>
            </a:r>
            <a:r>
              <a:rPr lang="nb-NO" baseline="0" dirty="0" err="1" smtClean="0"/>
              <a:t>controls</a:t>
            </a:r>
            <a:r>
              <a:rPr lang="nb-NO" baseline="0" dirty="0" smtClean="0"/>
              <a:t> - and </a:t>
            </a:r>
            <a:r>
              <a:rPr lang="nb-NO" baseline="0" dirty="0" err="1" smtClean="0"/>
              <a:t>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used all negative </a:t>
            </a:r>
            <a:r>
              <a:rPr lang="nb-NO" baseline="0" dirty="0" err="1" smtClean="0"/>
              <a:t>controls</a:t>
            </a:r>
            <a:r>
              <a:rPr lang="nb-NO" baseline="0" dirty="0" smtClean="0"/>
              <a:t> run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our</a:t>
            </a:r>
            <a:r>
              <a:rPr lang="nb-NO" baseline="0" dirty="0" smtClean="0"/>
              <a:t> DNA lab in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same </a:t>
            </a:r>
            <a:r>
              <a:rPr lang="nb-NO" baseline="0" dirty="0" err="1" smtClean="0"/>
              <a:t>period</a:t>
            </a:r>
            <a:r>
              <a:rPr lang="nb-NO" baseline="0" dirty="0" smtClean="0"/>
              <a:t> so </a:t>
            </a:r>
            <a:r>
              <a:rPr lang="nb-NO" baseline="0" dirty="0" err="1" smtClean="0"/>
              <a:t>about</a:t>
            </a:r>
            <a:r>
              <a:rPr lang="nb-NO" baseline="0" dirty="0" smtClean="0"/>
              <a:t> 700 of </a:t>
            </a:r>
            <a:r>
              <a:rPr lang="nb-NO" baseline="0" dirty="0" err="1" smtClean="0"/>
              <a:t>them</a:t>
            </a:r>
            <a:r>
              <a:rPr lang="nb-NO" baseline="0" dirty="0" smtClean="0"/>
              <a:t> - </a:t>
            </a:r>
            <a:r>
              <a:rPr lang="nb-NO" baseline="0" dirty="0" err="1" smtClean="0"/>
              <a:t>there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were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marginally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differences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frequency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suspect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that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small</a:t>
            </a:r>
            <a:r>
              <a:rPr lang="nb-NO" baseline="0" dirty="0" smtClean="0"/>
              <a:t> </a:t>
            </a:r>
            <a:r>
              <a:rPr lang="nb-NO" baseline="0" dirty="0" err="1" smtClean="0"/>
              <a:t>amount</a:t>
            </a:r>
            <a:r>
              <a:rPr lang="nb-NO" baseline="0" dirty="0" smtClean="0"/>
              <a:t> of pine and </a:t>
            </a:r>
            <a:r>
              <a:rPr lang="nb-NO" baseline="0" dirty="0" err="1" smtClean="0"/>
              <a:t>spruce</a:t>
            </a:r>
            <a:r>
              <a:rPr lang="nb-NO" baseline="0" dirty="0" smtClean="0"/>
              <a:t> DNA </a:t>
            </a:r>
            <a:r>
              <a:rPr lang="nb-NO" baseline="0" dirty="0" err="1" smtClean="0"/>
              <a:t>may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occure</a:t>
            </a:r>
            <a:r>
              <a:rPr lang="nb-NO" baseline="0" dirty="0" smtClean="0"/>
              <a:t> in </a:t>
            </a:r>
            <a:r>
              <a:rPr lang="nb-NO" baseline="0" dirty="0" err="1" smtClean="0"/>
              <a:t>reagents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this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could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explain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why</a:t>
            </a:r>
            <a:r>
              <a:rPr lang="nb-NO" baseline="0" dirty="0" smtClean="0"/>
              <a:t> different DNA labs </a:t>
            </a:r>
            <a:r>
              <a:rPr lang="nb-NO" baseline="0" dirty="0" err="1" smtClean="0"/>
              <a:t>sometimes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detect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taxa</a:t>
            </a:r>
            <a:r>
              <a:rPr lang="nb-NO" baseline="0" dirty="0" smtClean="0"/>
              <a:t>. With </a:t>
            </a:r>
            <a:r>
              <a:rPr lang="nb-NO" baseline="0" dirty="0" err="1" smtClean="0"/>
              <a:t>such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low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frequences</a:t>
            </a:r>
            <a:r>
              <a:rPr lang="nb-NO" baseline="0" dirty="0" smtClean="0"/>
              <a:t>, and </a:t>
            </a:r>
            <a:r>
              <a:rPr lang="nb-NO" baseline="0" dirty="0" err="1" smtClean="0"/>
              <a:t>only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marginally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differences</a:t>
            </a:r>
            <a:r>
              <a:rPr lang="nb-NO" baseline="0" dirty="0" smtClean="0"/>
              <a:t> to negative </a:t>
            </a:r>
            <a:r>
              <a:rPr lang="nb-NO" baseline="0" dirty="0" err="1" smtClean="0"/>
              <a:t>controls</a:t>
            </a:r>
            <a:r>
              <a:rPr lang="nb-NO" baseline="0" dirty="0" smtClean="0"/>
              <a:t>, </a:t>
            </a:r>
            <a:r>
              <a:rPr lang="nb-NO" baseline="0" dirty="0" err="1" smtClean="0"/>
              <a:t>we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canot</a:t>
            </a:r>
            <a:r>
              <a:rPr lang="nb-NO" baseline="0" dirty="0" smtClean="0"/>
              <a:t> make </a:t>
            </a:r>
            <a:r>
              <a:rPr lang="nb-NO" baseline="0" dirty="0" err="1" smtClean="0"/>
              <a:t>any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conclusion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based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DNA. 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C7F4-5818-4D1E-BEC8-5D400FAFC2A2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1004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C7F4-5818-4D1E-BEC8-5D400FAFC2A2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1687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C7F4-5818-4D1E-BEC8-5D400FAFC2A2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9967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C7F4-5818-4D1E-BEC8-5D400FAFC2A2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2169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C7F4-5818-4D1E-BEC8-5D400FAFC2A2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7823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C7F4-5818-4D1E-BEC8-5D400FAFC2A2}" type="slidenum">
              <a:rPr lang="nb-NO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nb-NO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2624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C7F4-5818-4D1E-BEC8-5D400FAFC2A2}" type="slidenum">
              <a:rPr lang="nb-NO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nb-NO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5613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C7F4-5818-4D1E-BEC8-5D400FAFC2A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834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C7F4-5818-4D1E-BEC8-5D400FAFC2A2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803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597CE-708E-5942-BA5D-2EB2EAC18087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3356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79376-64F3-43B7-8BC2-2239931614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091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41B3B-9F41-494A-A2ED-F1A46DDE4C57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323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C7F4-5818-4D1E-BEC8-5D400FAFC2A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0900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C7F4-5818-4D1E-BEC8-5D400FAFC2A2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2387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C7F4-5818-4D1E-BEC8-5D400FAFC2A2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708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85D4-D234-4324-86DA-A6EF928188C7}" type="datetime1">
              <a:rPr lang="nb-NO" smtClean="0"/>
              <a:t>03.05.2020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77840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9AD4-A4A1-46D7-B97C-7C7B9CB4C591}" type="datetime1">
              <a:rPr lang="nb-NO" smtClean="0"/>
              <a:t>03.05.2020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472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E73F-CBC4-4BB4-BF25-B9DAF8EF10A3}" type="datetime1">
              <a:rPr lang="nb-NO" smtClean="0"/>
              <a:t>03.05.2020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218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04AC0-9200-4C85-8D16-75BBD55BAB69}" type="datetime1">
              <a:rPr lang="nb-NO" smtClean="0"/>
              <a:t>03.05.2020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5347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E4B7-C2E5-46EE-85CA-395A5D1B0838}" type="datetime1">
              <a:rPr lang="nb-NO" smtClean="0"/>
              <a:t>03.05.2020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8368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A541-1847-4124-B2F2-9EC3899E850B}" type="datetime1">
              <a:rPr lang="nb-NO" smtClean="0"/>
              <a:t>03.05.2020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2558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6E85-0D2D-4D84-8C83-0F63AE76310F}" type="datetime1">
              <a:rPr lang="nb-NO" smtClean="0"/>
              <a:t>03.05.2020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5010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24AFF-EFD6-4320-81B1-3A90E46BBCD2}" type="datetime1">
              <a:rPr lang="nb-NO" smtClean="0"/>
              <a:t>03.05.2020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6984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5B47-CD94-4ED3-836C-E5C7C6736E5E}" type="datetime1">
              <a:rPr lang="nb-NO" smtClean="0"/>
              <a:t>03.05.2020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17755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Headlines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mkSekundærtLogo"/>
          <p:cNvSpPr>
            <a:spLocks noChangeAspect="1" noChangeArrowheads="1"/>
          </p:cNvSpPr>
          <p:nvPr/>
        </p:nvSpPr>
        <p:spPr bwMode="auto">
          <a:xfrm>
            <a:off x="287338" y="6307138"/>
            <a:ext cx="295275" cy="295275"/>
          </a:xfrm>
          <a:prstGeom prst="rect">
            <a:avLst/>
          </a:prstGeom>
          <a:solidFill>
            <a:schemeClr val="bg2"/>
          </a:solidFill>
          <a:ln w="1778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ts val="3600"/>
              </a:lnSpc>
              <a:buFont typeface="AU Passata" pitchFamily="34" charset="0"/>
              <a:buNone/>
            </a:pPr>
            <a:endParaRPr lang="da-DK">
              <a:solidFill>
                <a:schemeClr val="bg1"/>
              </a:solidFill>
            </a:endParaRPr>
          </a:p>
        </p:txBody>
      </p:sp>
      <p:sp>
        <p:nvSpPr>
          <p:cNvPr id="5" name="Rectangle 18"/>
          <p:cNvSpPr>
            <a:spLocks noChangeArrowheads="1"/>
          </p:cNvSpPr>
          <p:nvPr userDrawn="1"/>
        </p:nvSpPr>
        <p:spPr bwMode="auto">
          <a:xfrm>
            <a:off x="7413625" y="287338"/>
            <a:ext cx="1439863" cy="71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3600"/>
              </a:lnSpc>
              <a:buFont typeface="AU Passata" pitchFamily="34" charset="0"/>
              <a:buNone/>
            </a:pPr>
            <a:endParaRPr lang="da-DK"/>
          </a:p>
        </p:txBody>
      </p:sp>
      <p:grpSp>
        <p:nvGrpSpPr>
          <p:cNvPr id="6" name="Group 23"/>
          <p:cNvGrpSpPr>
            <a:grpSpLocks noChangeAspect="1"/>
          </p:cNvGrpSpPr>
          <p:nvPr userDrawn="1"/>
        </p:nvGrpSpPr>
        <p:grpSpPr bwMode="auto">
          <a:xfrm>
            <a:off x="287338" y="287338"/>
            <a:ext cx="590550" cy="295275"/>
            <a:chOff x="454" y="227"/>
            <a:chExt cx="384" cy="192"/>
          </a:xfrm>
        </p:grpSpPr>
        <p:sp>
          <p:nvSpPr>
            <p:cNvPr id="7" name="Freeform 24"/>
            <p:cNvSpPr>
              <a:spLocks noChangeAspect="1"/>
            </p:cNvSpPr>
            <p:nvPr/>
          </p:nvSpPr>
          <p:spPr bwMode="auto">
            <a:xfrm>
              <a:off x="646" y="323"/>
              <a:ext cx="192" cy="96"/>
            </a:xfrm>
            <a:custGeom>
              <a:avLst/>
              <a:gdLst>
                <a:gd name="T0" fmla="*/ 8139 w 8160"/>
                <a:gd name="T1" fmla="*/ 416 h 4080"/>
                <a:gd name="T2" fmla="*/ 8033 w 8160"/>
                <a:gd name="T3" fmla="*/ 1019 h 4080"/>
                <a:gd name="T4" fmla="*/ 7841 w 8160"/>
                <a:gd name="T5" fmla="*/ 1587 h 4080"/>
                <a:gd name="T6" fmla="*/ 7571 w 8160"/>
                <a:gd name="T7" fmla="*/ 2114 h 4080"/>
                <a:gd name="T8" fmla="*/ 7231 w 8160"/>
                <a:gd name="T9" fmla="*/ 2594 h 4080"/>
                <a:gd name="T10" fmla="*/ 6827 w 8160"/>
                <a:gd name="T11" fmla="*/ 3019 h 4080"/>
                <a:gd name="T12" fmla="*/ 6365 w 8160"/>
                <a:gd name="T13" fmla="*/ 3382 h 4080"/>
                <a:gd name="T14" fmla="*/ 5853 w 8160"/>
                <a:gd name="T15" fmla="*/ 3677 h 4080"/>
                <a:gd name="T16" fmla="*/ 5297 w 8160"/>
                <a:gd name="T17" fmla="*/ 3896 h 4080"/>
                <a:gd name="T18" fmla="*/ 4703 w 8160"/>
                <a:gd name="T19" fmla="*/ 4033 h 4080"/>
                <a:gd name="T20" fmla="*/ 4080 w 8160"/>
                <a:gd name="T21" fmla="*/ 4080 h 4080"/>
                <a:gd name="T22" fmla="*/ 3460 w 8160"/>
                <a:gd name="T23" fmla="*/ 4033 h 4080"/>
                <a:gd name="T24" fmla="*/ 2868 w 8160"/>
                <a:gd name="T25" fmla="*/ 3896 h 4080"/>
                <a:gd name="T26" fmla="*/ 2313 w 8160"/>
                <a:gd name="T27" fmla="*/ 3677 h 4080"/>
                <a:gd name="T28" fmla="*/ 1800 w 8160"/>
                <a:gd name="T29" fmla="*/ 3382 h 4080"/>
                <a:gd name="T30" fmla="*/ 1338 w 8160"/>
                <a:gd name="T31" fmla="*/ 3019 h 4080"/>
                <a:gd name="T32" fmla="*/ 933 w 8160"/>
                <a:gd name="T33" fmla="*/ 2594 h 4080"/>
                <a:gd name="T34" fmla="*/ 592 w 8160"/>
                <a:gd name="T35" fmla="*/ 2114 h 4080"/>
                <a:gd name="T36" fmla="*/ 321 w 8160"/>
                <a:gd name="T37" fmla="*/ 1587 h 4080"/>
                <a:gd name="T38" fmla="*/ 129 w 8160"/>
                <a:gd name="T39" fmla="*/ 1019 h 4080"/>
                <a:gd name="T40" fmla="*/ 21 w 8160"/>
                <a:gd name="T41" fmla="*/ 416 h 4080"/>
                <a:gd name="T42" fmla="*/ 2040 w 8160"/>
                <a:gd name="T43" fmla="*/ 0 h 4080"/>
                <a:gd name="T44" fmla="*/ 2064 w 8160"/>
                <a:gd name="T45" fmla="*/ 309 h 4080"/>
                <a:gd name="T46" fmla="*/ 2133 w 8160"/>
                <a:gd name="T47" fmla="*/ 604 h 4080"/>
                <a:gd name="T48" fmla="*/ 2243 w 8160"/>
                <a:gd name="T49" fmla="*/ 881 h 4080"/>
                <a:gd name="T50" fmla="*/ 2391 w 8160"/>
                <a:gd name="T51" fmla="*/ 1137 h 4080"/>
                <a:gd name="T52" fmla="*/ 2572 w 8160"/>
                <a:gd name="T53" fmla="*/ 1369 h 4080"/>
                <a:gd name="T54" fmla="*/ 2786 w 8160"/>
                <a:gd name="T55" fmla="*/ 1572 h 4080"/>
                <a:gd name="T56" fmla="*/ 3025 w 8160"/>
                <a:gd name="T57" fmla="*/ 1743 h 4080"/>
                <a:gd name="T58" fmla="*/ 3290 w 8160"/>
                <a:gd name="T59" fmla="*/ 1879 h 4080"/>
                <a:gd name="T60" fmla="*/ 3573 w 8160"/>
                <a:gd name="T61" fmla="*/ 1976 h 4080"/>
                <a:gd name="T62" fmla="*/ 3873 w 8160"/>
                <a:gd name="T63" fmla="*/ 2030 h 4080"/>
                <a:gd name="T64" fmla="*/ 4186 w 8160"/>
                <a:gd name="T65" fmla="*/ 2037 h 4080"/>
                <a:gd name="T66" fmla="*/ 4492 w 8160"/>
                <a:gd name="T67" fmla="*/ 1998 h 4080"/>
                <a:gd name="T68" fmla="*/ 4784 w 8160"/>
                <a:gd name="T69" fmla="*/ 1916 h 4080"/>
                <a:gd name="T70" fmla="*/ 5054 w 8160"/>
                <a:gd name="T71" fmla="*/ 1792 h 4080"/>
                <a:gd name="T72" fmla="*/ 5303 w 8160"/>
                <a:gd name="T73" fmla="*/ 1632 h 4080"/>
                <a:gd name="T74" fmla="*/ 5524 w 8160"/>
                <a:gd name="T75" fmla="*/ 1439 h 4080"/>
                <a:gd name="T76" fmla="*/ 5716 w 8160"/>
                <a:gd name="T77" fmla="*/ 1217 h 4080"/>
                <a:gd name="T78" fmla="*/ 5875 w 8160"/>
                <a:gd name="T79" fmla="*/ 969 h 4080"/>
                <a:gd name="T80" fmla="*/ 5997 w 8160"/>
                <a:gd name="T81" fmla="*/ 699 h 4080"/>
                <a:gd name="T82" fmla="*/ 6079 w 8160"/>
                <a:gd name="T83" fmla="*/ 409 h 4080"/>
                <a:gd name="T84" fmla="*/ 6118 w 8160"/>
                <a:gd name="T85" fmla="*/ 104 h 408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160" h="4080">
                  <a:moveTo>
                    <a:pt x="8160" y="0"/>
                  </a:moveTo>
                  <a:lnTo>
                    <a:pt x="8155" y="209"/>
                  </a:lnTo>
                  <a:lnTo>
                    <a:pt x="8139" y="416"/>
                  </a:lnTo>
                  <a:lnTo>
                    <a:pt x="8113" y="620"/>
                  </a:lnTo>
                  <a:lnTo>
                    <a:pt x="8077" y="821"/>
                  </a:lnTo>
                  <a:lnTo>
                    <a:pt x="8033" y="1019"/>
                  </a:lnTo>
                  <a:lnTo>
                    <a:pt x="7977" y="1212"/>
                  </a:lnTo>
                  <a:lnTo>
                    <a:pt x="7913" y="1401"/>
                  </a:lnTo>
                  <a:lnTo>
                    <a:pt x="7841" y="1587"/>
                  </a:lnTo>
                  <a:lnTo>
                    <a:pt x="7759" y="1768"/>
                  </a:lnTo>
                  <a:lnTo>
                    <a:pt x="7669" y="1943"/>
                  </a:lnTo>
                  <a:lnTo>
                    <a:pt x="7571" y="2114"/>
                  </a:lnTo>
                  <a:lnTo>
                    <a:pt x="7465" y="2280"/>
                  </a:lnTo>
                  <a:lnTo>
                    <a:pt x="7352" y="2440"/>
                  </a:lnTo>
                  <a:lnTo>
                    <a:pt x="7231" y="2594"/>
                  </a:lnTo>
                  <a:lnTo>
                    <a:pt x="7103" y="2742"/>
                  </a:lnTo>
                  <a:lnTo>
                    <a:pt x="6968" y="2884"/>
                  </a:lnTo>
                  <a:lnTo>
                    <a:pt x="6827" y="3019"/>
                  </a:lnTo>
                  <a:lnTo>
                    <a:pt x="6679" y="3148"/>
                  </a:lnTo>
                  <a:lnTo>
                    <a:pt x="6525" y="3268"/>
                  </a:lnTo>
                  <a:lnTo>
                    <a:pt x="6365" y="3382"/>
                  </a:lnTo>
                  <a:lnTo>
                    <a:pt x="6200" y="3488"/>
                  </a:lnTo>
                  <a:lnTo>
                    <a:pt x="6028" y="3586"/>
                  </a:lnTo>
                  <a:lnTo>
                    <a:pt x="5853" y="3677"/>
                  </a:lnTo>
                  <a:lnTo>
                    <a:pt x="5671" y="3759"/>
                  </a:lnTo>
                  <a:lnTo>
                    <a:pt x="5487" y="3832"/>
                  </a:lnTo>
                  <a:lnTo>
                    <a:pt x="5297" y="3896"/>
                  </a:lnTo>
                  <a:lnTo>
                    <a:pt x="5103" y="3951"/>
                  </a:lnTo>
                  <a:lnTo>
                    <a:pt x="4905" y="3997"/>
                  </a:lnTo>
                  <a:lnTo>
                    <a:pt x="4703" y="4033"/>
                  </a:lnTo>
                  <a:lnTo>
                    <a:pt x="4499" y="4059"/>
                  </a:lnTo>
                  <a:lnTo>
                    <a:pt x="4291" y="4075"/>
                  </a:lnTo>
                  <a:lnTo>
                    <a:pt x="4080" y="4080"/>
                  </a:lnTo>
                  <a:lnTo>
                    <a:pt x="3871" y="4075"/>
                  </a:lnTo>
                  <a:lnTo>
                    <a:pt x="3664" y="4059"/>
                  </a:lnTo>
                  <a:lnTo>
                    <a:pt x="3460" y="4033"/>
                  </a:lnTo>
                  <a:lnTo>
                    <a:pt x="3259" y="3997"/>
                  </a:lnTo>
                  <a:lnTo>
                    <a:pt x="3062" y="3951"/>
                  </a:lnTo>
                  <a:lnTo>
                    <a:pt x="2868" y="3896"/>
                  </a:lnTo>
                  <a:lnTo>
                    <a:pt x="2679" y="3832"/>
                  </a:lnTo>
                  <a:lnTo>
                    <a:pt x="2494" y="3759"/>
                  </a:lnTo>
                  <a:lnTo>
                    <a:pt x="2313" y="3677"/>
                  </a:lnTo>
                  <a:lnTo>
                    <a:pt x="2137" y="3586"/>
                  </a:lnTo>
                  <a:lnTo>
                    <a:pt x="1967" y="3488"/>
                  </a:lnTo>
                  <a:lnTo>
                    <a:pt x="1800" y="3382"/>
                  </a:lnTo>
                  <a:lnTo>
                    <a:pt x="1640" y="3268"/>
                  </a:lnTo>
                  <a:lnTo>
                    <a:pt x="1486" y="3148"/>
                  </a:lnTo>
                  <a:lnTo>
                    <a:pt x="1338" y="3019"/>
                  </a:lnTo>
                  <a:lnTo>
                    <a:pt x="1196" y="2884"/>
                  </a:lnTo>
                  <a:lnTo>
                    <a:pt x="1061" y="2742"/>
                  </a:lnTo>
                  <a:lnTo>
                    <a:pt x="933" y="2594"/>
                  </a:lnTo>
                  <a:lnTo>
                    <a:pt x="812" y="2440"/>
                  </a:lnTo>
                  <a:lnTo>
                    <a:pt x="698" y="2280"/>
                  </a:lnTo>
                  <a:lnTo>
                    <a:pt x="592" y="2114"/>
                  </a:lnTo>
                  <a:lnTo>
                    <a:pt x="493" y="1943"/>
                  </a:lnTo>
                  <a:lnTo>
                    <a:pt x="403" y="1768"/>
                  </a:lnTo>
                  <a:lnTo>
                    <a:pt x="321" y="1587"/>
                  </a:lnTo>
                  <a:lnTo>
                    <a:pt x="248" y="1401"/>
                  </a:lnTo>
                  <a:lnTo>
                    <a:pt x="184" y="1212"/>
                  </a:lnTo>
                  <a:lnTo>
                    <a:pt x="129" y="1019"/>
                  </a:lnTo>
                  <a:lnTo>
                    <a:pt x="83" y="821"/>
                  </a:lnTo>
                  <a:lnTo>
                    <a:pt x="47" y="620"/>
                  </a:lnTo>
                  <a:lnTo>
                    <a:pt x="21" y="416"/>
                  </a:lnTo>
                  <a:lnTo>
                    <a:pt x="5" y="209"/>
                  </a:lnTo>
                  <a:lnTo>
                    <a:pt x="0" y="0"/>
                  </a:lnTo>
                  <a:lnTo>
                    <a:pt x="2040" y="0"/>
                  </a:lnTo>
                  <a:lnTo>
                    <a:pt x="2043" y="104"/>
                  </a:lnTo>
                  <a:lnTo>
                    <a:pt x="2051" y="207"/>
                  </a:lnTo>
                  <a:lnTo>
                    <a:pt x="2064" y="309"/>
                  </a:lnTo>
                  <a:lnTo>
                    <a:pt x="2082" y="409"/>
                  </a:lnTo>
                  <a:lnTo>
                    <a:pt x="2105" y="507"/>
                  </a:lnTo>
                  <a:lnTo>
                    <a:pt x="2133" y="604"/>
                  </a:lnTo>
                  <a:lnTo>
                    <a:pt x="2164" y="699"/>
                  </a:lnTo>
                  <a:lnTo>
                    <a:pt x="2201" y="791"/>
                  </a:lnTo>
                  <a:lnTo>
                    <a:pt x="2243" y="881"/>
                  </a:lnTo>
                  <a:lnTo>
                    <a:pt x="2288" y="969"/>
                  </a:lnTo>
                  <a:lnTo>
                    <a:pt x="2337" y="1055"/>
                  </a:lnTo>
                  <a:lnTo>
                    <a:pt x="2391" y="1137"/>
                  </a:lnTo>
                  <a:lnTo>
                    <a:pt x="2448" y="1217"/>
                  </a:lnTo>
                  <a:lnTo>
                    <a:pt x="2508" y="1294"/>
                  </a:lnTo>
                  <a:lnTo>
                    <a:pt x="2572" y="1369"/>
                  </a:lnTo>
                  <a:lnTo>
                    <a:pt x="2641" y="1439"/>
                  </a:lnTo>
                  <a:lnTo>
                    <a:pt x="2711" y="1508"/>
                  </a:lnTo>
                  <a:lnTo>
                    <a:pt x="2786" y="1572"/>
                  </a:lnTo>
                  <a:lnTo>
                    <a:pt x="2863" y="1632"/>
                  </a:lnTo>
                  <a:lnTo>
                    <a:pt x="2943" y="1689"/>
                  </a:lnTo>
                  <a:lnTo>
                    <a:pt x="3025" y="1743"/>
                  </a:lnTo>
                  <a:lnTo>
                    <a:pt x="3111" y="1792"/>
                  </a:lnTo>
                  <a:lnTo>
                    <a:pt x="3199" y="1838"/>
                  </a:lnTo>
                  <a:lnTo>
                    <a:pt x="3290" y="1879"/>
                  </a:lnTo>
                  <a:lnTo>
                    <a:pt x="3381" y="1916"/>
                  </a:lnTo>
                  <a:lnTo>
                    <a:pt x="3476" y="1948"/>
                  </a:lnTo>
                  <a:lnTo>
                    <a:pt x="3573" y="1976"/>
                  </a:lnTo>
                  <a:lnTo>
                    <a:pt x="3671" y="1998"/>
                  </a:lnTo>
                  <a:lnTo>
                    <a:pt x="3771" y="2017"/>
                  </a:lnTo>
                  <a:lnTo>
                    <a:pt x="3873" y="2030"/>
                  </a:lnTo>
                  <a:lnTo>
                    <a:pt x="3976" y="2037"/>
                  </a:lnTo>
                  <a:lnTo>
                    <a:pt x="4080" y="2040"/>
                  </a:lnTo>
                  <a:lnTo>
                    <a:pt x="4186" y="2037"/>
                  </a:lnTo>
                  <a:lnTo>
                    <a:pt x="4289" y="2030"/>
                  </a:lnTo>
                  <a:lnTo>
                    <a:pt x="4392" y="2017"/>
                  </a:lnTo>
                  <a:lnTo>
                    <a:pt x="4492" y="1998"/>
                  </a:lnTo>
                  <a:lnTo>
                    <a:pt x="4591" y="1976"/>
                  </a:lnTo>
                  <a:lnTo>
                    <a:pt x="4688" y="1948"/>
                  </a:lnTo>
                  <a:lnTo>
                    <a:pt x="4784" y="1916"/>
                  </a:lnTo>
                  <a:lnTo>
                    <a:pt x="4876" y="1879"/>
                  </a:lnTo>
                  <a:lnTo>
                    <a:pt x="4966" y="1838"/>
                  </a:lnTo>
                  <a:lnTo>
                    <a:pt x="5054" y="1792"/>
                  </a:lnTo>
                  <a:lnTo>
                    <a:pt x="5140" y="1743"/>
                  </a:lnTo>
                  <a:lnTo>
                    <a:pt x="5222" y="1689"/>
                  </a:lnTo>
                  <a:lnTo>
                    <a:pt x="5303" y="1632"/>
                  </a:lnTo>
                  <a:lnTo>
                    <a:pt x="5379" y="1572"/>
                  </a:lnTo>
                  <a:lnTo>
                    <a:pt x="5454" y="1508"/>
                  </a:lnTo>
                  <a:lnTo>
                    <a:pt x="5524" y="1439"/>
                  </a:lnTo>
                  <a:lnTo>
                    <a:pt x="5592" y="1369"/>
                  </a:lnTo>
                  <a:lnTo>
                    <a:pt x="5656" y="1294"/>
                  </a:lnTo>
                  <a:lnTo>
                    <a:pt x="5716" y="1217"/>
                  </a:lnTo>
                  <a:lnTo>
                    <a:pt x="5773" y="1137"/>
                  </a:lnTo>
                  <a:lnTo>
                    <a:pt x="5826" y="1055"/>
                  </a:lnTo>
                  <a:lnTo>
                    <a:pt x="5875" y="969"/>
                  </a:lnTo>
                  <a:lnTo>
                    <a:pt x="5920" y="881"/>
                  </a:lnTo>
                  <a:lnTo>
                    <a:pt x="5961" y="791"/>
                  </a:lnTo>
                  <a:lnTo>
                    <a:pt x="5997" y="699"/>
                  </a:lnTo>
                  <a:lnTo>
                    <a:pt x="6029" y="604"/>
                  </a:lnTo>
                  <a:lnTo>
                    <a:pt x="6057" y="507"/>
                  </a:lnTo>
                  <a:lnTo>
                    <a:pt x="6079" y="409"/>
                  </a:lnTo>
                  <a:lnTo>
                    <a:pt x="6097" y="309"/>
                  </a:lnTo>
                  <a:lnTo>
                    <a:pt x="6110" y="207"/>
                  </a:lnTo>
                  <a:lnTo>
                    <a:pt x="6118" y="104"/>
                  </a:lnTo>
                  <a:lnTo>
                    <a:pt x="6120" y="0"/>
                  </a:lnTo>
                  <a:lnTo>
                    <a:pt x="816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8" name="Freeform 25"/>
            <p:cNvSpPr>
              <a:spLocks noChangeAspect="1"/>
            </p:cNvSpPr>
            <p:nvPr/>
          </p:nvSpPr>
          <p:spPr bwMode="auto">
            <a:xfrm>
              <a:off x="454" y="227"/>
              <a:ext cx="192" cy="192"/>
            </a:xfrm>
            <a:custGeom>
              <a:avLst/>
              <a:gdLst>
                <a:gd name="T0" fmla="*/ 2878 w 8160"/>
                <a:gd name="T1" fmla="*/ 8160 h 8160"/>
                <a:gd name="T2" fmla="*/ 0 w 8160"/>
                <a:gd name="T3" fmla="*/ 8160 h 8160"/>
                <a:gd name="T4" fmla="*/ 8160 w 8160"/>
                <a:gd name="T5" fmla="*/ 0 h 8160"/>
                <a:gd name="T6" fmla="*/ 8160 w 8160"/>
                <a:gd name="T7" fmla="*/ 2892 h 8160"/>
                <a:gd name="T8" fmla="*/ 2878 w 8160"/>
                <a:gd name="T9" fmla="*/ 8160 h 8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60" h="8160">
                  <a:moveTo>
                    <a:pt x="2878" y="8160"/>
                  </a:moveTo>
                  <a:lnTo>
                    <a:pt x="0" y="8160"/>
                  </a:lnTo>
                  <a:lnTo>
                    <a:pt x="8160" y="0"/>
                  </a:lnTo>
                  <a:lnTo>
                    <a:pt x="8160" y="2892"/>
                  </a:lnTo>
                  <a:lnTo>
                    <a:pt x="2878" y="81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87338" y="3393752"/>
            <a:ext cx="1403350" cy="0"/>
          </a:xfrm>
          <a:prstGeom prst="line">
            <a:avLst/>
          </a:prstGeom>
          <a:noFill/>
          <a:ln w="1778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10" name="bmkADName"/>
          <p:cNvSpPr txBox="1">
            <a:spLocks noChangeArrowheads="1"/>
          </p:cNvSpPr>
          <p:nvPr userDrawn="1"/>
        </p:nvSpPr>
        <p:spPr bwMode="auto">
          <a:xfrm>
            <a:off x="287338" y="3527102"/>
            <a:ext cx="8564562" cy="261938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92000"/>
              </a:lnSpc>
              <a:buFont typeface="AU Passata" pitchFamily="34" charset="0"/>
              <a:buNone/>
              <a:defRPr/>
            </a:pPr>
            <a:r>
              <a:rPr lang="en-US" sz="2000" cap="none" dirty="0">
                <a:solidFill>
                  <a:schemeClr val="accent1"/>
                </a:solidFill>
              </a:rPr>
              <a:t>Mary S. Wisz, </a:t>
            </a:r>
          </a:p>
          <a:p>
            <a:pPr>
              <a:lnSpc>
                <a:spcPct val="92000"/>
              </a:lnSpc>
              <a:buFont typeface="AU Passata" pitchFamily="34" charset="0"/>
              <a:buNone/>
              <a:defRPr/>
            </a:pPr>
            <a:r>
              <a:rPr lang="en-US" sz="2000" cap="none" dirty="0">
                <a:solidFill>
                  <a:schemeClr val="accent1"/>
                </a:solidFill>
              </a:rPr>
              <a:t>Senior scientist, Ph.D.</a:t>
            </a:r>
          </a:p>
          <a:p>
            <a:pPr>
              <a:lnSpc>
                <a:spcPct val="92000"/>
              </a:lnSpc>
              <a:buFont typeface="AU Passata" pitchFamily="34" charset="0"/>
              <a:buNone/>
              <a:defRPr/>
            </a:pPr>
            <a:r>
              <a:rPr lang="en-US" sz="2000" cap="none" dirty="0">
                <a:solidFill>
                  <a:schemeClr val="accent1"/>
                </a:solidFill>
              </a:rPr>
              <a:t>Department of Bioscience</a:t>
            </a:r>
          </a:p>
          <a:p>
            <a:pPr>
              <a:lnSpc>
                <a:spcPct val="92000"/>
              </a:lnSpc>
              <a:buFont typeface="AU Passata" pitchFamily="34" charset="0"/>
              <a:buNone/>
              <a:defRPr/>
            </a:pPr>
            <a:r>
              <a:rPr lang="en-US" sz="2000" cap="none" dirty="0">
                <a:solidFill>
                  <a:schemeClr val="accent1"/>
                </a:solidFill>
              </a:rPr>
              <a:t>Roskilde, Denmark</a:t>
            </a:r>
          </a:p>
          <a:p>
            <a:pPr>
              <a:lnSpc>
                <a:spcPct val="92000"/>
              </a:lnSpc>
              <a:buFont typeface="AU Passata" pitchFamily="34" charset="0"/>
              <a:buNone/>
              <a:defRPr/>
            </a:pPr>
            <a:r>
              <a:rPr lang="en-US" sz="2000" cap="none" dirty="0">
                <a:solidFill>
                  <a:schemeClr val="accent1"/>
                </a:solidFill>
              </a:rPr>
              <a:t>msw@dmu.dk</a:t>
            </a:r>
          </a:p>
        </p:txBody>
      </p:sp>
      <p:sp>
        <p:nvSpPr>
          <p:cNvPr id="12" name="bmkOffParent01"/>
          <p:cNvSpPr txBox="1">
            <a:spLocks noChangeArrowheads="1"/>
          </p:cNvSpPr>
          <p:nvPr userDrawn="1"/>
        </p:nvSpPr>
        <p:spPr bwMode="auto">
          <a:xfrm>
            <a:off x="1047750" y="284163"/>
            <a:ext cx="4098925" cy="301625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ts val="1300"/>
              </a:lnSpc>
              <a:buFont typeface="AU Passata" pitchFamily="34" charset="0"/>
              <a:buNone/>
              <a:defRPr/>
            </a:pPr>
            <a:r>
              <a:rPr lang="en-US" sz="1100" cap="all" dirty="0">
                <a:solidFill>
                  <a:schemeClr val="bg1"/>
                </a:solidFill>
              </a:rPr>
              <a:t>AARHUS</a:t>
            </a:r>
          </a:p>
          <a:p>
            <a:pPr>
              <a:lnSpc>
                <a:spcPts val="1300"/>
              </a:lnSpc>
              <a:buFont typeface="AU Passata" pitchFamily="34" charset="0"/>
              <a:buNone/>
              <a:defRPr/>
            </a:pPr>
            <a:r>
              <a:rPr lang="en-US" sz="1100" cap="all" dirty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13" name="bmkOffUnitName01"/>
          <p:cNvSpPr txBox="1">
            <a:spLocks noChangeArrowheads="1"/>
          </p:cNvSpPr>
          <p:nvPr userDrawn="1"/>
        </p:nvSpPr>
        <p:spPr bwMode="auto">
          <a:xfrm>
            <a:off x="1047750" y="633413"/>
            <a:ext cx="4100513" cy="36036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ts val="1080"/>
              </a:lnSpc>
              <a:buFont typeface="AU Passata" pitchFamily="34" charset="0"/>
              <a:buNone/>
              <a:defRPr/>
            </a:pPr>
            <a:endParaRPr lang="en-US" sz="900" cap="all">
              <a:solidFill>
                <a:schemeClr val="bg1"/>
              </a:solidFill>
            </a:endParaRPr>
          </a:p>
        </p:txBody>
      </p:sp>
      <p:sp>
        <p:nvSpPr>
          <p:cNvPr id="14" name="bmkFld2Date"/>
          <p:cNvSpPr txBox="1">
            <a:spLocks noChangeArrowheads="1"/>
          </p:cNvSpPr>
          <p:nvPr userDrawn="1"/>
        </p:nvSpPr>
        <p:spPr bwMode="auto">
          <a:xfrm>
            <a:off x="7412038" y="457200"/>
            <a:ext cx="1439862" cy="144463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ts val="1200"/>
              </a:lnSpc>
              <a:buFont typeface="AU Passata" pitchFamily="34" charset="0"/>
              <a:buNone/>
              <a:defRPr/>
            </a:pPr>
            <a:r>
              <a:rPr lang="en-US" sz="1100" cap="all" dirty="0">
                <a:solidFill>
                  <a:schemeClr val="bg1"/>
                </a:solidFill>
              </a:rPr>
              <a:t>9. March 2013</a:t>
            </a:r>
          </a:p>
        </p:txBody>
      </p:sp>
      <p:grpSp>
        <p:nvGrpSpPr>
          <p:cNvPr id="16" name="grpAuthor" hidden="1"/>
          <p:cNvGrpSpPr>
            <a:grpSpLocks/>
          </p:cNvGrpSpPr>
          <p:nvPr userDrawn="1"/>
        </p:nvGrpSpPr>
        <p:grpSpPr bwMode="auto">
          <a:xfrm>
            <a:off x="4533900" y="6156325"/>
            <a:ext cx="4319588" cy="487363"/>
            <a:chOff x="4533900" y="6156000"/>
            <a:chExt cx="4319588" cy="487710"/>
          </a:xfrm>
        </p:grpSpPr>
        <p:sp>
          <p:nvSpPr>
            <p:cNvPr id="17" name="Line 49" hidden="1"/>
            <p:cNvSpPr>
              <a:spLocks noChangeShapeType="1"/>
            </p:cNvSpPr>
            <p:nvPr userDrawn="1"/>
          </p:nvSpPr>
          <p:spPr bwMode="auto">
            <a:xfrm>
              <a:off x="4533900" y="6156000"/>
              <a:ext cx="2698750" cy="0"/>
            </a:xfrm>
            <a:prstGeom prst="line">
              <a:avLst/>
            </a:prstGeom>
            <a:noFill/>
            <a:ln w="31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8" name="Line 50" hidden="1"/>
            <p:cNvSpPr>
              <a:spLocks noChangeShapeType="1"/>
            </p:cNvSpPr>
            <p:nvPr userDrawn="1"/>
          </p:nvSpPr>
          <p:spPr bwMode="auto">
            <a:xfrm>
              <a:off x="7413625" y="6156000"/>
              <a:ext cx="1439863" cy="0"/>
            </a:xfrm>
            <a:prstGeom prst="line">
              <a:avLst/>
            </a:prstGeom>
            <a:noFill/>
            <a:ln w="31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9" name="bmkFldPresentationTitle02" hidden="1"/>
            <p:cNvSpPr txBox="1">
              <a:spLocks noChangeArrowheads="1"/>
            </p:cNvSpPr>
            <p:nvPr userDrawn="1"/>
          </p:nvSpPr>
          <p:spPr bwMode="auto">
            <a:xfrm>
              <a:off x="4533900" y="6322807"/>
              <a:ext cx="2698750" cy="144565"/>
            </a:xfrm>
            <a:prstGeom prst="rect">
              <a:avLst/>
            </a:prstGeom>
            <a:noFill/>
            <a:ln w="1778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b"/>
            <a:lstStyle/>
            <a:p>
              <a:pPr algn="r">
                <a:lnSpc>
                  <a:spcPts val="1200"/>
                </a:lnSpc>
                <a:buFont typeface="AU Passata" pitchFamily="34" charset="0"/>
                <a:buNone/>
                <a:defRPr/>
              </a:pPr>
              <a:r>
                <a:rPr lang="da-DK" sz="1100" cap="all">
                  <a:solidFill>
                    <a:schemeClr val="bg1"/>
                  </a:solidFill>
                </a:rPr>
                <a:t>Titel på præsentation</a:t>
              </a:r>
              <a:endParaRPr lang="en-US" sz="1100" cap="all" dirty="0">
                <a:solidFill>
                  <a:schemeClr val="bg1"/>
                </a:solidFill>
              </a:endParaRPr>
            </a:p>
          </p:txBody>
        </p:sp>
        <p:sp>
          <p:nvSpPr>
            <p:cNvPr id="20" name="bmkADName05" hidden="1"/>
            <p:cNvSpPr txBox="1">
              <a:spLocks noChangeArrowheads="1"/>
            </p:cNvSpPr>
            <p:nvPr userDrawn="1"/>
          </p:nvSpPr>
          <p:spPr bwMode="auto">
            <a:xfrm>
              <a:off x="4535488" y="6499144"/>
              <a:ext cx="2698750" cy="144566"/>
            </a:xfrm>
            <a:prstGeom prst="rect">
              <a:avLst/>
            </a:prstGeom>
            <a:noFill/>
            <a:ln w="1778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b"/>
            <a:lstStyle/>
            <a:p>
              <a:pPr algn="r">
                <a:lnSpc>
                  <a:spcPts val="1200"/>
                </a:lnSpc>
                <a:buFont typeface="AU Passata" pitchFamily="34" charset="0"/>
                <a:buNone/>
                <a:defRPr/>
              </a:pPr>
              <a:r>
                <a:rPr lang="en-US" sz="1100" cap="all">
                  <a:solidFill>
                    <a:schemeClr val="bg1"/>
                  </a:solidFill>
                </a:rPr>
                <a:t>Navn Navnesen</a:t>
              </a:r>
              <a:endParaRPr lang="en-US" sz="1100" cap="all" dirty="0">
                <a:solidFill>
                  <a:schemeClr val="bg1"/>
                </a:solidFill>
              </a:endParaRPr>
            </a:p>
          </p:txBody>
        </p:sp>
        <p:sp>
          <p:nvSpPr>
            <p:cNvPr id="21" name="bmkFld3Date" hidden="1"/>
            <p:cNvSpPr txBox="1">
              <a:spLocks noChangeArrowheads="1"/>
            </p:cNvSpPr>
            <p:nvPr userDrawn="1"/>
          </p:nvSpPr>
          <p:spPr bwMode="auto">
            <a:xfrm>
              <a:off x="7413625" y="6324395"/>
              <a:ext cx="1439863" cy="144566"/>
            </a:xfrm>
            <a:prstGeom prst="rect">
              <a:avLst/>
            </a:prstGeom>
            <a:noFill/>
            <a:ln w="1778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b"/>
            <a:lstStyle/>
            <a:p>
              <a:pPr algn="r">
                <a:lnSpc>
                  <a:spcPts val="1200"/>
                </a:lnSpc>
                <a:buFont typeface="AU Passata" pitchFamily="34" charset="0"/>
                <a:buNone/>
                <a:defRPr/>
              </a:pPr>
              <a:r>
                <a:rPr lang="da-DK" sz="1100" cap="all">
                  <a:solidFill>
                    <a:schemeClr val="bg1"/>
                  </a:solidFill>
                </a:rPr>
                <a:t>1. september 2011</a:t>
              </a:r>
              <a:endParaRPr lang="da-DK" sz="1100" cap="all" dirty="0">
                <a:solidFill>
                  <a:schemeClr val="bg1"/>
                </a:solidFill>
              </a:endParaRPr>
            </a:p>
          </p:txBody>
        </p:sp>
      </p:grpSp>
      <p:sp>
        <p:nvSpPr>
          <p:cNvPr id="34819" name="bmkFldPresentationTitle04"/>
          <p:cNvSpPr>
            <a:spLocks noGrp="1" noChangeArrowheads="1"/>
          </p:cNvSpPr>
          <p:nvPr>
            <p:ph type="ctrTitle"/>
          </p:nvPr>
        </p:nvSpPr>
        <p:spPr>
          <a:xfrm>
            <a:off x="287338" y="1916084"/>
            <a:ext cx="8564562" cy="1107996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3600" baseline="0" smtClean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 i masteren</a:t>
            </a:r>
          </a:p>
        </p:txBody>
      </p:sp>
    </p:spTree>
    <p:extLst>
      <p:ext uri="{BB962C8B-B14F-4D97-AF65-F5344CB8AC3E}">
        <p14:creationId xmlns:p14="http://schemas.microsoft.com/office/powerpoint/2010/main" val="1362458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Headlin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403200"/>
            <a:ext cx="8564562" cy="408702"/>
          </a:xfrm>
        </p:spPr>
        <p:txBody>
          <a:bodyPr>
            <a:sp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556730"/>
            <a:ext cx="8567737" cy="4697412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/>
            </a:lvl1pPr>
            <a:lvl2pPr>
              <a:lnSpc>
                <a:spcPct val="100000"/>
              </a:lnSpc>
              <a:spcAft>
                <a:spcPts val="1200"/>
              </a:spcAft>
              <a:defRPr/>
            </a:lvl2pPr>
            <a:lvl3pPr>
              <a:lnSpc>
                <a:spcPct val="100000"/>
              </a:lnSpc>
              <a:spcAft>
                <a:spcPts val="1200"/>
              </a:spcAft>
              <a:defRPr/>
            </a:lvl3pPr>
            <a:lvl4pPr>
              <a:lnSpc>
                <a:spcPct val="100000"/>
              </a:lnSpc>
              <a:spcAft>
                <a:spcPts val="1200"/>
              </a:spcAft>
              <a:defRPr/>
            </a:lvl4pPr>
            <a:lvl5pPr>
              <a:lnSpc>
                <a:spcPct val="10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78171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4215E-57E4-4DAA-ACD5-8F0E57255784}" type="datetime1">
              <a:rPr lang="nb-NO" smtClean="0"/>
              <a:t>03.05.2020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6678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Headlin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7338" y="403200"/>
            <a:ext cx="8564562" cy="408702"/>
          </a:xfrm>
        </p:spPr>
        <p:txBody>
          <a:bodyPr>
            <a:sp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5729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615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88B1F9-2AA7-49CD-9A22-D78C0378C051}" type="datetime1">
              <a:rPr lang="nb-NO" smtClean="0"/>
              <a:t>03.05.2020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BE" smtClean="0"/>
              <a:t>EGU 2020   inger.g.alsos@uit.no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6270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DD3FC-950F-409E-9B8D-9B8BDE2DEC2E}" type="datetime1">
              <a:rPr lang="nb-NO" smtClean="0"/>
              <a:t>03.05.2020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19408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90F6-EABB-4B7A-92C2-35821856E8A6}" type="datetime1">
              <a:rPr lang="nb-NO" smtClean="0"/>
              <a:t>03.05.2020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965195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90458-FE49-4368-AFAC-388799B13DC0}" type="datetime1">
              <a:rPr lang="nb-NO" smtClean="0"/>
              <a:t>03.05.2020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65705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506FE-7C89-42D4-A9F2-3EBF94CA7BD0}" type="datetime1">
              <a:rPr lang="nb-NO" smtClean="0"/>
              <a:t>03.05.2020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658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D7BF-34CE-453D-B163-AB21274979AF}" type="datetime1">
              <a:rPr lang="nb-NO" smtClean="0"/>
              <a:t>03.05.2020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0089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48DB9-C8DC-48F9-BA11-5B11A0437AC8}" type="datetime1">
              <a:rPr lang="nb-NO" smtClean="0"/>
              <a:t>03.05.2020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021050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28E5A-AD44-4336-92FD-86782083C137}" type="datetime1">
              <a:rPr lang="nb-NO" smtClean="0"/>
              <a:t>03.05.2020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5050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94707A5-199D-4C17-BBC7-8A9F5C56D232}" type="datetime1">
              <a:rPr lang="nb-NO" smtClean="0"/>
              <a:t>03.05.2020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3BD9F52-185A-4F54-BF9A-A9092BAD40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2996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29" r:id="rId1"/>
    <p:sldLayoutId id="2147484830" r:id="rId2"/>
    <p:sldLayoutId id="2147484831" r:id="rId3"/>
    <p:sldLayoutId id="2147484832" r:id="rId4"/>
    <p:sldLayoutId id="2147484833" r:id="rId5"/>
    <p:sldLayoutId id="2147484834" r:id="rId6"/>
    <p:sldLayoutId id="2147484835" r:id="rId7"/>
    <p:sldLayoutId id="2147484836" r:id="rId8"/>
    <p:sldLayoutId id="2147484837" r:id="rId9"/>
    <p:sldLayoutId id="2147484838" r:id="rId10"/>
    <p:sldLayoutId id="2147484839" r:id="rId11"/>
    <p:sldLayoutId id="2147484840" r:id="rId12"/>
    <p:sldLayoutId id="2147484841" r:id="rId13"/>
    <p:sldLayoutId id="2147484842" r:id="rId14"/>
    <p:sldLayoutId id="2147484843" r:id="rId15"/>
    <p:sldLayoutId id="2147484844" r:id="rId16"/>
    <p:sldLayoutId id="2147484845" r:id="rId17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mkFldPresentationTitle04"/>
          <p:cNvSpPr>
            <a:spLocks noGrp="1" noChangeArrowheads="1"/>
          </p:cNvSpPr>
          <p:nvPr>
            <p:ph type="title"/>
          </p:nvPr>
        </p:nvSpPr>
        <p:spPr bwMode="auto">
          <a:xfrm>
            <a:off x="287336" y="404664"/>
            <a:ext cx="8604000" cy="62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Titel på præsentation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557338"/>
            <a:ext cx="8567737" cy="467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8085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7" r:id="rId1"/>
    <p:sldLayoutId id="2147484848" r:id="rId2"/>
    <p:sldLayoutId id="2147484849" r:id="rId3"/>
    <p:sldLayoutId id="2147484850" r:id="rId4"/>
    <p:sldLayoutId id="2147484852" r:id="rId5"/>
  </p:sldLayoutIdLst>
  <p:hf sldNum="0" hdr="0" dt="0"/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ts val="600"/>
        </a:spcAft>
        <a:defRPr sz="3200" cap="all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2pPr>
      <a:lvl3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3pPr>
      <a:lvl4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4pPr>
      <a:lvl5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5pPr>
      <a:lvl6pPr marL="457200" algn="l" rtl="0" fontAlgn="base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6pPr>
      <a:lvl7pPr marL="914400" algn="l" rtl="0" fontAlgn="base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7pPr>
      <a:lvl8pPr marL="1371600" algn="l" rtl="0" fontAlgn="base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8pPr>
      <a:lvl9pPr marL="1828800" algn="l" rtl="0" fontAlgn="base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9pPr>
    </p:titleStyle>
    <p:bodyStyle>
      <a:lvl1pPr marL="174625" indent="-174625" algn="l" rtl="0" eaLnBrk="0" fontAlgn="base" hangingPunct="0">
        <a:lnSpc>
          <a:spcPct val="100000"/>
        </a:lnSpc>
        <a:spcBef>
          <a:spcPct val="0"/>
        </a:spcBef>
        <a:spcAft>
          <a:spcPts val="1200"/>
        </a:spcAft>
        <a:buFont typeface="AU Passata" pitchFamily="34" charset="0"/>
        <a:buChar char="›"/>
        <a:defRPr sz="2800">
          <a:solidFill>
            <a:schemeClr val="bg2"/>
          </a:solidFill>
          <a:latin typeface="+mn-lt"/>
          <a:ea typeface="+mn-ea"/>
          <a:cs typeface="+mn-cs"/>
        </a:defRPr>
      </a:lvl1pPr>
      <a:lvl2pPr marL="174625" indent="-174625" algn="l" rtl="0" eaLnBrk="0" fontAlgn="base" hangingPunct="0">
        <a:lnSpc>
          <a:spcPct val="100000"/>
        </a:lnSpc>
        <a:spcBef>
          <a:spcPct val="0"/>
        </a:spcBef>
        <a:spcAft>
          <a:spcPts val="1200"/>
        </a:spcAft>
        <a:buFont typeface="AU Passata" pitchFamily="34" charset="0"/>
        <a:buChar char="›"/>
        <a:defRPr sz="2400">
          <a:solidFill>
            <a:schemeClr val="bg2"/>
          </a:solidFill>
          <a:latin typeface="+mn-lt"/>
        </a:defRPr>
      </a:lvl2pPr>
      <a:lvl3pPr marL="174625" indent="-174625" algn="l" rtl="0" eaLnBrk="0" fontAlgn="base" hangingPunct="0">
        <a:lnSpc>
          <a:spcPct val="100000"/>
        </a:lnSpc>
        <a:spcBef>
          <a:spcPct val="0"/>
        </a:spcBef>
        <a:spcAft>
          <a:spcPts val="1200"/>
        </a:spcAft>
        <a:buFont typeface="AU Passata" pitchFamily="34" charset="0"/>
        <a:buChar char="›"/>
        <a:defRPr sz="2000">
          <a:solidFill>
            <a:schemeClr val="bg2"/>
          </a:solidFill>
          <a:latin typeface="+mn-lt"/>
        </a:defRPr>
      </a:lvl3pPr>
      <a:lvl4pPr marL="174625" indent="-174625" algn="l" rtl="0" eaLnBrk="0" fontAlgn="base" hangingPunct="0">
        <a:lnSpc>
          <a:spcPct val="100000"/>
        </a:lnSpc>
        <a:spcBef>
          <a:spcPct val="0"/>
        </a:spcBef>
        <a:spcAft>
          <a:spcPts val="120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4pPr>
      <a:lvl5pPr marL="174625" indent="-174625" algn="l" rtl="0" eaLnBrk="0" fontAlgn="base" hangingPunct="0">
        <a:lnSpc>
          <a:spcPct val="100000"/>
        </a:lnSpc>
        <a:spcBef>
          <a:spcPct val="0"/>
        </a:spcBef>
        <a:spcAft>
          <a:spcPts val="120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5pPr>
      <a:lvl6pPr marL="1352550" indent="-176213" algn="l" rtl="0" fontAlgn="base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6pPr>
      <a:lvl7pPr marL="1809750" indent="-176213" algn="l" rtl="0" fontAlgn="base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7pPr>
      <a:lvl8pPr marL="2266950" indent="-176213" algn="l" rtl="0" fontAlgn="base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8pPr>
      <a:lvl9pPr marL="2724150" indent="-176213" algn="l" rtl="0" fontAlgn="base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46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51.e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google.com/url?sa=i&amp;rct=j&amp;q=&amp;esrc=s&amp;source=images&amp;cd=&amp;cad=rja&amp;uact=8&amp;ved=2ahUKEwjozdK-subhAhVmmIsKHVZ8CywQjRx6BAgBEAU&amp;url=https://www.biodiversa.org/578&amp;psig=AOvVaw2mFsBWmW-bB14uIrCpu22u&amp;ust=1556115052783711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8.tiff"/><Relationship Id="rId11" Type="http://schemas.openxmlformats.org/officeDocument/2006/relationships/image" Target="../media/image4.png"/><Relationship Id="rId5" Type="http://schemas.openxmlformats.org/officeDocument/2006/relationships/image" Target="../media/image57.jpeg"/><Relationship Id="rId10" Type="http://schemas.openxmlformats.org/officeDocument/2006/relationships/image" Target="../media/image60.tiff"/><Relationship Id="rId4" Type="http://schemas.openxmlformats.org/officeDocument/2006/relationships/image" Target="../media/image56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openxmlformats.org/officeDocument/2006/relationships/image" Target="../media/image13.tiff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6.m4a"/><Relationship Id="rId7" Type="http://schemas.openxmlformats.org/officeDocument/2006/relationships/image" Target="../media/image17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6.png"/><Relationship Id="rId11" Type="http://schemas.openxmlformats.org/officeDocument/2006/relationships/image" Target="../media/image4.png"/><Relationship Id="rId5" Type="http://schemas.openxmlformats.org/officeDocument/2006/relationships/image" Target="../media/image25.emf"/><Relationship Id="rId10" Type="http://schemas.openxmlformats.org/officeDocument/2006/relationships/image" Target="../media/image30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audio" Target="../media/media9.m4a"/><Relationship Id="rId16" Type="http://schemas.openxmlformats.org/officeDocument/2006/relationships/image" Target="../media/image42.jpeg"/><Relationship Id="rId1" Type="http://schemas.microsoft.com/office/2007/relationships/media" Target="../media/media9.m4a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emf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42075" y="790752"/>
            <a:ext cx="8310980" cy="1194650"/>
          </a:xfrm>
        </p:spPr>
        <p:txBody>
          <a:bodyPr>
            <a:normAutofit fontScale="90000"/>
          </a:bodyPr>
          <a:lstStyle/>
          <a:p>
            <a:pPr algn="l"/>
            <a:r>
              <a:rPr lang="nb-NO" sz="3200" dirty="0">
                <a:solidFill>
                  <a:srgbClr val="165571"/>
                </a:solidFill>
                <a:effectLst/>
              </a:rPr>
              <a:t/>
            </a:r>
            <a:br>
              <a:rPr lang="nb-NO" sz="3200" dirty="0">
                <a:solidFill>
                  <a:srgbClr val="165571"/>
                </a:solidFill>
                <a:effectLst/>
              </a:rPr>
            </a:br>
            <a:r>
              <a:rPr lang="en-GB" sz="3600" dirty="0" smtClean="0">
                <a:solidFill>
                  <a:srgbClr val="165571"/>
                </a:solidFill>
                <a:effectLst/>
              </a:rPr>
              <a:t>Ancient sedimentary DNA reveals long-term </a:t>
            </a:r>
            <a:br>
              <a:rPr lang="en-GB" sz="3600" dirty="0" smtClean="0">
                <a:solidFill>
                  <a:srgbClr val="165571"/>
                </a:solidFill>
                <a:effectLst/>
              </a:rPr>
            </a:br>
            <a:r>
              <a:rPr lang="en-GB" sz="3600" dirty="0" smtClean="0">
                <a:solidFill>
                  <a:srgbClr val="165571"/>
                </a:solidFill>
                <a:effectLst/>
              </a:rPr>
              <a:t>impact of climate change on northern flora</a:t>
            </a:r>
            <a:r>
              <a:rPr lang="nb-NO" sz="3600" dirty="0">
                <a:solidFill>
                  <a:srgbClr val="165571"/>
                </a:solidFill>
                <a:effectLst/>
              </a:rPr>
              <a:t/>
            </a:r>
            <a:br>
              <a:rPr lang="nb-NO" sz="3600" dirty="0">
                <a:solidFill>
                  <a:srgbClr val="165571"/>
                </a:solidFill>
                <a:effectLst/>
              </a:rPr>
            </a:br>
            <a:endParaRPr lang="nb-NO" sz="3200" dirty="0">
              <a:solidFill>
                <a:srgbClr val="16557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18640" y="5725626"/>
            <a:ext cx="6696709" cy="61852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2000" u="sng" dirty="0">
                <a:solidFill>
                  <a:schemeClr val="tx1"/>
                </a:solidFill>
              </a:rPr>
              <a:t>Inger G. Alsos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2000" u="sng" dirty="0" smtClean="0">
                <a:solidFill>
                  <a:schemeClr val="tx1"/>
                </a:solidFill>
              </a:rPr>
              <a:t>EGU </a:t>
            </a:r>
            <a:r>
              <a:rPr lang="nb-NO" sz="2000" u="sng" dirty="0">
                <a:solidFill>
                  <a:schemeClr val="tx1"/>
                </a:solidFill>
              </a:rPr>
              <a:t>2020</a:t>
            </a:r>
            <a:endParaRPr lang="nb-NO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168" y="2776154"/>
            <a:ext cx="1710266" cy="16006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B347EC-D263-4242-98A9-1CC6EE3164DA}"/>
              </a:ext>
            </a:extLst>
          </p:cNvPr>
          <p:cNvSpPr txBox="1"/>
          <p:nvPr/>
        </p:nvSpPr>
        <p:spPr>
          <a:xfrm>
            <a:off x="542075" y="5175884"/>
            <a:ext cx="4735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Inger Greve </a:t>
            </a:r>
            <a:r>
              <a:rPr lang="en-GB" sz="1200" dirty="0" smtClean="0"/>
              <a:t>Alsos, </a:t>
            </a:r>
            <a:r>
              <a:rPr lang="en-GB" sz="1200" dirty="0"/>
              <a:t>Peter D. </a:t>
            </a:r>
            <a:r>
              <a:rPr lang="en-GB" sz="1200" dirty="0" smtClean="0"/>
              <a:t>Heintzman, </a:t>
            </a:r>
            <a:r>
              <a:rPr lang="en-GB" sz="1200" dirty="0"/>
              <a:t>Dilli Prasad </a:t>
            </a:r>
            <a:r>
              <a:rPr lang="en-GB" sz="1200" dirty="0" smtClean="0"/>
              <a:t>Rijal, </a:t>
            </a:r>
            <a:r>
              <a:rPr lang="en-GB" sz="1200" dirty="0"/>
              <a:t>Tony Gavin </a:t>
            </a:r>
            <a:r>
              <a:rPr lang="en-GB" sz="1200" dirty="0" smtClean="0"/>
              <a:t>Brown, </a:t>
            </a:r>
            <a:r>
              <a:rPr lang="en-GB" sz="1200" dirty="0"/>
              <a:t>Charlotte </a:t>
            </a:r>
            <a:r>
              <a:rPr lang="en-GB" sz="1200" dirty="0" smtClean="0"/>
              <a:t>Clarke, </a:t>
            </a:r>
            <a:r>
              <a:rPr lang="en-GB" sz="1200" dirty="0"/>
              <a:t>Anne E. </a:t>
            </a:r>
            <a:r>
              <a:rPr lang="en-GB" sz="1200" dirty="0" smtClean="0"/>
              <a:t>Bjune, </a:t>
            </a:r>
            <a:r>
              <a:rPr lang="en-GB" sz="1200" dirty="0"/>
              <a:t>Kelsey </a:t>
            </a:r>
            <a:r>
              <a:rPr lang="en-GB" sz="1200" dirty="0" smtClean="0"/>
              <a:t>Lorberau, </a:t>
            </a:r>
            <a:r>
              <a:rPr lang="en-GB" sz="1200" dirty="0"/>
              <a:t>Youri </a:t>
            </a:r>
            <a:r>
              <a:rPr lang="en-GB" sz="1200" dirty="0" smtClean="0"/>
              <a:t>Lammers, </a:t>
            </a:r>
            <a:r>
              <a:rPr lang="en-GB" sz="1200" dirty="0"/>
              <a:t>Sandra Garces </a:t>
            </a:r>
            <a:r>
              <a:rPr lang="en-GB" sz="1200" dirty="0" smtClean="0"/>
              <a:t>Pastor, </a:t>
            </a:r>
            <a:r>
              <a:rPr lang="en-GB" sz="1200" dirty="0"/>
              <a:t>Scarlett </a:t>
            </a:r>
            <a:r>
              <a:rPr lang="en-GB" sz="1200" dirty="0" smtClean="0"/>
              <a:t>Zetter, </a:t>
            </a:r>
            <a:r>
              <a:rPr lang="en-GB" sz="1200" dirty="0"/>
              <a:t>Nigel Giles </a:t>
            </a:r>
            <a:r>
              <a:rPr lang="en-GB" sz="1200" dirty="0" smtClean="0"/>
              <a:t>Yoccoz, </a:t>
            </a:r>
            <a:r>
              <a:rPr lang="en-GB" sz="1200" dirty="0"/>
              <a:t>Mary E. </a:t>
            </a:r>
            <a:r>
              <a:rPr lang="en-GB" sz="1200" dirty="0" smtClean="0"/>
              <a:t>Edwards, </a:t>
            </a:r>
            <a:r>
              <a:rPr lang="en-GB" sz="1200" dirty="0"/>
              <a:t>Kari Anne </a:t>
            </a:r>
            <a:r>
              <a:rPr lang="en-GB" sz="1200" dirty="0" smtClean="0"/>
              <a:t>Bråthen, </a:t>
            </a:r>
            <a:r>
              <a:rPr lang="en-GB" sz="1200" dirty="0"/>
              <a:t>Anastasia </a:t>
            </a:r>
            <a:r>
              <a:rPr lang="en-GB" sz="1200" dirty="0" smtClean="0"/>
              <a:t>Poliakova, </a:t>
            </a:r>
            <a:r>
              <a:rPr lang="en-GB" sz="1200" dirty="0"/>
              <a:t>Marie K.F. </a:t>
            </a:r>
            <a:r>
              <a:rPr lang="en-GB" sz="1200" dirty="0" smtClean="0"/>
              <a:t>Merkel, </a:t>
            </a:r>
            <a:r>
              <a:rPr lang="en-GB" sz="1200" dirty="0"/>
              <a:t>Iva </a:t>
            </a:r>
            <a:r>
              <a:rPr lang="en-GB" sz="1200" dirty="0" smtClean="0"/>
              <a:t>Pitelkova, </a:t>
            </a:r>
            <a:r>
              <a:rPr lang="en-GB" sz="1200" dirty="0"/>
              <a:t>Ludovic </a:t>
            </a:r>
            <a:r>
              <a:rPr lang="en-GB" sz="1200" dirty="0" smtClean="0"/>
              <a:t>Gielly, </a:t>
            </a:r>
            <a:r>
              <a:rPr lang="en-GB" sz="1200" dirty="0"/>
              <a:t>Aage </a:t>
            </a:r>
            <a:r>
              <a:rPr lang="en-GB" sz="1200" dirty="0" smtClean="0"/>
              <a:t>Paus, </a:t>
            </a:r>
            <a:r>
              <a:rPr lang="en-GB" sz="1200" dirty="0"/>
              <a:t>Paul </a:t>
            </a:r>
            <a:r>
              <a:rPr lang="en-GB" sz="1200" dirty="0" smtClean="0"/>
              <a:t>Hughes, </a:t>
            </a:r>
            <a:r>
              <a:rPr lang="en-GB" sz="1200" dirty="0"/>
              <a:t>Haflidi </a:t>
            </a:r>
            <a:r>
              <a:rPr lang="en-GB" sz="1200" dirty="0" smtClean="0"/>
              <a:t>Haflidason, </a:t>
            </a:r>
            <a:r>
              <a:rPr lang="en-GB" sz="1200" dirty="0"/>
              <a:t>Jan </a:t>
            </a:r>
            <a:r>
              <a:rPr lang="en-GB" sz="1200" dirty="0" smtClean="0"/>
              <a:t>Mangerud, </a:t>
            </a:r>
            <a:r>
              <a:rPr lang="en-GB" sz="1200" dirty="0"/>
              <a:t>John-Inge </a:t>
            </a:r>
            <a:r>
              <a:rPr lang="en-GB" sz="1200" dirty="0" smtClean="0"/>
              <a:t>Svendsen, </a:t>
            </a:r>
            <a:r>
              <a:rPr lang="en-GB" sz="1200" dirty="0"/>
              <a:t>Anders </a:t>
            </a:r>
            <a:r>
              <a:rPr lang="en-GB" sz="1200" dirty="0" smtClean="0"/>
              <a:t>Schomacker, </a:t>
            </a:r>
            <a:r>
              <a:rPr lang="en-GB" sz="1200" dirty="0"/>
              <a:t>Tomasz </a:t>
            </a:r>
            <a:r>
              <a:rPr lang="en-GB" sz="1200" dirty="0" smtClean="0"/>
              <a:t>Goslar</a:t>
            </a:r>
            <a:endParaRPr lang="nb-NO" sz="1200" dirty="0"/>
          </a:p>
          <a:p>
            <a:endParaRPr lang="nb-NO" sz="12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1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8"/>
    </mc:Choice>
    <mc:Fallback>
      <p:transition spd="slow" advTm="8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Three </a:t>
            </a:r>
            <a:r>
              <a:rPr lang="nb-NO" dirty="0" err="1" smtClean="0"/>
              <a:t>new</a:t>
            </a:r>
            <a:r>
              <a:rPr lang="nb-NO" dirty="0" smtClean="0"/>
              <a:t> </a:t>
            </a:r>
            <a:r>
              <a:rPr lang="nb-NO" dirty="0" err="1" smtClean="0"/>
              <a:t>cores</a:t>
            </a:r>
            <a:r>
              <a:rPr lang="nb-NO" dirty="0" smtClean="0"/>
              <a:t> from Andøya</a:t>
            </a:r>
            <a:endParaRPr lang="nb-NO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95318"/>
            <a:ext cx="3586761" cy="4749987"/>
          </a:xfrm>
          <a:solidFill>
            <a:schemeClr val="tx1"/>
          </a:solidFill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1732" y="1559932"/>
            <a:ext cx="287020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899580" y="1897398"/>
            <a:ext cx="248772" cy="235692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74659" y="6152026"/>
            <a:ext cx="2632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Alsos et al. </a:t>
            </a:r>
            <a:r>
              <a:rPr lang="nb-NO" dirty="0" err="1" smtClean="0"/>
              <a:t>Submitted</a:t>
            </a:r>
            <a:r>
              <a:rPr lang="nb-NO" dirty="0" smtClean="0"/>
              <a:t> QSR</a:t>
            </a:r>
            <a:endParaRPr lang="nb-NO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5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9"/>
    </mc:Choice>
    <mc:Fallback>
      <p:transition spd="slow" advTm="8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Scattered</a:t>
            </a:r>
            <a:r>
              <a:rPr lang="nb-NO" dirty="0" smtClean="0"/>
              <a:t> pine and </a:t>
            </a:r>
            <a:r>
              <a:rPr lang="nb-NO" dirty="0" err="1" smtClean="0"/>
              <a:t>spruce</a:t>
            </a:r>
            <a:endParaRPr lang="nb-NO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19" y="1373115"/>
            <a:ext cx="7675562" cy="3293085"/>
          </a:xfrm>
          <a:solidFill>
            <a:schemeClr val="tx1"/>
          </a:solidFill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905660"/>
              </p:ext>
            </p:extLst>
          </p:nvPr>
        </p:nvGraphicFramePr>
        <p:xfrm>
          <a:off x="734219" y="4769595"/>
          <a:ext cx="5380831" cy="1679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226">
                  <a:extLst>
                    <a:ext uri="{9D8B030D-6E8A-4147-A177-3AD203B41FA5}">
                      <a16:colId xmlns:a16="http://schemas.microsoft.com/office/drawing/2014/main" val="1045058297"/>
                    </a:ext>
                  </a:extLst>
                </a:gridCol>
                <a:gridCol w="924814">
                  <a:extLst>
                    <a:ext uri="{9D8B030D-6E8A-4147-A177-3AD203B41FA5}">
                      <a16:colId xmlns:a16="http://schemas.microsoft.com/office/drawing/2014/main" val="2861897685"/>
                    </a:ext>
                  </a:extLst>
                </a:gridCol>
                <a:gridCol w="1183549">
                  <a:extLst>
                    <a:ext uri="{9D8B030D-6E8A-4147-A177-3AD203B41FA5}">
                      <a16:colId xmlns:a16="http://schemas.microsoft.com/office/drawing/2014/main" val="1665584549"/>
                    </a:ext>
                  </a:extLst>
                </a:gridCol>
                <a:gridCol w="2457242">
                  <a:extLst>
                    <a:ext uri="{9D8B030D-6E8A-4147-A177-3AD203B41FA5}">
                      <a16:colId xmlns:a16="http://schemas.microsoft.com/office/drawing/2014/main" val="479211642"/>
                    </a:ext>
                  </a:extLst>
                </a:gridCol>
              </a:tblGrid>
              <a:tr h="456654">
                <a:tc>
                  <a:txBody>
                    <a:bodyPr/>
                    <a:lstStyle/>
                    <a:p>
                      <a:r>
                        <a:rPr lang="nb-NO" dirty="0" err="1" smtClean="0"/>
                        <a:t>Sequence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Samples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Negative </a:t>
                      </a:r>
                      <a:r>
                        <a:rPr lang="nb-NO" dirty="0" err="1" smtClean="0"/>
                        <a:t>controls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Evaluation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9110"/>
                  </a:ext>
                </a:extLst>
              </a:tr>
              <a:tr h="456654">
                <a:tc>
                  <a:txBody>
                    <a:bodyPr/>
                    <a:lstStyle/>
                    <a:p>
                      <a:r>
                        <a:rPr lang="nb-NO" dirty="0" smtClean="0"/>
                        <a:t>Picea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0.031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0.038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err="1" smtClean="0"/>
                        <a:t>Likely</a:t>
                      </a:r>
                      <a:r>
                        <a:rPr lang="nb-NO" dirty="0" smtClean="0"/>
                        <a:t> </a:t>
                      </a:r>
                      <a:r>
                        <a:rPr lang="nb-NO" dirty="0" err="1" smtClean="0"/>
                        <a:t>contamination</a:t>
                      </a:r>
                      <a:r>
                        <a:rPr lang="nb-NO" dirty="0" smtClean="0"/>
                        <a:t> – not </a:t>
                      </a:r>
                      <a:r>
                        <a:rPr lang="nb-NO" dirty="0" err="1" smtClean="0"/>
                        <a:t>shown</a:t>
                      </a:r>
                      <a:r>
                        <a:rPr lang="nb-NO" dirty="0" smtClean="0"/>
                        <a:t> in </a:t>
                      </a:r>
                      <a:r>
                        <a:rPr lang="nb-NO" dirty="0" err="1" smtClean="0"/>
                        <a:t>figure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917505"/>
                  </a:ext>
                </a:extLst>
              </a:tr>
              <a:tr h="336724">
                <a:tc>
                  <a:txBody>
                    <a:bodyPr/>
                    <a:lstStyle/>
                    <a:p>
                      <a:r>
                        <a:rPr lang="nb-NO" dirty="0" smtClean="0"/>
                        <a:t>Pinus 1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0.033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0.013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?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281530"/>
                  </a:ext>
                </a:extLst>
              </a:tr>
              <a:tr h="336724">
                <a:tc>
                  <a:txBody>
                    <a:bodyPr/>
                    <a:lstStyle/>
                    <a:p>
                      <a:r>
                        <a:rPr lang="nb-NO" dirty="0" smtClean="0"/>
                        <a:t>Pinus 2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0.010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0.000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?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83145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252882" y="4769595"/>
            <a:ext cx="2595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New DNA results does not allow conclusion about local growth of trees on Andøya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306668" y="6152026"/>
            <a:ext cx="2632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Alsos et al. </a:t>
            </a:r>
            <a:r>
              <a:rPr lang="nb-NO" dirty="0" err="1" smtClean="0"/>
              <a:t>Submitted</a:t>
            </a:r>
            <a:r>
              <a:rPr lang="nb-NO" dirty="0" smtClean="0"/>
              <a:t> QSR</a:t>
            </a:r>
            <a:endParaRPr lang="nb-NO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3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34"/>
    </mc:Choice>
    <mc:Fallback>
      <p:transition spd="slow" advTm="43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3338" cy="1325563"/>
          </a:xfrm>
        </p:spPr>
        <p:txBody>
          <a:bodyPr>
            <a:normAutofit/>
          </a:bodyPr>
          <a:lstStyle/>
          <a:p>
            <a:r>
              <a:rPr lang="en-GB" sz="2400" b="1" dirty="0"/>
              <a:t>Last Glacial Maximum environmental conditions at Andøya, northern Norway; evidence for a northern ice-edge ecological “hotspot”</a:t>
            </a:r>
            <a:endParaRPr lang="nb-NO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44" name="Rectangle 43"/>
          <p:cNvSpPr/>
          <p:nvPr/>
        </p:nvSpPr>
        <p:spPr>
          <a:xfrm>
            <a:off x="467285" y="1923911"/>
            <a:ext cx="5123329" cy="3886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646475" y="2092924"/>
            <a:ext cx="4093613" cy="3600000"/>
            <a:chOff x="3448896" y="2018053"/>
            <a:chExt cx="2180794" cy="191783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48896" y="2018053"/>
              <a:ext cx="1917321" cy="1917831"/>
            </a:xfrm>
            <a:prstGeom prst="rect">
              <a:avLst/>
            </a:prstGeom>
          </p:spPr>
        </p:pic>
        <p:sp>
          <p:nvSpPr>
            <p:cNvPr id="47" name="Oval 46"/>
            <p:cNvSpPr/>
            <p:nvPr/>
          </p:nvSpPr>
          <p:spPr>
            <a:xfrm rot="15933670">
              <a:off x="4610222" y="2168020"/>
              <a:ext cx="330145" cy="54099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935">
                <a:solidFill>
                  <a:prstClr val="white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044273" y="2322232"/>
              <a:ext cx="585417" cy="236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935" b="1" dirty="0" smtClean="0">
                  <a:solidFill>
                    <a:srgbClr val="FF0000"/>
                  </a:solidFill>
                </a:rPr>
                <a:t>U2</a:t>
              </a:r>
              <a:r>
                <a:rPr lang="nb-NO" sz="935" b="1" dirty="0">
                  <a:solidFill>
                    <a:srgbClr val="FF0000"/>
                  </a:solidFill>
                </a:rPr>
                <a:t>, </a:t>
              </a:r>
              <a:r>
                <a:rPr lang="nb-NO" sz="935" b="1" dirty="0" smtClean="0">
                  <a:solidFill>
                    <a:srgbClr val="FF0000"/>
                  </a:solidFill>
                </a:rPr>
                <a:t>U3b</a:t>
              </a:r>
              <a:endParaRPr lang="nb-NO" sz="935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107383" y="2537937"/>
              <a:ext cx="246216" cy="228477"/>
            </a:xfrm>
            <a:prstGeom prst="ellipse">
              <a:avLst/>
            </a:prstGeom>
            <a:noFill/>
            <a:ln w="190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935">
                <a:solidFill>
                  <a:prstClr val="white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986185" y="2375363"/>
              <a:ext cx="324128" cy="2362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935" b="1" dirty="0" smtClean="0">
                  <a:solidFill>
                    <a:srgbClr val="800000"/>
                  </a:solidFill>
                </a:rPr>
                <a:t>U1</a:t>
              </a:r>
              <a:endParaRPr lang="nb-NO" sz="935" b="1" dirty="0">
                <a:solidFill>
                  <a:srgbClr val="800000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4792754" y="2691152"/>
              <a:ext cx="330486" cy="544024"/>
            </a:xfrm>
            <a:prstGeom prst="ellipse">
              <a:avLst/>
            </a:prstGeom>
            <a:noFill/>
            <a:ln w="19050"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935">
                <a:solidFill>
                  <a:prstClr val="white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142488" y="2790903"/>
              <a:ext cx="383438" cy="236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935" b="1" dirty="0" smtClean="0">
                  <a:solidFill>
                    <a:srgbClr val="660066"/>
                  </a:solidFill>
                </a:rPr>
                <a:t>U3a</a:t>
              </a:r>
              <a:endParaRPr lang="nb-NO" sz="935" b="1" dirty="0">
                <a:solidFill>
                  <a:srgbClr val="660066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 rot="5965049">
              <a:off x="4142997" y="2698042"/>
              <a:ext cx="436739" cy="872817"/>
            </a:xfrm>
            <a:prstGeom prst="ellipse">
              <a:avLst/>
            </a:prstGeom>
            <a:noFill/>
            <a:ln w="1905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935">
                <a:solidFill>
                  <a:prstClr val="white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837163" y="2785201"/>
              <a:ext cx="324128" cy="23621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nb-NO" sz="935" b="1" dirty="0" smtClean="0">
                  <a:solidFill>
                    <a:srgbClr val="0066FF"/>
                  </a:solidFill>
                </a:rPr>
                <a:t>U4</a:t>
              </a:r>
              <a:endParaRPr lang="nb-NO" sz="935" b="1" dirty="0">
                <a:solidFill>
                  <a:srgbClr val="0066FF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 rot="5618862">
              <a:off x="4131661" y="3129762"/>
              <a:ext cx="222663" cy="633459"/>
            </a:xfrm>
            <a:prstGeom prst="ellipse">
              <a:avLst/>
            </a:prstGeom>
            <a:noFill/>
            <a:ln w="190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935">
                <a:solidFill>
                  <a:prstClr val="white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538743" y="3352197"/>
              <a:ext cx="521297" cy="23621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nb-NO" sz="935" b="1" dirty="0" smtClean="0">
                  <a:solidFill>
                    <a:srgbClr val="006600"/>
                  </a:solidFill>
                </a:rPr>
                <a:t>U5</a:t>
              </a:r>
              <a:r>
                <a:rPr lang="nb-NO" sz="935" b="1" dirty="0">
                  <a:solidFill>
                    <a:srgbClr val="006600"/>
                  </a:solidFill>
                </a:rPr>
                <a:t>, </a:t>
              </a:r>
              <a:r>
                <a:rPr lang="nb-NO" sz="935" b="1" dirty="0" smtClean="0">
                  <a:solidFill>
                    <a:srgbClr val="006600"/>
                  </a:solidFill>
                </a:rPr>
                <a:t>U6</a:t>
              </a:r>
              <a:endParaRPr lang="nb-NO" sz="935" b="1" dirty="0">
                <a:solidFill>
                  <a:srgbClr val="0066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500744" y="2027453"/>
              <a:ext cx="1035861" cy="236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35">
                  <a:solidFill>
                    <a:prstClr val="black"/>
                  </a:solidFill>
                </a:rPr>
                <a:t>High trophic level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9E6197A-5616-E34C-90D9-75B66E35CCFD}"/>
              </a:ext>
            </a:extLst>
          </p:cNvPr>
          <p:cNvSpPr txBox="1"/>
          <p:nvPr/>
        </p:nvSpPr>
        <p:spPr>
          <a:xfrm>
            <a:off x="5640944" y="1969681"/>
            <a:ext cx="3167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Isotopes and bones indicate birds roosted near the ice </a:t>
            </a:r>
            <a:r>
              <a:rPr lang="en-US" dirty="0" smtClean="0"/>
              <a:t>edge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Review of all Andøya LGM studies reveals presence of boreal and arctic taxa</a:t>
            </a:r>
            <a:endParaRPr lang="en-GB" dirty="0"/>
          </a:p>
        </p:txBody>
      </p:sp>
      <p:sp>
        <p:nvSpPr>
          <p:cNvPr id="59" name="TextBox 58"/>
          <p:cNvSpPr txBox="1"/>
          <p:nvPr/>
        </p:nvSpPr>
        <p:spPr>
          <a:xfrm>
            <a:off x="434888" y="5853855"/>
            <a:ext cx="6088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Alsos</a:t>
            </a:r>
            <a:r>
              <a:rPr lang="en-GB" sz="1600" dirty="0"/>
              <a:t>, </a:t>
            </a:r>
            <a:r>
              <a:rPr lang="en-GB" sz="1600" dirty="0" smtClean="0"/>
              <a:t>Sjögren</a:t>
            </a:r>
            <a:r>
              <a:rPr lang="en-GB" sz="1600" dirty="0"/>
              <a:t>, </a:t>
            </a:r>
            <a:r>
              <a:rPr lang="en-GB" sz="1600" dirty="0" smtClean="0"/>
              <a:t>Brown</a:t>
            </a:r>
            <a:r>
              <a:rPr lang="en-GB" sz="1600" dirty="0"/>
              <a:t>, </a:t>
            </a:r>
            <a:r>
              <a:rPr lang="en-GB" sz="1600" dirty="0" smtClean="0"/>
              <a:t>Gielly</a:t>
            </a:r>
            <a:r>
              <a:rPr lang="en-GB" sz="1600" dirty="0"/>
              <a:t>, </a:t>
            </a:r>
            <a:r>
              <a:rPr lang="en-GB" sz="1600" dirty="0" smtClean="0"/>
              <a:t>Merkel</a:t>
            </a:r>
            <a:r>
              <a:rPr lang="en-GB" sz="1600" dirty="0"/>
              <a:t>, </a:t>
            </a:r>
            <a:r>
              <a:rPr lang="en-GB" sz="1600" dirty="0" smtClean="0"/>
              <a:t>Paus</a:t>
            </a:r>
            <a:r>
              <a:rPr lang="en-GB" sz="1600" baseline="30000" dirty="0" smtClean="0"/>
              <a:t> </a:t>
            </a:r>
            <a:r>
              <a:rPr lang="en-GB" sz="1600" dirty="0"/>
              <a:t>, </a:t>
            </a:r>
            <a:r>
              <a:rPr lang="en-GB" sz="1600" dirty="0" smtClean="0"/>
              <a:t>Lammers</a:t>
            </a:r>
            <a:r>
              <a:rPr lang="en-GB" sz="1600" dirty="0"/>
              <a:t>, </a:t>
            </a:r>
            <a:r>
              <a:rPr lang="en-GB" sz="1600" dirty="0" smtClean="0"/>
              <a:t>Edwards</a:t>
            </a:r>
            <a:r>
              <a:rPr lang="en-GB" sz="1600" dirty="0"/>
              <a:t>, </a:t>
            </a:r>
            <a:r>
              <a:rPr lang="en-GB" sz="1600" dirty="0" smtClean="0"/>
              <a:t>Alm</a:t>
            </a:r>
            <a:r>
              <a:rPr lang="en-GB" sz="1600" dirty="0"/>
              <a:t>, </a:t>
            </a:r>
            <a:r>
              <a:rPr lang="en-GB" sz="1600" dirty="0" err="1" smtClean="0"/>
              <a:t>Leng</a:t>
            </a:r>
            <a:r>
              <a:rPr lang="en-GB" sz="1600" dirty="0"/>
              <a:t>, </a:t>
            </a:r>
            <a:r>
              <a:rPr lang="en-GB" sz="1600" dirty="0" smtClean="0"/>
              <a:t>Goslar</a:t>
            </a:r>
            <a:r>
              <a:rPr lang="en-GB" sz="1600" dirty="0"/>
              <a:t>, </a:t>
            </a:r>
            <a:r>
              <a:rPr lang="en-GB" sz="1600" dirty="0" smtClean="0"/>
              <a:t>Langdon</a:t>
            </a:r>
            <a:r>
              <a:rPr lang="en-GB" sz="1600" dirty="0"/>
              <a:t>, </a:t>
            </a:r>
            <a:r>
              <a:rPr lang="en-GB" sz="1600" dirty="0" smtClean="0"/>
              <a:t>Bakke</a:t>
            </a:r>
            <a:r>
              <a:rPr lang="en-GB" sz="1600" dirty="0"/>
              <a:t>, </a:t>
            </a:r>
            <a:r>
              <a:rPr lang="en-GB" sz="1600" dirty="0" smtClean="0"/>
              <a:t>van </a:t>
            </a:r>
            <a:r>
              <a:rPr lang="en-GB" sz="1600" dirty="0"/>
              <a:t>der </a:t>
            </a:r>
            <a:r>
              <a:rPr lang="en-GB" sz="1600" dirty="0" smtClean="0"/>
              <a:t>Bilt. </a:t>
            </a:r>
            <a:r>
              <a:rPr lang="nb-NO" sz="1600" dirty="0" smtClean="0"/>
              <a:t> </a:t>
            </a:r>
            <a:r>
              <a:rPr lang="nb-NO" sz="1600" dirty="0" err="1" smtClean="0"/>
              <a:t>Submitted</a:t>
            </a:r>
            <a:r>
              <a:rPr lang="nb-NO" sz="1600" dirty="0" smtClean="0"/>
              <a:t> QSR</a:t>
            </a:r>
            <a:endParaRPr lang="nb-NO" sz="1600" dirty="0"/>
          </a:p>
        </p:txBody>
      </p:sp>
      <p:pic>
        <p:nvPicPr>
          <p:cNvPr id="60" name="Audio 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5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47"/>
    </mc:Choice>
    <mc:Fallback>
      <p:transition spd="slow" advTm="30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0CCFD1-C96B-614D-8694-5C58ED4535A5}"/>
              </a:ext>
            </a:extLst>
          </p:cNvPr>
          <p:cNvSpPr/>
          <p:nvPr/>
        </p:nvSpPr>
        <p:spPr>
          <a:xfrm>
            <a:off x="586303" y="409666"/>
            <a:ext cx="69640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/>
              <a:t>ECOGENE - </a:t>
            </a:r>
            <a:r>
              <a:rPr lang="en-US" sz="2800" b="1"/>
              <a:t>Ecosystem change and species persistence over time: a genome-based approach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3EB8C7-5B92-1349-B8D4-39FD5219A29D}"/>
              </a:ext>
            </a:extLst>
          </p:cNvPr>
          <p:cNvSpPr txBox="1"/>
          <p:nvPr/>
        </p:nvSpPr>
        <p:spPr>
          <a:xfrm>
            <a:off x="7214109" y="6102183"/>
            <a:ext cx="127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err="1"/>
              <a:t>ECOGEN.no</a:t>
            </a:r>
            <a:endParaRPr lang="nb-NO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103C9-F58A-9042-B065-B339FC705B2F}"/>
              </a:ext>
            </a:extLst>
          </p:cNvPr>
          <p:cNvSpPr txBox="1"/>
          <p:nvPr/>
        </p:nvSpPr>
        <p:spPr>
          <a:xfrm>
            <a:off x="586303" y="2086066"/>
            <a:ext cx="296008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Effect of: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/>
              <a:t>climate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/>
              <a:t>biota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/>
              <a:t>human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2400"/>
          </a:p>
          <a:p>
            <a:r>
              <a:rPr lang="en-GB" sz="2400"/>
              <a:t>On: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/>
              <a:t>species persistence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/>
              <a:t>tipping points</a:t>
            </a:r>
          </a:p>
          <a:p>
            <a:endParaRPr lang="en-GB"/>
          </a:p>
          <a:p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EFD1E5-C1A8-F346-A6F6-EB5E7F7F7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806" y="5935385"/>
            <a:ext cx="3026794" cy="548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126F48-7E49-5745-8DD8-69A289F0D770}"/>
              </a:ext>
            </a:extLst>
          </p:cNvPr>
          <p:cNvSpPr txBox="1"/>
          <p:nvPr/>
        </p:nvSpPr>
        <p:spPr>
          <a:xfrm>
            <a:off x="7164868" y="2963229"/>
            <a:ext cx="1979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err="1"/>
              <a:t>Low</a:t>
            </a:r>
            <a:r>
              <a:rPr lang="nb-NO"/>
              <a:t> human </a:t>
            </a:r>
            <a:r>
              <a:rPr lang="nb-NO" err="1"/>
              <a:t>impact</a:t>
            </a:r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E5372E-74FD-B448-A7BE-72C3901B2064}"/>
              </a:ext>
            </a:extLst>
          </p:cNvPr>
          <p:cNvSpPr txBox="1"/>
          <p:nvPr/>
        </p:nvSpPr>
        <p:spPr>
          <a:xfrm>
            <a:off x="7189489" y="4758899"/>
            <a:ext cx="20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High human </a:t>
            </a:r>
            <a:r>
              <a:rPr lang="nb-NO" err="1"/>
              <a:t>impact</a:t>
            </a:r>
            <a:endParaRPr lang="nb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A30AAC-9731-6B40-BEE0-AF54AFED6A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1361" y="2086066"/>
            <a:ext cx="3349840" cy="34241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23B985-A7DD-0E42-80C3-F58E7F8DFF2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200" y="316879"/>
            <a:ext cx="1341412" cy="129444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5" name="TextBox 4"/>
          <p:cNvSpPr txBox="1"/>
          <p:nvPr/>
        </p:nvSpPr>
        <p:spPr>
          <a:xfrm>
            <a:off x="4354183" y="2870896"/>
            <a:ext cx="249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Dilli P Rijal et al. BG2.2 16:41-16:44 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8347" y="4410694"/>
            <a:ext cx="285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Sandra G Pastor et al. BG2.2 16:54-16:57</a:t>
            </a:r>
          </a:p>
          <a:p>
            <a:r>
              <a:rPr lang="nb-NO" sz="1200" dirty="0" smtClean="0">
                <a:solidFill>
                  <a:schemeClr val="bg1"/>
                </a:solidFill>
              </a:rPr>
              <a:t>Scarlett Zetter et al. BG2.2 16:57-17:00 </a:t>
            </a:r>
            <a:endParaRPr lang="nb-NO" sz="1200" dirty="0">
              <a:solidFill>
                <a:schemeClr val="bg1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6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16"/>
    </mc:Choice>
    <mc:Fallback>
      <p:transition spd="slow" advTm="27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Finding variation within species is possible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57689" t="9217" r="20686" b="50267"/>
          <a:stretch/>
        </p:blipFill>
        <p:spPr>
          <a:xfrm>
            <a:off x="1461948" y="2716006"/>
            <a:ext cx="5733983" cy="302149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sp>
        <p:nvSpPr>
          <p:cNvPr id="6" name="TextBox 5"/>
          <p:cNvSpPr txBox="1"/>
          <p:nvPr/>
        </p:nvSpPr>
        <p:spPr>
          <a:xfrm>
            <a:off x="628650" y="2141336"/>
            <a:ext cx="798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Genetic variation within </a:t>
            </a:r>
            <a:r>
              <a:rPr lang="nb-NO" i="1" dirty="0" err="1" smtClean="0"/>
              <a:t>Nannochloropsis</a:t>
            </a:r>
            <a:r>
              <a:rPr lang="nb-NO" i="1" dirty="0" smtClean="0"/>
              <a:t> </a:t>
            </a:r>
            <a:r>
              <a:rPr lang="nb-NO" i="1" dirty="0" err="1" smtClean="0"/>
              <a:t>limnetica</a:t>
            </a:r>
            <a:r>
              <a:rPr lang="nb-NO" i="1" dirty="0" smtClean="0"/>
              <a:t> </a:t>
            </a:r>
            <a:r>
              <a:rPr lang="nb-NO" dirty="0" smtClean="0"/>
              <a:t>in LGM sediments from Andøya</a:t>
            </a:r>
            <a:endParaRPr lang="nb-NO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7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3"/>
    </mc:Choice>
    <mc:Fallback>
      <p:transition spd="slow" advTm="15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74408"/>
            <a:ext cx="8179174" cy="1325563"/>
          </a:xfrm>
        </p:spPr>
        <p:txBody>
          <a:bodyPr>
            <a:normAutofit fontScale="90000"/>
          </a:bodyPr>
          <a:lstStyle/>
          <a:p>
            <a:r>
              <a:rPr lang="nb-NO" dirty="0" err="1" smtClean="0"/>
              <a:t>We</a:t>
            </a:r>
            <a:r>
              <a:rPr lang="nb-NO" dirty="0" smtClean="0"/>
              <a:t> have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reference</a:t>
            </a:r>
            <a:r>
              <a:rPr lang="nb-NO" dirty="0" smtClean="0"/>
              <a:t> </a:t>
            </a:r>
            <a:r>
              <a:rPr lang="nb-NO" dirty="0" err="1" smtClean="0"/>
              <a:t>libary</a:t>
            </a:r>
            <a:r>
              <a:rPr lang="nb-NO" dirty="0" smtClean="0"/>
              <a:t> </a:t>
            </a:r>
            <a:r>
              <a:rPr lang="nb-NO" dirty="0" err="1" smtClean="0"/>
              <a:t>needed</a:t>
            </a:r>
            <a:r>
              <a:rPr lang="nb-NO" dirty="0" smtClean="0"/>
              <a:t> for </a:t>
            </a:r>
            <a:r>
              <a:rPr lang="nb-NO" dirty="0" err="1" smtClean="0"/>
              <a:t>further</a:t>
            </a:r>
            <a:r>
              <a:rPr lang="nb-NO" dirty="0" smtClean="0"/>
              <a:t> </a:t>
            </a:r>
            <a:r>
              <a:rPr lang="nb-NO" dirty="0" err="1" smtClean="0"/>
              <a:t>developing</a:t>
            </a:r>
            <a:r>
              <a:rPr lang="nb-NO" dirty="0" smtClean="0"/>
              <a:t> </a:t>
            </a:r>
            <a:r>
              <a:rPr lang="nb-NO" dirty="0" err="1" smtClean="0"/>
              <a:t>sedaDNA</a:t>
            </a:r>
            <a:r>
              <a:rPr lang="nb-NO" dirty="0" smtClean="0"/>
              <a:t> studies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30138" y="2374810"/>
            <a:ext cx="5960993" cy="259817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4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94"/>
    </mc:Choice>
    <mc:Fallback>
      <p:transition spd="slow" advTm="12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150" y="1882791"/>
            <a:ext cx="4488288" cy="3975341"/>
          </a:xfrm>
        </p:spPr>
      </p:pic>
      <p:sp>
        <p:nvSpPr>
          <p:cNvPr id="12" name="Oval 11"/>
          <p:cNvSpPr/>
          <p:nvPr/>
        </p:nvSpPr>
        <p:spPr>
          <a:xfrm>
            <a:off x="398937" y="1847011"/>
            <a:ext cx="207034" cy="215660"/>
          </a:xfrm>
          <a:prstGeom prst="ellipse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970" y="1623065"/>
            <a:ext cx="30244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1800" dirty="0">
                <a:latin typeface="Helvetica"/>
                <a:cs typeface="Helvetica"/>
              </a:rPr>
              <a:t>aDNA (</a:t>
            </a:r>
            <a:r>
              <a:rPr lang="nb-NO" sz="1800" dirty="0" err="1">
                <a:latin typeface="Helvetica"/>
                <a:cs typeface="Helvetica"/>
              </a:rPr>
              <a:t>almost</a:t>
            </a:r>
            <a:r>
              <a:rPr lang="nb-NO" sz="1800" dirty="0">
                <a:latin typeface="Helvetica"/>
                <a:cs typeface="Helvetica"/>
              </a:rPr>
              <a:t>) </a:t>
            </a:r>
            <a:r>
              <a:rPr lang="nb-NO" sz="1800" dirty="0" err="1">
                <a:latin typeface="Helvetica"/>
                <a:cs typeface="Helvetica"/>
              </a:rPr>
              <a:t>complete</a:t>
            </a:r>
            <a:endParaRPr lang="nb-NO" sz="1800" dirty="0">
              <a:latin typeface="Helvetica"/>
              <a:cs typeface="Helvetica"/>
            </a:endParaRPr>
          </a:p>
          <a:p>
            <a:pPr>
              <a:lnSpc>
                <a:spcPct val="150000"/>
              </a:lnSpc>
            </a:pPr>
            <a:r>
              <a:rPr lang="nb-NO" sz="1800" dirty="0">
                <a:latin typeface="Helvetica"/>
                <a:cs typeface="Helvetica"/>
              </a:rPr>
              <a:t>Sediment </a:t>
            </a:r>
            <a:r>
              <a:rPr lang="nb-NO" sz="1800" dirty="0" err="1">
                <a:latin typeface="Helvetica"/>
                <a:cs typeface="Helvetica"/>
              </a:rPr>
              <a:t>cores</a:t>
            </a:r>
            <a:r>
              <a:rPr lang="nb-NO" sz="1800" dirty="0">
                <a:latin typeface="Helvetica"/>
                <a:cs typeface="Helvetica"/>
              </a:rPr>
              <a:t> </a:t>
            </a:r>
            <a:r>
              <a:rPr lang="nb-NO" sz="1800" dirty="0" err="1">
                <a:latin typeface="Helvetica"/>
                <a:cs typeface="Helvetica"/>
              </a:rPr>
              <a:t>taken</a:t>
            </a:r>
            <a:endParaRPr lang="nb-NO" sz="1800" dirty="0">
              <a:latin typeface="Helvetica"/>
              <a:cs typeface="Helvetica"/>
            </a:endParaRPr>
          </a:p>
          <a:p>
            <a:pPr>
              <a:lnSpc>
                <a:spcPct val="150000"/>
              </a:lnSpc>
            </a:pPr>
            <a:r>
              <a:rPr lang="nb-NO" sz="1800" dirty="0">
                <a:latin typeface="Helvetica"/>
                <a:cs typeface="Helvetica"/>
              </a:rPr>
              <a:t>New </a:t>
            </a:r>
            <a:r>
              <a:rPr lang="nb-NO" sz="1800" dirty="0" err="1">
                <a:latin typeface="Helvetica"/>
                <a:cs typeface="Helvetica"/>
              </a:rPr>
              <a:t>coring</a:t>
            </a:r>
            <a:r>
              <a:rPr lang="nb-NO" sz="1800" dirty="0">
                <a:latin typeface="Helvetica"/>
                <a:cs typeface="Helvetica"/>
              </a:rPr>
              <a:t> </a:t>
            </a:r>
            <a:r>
              <a:rPr lang="nb-NO" sz="1800" dirty="0" err="1">
                <a:latin typeface="Helvetica"/>
                <a:cs typeface="Helvetica"/>
              </a:rPr>
              <a:t>sites</a:t>
            </a:r>
            <a:endParaRPr lang="nb-NO" sz="1800" dirty="0">
              <a:latin typeface="Helvetica"/>
              <a:cs typeface="Helvetic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8937" y="2269758"/>
            <a:ext cx="207034" cy="21566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579562" y="3336032"/>
            <a:ext cx="126000" cy="126000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102455" y="2804686"/>
            <a:ext cx="126000" cy="126000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580800" y="3074649"/>
            <a:ext cx="126000" cy="126000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8938" y="3870462"/>
            <a:ext cx="32727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Helvetica"/>
                <a:cs typeface="Helvetica"/>
              </a:rPr>
              <a:t>Covers </a:t>
            </a:r>
            <a:r>
              <a:rPr lang="nb-NO" sz="1600" dirty="0" err="1">
                <a:latin typeface="Helvetica"/>
                <a:cs typeface="Helvetica"/>
              </a:rPr>
              <a:t>previously</a:t>
            </a:r>
            <a:r>
              <a:rPr lang="nb-NO" sz="1600" dirty="0">
                <a:latin typeface="Helvetica"/>
                <a:cs typeface="Helvetica"/>
              </a:rPr>
              <a:t> </a:t>
            </a:r>
            <a:r>
              <a:rPr lang="nb-NO" sz="1600" dirty="0" err="1">
                <a:latin typeface="Helvetica"/>
                <a:cs typeface="Helvetica"/>
              </a:rPr>
              <a:t>glaciated</a:t>
            </a:r>
            <a:endParaRPr lang="nb-NO" sz="1600" dirty="0">
              <a:latin typeface="Helvetica"/>
              <a:cs typeface="Helvetica"/>
            </a:endParaRPr>
          </a:p>
          <a:p>
            <a:r>
              <a:rPr lang="nb-NO" sz="1600" dirty="0">
                <a:latin typeface="Helvetica"/>
                <a:cs typeface="Helvetica"/>
              </a:rPr>
              <a:t>areas and </a:t>
            </a:r>
            <a:r>
              <a:rPr lang="nb-NO" sz="1600" dirty="0" err="1">
                <a:latin typeface="Helvetica"/>
                <a:cs typeface="Helvetica"/>
              </a:rPr>
              <a:t>ice</a:t>
            </a:r>
            <a:r>
              <a:rPr lang="nb-NO" sz="1600" dirty="0">
                <a:latin typeface="Helvetica"/>
                <a:cs typeface="Helvetica"/>
              </a:rPr>
              <a:t> age refugia</a:t>
            </a:r>
          </a:p>
        </p:txBody>
      </p:sp>
      <p:sp>
        <p:nvSpPr>
          <p:cNvPr id="20" name="Oval 19"/>
          <p:cNvSpPr/>
          <p:nvPr/>
        </p:nvSpPr>
        <p:spPr>
          <a:xfrm>
            <a:off x="398938" y="2644895"/>
            <a:ext cx="207034" cy="215660"/>
          </a:xfrm>
          <a:prstGeom prst="ellipse">
            <a:avLst/>
          </a:prstGeom>
          <a:solidFill>
            <a:srgbClr val="FF99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0783" y="3188508"/>
            <a:ext cx="2310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latin typeface="Helvetica"/>
                <a:cs typeface="Helvetica"/>
              </a:rPr>
              <a:t>&gt;50 locations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96457" y="162119"/>
            <a:ext cx="7267222" cy="1325563"/>
          </a:xfrm>
        </p:spPr>
        <p:txBody>
          <a:bodyPr>
            <a:noAutofit/>
          </a:bodyPr>
          <a:lstStyle/>
          <a:p>
            <a:r>
              <a:rPr lang="en-GB" sz="3200" u="sng" dirty="0">
                <a:solidFill>
                  <a:schemeClr val="tx1"/>
                </a:solidFill>
                <a:latin typeface="Helvetica"/>
                <a:cs typeface="Helvetica"/>
              </a:rPr>
              <a:t>Ice</a:t>
            </a:r>
            <a:r>
              <a:rPr lang="en-GB" sz="3200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en-GB" sz="3200" u="sng" dirty="0">
                <a:solidFill>
                  <a:schemeClr val="tx1"/>
                </a:solidFill>
                <a:latin typeface="Helvetica"/>
                <a:cs typeface="Helvetica"/>
              </a:rPr>
              <a:t>A</a:t>
            </a:r>
            <a:r>
              <a:rPr lang="en-GB" sz="3200" dirty="0">
                <a:solidFill>
                  <a:schemeClr val="tx1"/>
                </a:solidFill>
                <a:latin typeface="Helvetica"/>
                <a:cs typeface="Helvetica"/>
              </a:rPr>
              <a:t>ge </a:t>
            </a:r>
            <a:r>
              <a:rPr lang="en-GB" sz="3200" u="sng" dirty="0">
                <a:solidFill>
                  <a:schemeClr val="tx1"/>
                </a:solidFill>
                <a:latin typeface="Helvetica"/>
                <a:cs typeface="Helvetica"/>
              </a:rPr>
              <a:t>Gen</a:t>
            </a:r>
            <a:r>
              <a:rPr lang="en-GB" sz="3200" dirty="0">
                <a:solidFill>
                  <a:schemeClr val="tx1"/>
                </a:solidFill>
                <a:latin typeface="Helvetica"/>
                <a:cs typeface="Helvetica"/>
              </a:rPr>
              <a:t>omic </a:t>
            </a:r>
            <a:r>
              <a:rPr lang="en-GB" sz="3200" u="sng" dirty="0">
                <a:solidFill>
                  <a:schemeClr val="tx1"/>
                </a:solidFill>
                <a:latin typeface="Helvetica"/>
                <a:cs typeface="Helvetica"/>
              </a:rPr>
              <a:t>T</a:t>
            </a:r>
            <a:r>
              <a:rPr lang="en-GB" sz="3200" dirty="0">
                <a:solidFill>
                  <a:schemeClr val="tx1"/>
                </a:solidFill>
                <a:latin typeface="Helvetica"/>
                <a:cs typeface="Helvetica"/>
              </a:rPr>
              <a:t>racking of</a:t>
            </a:r>
            <a:br>
              <a:rPr lang="en-GB" sz="3200" dirty="0">
                <a:solidFill>
                  <a:schemeClr val="tx1"/>
                </a:solidFill>
                <a:latin typeface="Helvetica"/>
                <a:cs typeface="Helvetica"/>
              </a:rPr>
            </a:br>
            <a:r>
              <a:rPr lang="en-GB" sz="3200" dirty="0">
                <a:solidFill>
                  <a:schemeClr val="tx1"/>
                </a:solidFill>
                <a:latin typeface="Helvetica"/>
                <a:cs typeface="Helvetica"/>
              </a:rPr>
              <a:t>Refugia and Postglacial Dispersal</a:t>
            </a:r>
            <a:endParaRPr lang="nb-NO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2" name="Picture 21" descr="logo-erc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37" y="4769051"/>
            <a:ext cx="2543960" cy="108908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032" y="298206"/>
            <a:ext cx="1957810" cy="1100761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6316397" y="2804686"/>
            <a:ext cx="115933" cy="13125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4580015-573A-9948-9228-9B290AC3778F}"/>
              </a:ext>
            </a:extLst>
          </p:cNvPr>
          <p:cNvSpPr/>
          <p:nvPr/>
        </p:nvSpPr>
        <p:spPr>
          <a:xfrm>
            <a:off x="6637027" y="4429480"/>
            <a:ext cx="90000" cy="90000"/>
          </a:xfrm>
          <a:prstGeom prst="ellipse">
            <a:avLst/>
          </a:prstGeom>
          <a:solidFill>
            <a:srgbClr val="00FF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257BE1-20F8-9D44-817E-B9D466898AE9}"/>
              </a:ext>
            </a:extLst>
          </p:cNvPr>
          <p:cNvSpPr txBox="1"/>
          <p:nvPr/>
        </p:nvSpPr>
        <p:spPr>
          <a:xfrm>
            <a:off x="3671666" y="5858132"/>
            <a:ext cx="52781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Alsos et al. 2016 </a:t>
            </a:r>
            <a:r>
              <a:rPr lang="nb-NO" dirty="0" err="1"/>
              <a:t>Holocene</a:t>
            </a:r>
            <a:r>
              <a:rPr lang="nb-NO" dirty="0"/>
              <a:t>, Clarke et al. 2018 Boreas</a:t>
            </a:r>
          </a:p>
          <a:p>
            <a:r>
              <a:rPr lang="nb-NO" dirty="0" err="1"/>
              <a:t>Voldstad</a:t>
            </a:r>
            <a:r>
              <a:rPr lang="nb-NO" dirty="0"/>
              <a:t> et al. QSR in press, Alsos et al. QSR </a:t>
            </a:r>
            <a:r>
              <a:rPr lang="nb-NO" dirty="0" err="1"/>
              <a:t>submitted</a:t>
            </a:r>
            <a:endParaRPr lang="nb-NO" dirty="0"/>
          </a:p>
          <a:p>
            <a:r>
              <a:rPr lang="nb-NO" dirty="0"/>
              <a:t>Rijal et al. in prep, </a:t>
            </a:r>
            <a:r>
              <a:rPr lang="nb-NO" dirty="0" err="1"/>
              <a:t>Garces</a:t>
            </a:r>
            <a:r>
              <a:rPr lang="nb-NO" dirty="0"/>
              <a:t> Pastor et al in prep.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BEED26-0CBF-2E49-84BB-9172F8C8D7D9}"/>
              </a:ext>
            </a:extLst>
          </p:cNvPr>
          <p:cNvSpPr/>
          <p:nvPr/>
        </p:nvSpPr>
        <p:spPr>
          <a:xfrm>
            <a:off x="5062822" y="3509682"/>
            <a:ext cx="100149" cy="10085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C4AFADE-E5D5-434F-84DD-9947B2F9DD49}"/>
              </a:ext>
            </a:extLst>
          </p:cNvPr>
          <p:cNvSpPr/>
          <p:nvPr/>
        </p:nvSpPr>
        <p:spPr>
          <a:xfrm>
            <a:off x="5221946" y="3534330"/>
            <a:ext cx="100149" cy="10085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1B10BB1-6F74-9C41-8782-1CCACEA5E2E4}"/>
              </a:ext>
            </a:extLst>
          </p:cNvPr>
          <p:cNvSpPr/>
          <p:nvPr/>
        </p:nvSpPr>
        <p:spPr>
          <a:xfrm>
            <a:off x="4962673" y="3477270"/>
            <a:ext cx="100149" cy="100853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2A9A0AF-56B7-1B48-8EBE-D0FC47B066BA}"/>
              </a:ext>
            </a:extLst>
          </p:cNvPr>
          <p:cNvSpPr/>
          <p:nvPr/>
        </p:nvSpPr>
        <p:spPr>
          <a:xfrm>
            <a:off x="5233144" y="3579151"/>
            <a:ext cx="100149" cy="10085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1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08"/>
    </mc:Choice>
    <mc:Fallback>
      <p:transition spd="slow" advTm="26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150" y="1882791"/>
            <a:ext cx="4488288" cy="3975341"/>
          </a:xfrm>
        </p:spPr>
      </p:pic>
      <p:sp>
        <p:nvSpPr>
          <p:cNvPr id="12" name="Oval 11"/>
          <p:cNvSpPr/>
          <p:nvPr/>
        </p:nvSpPr>
        <p:spPr>
          <a:xfrm>
            <a:off x="398937" y="1847011"/>
            <a:ext cx="207034" cy="215660"/>
          </a:xfrm>
          <a:prstGeom prst="ellipse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970" y="1623065"/>
            <a:ext cx="30244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1800" dirty="0">
                <a:latin typeface="Helvetica"/>
                <a:cs typeface="Helvetica"/>
              </a:rPr>
              <a:t>aDNA (</a:t>
            </a:r>
            <a:r>
              <a:rPr lang="nb-NO" sz="1800" dirty="0" err="1">
                <a:latin typeface="Helvetica"/>
                <a:cs typeface="Helvetica"/>
              </a:rPr>
              <a:t>almost</a:t>
            </a:r>
            <a:r>
              <a:rPr lang="nb-NO" sz="1800" dirty="0">
                <a:latin typeface="Helvetica"/>
                <a:cs typeface="Helvetica"/>
              </a:rPr>
              <a:t>) </a:t>
            </a:r>
            <a:r>
              <a:rPr lang="nb-NO" sz="1800" dirty="0" err="1">
                <a:latin typeface="Helvetica"/>
                <a:cs typeface="Helvetica"/>
              </a:rPr>
              <a:t>complete</a:t>
            </a:r>
            <a:endParaRPr lang="nb-NO" sz="1800" dirty="0">
              <a:latin typeface="Helvetica"/>
              <a:cs typeface="Helvetica"/>
            </a:endParaRPr>
          </a:p>
          <a:p>
            <a:pPr>
              <a:lnSpc>
                <a:spcPct val="150000"/>
              </a:lnSpc>
            </a:pPr>
            <a:r>
              <a:rPr lang="nb-NO" sz="1800" dirty="0">
                <a:latin typeface="Helvetica"/>
                <a:cs typeface="Helvetica"/>
              </a:rPr>
              <a:t>Sediment </a:t>
            </a:r>
            <a:r>
              <a:rPr lang="nb-NO" sz="1800" dirty="0" err="1">
                <a:latin typeface="Helvetica"/>
                <a:cs typeface="Helvetica"/>
              </a:rPr>
              <a:t>cores</a:t>
            </a:r>
            <a:r>
              <a:rPr lang="nb-NO" sz="1800" dirty="0">
                <a:latin typeface="Helvetica"/>
                <a:cs typeface="Helvetica"/>
              </a:rPr>
              <a:t> </a:t>
            </a:r>
            <a:r>
              <a:rPr lang="nb-NO" sz="1800" dirty="0" err="1">
                <a:latin typeface="Helvetica"/>
                <a:cs typeface="Helvetica"/>
              </a:rPr>
              <a:t>taken</a:t>
            </a:r>
            <a:endParaRPr lang="nb-NO" sz="1800" dirty="0">
              <a:latin typeface="Helvetica"/>
              <a:cs typeface="Helvetica"/>
            </a:endParaRPr>
          </a:p>
          <a:p>
            <a:pPr>
              <a:lnSpc>
                <a:spcPct val="150000"/>
              </a:lnSpc>
            </a:pPr>
            <a:r>
              <a:rPr lang="nb-NO" sz="1800" dirty="0">
                <a:latin typeface="Helvetica"/>
                <a:cs typeface="Helvetica"/>
              </a:rPr>
              <a:t>New </a:t>
            </a:r>
            <a:r>
              <a:rPr lang="nb-NO" sz="1800" dirty="0" err="1">
                <a:latin typeface="Helvetica"/>
                <a:cs typeface="Helvetica"/>
              </a:rPr>
              <a:t>coring</a:t>
            </a:r>
            <a:r>
              <a:rPr lang="nb-NO" sz="1800" dirty="0">
                <a:latin typeface="Helvetica"/>
                <a:cs typeface="Helvetica"/>
              </a:rPr>
              <a:t> </a:t>
            </a:r>
            <a:r>
              <a:rPr lang="nb-NO" sz="1800" dirty="0" err="1">
                <a:latin typeface="Helvetica"/>
                <a:cs typeface="Helvetica"/>
              </a:rPr>
              <a:t>sites</a:t>
            </a:r>
            <a:endParaRPr lang="nb-NO" sz="1800" dirty="0">
              <a:latin typeface="Helvetica"/>
              <a:cs typeface="Helvetic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8937" y="2269758"/>
            <a:ext cx="207034" cy="21566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579562" y="3336032"/>
            <a:ext cx="126000" cy="126000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102455" y="2804686"/>
            <a:ext cx="126000" cy="126000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580800" y="3074649"/>
            <a:ext cx="126000" cy="126000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8938" y="3870462"/>
            <a:ext cx="32727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Helvetica"/>
                <a:cs typeface="Helvetica"/>
              </a:rPr>
              <a:t>Covers </a:t>
            </a:r>
            <a:r>
              <a:rPr lang="nb-NO" sz="1600" dirty="0" err="1">
                <a:latin typeface="Helvetica"/>
                <a:cs typeface="Helvetica"/>
              </a:rPr>
              <a:t>previously</a:t>
            </a:r>
            <a:r>
              <a:rPr lang="nb-NO" sz="1600" dirty="0">
                <a:latin typeface="Helvetica"/>
                <a:cs typeface="Helvetica"/>
              </a:rPr>
              <a:t> </a:t>
            </a:r>
            <a:r>
              <a:rPr lang="nb-NO" sz="1600" dirty="0" err="1">
                <a:latin typeface="Helvetica"/>
                <a:cs typeface="Helvetica"/>
              </a:rPr>
              <a:t>glaciated</a:t>
            </a:r>
            <a:endParaRPr lang="nb-NO" sz="1600" dirty="0">
              <a:latin typeface="Helvetica"/>
              <a:cs typeface="Helvetica"/>
            </a:endParaRPr>
          </a:p>
          <a:p>
            <a:r>
              <a:rPr lang="nb-NO" sz="1600" dirty="0">
                <a:latin typeface="Helvetica"/>
                <a:cs typeface="Helvetica"/>
              </a:rPr>
              <a:t>areas and </a:t>
            </a:r>
            <a:r>
              <a:rPr lang="nb-NO" sz="1600" dirty="0" err="1">
                <a:latin typeface="Helvetica"/>
                <a:cs typeface="Helvetica"/>
              </a:rPr>
              <a:t>ice</a:t>
            </a:r>
            <a:r>
              <a:rPr lang="nb-NO" sz="1600" dirty="0">
                <a:latin typeface="Helvetica"/>
                <a:cs typeface="Helvetica"/>
              </a:rPr>
              <a:t> age refugia</a:t>
            </a:r>
          </a:p>
        </p:txBody>
      </p:sp>
      <p:sp>
        <p:nvSpPr>
          <p:cNvPr id="20" name="Oval 19"/>
          <p:cNvSpPr/>
          <p:nvPr/>
        </p:nvSpPr>
        <p:spPr>
          <a:xfrm>
            <a:off x="398938" y="2644895"/>
            <a:ext cx="207034" cy="215660"/>
          </a:xfrm>
          <a:prstGeom prst="ellipse">
            <a:avLst/>
          </a:prstGeom>
          <a:solidFill>
            <a:srgbClr val="FF99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0783" y="3188508"/>
            <a:ext cx="2310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latin typeface="Helvetica"/>
                <a:cs typeface="Helvetica"/>
              </a:rPr>
              <a:t>&gt;50 locations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96457" y="162119"/>
            <a:ext cx="7267222" cy="1325563"/>
          </a:xfrm>
        </p:spPr>
        <p:txBody>
          <a:bodyPr>
            <a:noAutofit/>
          </a:bodyPr>
          <a:lstStyle/>
          <a:p>
            <a:r>
              <a:rPr lang="en-GB" sz="3200" u="sng" dirty="0">
                <a:solidFill>
                  <a:schemeClr val="tx1"/>
                </a:solidFill>
                <a:latin typeface="Helvetica"/>
                <a:cs typeface="Helvetica"/>
              </a:rPr>
              <a:t>Ice</a:t>
            </a:r>
            <a:r>
              <a:rPr lang="en-GB" sz="3200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en-GB" sz="3200" u="sng" dirty="0">
                <a:solidFill>
                  <a:schemeClr val="tx1"/>
                </a:solidFill>
                <a:latin typeface="Helvetica"/>
                <a:cs typeface="Helvetica"/>
              </a:rPr>
              <a:t>A</a:t>
            </a:r>
            <a:r>
              <a:rPr lang="en-GB" sz="3200" dirty="0">
                <a:solidFill>
                  <a:schemeClr val="tx1"/>
                </a:solidFill>
                <a:latin typeface="Helvetica"/>
                <a:cs typeface="Helvetica"/>
              </a:rPr>
              <a:t>ge </a:t>
            </a:r>
            <a:r>
              <a:rPr lang="en-GB" sz="3200" u="sng" dirty="0">
                <a:solidFill>
                  <a:schemeClr val="tx1"/>
                </a:solidFill>
                <a:latin typeface="Helvetica"/>
                <a:cs typeface="Helvetica"/>
              </a:rPr>
              <a:t>Gen</a:t>
            </a:r>
            <a:r>
              <a:rPr lang="en-GB" sz="3200" dirty="0">
                <a:solidFill>
                  <a:schemeClr val="tx1"/>
                </a:solidFill>
                <a:latin typeface="Helvetica"/>
                <a:cs typeface="Helvetica"/>
              </a:rPr>
              <a:t>omic </a:t>
            </a:r>
            <a:r>
              <a:rPr lang="en-GB" sz="3200" u="sng" dirty="0">
                <a:solidFill>
                  <a:schemeClr val="tx1"/>
                </a:solidFill>
                <a:latin typeface="Helvetica"/>
                <a:cs typeface="Helvetica"/>
              </a:rPr>
              <a:t>T</a:t>
            </a:r>
            <a:r>
              <a:rPr lang="en-GB" sz="3200" dirty="0">
                <a:solidFill>
                  <a:schemeClr val="tx1"/>
                </a:solidFill>
                <a:latin typeface="Helvetica"/>
                <a:cs typeface="Helvetica"/>
              </a:rPr>
              <a:t>racking of</a:t>
            </a:r>
            <a:br>
              <a:rPr lang="en-GB" sz="3200" dirty="0">
                <a:solidFill>
                  <a:schemeClr val="tx1"/>
                </a:solidFill>
                <a:latin typeface="Helvetica"/>
                <a:cs typeface="Helvetica"/>
              </a:rPr>
            </a:br>
            <a:r>
              <a:rPr lang="en-GB" sz="3200" dirty="0">
                <a:solidFill>
                  <a:schemeClr val="tx1"/>
                </a:solidFill>
                <a:latin typeface="Helvetica"/>
                <a:cs typeface="Helvetica"/>
              </a:rPr>
              <a:t>Refugia and Postglacial Dispersal</a:t>
            </a:r>
            <a:endParaRPr lang="nb-NO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2" name="Picture 21" descr="logo-erc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37" y="4769051"/>
            <a:ext cx="2543960" cy="108908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032" y="298206"/>
            <a:ext cx="1957810" cy="1100761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6316397" y="2804686"/>
            <a:ext cx="115933" cy="13125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4580015-573A-9948-9228-9B290AC3778F}"/>
              </a:ext>
            </a:extLst>
          </p:cNvPr>
          <p:cNvSpPr/>
          <p:nvPr/>
        </p:nvSpPr>
        <p:spPr>
          <a:xfrm>
            <a:off x="6637027" y="4429480"/>
            <a:ext cx="90000" cy="90000"/>
          </a:xfrm>
          <a:prstGeom prst="ellipse">
            <a:avLst/>
          </a:prstGeom>
          <a:solidFill>
            <a:srgbClr val="00FF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257BE1-20F8-9D44-817E-B9D466898AE9}"/>
              </a:ext>
            </a:extLst>
          </p:cNvPr>
          <p:cNvSpPr txBox="1"/>
          <p:nvPr/>
        </p:nvSpPr>
        <p:spPr>
          <a:xfrm>
            <a:off x="3172846" y="5883909"/>
            <a:ext cx="5675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Corona prohibits coring – we need cores covering LGM!!!</a:t>
            </a:r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BEED26-0CBF-2E49-84BB-9172F8C8D7D9}"/>
              </a:ext>
            </a:extLst>
          </p:cNvPr>
          <p:cNvSpPr/>
          <p:nvPr/>
        </p:nvSpPr>
        <p:spPr>
          <a:xfrm>
            <a:off x="5062822" y="3509682"/>
            <a:ext cx="100149" cy="10085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C4AFADE-E5D5-434F-84DD-9947B2F9DD49}"/>
              </a:ext>
            </a:extLst>
          </p:cNvPr>
          <p:cNvSpPr/>
          <p:nvPr/>
        </p:nvSpPr>
        <p:spPr>
          <a:xfrm>
            <a:off x="5221946" y="3534330"/>
            <a:ext cx="100149" cy="10085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1B10BB1-6F74-9C41-8782-1CCACEA5E2E4}"/>
              </a:ext>
            </a:extLst>
          </p:cNvPr>
          <p:cNvSpPr/>
          <p:nvPr/>
        </p:nvSpPr>
        <p:spPr>
          <a:xfrm>
            <a:off x="4962673" y="3477270"/>
            <a:ext cx="100149" cy="100853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2A9A0AF-56B7-1B48-8EBE-D0FC47B066BA}"/>
              </a:ext>
            </a:extLst>
          </p:cNvPr>
          <p:cNvSpPr/>
          <p:nvPr/>
        </p:nvSpPr>
        <p:spPr>
          <a:xfrm>
            <a:off x="5233144" y="3579151"/>
            <a:ext cx="100149" cy="10085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7320" t="11827" r="21242" b="33640"/>
          <a:stretch/>
        </p:blipFill>
        <p:spPr>
          <a:xfrm>
            <a:off x="5459506" y="4769051"/>
            <a:ext cx="497542" cy="4763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l="17320" t="11827" r="21242" b="33640"/>
          <a:stretch/>
        </p:blipFill>
        <p:spPr>
          <a:xfrm>
            <a:off x="6146258" y="4562499"/>
            <a:ext cx="497542" cy="4763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17320" t="11827" r="21242" b="33640"/>
          <a:stretch/>
        </p:blipFill>
        <p:spPr>
          <a:xfrm>
            <a:off x="7150234" y="4088228"/>
            <a:ext cx="497542" cy="4763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/>
          <a:srcRect l="17320" t="11827" r="21242" b="33640"/>
          <a:stretch/>
        </p:blipFill>
        <p:spPr>
          <a:xfrm>
            <a:off x="6694306" y="4696261"/>
            <a:ext cx="497542" cy="4763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/>
          <a:srcRect l="17320" t="11827" r="21242" b="33640"/>
          <a:stretch/>
        </p:blipFill>
        <p:spPr>
          <a:xfrm>
            <a:off x="5813212" y="4945357"/>
            <a:ext cx="497542" cy="476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3060" y="4627046"/>
            <a:ext cx="15552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 smtClean="0">
                <a:solidFill>
                  <a:srgbClr val="FF0000"/>
                </a:solidFill>
              </a:rPr>
              <a:t>Cores</a:t>
            </a:r>
            <a:r>
              <a:rPr lang="nb-NO" sz="28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nb-NO" sz="2800" dirty="0" err="1" smtClean="0">
                <a:solidFill>
                  <a:srgbClr val="FF0000"/>
                </a:solidFill>
              </a:rPr>
              <a:t>wanted</a:t>
            </a:r>
            <a:r>
              <a:rPr lang="nb-NO" sz="2800" dirty="0" smtClean="0">
                <a:solidFill>
                  <a:srgbClr val="FF0000"/>
                </a:solidFill>
              </a:rPr>
              <a:t>!!!!</a:t>
            </a:r>
            <a:endParaRPr lang="nb-NO" sz="2800" dirty="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l="17320" t="11827" r="21242" b="33640"/>
          <a:stretch/>
        </p:blipFill>
        <p:spPr>
          <a:xfrm>
            <a:off x="7654208" y="3527696"/>
            <a:ext cx="497542" cy="47637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76"/>
    </mc:Choice>
    <mc:Fallback>
      <p:transition spd="slow" advTm="16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2985" y="5745696"/>
            <a:ext cx="3174930" cy="5955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22"/>
          <p:cNvSpPr txBox="1">
            <a:spLocks noChangeArrowheads="1"/>
          </p:cNvSpPr>
          <p:nvPr/>
        </p:nvSpPr>
        <p:spPr>
          <a:xfrm>
            <a:off x="391211" y="328430"/>
            <a:ext cx="640937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Thanks to my co-workers	</a:t>
            </a:r>
            <a:br>
              <a:rPr lang="en-US" sz="2800" dirty="0"/>
            </a:br>
            <a:r>
              <a:rPr lang="en-US" sz="2800" dirty="0"/>
              <a:t>Thank you for your attention!</a:t>
            </a:r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4321942" y="2319008"/>
            <a:ext cx="457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nb-NO" sz="2400" u="sng" dirty="0">
                <a:solidFill>
                  <a:schemeClr val="tx1">
                    <a:lumMod val="95000"/>
                  </a:schemeClr>
                </a:solidFill>
              </a:rPr>
              <a:t>inger.g.alsos@uit.no</a:t>
            </a:r>
          </a:p>
          <a:p>
            <a:pPr algn="r"/>
            <a:r>
              <a:rPr lang="en-US" u="sng" dirty="0">
                <a:solidFill>
                  <a:schemeClr val="tx1">
                    <a:lumMod val="95000"/>
                  </a:schemeClr>
                </a:solidFill>
              </a:rPr>
              <a:t>http://en.uit.no/ansatte/inger.g.alsos</a:t>
            </a:r>
          </a:p>
          <a:p>
            <a:pPr algn="r"/>
            <a:r>
              <a:rPr lang="nb-NO" dirty="0">
                <a:solidFill>
                  <a:schemeClr val="tx1">
                    <a:lumMod val="95000"/>
                  </a:schemeClr>
                </a:solidFill>
                <a:cs typeface="Arial" charset="0"/>
              </a:rPr>
              <a:t>http://</a:t>
            </a:r>
            <a:r>
              <a:rPr lang="nb-NO" dirty="0" err="1">
                <a:solidFill>
                  <a:schemeClr val="tx1">
                    <a:lumMod val="95000"/>
                  </a:schemeClr>
                </a:solidFill>
                <a:cs typeface="Arial" charset="0"/>
              </a:rPr>
              <a:t>svalbardflora.no</a:t>
            </a:r>
            <a:endParaRPr lang="nb-NO" u="sng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807" y="5772431"/>
            <a:ext cx="3096270" cy="57094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 descr="20180409_132528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35" y="1559944"/>
            <a:ext cx="4609744" cy="1870180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B3317-0EE8-214F-9D4A-3FE132E19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43" y="5490711"/>
            <a:ext cx="1695394" cy="1113834"/>
          </a:xfrm>
          <a:prstGeom prst="rect">
            <a:avLst/>
          </a:prstGeom>
        </p:spPr>
      </p:pic>
      <p:pic>
        <p:nvPicPr>
          <p:cNvPr id="10" name="Picture 2" descr="Bilderesultat for biodiversa">
            <a:hlinkClick r:id="rId7"/>
            <a:extLst>
              <a:ext uri="{FF2B5EF4-FFF2-40B4-BE49-F238E27FC236}">
                <a16:creationId xmlns:a16="http://schemas.microsoft.com/office/drawing/2014/main" id="{2DA35554-6F76-4242-9281-EB886F27D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3547" y="5755970"/>
            <a:ext cx="2075607" cy="59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5990" y="328430"/>
            <a:ext cx="1710266" cy="1600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983E4-4DD5-9043-BB64-DC5FCFB5A9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5707" y="3512404"/>
            <a:ext cx="5833447" cy="2151011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74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96"/>
    </mc:Choice>
    <mc:Fallback>
      <p:transition spd="slow" advTm="10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1">
            <a:extLst>
              <a:ext uri="{FF2B5EF4-FFF2-40B4-BE49-F238E27FC236}">
                <a16:creationId xmlns:a16="http://schemas.microsoft.com/office/drawing/2014/main" id="{F4760904-246C-7A47-AD25-EBC97A251D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155" y="2634716"/>
            <a:ext cx="2831306" cy="25077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0905" y="366974"/>
            <a:ext cx="5915025" cy="994172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Helvetica" pitchFamily="2" charset="0"/>
              </a:rPr>
              <a:t>150 year debate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117" y="2638415"/>
            <a:ext cx="2831306" cy="2507728"/>
          </a:xfrm>
          <a:ln w="28575">
            <a:solidFill>
              <a:schemeClr val="tx1"/>
            </a:solidFill>
          </a:ln>
        </p:spPr>
      </p:pic>
      <p:pic>
        <p:nvPicPr>
          <p:cNvPr id="5" name="Content Placeholder 18" descr="th.jpe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9" r="87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41" r="3108"/>
          <a:stretch/>
        </p:blipFill>
        <p:spPr>
          <a:xfrm>
            <a:off x="6400282" y="3477835"/>
            <a:ext cx="273989" cy="249519"/>
          </a:xfrm>
          <a:prstGeom prst="rect">
            <a:avLst/>
          </a:prstGeom>
          <a:noFill/>
        </p:spPr>
      </p:pic>
      <p:pic>
        <p:nvPicPr>
          <p:cNvPr id="6" name="Content Placeholder 18" descr="th.jpe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9" r="87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41" r="3108"/>
          <a:stretch/>
        </p:blipFill>
        <p:spPr>
          <a:xfrm>
            <a:off x="6201741" y="3976176"/>
            <a:ext cx="273989" cy="249519"/>
          </a:xfrm>
          <a:prstGeom prst="rect">
            <a:avLst/>
          </a:prstGeom>
          <a:noFill/>
        </p:spPr>
      </p:pic>
      <p:pic>
        <p:nvPicPr>
          <p:cNvPr id="8" name="Content Placeholder 18" descr="th.jpe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9" r="87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41" r="3108"/>
          <a:stretch/>
        </p:blipFill>
        <p:spPr>
          <a:xfrm>
            <a:off x="5584151" y="3681117"/>
            <a:ext cx="273989" cy="249519"/>
          </a:xfrm>
          <a:prstGeom prst="rect">
            <a:avLst/>
          </a:prstGeom>
          <a:noFill/>
        </p:spPr>
      </p:pic>
      <p:pic>
        <p:nvPicPr>
          <p:cNvPr id="10" name="Content Placeholder 18" descr="th.jpe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9" r="87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41" r="3108"/>
          <a:stretch/>
        </p:blipFill>
        <p:spPr>
          <a:xfrm>
            <a:off x="6215258" y="2903548"/>
            <a:ext cx="273989" cy="249519"/>
          </a:xfrm>
          <a:prstGeom prst="rect">
            <a:avLst/>
          </a:prstGeom>
          <a:noFill/>
        </p:spPr>
      </p:pic>
      <p:pic>
        <p:nvPicPr>
          <p:cNvPr id="11" name="Content Placeholder 18" descr="th.jpe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9" r="87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41" r="3108"/>
          <a:stretch/>
        </p:blipFill>
        <p:spPr>
          <a:xfrm>
            <a:off x="2902525" y="4549610"/>
            <a:ext cx="318043" cy="289638"/>
          </a:xfrm>
          <a:prstGeom prst="rect">
            <a:avLst/>
          </a:prstGeom>
          <a:noFill/>
        </p:spPr>
      </p:pic>
      <p:pic>
        <p:nvPicPr>
          <p:cNvPr id="12" name="Content Placeholder 18" descr="th.jpe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9" r="87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41" r="3108"/>
          <a:stretch/>
        </p:blipFill>
        <p:spPr>
          <a:xfrm>
            <a:off x="3318916" y="4472297"/>
            <a:ext cx="273989" cy="249519"/>
          </a:xfrm>
          <a:prstGeom prst="rect">
            <a:avLst/>
          </a:prstGeom>
          <a:noFill/>
        </p:spPr>
      </p:pic>
      <p:pic>
        <p:nvPicPr>
          <p:cNvPr id="13" name="Content Placeholder 18" descr="th.jpe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9" r="87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41" r="3108"/>
          <a:stretch/>
        </p:blipFill>
        <p:spPr>
          <a:xfrm>
            <a:off x="3828248" y="4259462"/>
            <a:ext cx="273989" cy="249519"/>
          </a:xfrm>
          <a:prstGeom prst="rect">
            <a:avLst/>
          </a:prstGeom>
          <a:noFill/>
        </p:spPr>
      </p:pic>
      <p:pic>
        <p:nvPicPr>
          <p:cNvPr id="14" name="Content Placeholder 18" descr="th.jpe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9" r="87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41" r="3108"/>
          <a:stretch/>
        </p:blipFill>
        <p:spPr>
          <a:xfrm>
            <a:off x="2743276" y="4707638"/>
            <a:ext cx="273989" cy="249519"/>
          </a:xfrm>
          <a:prstGeom prst="rect">
            <a:avLst/>
          </a:prstGeom>
          <a:noFill/>
        </p:spPr>
      </p:pic>
      <p:sp>
        <p:nvSpPr>
          <p:cNvPr id="3" name="Left-Right Arrow 2"/>
          <p:cNvSpPr/>
          <p:nvPr/>
        </p:nvSpPr>
        <p:spPr>
          <a:xfrm>
            <a:off x="4257499" y="2061591"/>
            <a:ext cx="641838" cy="230267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pic>
        <p:nvPicPr>
          <p:cNvPr id="15" name="Content Placeholder 18" descr="th.jpe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9" r="87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41" r="3108"/>
          <a:stretch/>
        </p:blipFill>
        <p:spPr>
          <a:xfrm>
            <a:off x="2670648" y="4902477"/>
            <a:ext cx="273989" cy="249519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564117" y="1821507"/>
            <a:ext cx="134844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latin typeface="Helvetica" pitchFamily="2" charset="0"/>
              </a:rPr>
              <a:t>Glacial survival</a:t>
            </a:r>
          </a:p>
          <a:p>
            <a:r>
              <a:rPr lang="en-GB" sz="1350" dirty="0">
                <a:latin typeface="Helvetica" pitchFamily="2" charset="0"/>
              </a:rPr>
              <a:t>Short dispersal</a:t>
            </a:r>
          </a:p>
          <a:p>
            <a:r>
              <a:rPr lang="en-GB" sz="1350" dirty="0">
                <a:latin typeface="Helvetica" pitchFamily="2" charset="0"/>
              </a:rPr>
              <a:t>High survival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62793" y="1830475"/>
            <a:ext cx="128112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i="1" dirty="0">
                <a:latin typeface="Helvetica" pitchFamily="2" charset="0"/>
              </a:rPr>
              <a:t>Tabula rasa</a:t>
            </a:r>
            <a:endParaRPr lang="en-GB" sz="1350" dirty="0">
              <a:latin typeface="Helvetica" pitchFamily="2" charset="0"/>
            </a:endParaRPr>
          </a:p>
          <a:p>
            <a:r>
              <a:rPr lang="en-GB" sz="1350" dirty="0">
                <a:latin typeface="Helvetica" pitchFamily="2" charset="0"/>
              </a:rPr>
              <a:t>High dispersal</a:t>
            </a:r>
          </a:p>
          <a:p>
            <a:r>
              <a:rPr lang="en-GB" sz="1350" dirty="0">
                <a:latin typeface="Helvetica" pitchFamily="2" charset="0"/>
              </a:rPr>
              <a:t>Low survival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8381" y="5165752"/>
            <a:ext cx="21275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50" dirty="0">
                <a:latin typeface="Helvetica" pitchFamily="2" charset="0"/>
              </a:rPr>
              <a:t>Alsos et al. 2007 Science</a:t>
            </a:r>
          </a:p>
          <a:p>
            <a:pPr algn="ctr"/>
            <a:r>
              <a:rPr lang="nb-NO" sz="1350" dirty="0" err="1">
                <a:latin typeface="Helvetica" pitchFamily="2" charset="0"/>
              </a:rPr>
              <a:t>Modern</a:t>
            </a:r>
            <a:r>
              <a:rPr lang="nb-NO" sz="1350" dirty="0">
                <a:latin typeface="Helvetica" pitchFamily="2" charset="0"/>
              </a:rPr>
              <a:t> DNA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0321" y="5168569"/>
            <a:ext cx="23775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350" dirty="0">
                <a:latin typeface="Helvetica" pitchFamily="2" charset="0"/>
              </a:rPr>
              <a:t>Parducci et al. 2012 Science</a:t>
            </a:r>
          </a:p>
          <a:p>
            <a:pPr algn="ctr"/>
            <a:r>
              <a:rPr lang="nb-NO" sz="1350" dirty="0">
                <a:latin typeface="Helvetica" pitchFamily="2" charset="0"/>
              </a:rPr>
              <a:t>Ancient DNA</a:t>
            </a:r>
          </a:p>
        </p:txBody>
      </p:sp>
      <p:pic>
        <p:nvPicPr>
          <p:cNvPr id="20" name="Content Placeholder 18" descr="th.jpe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9" r="87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41" r="3108"/>
          <a:stretch/>
        </p:blipFill>
        <p:spPr>
          <a:xfrm>
            <a:off x="5870371" y="4456892"/>
            <a:ext cx="273989" cy="249519"/>
          </a:xfrm>
          <a:prstGeom prst="rect">
            <a:avLst/>
          </a:prstGeom>
          <a:noFill/>
        </p:spPr>
      </p:pic>
      <p:pic>
        <p:nvPicPr>
          <p:cNvPr id="21" name="Content Placeholder 18" descr="th.jpe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9" r="87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41" r="3108"/>
          <a:stretch/>
        </p:blipFill>
        <p:spPr>
          <a:xfrm>
            <a:off x="6852635" y="4002843"/>
            <a:ext cx="273989" cy="249519"/>
          </a:xfrm>
          <a:prstGeom prst="rect">
            <a:avLst/>
          </a:prstGeom>
          <a:noFill/>
        </p:spPr>
      </p:pic>
      <p:pic>
        <p:nvPicPr>
          <p:cNvPr id="22" name="Content Placeholder 18" descr="th.jpe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9" r="87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41" r="3108"/>
          <a:stretch/>
        </p:blipFill>
        <p:spPr>
          <a:xfrm>
            <a:off x="3554259" y="4545665"/>
            <a:ext cx="273989" cy="249519"/>
          </a:xfrm>
          <a:prstGeom prst="rect">
            <a:avLst/>
          </a:prstGeom>
          <a:noFill/>
        </p:spPr>
      </p:pic>
      <p:pic>
        <p:nvPicPr>
          <p:cNvPr id="23" name="Content Placeholder 18" descr="th.jpe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9" r="87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41" r="3108"/>
          <a:stretch/>
        </p:blipFill>
        <p:spPr>
          <a:xfrm>
            <a:off x="3992904" y="3167042"/>
            <a:ext cx="273989" cy="249519"/>
          </a:xfrm>
          <a:prstGeom prst="rect">
            <a:avLst/>
          </a:prstGeom>
          <a:noFill/>
        </p:spPr>
      </p:pic>
      <p:pic>
        <p:nvPicPr>
          <p:cNvPr id="24" name="Content Placeholder 18" descr="th.jpe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9" r="87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41" r="3108"/>
          <a:stretch/>
        </p:blipFill>
        <p:spPr>
          <a:xfrm>
            <a:off x="3992904" y="3892279"/>
            <a:ext cx="273989" cy="249519"/>
          </a:xfrm>
          <a:prstGeom prst="rect">
            <a:avLst/>
          </a:prstGeom>
          <a:noFill/>
        </p:spPr>
      </p:pic>
      <p:pic>
        <p:nvPicPr>
          <p:cNvPr id="25" name="Content Placeholder 18" descr="th.jpe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89" r="87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41" r="3108"/>
          <a:stretch/>
        </p:blipFill>
        <p:spPr>
          <a:xfrm>
            <a:off x="3401244" y="4707109"/>
            <a:ext cx="273989" cy="249519"/>
          </a:xfrm>
          <a:prstGeom prst="rect">
            <a:avLst/>
          </a:prstGeom>
          <a:noFill/>
        </p:spPr>
      </p:pic>
      <p:pic>
        <p:nvPicPr>
          <p:cNvPr id="2050" name="Picture 2" descr="Axel blyt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600000">
            <a:off x="328802" y="1471655"/>
            <a:ext cx="842384" cy="109509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33671" y="2674155"/>
            <a:ext cx="1252266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350" dirty="0">
                <a:latin typeface="Helvetica" pitchFamily="2" charset="0"/>
              </a:rPr>
              <a:t>AG </a:t>
            </a:r>
            <a:r>
              <a:rPr lang="nb-NO" sz="1350" dirty="0" err="1">
                <a:latin typeface="Helvetica" pitchFamily="2" charset="0"/>
              </a:rPr>
              <a:t>Blytt</a:t>
            </a:r>
            <a:r>
              <a:rPr lang="nb-NO" sz="1350" dirty="0">
                <a:latin typeface="Helvetica" pitchFamily="2" charset="0"/>
              </a:rPr>
              <a:t> 1876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60669BC-6E82-DA4B-9B70-CB64E43FE6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6"/>
          <a:stretch/>
        </p:blipFill>
        <p:spPr>
          <a:xfrm>
            <a:off x="7960201" y="1465704"/>
            <a:ext cx="848564" cy="110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8A11C45-FD52-624E-9892-959980356395}"/>
              </a:ext>
            </a:extLst>
          </p:cNvPr>
          <p:cNvSpPr txBox="1"/>
          <p:nvPr/>
        </p:nvSpPr>
        <p:spPr>
          <a:xfrm>
            <a:off x="7791051" y="2674155"/>
            <a:ext cx="12330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50" dirty="0">
                <a:latin typeface="Helvetica" pitchFamily="2" charset="0"/>
              </a:rPr>
              <a:t>K </a:t>
            </a:r>
            <a:r>
              <a:rPr lang="nb-NO" sz="1350" dirty="0" err="1">
                <a:latin typeface="Helvetica" pitchFamily="2" charset="0"/>
              </a:rPr>
              <a:t>Fægri</a:t>
            </a:r>
            <a:r>
              <a:rPr lang="nb-NO" sz="1350" dirty="0">
                <a:latin typeface="Helvetica" pitchFamily="2" charset="0"/>
              </a:rPr>
              <a:t> 1960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pic>
        <p:nvPicPr>
          <p:cNvPr id="2049" name="Audio 20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7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09"/>
    </mc:Choice>
    <mc:Fallback>
      <p:transition spd="slow" advTm="29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DNA: Indirect </a:t>
            </a:r>
            <a:r>
              <a:rPr lang="en-US" dirty="0"/>
              <a:t>evidence of glacial survival</a:t>
            </a:r>
          </a:p>
        </p:txBody>
      </p:sp>
      <p:pic>
        <p:nvPicPr>
          <p:cNvPr id="8" name="Picture 8" descr="Svalbard_Fig_2_ver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50" t="2482" b="3404"/>
          <a:stretch/>
        </p:blipFill>
        <p:spPr bwMode="auto">
          <a:xfrm>
            <a:off x="362828" y="2005353"/>
            <a:ext cx="3000321" cy="2762458"/>
          </a:xfrm>
          <a:prstGeom prst="rect">
            <a:avLst/>
          </a:prstGeom>
          <a:solidFill>
            <a:schemeClr val="tx1"/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661" y="2005353"/>
            <a:ext cx="2716894" cy="27409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910" y="1965640"/>
            <a:ext cx="2765858" cy="28021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92425" y="2139590"/>
            <a:ext cx="180369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Arenaria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humifusa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8185" y="2152830"/>
            <a:ext cx="167706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Sagina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cespitosa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1871" y="2137864"/>
            <a:ext cx="192223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Saxifraga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rivularis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2829" y="5010475"/>
            <a:ext cx="2986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Westergaard</a:t>
            </a:r>
            <a:r>
              <a:rPr lang="en-US" dirty="0"/>
              <a:t> et al. 2010.         </a:t>
            </a:r>
            <a:r>
              <a:rPr lang="en-US" i="1" dirty="0"/>
              <a:t>J. </a:t>
            </a:r>
            <a:r>
              <a:rPr lang="en-US" i="1" dirty="0" err="1"/>
              <a:t>Biogeogr</a:t>
            </a:r>
            <a:r>
              <a:rPr lang="en-US" i="1" dirty="0"/>
              <a:t>. </a:t>
            </a:r>
            <a:r>
              <a:rPr lang="en-US" dirty="0"/>
              <a:t>37: 1262-1276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3889" y="5010472"/>
            <a:ext cx="4646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Westergaard</a:t>
            </a:r>
            <a:r>
              <a:rPr lang="en-US" dirty="0"/>
              <a:t> et al. 2011. </a:t>
            </a:r>
            <a:r>
              <a:rPr lang="en-US" i="1" dirty="0"/>
              <a:t>Mol. Ecol</a:t>
            </a:r>
            <a:r>
              <a:rPr lang="en-US" dirty="0"/>
              <a:t>. 20: 376-393</a:t>
            </a:r>
          </a:p>
        </p:txBody>
      </p:sp>
      <p:sp>
        <p:nvSpPr>
          <p:cNvPr id="18" name="Oval 17"/>
          <p:cNvSpPr/>
          <p:nvPr/>
        </p:nvSpPr>
        <p:spPr>
          <a:xfrm>
            <a:off x="1981607" y="2665741"/>
            <a:ext cx="600064" cy="71179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811657">
            <a:off x="4841277" y="3097281"/>
            <a:ext cx="600064" cy="71179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6818647">
            <a:off x="7665745" y="3409574"/>
            <a:ext cx="437547" cy="98569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2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94"/>
    </mc:Choice>
    <mc:Fallback>
      <p:transition spd="slow" advTm="16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78690" y="5099765"/>
            <a:ext cx="2319930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350" dirty="0">
                <a:latin typeface="Helvetica" pitchFamily="2" charset="0"/>
              </a:rPr>
              <a:t>Alsos et al. 2015. </a:t>
            </a:r>
            <a:r>
              <a:rPr lang="nb-NO" sz="1350" dirty="0" err="1">
                <a:latin typeface="Helvetica" pitchFamily="2" charset="0"/>
              </a:rPr>
              <a:t>AoB</a:t>
            </a:r>
            <a:r>
              <a:rPr lang="nb-NO" sz="1350" dirty="0">
                <a:latin typeface="Helvetica" pitchFamily="2" charset="0"/>
              </a:rPr>
              <a:t> Plant</a:t>
            </a:r>
            <a:endParaRPr lang="en-GB" sz="135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3E2BEFC-9C03-D344-8ED3-16EA8EDE0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90" y="634008"/>
            <a:ext cx="7840717" cy="994172"/>
          </a:xfrm>
          <a:ln>
            <a:noFill/>
          </a:ln>
        </p:spPr>
        <p:txBody>
          <a:bodyPr>
            <a:normAutofit/>
          </a:bodyPr>
          <a:lstStyle/>
          <a:p>
            <a:r>
              <a:rPr lang="nb-NO" sz="3000" dirty="0" err="1">
                <a:solidFill>
                  <a:schemeClr val="tx1"/>
                </a:solidFill>
                <a:latin typeface="Helvetica" pitchFamily="2" charset="0"/>
              </a:rPr>
              <a:t>Modern</a:t>
            </a:r>
            <a:r>
              <a:rPr lang="nb-NO" sz="3000" dirty="0">
                <a:solidFill>
                  <a:schemeClr val="tx1"/>
                </a:solidFill>
                <a:latin typeface="Helvetica" pitchFamily="2" charset="0"/>
              </a:rPr>
              <a:t> DNA:         92% </a:t>
            </a:r>
            <a:r>
              <a:rPr lang="nb-NO" sz="3000" i="1" dirty="0" err="1">
                <a:solidFill>
                  <a:schemeClr val="tx1"/>
                </a:solidFill>
                <a:latin typeface="Helvetica" pitchFamily="2" charset="0"/>
              </a:rPr>
              <a:t>Tabula</a:t>
            </a:r>
            <a:r>
              <a:rPr lang="nb-NO" sz="3000" i="1" dirty="0">
                <a:solidFill>
                  <a:schemeClr val="tx1"/>
                </a:solidFill>
                <a:latin typeface="Helvetica" pitchFamily="2" charset="0"/>
              </a:rPr>
              <a:t> rasa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074A94-6ABD-724C-B914-51E561C37E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042" y="1789400"/>
            <a:ext cx="2670047" cy="19972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FA9620-DFA1-FB46-8E8E-7E70D383E669}"/>
              </a:ext>
            </a:extLst>
          </p:cNvPr>
          <p:cNvCxnSpPr/>
          <p:nvPr/>
        </p:nvCxnSpPr>
        <p:spPr>
          <a:xfrm>
            <a:off x="3238199" y="1154751"/>
            <a:ext cx="567167" cy="69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892042" y="4098903"/>
            <a:ext cx="3429000" cy="923330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r>
              <a:rPr lang="en-GB" sz="1350" dirty="0">
                <a:latin typeface="Helvetica" pitchFamily="2" charset="0"/>
              </a:rPr>
              <a:t>Limitations modern DNA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1350" dirty="0">
                <a:latin typeface="Helvetica" pitchFamily="2" charset="0"/>
              </a:rPr>
              <a:t>Relative dating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1350" dirty="0">
                <a:latin typeface="Helvetica" pitchFamily="2" charset="0"/>
              </a:rPr>
              <a:t>Genetic swamping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GB" sz="1350" dirty="0">
                <a:latin typeface="Helvetica" pitchFamily="2" charset="0"/>
              </a:rPr>
              <a:t>Infer dispersal ≠ true dispersal?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FEBFD-98A4-FB49-84C2-323DA4D21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90" y="1789400"/>
            <a:ext cx="3920358" cy="323283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019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07"/>
    </mc:Choice>
    <mc:Fallback>
      <p:transition spd="slow" advTm="28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New </a:t>
            </a:r>
            <a:r>
              <a:rPr lang="nb-NO" dirty="0" err="1" smtClean="0"/>
              <a:t>contribution</a:t>
            </a:r>
            <a:r>
              <a:rPr lang="nb-NO" dirty="0" smtClean="0"/>
              <a:t> from </a:t>
            </a:r>
            <a:r>
              <a:rPr lang="nb-NO" i="1" dirty="0" err="1" smtClean="0"/>
              <a:t>seda</a:t>
            </a:r>
            <a:r>
              <a:rPr lang="nb-NO" dirty="0" err="1" smtClean="0"/>
              <a:t>DNA</a:t>
            </a:r>
            <a:endParaRPr lang="nb-NO" dirty="0"/>
          </a:p>
        </p:txBody>
      </p:sp>
      <p:sp>
        <p:nvSpPr>
          <p:cNvPr id="5" name="TextBox 4"/>
          <p:cNvSpPr txBox="1"/>
          <p:nvPr/>
        </p:nvSpPr>
        <p:spPr>
          <a:xfrm>
            <a:off x="764553" y="6142575"/>
            <a:ext cx="646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Parducci et al. 2017 </a:t>
            </a:r>
            <a:r>
              <a:rPr lang="nb-NO" i="1" dirty="0" err="1"/>
              <a:t>Transley</a:t>
            </a:r>
            <a:r>
              <a:rPr lang="nb-NO" i="1" dirty="0"/>
              <a:t> </a:t>
            </a:r>
            <a:r>
              <a:rPr lang="nb-NO" i="1" dirty="0" err="1"/>
              <a:t>Review</a:t>
            </a:r>
            <a:r>
              <a:rPr lang="nb-NO" i="1" dirty="0"/>
              <a:t>. </a:t>
            </a:r>
            <a:r>
              <a:rPr lang="nb-NO" dirty="0"/>
              <a:t>New Phytologist 214: 924-942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91" t="1339" r="53310" b="50964"/>
          <a:stretch/>
        </p:blipFill>
        <p:spPr>
          <a:xfrm>
            <a:off x="881176" y="1611177"/>
            <a:ext cx="2244794" cy="2243469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99" t="52009" r="53164" b="1874"/>
          <a:stretch/>
        </p:blipFill>
        <p:spPr>
          <a:xfrm>
            <a:off x="865226" y="3960736"/>
            <a:ext cx="2276693" cy="2169042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</p:pic>
      <p:pic>
        <p:nvPicPr>
          <p:cNvPr id="14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972" t="1905" r="3646" b="51820"/>
          <a:stretch/>
        </p:blipFill>
        <p:spPr>
          <a:xfrm>
            <a:off x="3290923" y="1611177"/>
            <a:ext cx="2280537" cy="2241473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</p:pic>
      <p:pic>
        <p:nvPicPr>
          <p:cNvPr id="15" name="Content Placeholder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972" t="52266" r="3958" b="2566"/>
          <a:stretch/>
        </p:blipFill>
        <p:spPr>
          <a:xfrm>
            <a:off x="3290923" y="3972555"/>
            <a:ext cx="2280537" cy="2155227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86892" y="3439197"/>
            <a:ext cx="4530662" cy="557104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</p:pic>
      <p:cxnSp>
        <p:nvCxnSpPr>
          <p:cNvPr id="17" name="Straight Connector 16"/>
          <p:cNvCxnSpPr/>
          <p:nvPr/>
        </p:nvCxnSpPr>
        <p:spPr>
          <a:xfrm flipV="1">
            <a:off x="4316819" y="1452418"/>
            <a:ext cx="2556852" cy="4131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316819" y="5975618"/>
            <a:ext cx="2556852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54089" y="5675536"/>
            <a:ext cx="963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12 000 BP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57052" y="4800255"/>
            <a:ext cx="963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10 000 BP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53830" y="3727058"/>
            <a:ext cx="8675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8 000 BP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81536" y="1577692"/>
            <a:ext cx="8675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1 000 BP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9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0"/>
    </mc:Choice>
    <mc:Fallback>
      <p:transition spd="slow" advTm="8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582" b="-36582"/>
          <a:stretch>
            <a:fillRect/>
          </a:stretch>
        </p:blipFill>
        <p:spPr>
          <a:xfrm>
            <a:off x="299874" y="-538706"/>
            <a:ext cx="5767322" cy="3171804"/>
          </a:xfrm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2003685"/>
            <a:ext cx="287020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85619" y="1925954"/>
            <a:ext cx="1273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Science 2012</a:t>
            </a:r>
          </a:p>
        </p:txBody>
      </p:sp>
      <p:sp>
        <p:nvSpPr>
          <p:cNvPr id="4" name="Oval 3"/>
          <p:cNvSpPr/>
          <p:nvPr/>
        </p:nvSpPr>
        <p:spPr>
          <a:xfrm>
            <a:off x="1361698" y="2341151"/>
            <a:ext cx="248772" cy="235692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C231F8-2DEF-934E-BF6F-F30652C292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96" y="2145811"/>
            <a:ext cx="454619" cy="45461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D5FD0A-FDE4-5D42-8550-D8D41CFDD666}"/>
              </a:ext>
            </a:extLst>
          </p:cNvPr>
          <p:cNvCxnSpPr>
            <a:cxnSpLocks/>
          </p:cNvCxnSpPr>
          <p:nvPr/>
        </p:nvCxnSpPr>
        <p:spPr>
          <a:xfrm>
            <a:off x="739468" y="2409302"/>
            <a:ext cx="562596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EcoChange_logo_sansOmbre.pdf">
            <a:extLst>
              <a:ext uri="{FF2B5EF4-FFF2-40B4-BE49-F238E27FC236}">
                <a16:creationId xmlns:a16="http://schemas.microsoft.com/office/drawing/2014/main" id="{6A406535-16B9-2A49-A59D-AE7C296540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35524" y="129087"/>
            <a:ext cx="2508451" cy="530912"/>
          </a:xfrm>
          <a:prstGeom prst="rect">
            <a:avLst/>
          </a:prstGeom>
          <a:noFill/>
          <a:ln>
            <a:noFill/>
          </a:ln>
          <a:effectLst>
            <a:outerShdw blurRad="136525" dist="76200" dir="3180010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2CC5189-0AD6-B944-A094-E6639EBA5EB7}"/>
              </a:ext>
            </a:extLst>
          </p:cNvPr>
          <p:cNvGrpSpPr/>
          <p:nvPr/>
        </p:nvGrpSpPr>
        <p:grpSpPr>
          <a:xfrm>
            <a:off x="4456255" y="615089"/>
            <a:ext cx="4487720" cy="5886450"/>
            <a:chOff x="4456255" y="615089"/>
            <a:chExt cx="4487720" cy="5886450"/>
          </a:xfrm>
        </p:grpSpPr>
        <p:pic>
          <p:nvPicPr>
            <p:cNvPr id="28678" name="Picture 6"/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0150" y="615089"/>
              <a:ext cx="3933825" cy="5886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6D40961-AEFF-2E46-8D01-3B4480857DBD}"/>
                </a:ext>
              </a:extLst>
            </p:cNvPr>
            <p:cNvCxnSpPr/>
            <p:nvPr/>
          </p:nvCxnSpPr>
          <p:spPr>
            <a:xfrm>
              <a:off x="4456255" y="4247909"/>
              <a:ext cx="509286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7CC26B4-5185-BC48-B478-AF970A3ACF91}"/>
                </a:ext>
              </a:extLst>
            </p:cNvPr>
            <p:cNvCxnSpPr/>
            <p:nvPr/>
          </p:nvCxnSpPr>
          <p:spPr>
            <a:xfrm>
              <a:off x="4469757" y="4469759"/>
              <a:ext cx="509286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163A47E-D6BA-EF41-BC02-55E343CEF41D}"/>
                </a:ext>
              </a:extLst>
            </p:cNvPr>
            <p:cNvCxnSpPr/>
            <p:nvPr/>
          </p:nvCxnSpPr>
          <p:spPr>
            <a:xfrm>
              <a:off x="4469757" y="4980972"/>
              <a:ext cx="509286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97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8"/>
    </mc:Choice>
    <mc:Fallback>
      <p:transition spd="slow" advTm="10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468" y="3283516"/>
            <a:ext cx="8202277" cy="58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952" y="554549"/>
            <a:ext cx="7409885" cy="6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865" y="1705166"/>
            <a:ext cx="8975135" cy="140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11" y="4294041"/>
            <a:ext cx="8250434" cy="128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6788259" y="2196510"/>
            <a:ext cx="1646494" cy="309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46311" y="2503893"/>
            <a:ext cx="1272523" cy="15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219710" y="2505811"/>
            <a:ext cx="1972620" cy="77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422074" y="5019391"/>
            <a:ext cx="2979688" cy="94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26057" y="5032219"/>
            <a:ext cx="1916417" cy="79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691529" y="1940788"/>
            <a:ext cx="3223279" cy="345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65801" y="1146596"/>
            <a:ext cx="689390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Birks, </a:t>
            </a:r>
            <a:r>
              <a:rPr lang="en-US" dirty="0" err="1"/>
              <a:t>Giesecke</a:t>
            </a:r>
            <a:r>
              <a:rPr lang="en-US" dirty="0"/>
              <a:t>, Hewitt, </a:t>
            </a:r>
            <a:r>
              <a:rPr lang="en-US" dirty="0" err="1"/>
              <a:t>Tzadakis</a:t>
            </a:r>
            <a:r>
              <a:rPr lang="en-US" dirty="0"/>
              <a:t>, Bakke &amp; Birks (2012) Science 388: 742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4440" y="3883631"/>
            <a:ext cx="2629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Parducci</a:t>
            </a:r>
            <a:r>
              <a:rPr lang="en-US" dirty="0"/>
              <a:t> et al. (2012): 742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6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93"/>
    </mc:Choice>
    <mc:Fallback>
      <p:transition spd="slow" advTm="24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365126"/>
            <a:ext cx="7504860" cy="216347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5679" y="4267425"/>
            <a:ext cx="2544907" cy="1696605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72" y="2919066"/>
            <a:ext cx="1543451" cy="1979313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298" y="3472755"/>
            <a:ext cx="1540624" cy="1981196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315" y="3908722"/>
            <a:ext cx="1522433" cy="1965621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564" y="4267425"/>
            <a:ext cx="1503351" cy="1934034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28650" y="4898379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1850s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25240" y="54520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1910s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67771" y="588991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1950s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67590" y="619083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1970s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0219" y="5919454"/>
            <a:ext cx="161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Historical maps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110282" y="2791119"/>
            <a:ext cx="3102281" cy="1517799"/>
          </a:xfrm>
        </p:spPr>
        <p:txBody>
          <a:bodyPr/>
          <a:lstStyle/>
          <a:p>
            <a:r>
              <a:rPr lang="nb-NO" dirty="0"/>
              <a:t>DNA </a:t>
            </a:r>
            <a:r>
              <a:rPr lang="nb-NO" dirty="0" err="1"/>
              <a:t>leaching</a:t>
            </a:r>
            <a:r>
              <a:rPr lang="nb-NO" dirty="0"/>
              <a:t>? </a:t>
            </a:r>
          </a:p>
          <a:p>
            <a:r>
              <a:rPr lang="nb-NO" dirty="0"/>
              <a:t>DNA from pollen?    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89550" y="2698122"/>
            <a:ext cx="14390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nb-NO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94465" y="3166995"/>
            <a:ext cx="14390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nb-NO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72524" y="209079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45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64"/>
    </mc:Choice>
    <mc:Fallback>
      <p:transition spd="slow" advTm="1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45"/>
          <a:stretch/>
        </p:blipFill>
        <p:spPr>
          <a:xfrm>
            <a:off x="628650" y="147785"/>
            <a:ext cx="7675562" cy="17592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F93391B-AA33-384F-AA20-927E6DD17E14}"/>
              </a:ext>
            </a:extLst>
          </p:cNvPr>
          <p:cNvGrpSpPr/>
          <p:nvPr/>
        </p:nvGrpSpPr>
        <p:grpSpPr>
          <a:xfrm>
            <a:off x="452237" y="2124396"/>
            <a:ext cx="4582751" cy="4264791"/>
            <a:chOff x="890083" y="621360"/>
            <a:chExt cx="6052347" cy="50626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7B4AA0-021D-DF4C-AAD9-6C6D1D154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967" y="4425303"/>
              <a:ext cx="2021463" cy="1258716"/>
            </a:xfrm>
            <a:prstGeom prst="rect">
              <a:avLst/>
            </a:prstGeom>
            <a:ln>
              <a:solidFill>
                <a:schemeClr val="tx1">
                  <a:lumMod val="95000"/>
                </a:schemeClr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68BFF6-2AC1-9749-B35B-5D2D557A7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083" y="3158576"/>
              <a:ext cx="2240000" cy="1260000"/>
            </a:xfrm>
            <a:prstGeom prst="rect">
              <a:avLst/>
            </a:prstGeom>
            <a:ln w="6350">
              <a:solidFill>
                <a:schemeClr val="tx1">
                  <a:lumMod val="95000"/>
                </a:schemeClr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896B4C-A08C-DC45-9839-C79F4F3B0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083" y="622519"/>
              <a:ext cx="2240000" cy="1260000"/>
            </a:xfrm>
            <a:prstGeom prst="rect">
              <a:avLst/>
            </a:prstGeom>
            <a:ln w="6350">
              <a:solidFill>
                <a:schemeClr val="tx1">
                  <a:lumMod val="95000"/>
                </a:schemeClr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850436-B721-0F42-947F-AEC17BDF5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5215" y="622519"/>
              <a:ext cx="2001041" cy="1260000"/>
            </a:xfrm>
            <a:prstGeom prst="rect">
              <a:avLst/>
            </a:prstGeom>
            <a:ln w="6350">
              <a:solidFill>
                <a:schemeClr val="tx1">
                  <a:lumMod val="95000"/>
                </a:schemeClr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2F8265-966F-2A45-9890-7B117788F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6253" y="621360"/>
              <a:ext cx="1906177" cy="1260000"/>
            </a:xfrm>
            <a:prstGeom prst="rect">
              <a:avLst/>
            </a:prstGeom>
            <a:ln w="6350">
              <a:solidFill>
                <a:schemeClr val="tx1">
                  <a:lumMod val="95000"/>
                </a:schemeClr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F54179-FDCF-8F41-A740-08F1C5D8D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084" y="1886122"/>
              <a:ext cx="2212962" cy="1267200"/>
            </a:xfrm>
            <a:prstGeom prst="rect">
              <a:avLst/>
            </a:prstGeom>
            <a:ln w="6350">
              <a:solidFill>
                <a:schemeClr val="tx1">
                  <a:lumMod val="95000"/>
                </a:schemeClr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AEA348F-DB57-8544-AC4F-B9C7C921C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5215" y="1888185"/>
              <a:ext cx="2001042" cy="1269232"/>
            </a:xfrm>
            <a:prstGeom prst="rect">
              <a:avLst/>
            </a:prstGeom>
            <a:ln w="6350">
              <a:solidFill>
                <a:schemeClr val="tx1">
                  <a:lumMod val="95000"/>
                </a:schemeClr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DCAA30-90E4-B44D-8204-FF17EC1F2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6255" y="1893131"/>
              <a:ext cx="1906172" cy="1267200"/>
            </a:xfrm>
            <a:prstGeom prst="rect">
              <a:avLst/>
            </a:prstGeom>
            <a:ln w="6350">
              <a:solidFill>
                <a:schemeClr val="tx1">
                  <a:lumMod val="95000"/>
                </a:schemeClr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EA1DB62-CC58-434F-AF39-DFB3571A7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5216" y="3158576"/>
              <a:ext cx="2001040" cy="1260000"/>
            </a:xfrm>
            <a:prstGeom prst="rect">
              <a:avLst/>
            </a:prstGeom>
            <a:ln w="6350">
              <a:solidFill>
                <a:schemeClr val="tx1">
                  <a:lumMod val="95000"/>
                </a:schemeClr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DE6E0F-B3B6-A44F-A2BD-BD61ADE36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6254" y="3158081"/>
              <a:ext cx="1906176" cy="1260000"/>
            </a:xfrm>
            <a:prstGeom prst="rect">
              <a:avLst/>
            </a:prstGeom>
            <a:ln w="6350">
              <a:solidFill>
                <a:schemeClr val="tx1">
                  <a:lumMod val="95000"/>
                </a:schemeClr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BCC0B6-CA79-0748-A92E-D8494B7AC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083" y="4424019"/>
              <a:ext cx="2145132" cy="1260000"/>
            </a:xfrm>
            <a:prstGeom prst="rect">
              <a:avLst/>
            </a:prstGeom>
            <a:ln w="6350">
              <a:solidFill>
                <a:schemeClr val="tx1">
                  <a:lumMod val="95000"/>
                </a:schemeClr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89ED455-6908-534D-A8AC-80D90D9F8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5214" y="4424019"/>
              <a:ext cx="2001035" cy="1260000"/>
            </a:xfrm>
            <a:prstGeom prst="rect">
              <a:avLst/>
            </a:prstGeom>
            <a:ln w="6350">
              <a:solidFill>
                <a:schemeClr val="tx1">
                  <a:lumMod val="95000"/>
                </a:schemeClr>
              </a:solidFill>
            </a:ln>
          </p:spPr>
        </p:pic>
      </p:grpSp>
      <p:pic>
        <p:nvPicPr>
          <p:cNvPr id="29" name="Content Placeholder 4">
            <a:extLst>
              <a:ext uri="{FF2B5EF4-FFF2-40B4-BE49-F238E27FC236}">
                <a16:creationId xmlns:a16="http://schemas.microsoft.com/office/drawing/2014/main" id="{F88FA61E-A985-FC44-8473-C8B86EFEA4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90" b="84435"/>
          <a:stretch/>
        </p:blipFill>
        <p:spPr>
          <a:xfrm>
            <a:off x="895731" y="291924"/>
            <a:ext cx="1651023" cy="4047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D858507-E1AA-0642-8205-538C279FE093}"/>
              </a:ext>
            </a:extLst>
          </p:cNvPr>
          <p:cNvSpPr txBox="1"/>
          <p:nvPr/>
        </p:nvSpPr>
        <p:spPr>
          <a:xfrm>
            <a:off x="5215918" y="2319044"/>
            <a:ext cx="46308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800" dirty="0"/>
              <a:t>Local origin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800" dirty="0"/>
              <a:t>Detection depends on: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2800" dirty="0"/>
              <a:t>abundance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2800" dirty="0"/>
              <a:t>family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2800" dirty="0"/>
              <a:t>distance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2800" dirty="0"/>
              <a:t>site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800" dirty="0"/>
              <a:t>Aquatic especially well detected</a:t>
            </a:r>
          </a:p>
        </p:txBody>
      </p:sp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6D27583D-891A-EF4F-89B5-D1DA15DFB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45"/>
          <a:stretch/>
        </p:blipFill>
        <p:spPr>
          <a:xfrm>
            <a:off x="440816" y="147785"/>
            <a:ext cx="7675562" cy="1759270"/>
          </a:xfrm>
          <a:prstGeom prst="rect">
            <a:avLst/>
          </a:prstGeom>
        </p:spPr>
      </p:pic>
      <p:pic>
        <p:nvPicPr>
          <p:cNvPr id="32" name="Content Placeholder 4">
            <a:extLst>
              <a:ext uri="{FF2B5EF4-FFF2-40B4-BE49-F238E27FC236}">
                <a16:creationId xmlns:a16="http://schemas.microsoft.com/office/drawing/2014/main" id="{A243BE55-03ED-7149-A3D1-C075EA8981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90" b="84435"/>
          <a:stretch/>
        </p:blipFill>
        <p:spPr>
          <a:xfrm>
            <a:off x="707897" y="291924"/>
            <a:ext cx="1651023" cy="40474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EGU 2020   inger.g.alsos@uit.no</a:t>
            </a:r>
            <a:endParaRPr lang="nb-NO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4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83"/>
    </mc:Choice>
    <mc:Fallback>
      <p:transition spd="slow" advTm="26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0.4"/>
</p:tagLst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2_AU2007">
  <a:themeElements>
    <a:clrScheme name="">
      <a:dk1>
        <a:srgbClr val="000000"/>
      </a:dk1>
      <a:lt1>
        <a:srgbClr val="FFFFFF"/>
      </a:lt1>
      <a:dk2>
        <a:srgbClr val="81A0C6"/>
      </a:dk2>
      <a:lt2>
        <a:srgbClr val="03428E"/>
      </a:lt2>
      <a:accent1>
        <a:srgbClr val="FFFFFF"/>
      </a:accent1>
      <a:accent2>
        <a:srgbClr val="808092"/>
      </a:accent2>
      <a:accent3>
        <a:srgbClr val="FFFFFF"/>
      </a:accent3>
      <a:accent4>
        <a:srgbClr val="000000"/>
      </a:accent4>
      <a:accent5>
        <a:srgbClr val="FFFFFF"/>
      </a:accent5>
      <a:accent6>
        <a:srgbClr val="737384"/>
      </a:accent6>
      <a:hlink>
        <a:srgbClr val="03428E"/>
      </a:hlink>
      <a:folHlink>
        <a:srgbClr val="03428E"/>
      </a:folHlink>
    </a:clrScheme>
    <a:fontScheme name="AU2003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</a:objectDefaults>
  <a:extraClrSchemeLst>
    <a:extraClrScheme>
      <a:clrScheme name="AU20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20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20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20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20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20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20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20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20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20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20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20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2003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2003 14">
        <a:dk1>
          <a:srgbClr val="000000"/>
        </a:dk1>
        <a:lt1>
          <a:srgbClr val="0066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AAB8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2003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97932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BBE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2003 16">
        <a:dk1>
          <a:srgbClr val="000000"/>
        </a:dk1>
        <a:lt1>
          <a:srgbClr val="FFFFFF"/>
        </a:lt1>
        <a:dk2>
          <a:srgbClr val="000000"/>
        </a:dk2>
        <a:lt2>
          <a:srgbClr val="808092"/>
        </a:lt2>
        <a:accent1>
          <a:srgbClr val="03428E"/>
        </a:accent1>
        <a:accent2>
          <a:srgbClr val="81A0C6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7491B3"/>
        </a:accent6>
        <a:hlink>
          <a:srgbClr val="E6ECF4"/>
        </a:hlink>
        <a:folHlink>
          <a:srgbClr val="E5E5E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49429</TotalTime>
  <Words>844</Words>
  <Application>Microsoft Office PowerPoint</Application>
  <PresentationFormat>On-screen Show (4:3)</PresentationFormat>
  <Paragraphs>164</Paragraphs>
  <Slides>18</Slides>
  <Notes>17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AU Passata</vt:lpstr>
      <vt:lpstr>Calibri</vt:lpstr>
      <vt:lpstr>Helvetica</vt:lpstr>
      <vt:lpstr>Tw Cen MT</vt:lpstr>
      <vt:lpstr>Wingdings</vt:lpstr>
      <vt:lpstr>Depth</vt:lpstr>
      <vt:lpstr>2_AU2007</vt:lpstr>
      <vt:lpstr> Ancient sedimentary DNA reveals long-term  impact of climate change on northern flora </vt:lpstr>
      <vt:lpstr>150 year debate</vt:lpstr>
      <vt:lpstr>Modern DNA: Indirect evidence of glacial survival</vt:lpstr>
      <vt:lpstr>Modern DNA:         92% Tabula rasa</vt:lpstr>
      <vt:lpstr>New contribution from sedaDNA</vt:lpstr>
      <vt:lpstr>PowerPoint Presentation</vt:lpstr>
      <vt:lpstr>PowerPoint Presentation</vt:lpstr>
      <vt:lpstr>PowerPoint Presentation</vt:lpstr>
      <vt:lpstr>PowerPoint Presentation</vt:lpstr>
      <vt:lpstr>Three new cores from Andøya</vt:lpstr>
      <vt:lpstr>Scattered pine and spruce</vt:lpstr>
      <vt:lpstr>Last Glacial Maximum environmental conditions at Andøya, northern Norway; evidence for a northern ice-edge ecological “hotspot”</vt:lpstr>
      <vt:lpstr>PowerPoint Presentation</vt:lpstr>
      <vt:lpstr>Finding variation within species is possible</vt:lpstr>
      <vt:lpstr>We have the reference libary needed for further developing sedaDNA studies</vt:lpstr>
      <vt:lpstr>Ice Age Genomic Tracking of Refugia and Postglacial Dispersal</vt:lpstr>
      <vt:lpstr>Ice Age Genomic Tracking of Refugia and Postglacial Dispersal</vt:lpstr>
      <vt:lpstr>PowerPoint Presentation</vt:lpstr>
    </vt:vector>
  </TitlesOfParts>
  <Company>UiT Norges arktiske universitet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 Age Genomic Tracking of Refugia and Postglacial Dispersal</dc:title>
  <dc:creator>Inger Greve Alsos</dc:creator>
  <cp:lastModifiedBy>Inger Greve Alsos</cp:lastModifiedBy>
  <cp:revision>754</cp:revision>
  <cp:lastPrinted>2020-01-27T10:10:51Z</cp:lastPrinted>
  <dcterms:created xsi:type="dcterms:W3CDTF">2018-07-24T07:29:18Z</dcterms:created>
  <dcterms:modified xsi:type="dcterms:W3CDTF">2020-05-03T11:28:41Z</dcterms:modified>
</cp:coreProperties>
</file>