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4" r:id="rId3"/>
    <p:sldId id="309" r:id="rId4"/>
    <p:sldId id="313" r:id="rId5"/>
    <p:sldId id="257" r:id="rId6"/>
    <p:sldId id="312" r:id="rId7"/>
    <p:sldId id="305" r:id="rId8"/>
    <p:sldId id="311" r:id="rId9"/>
    <p:sldId id="304" r:id="rId10"/>
    <p:sldId id="307" r:id="rId11"/>
    <p:sldId id="308" r:id="rId12"/>
    <p:sldId id="306" r:id="rId13"/>
    <p:sldId id="314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>
        <p:scale>
          <a:sx n="60" d="100"/>
          <a:sy n="60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.geos.ed.ac.uk\whaler\monthly_means\VO_ver0125\predict_data\pred.swarm.sn.e-4.te3.dbphdr.to.VO0138.x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.geos.ed.ac.uk\whaler\monthly_means\VO_ver0125\predict_data\pred.swarm.sn.e-4.te3.dbthdth.to.VO0138.x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.geos.ed.ac.uk\whaler\monthly_means\VO_ver0125\predict_data\pred.swarm.sn.e-4.te3.dbrdr.to.VO013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.geos.ed.ac.uk\whaler\monthly_means\VO_ver0125\predict_data\pred.swarm.sn.e-4.te3.dbthdr.to.VO0138.xl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.geos.ed.ac.uk\whaler\monthly_means\VO_ver0125\predict_data\pred.swarm.sn.e-4.te3.dbphdph.to.VO0138.xl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.geos.ed.ac.uk\whaler\monthly_means\VO_ver0125\predict_data\pred.swarm.sn.e-4.te3.dbthdph.to.VO0138.xl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'pred.swarm.sn.e-4.te3.dbphdr.to'!$E$1:$E$15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'pred.swarm.sn.e-4.te3.dbphdr.to'!$F$1:$F$15</c:f>
              <c:numCache>
                <c:formatCode>General</c:formatCode>
                <c:ptCount val="15"/>
                <c:pt idx="0">
                  <c:v>-3.5300000000000002</c:v>
                </c:pt>
                <c:pt idx="1">
                  <c:v>-4.0200000000000005</c:v>
                </c:pt>
                <c:pt idx="2">
                  <c:v>-1.6199999999999999</c:v>
                </c:pt>
                <c:pt idx="3">
                  <c:v>-4.04</c:v>
                </c:pt>
                <c:pt idx="4">
                  <c:v>-2.37</c:v>
                </c:pt>
                <c:pt idx="5">
                  <c:v>-2.62</c:v>
                </c:pt>
                <c:pt idx="6">
                  <c:v>-1.76</c:v>
                </c:pt>
                <c:pt idx="7">
                  <c:v>-2.29</c:v>
                </c:pt>
                <c:pt idx="8">
                  <c:v>-3.4299999999999997</c:v>
                </c:pt>
                <c:pt idx="9">
                  <c:v>-5.66</c:v>
                </c:pt>
                <c:pt idx="10">
                  <c:v>-5.6899999999999995</c:v>
                </c:pt>
                <c:pt idx="11">
                  <c:v>-7.63</c:v>
                </c:pt>
                <c:pt idx="12">
                  <c:v>-7.46</c:v>
                </c:pt>
                <c:pt idx="13">
                  <c:v>-8.2799999999999994</c:v>
                </c:pt>
                <c:pt idx="14">
                  <c:v>-9.9699999999999989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D8-4863-B18A-A441658E706D}"/>
            </c:ext>
          </c:extLst>
        </c:ser>
        <c:ser>
          <c:idx val="1"/>
          <c:order val="1"/>
          <c:tx>
            <c:v>Strong norm prediction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'pred.swarm.sn.e-4.te3.dbphdr.to'!$E$1:$E$15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'pred.swarm.sn.e-4.te3.dbphdr.to'!$G$1:$G$15</c:f>
              <c:numCache>
                <c:formatCode>General</c:formatCode>
                <c:ptCount val="15"/>
                <c:pt idx="0">
                  <c:v>-0.13999999999999999</c:v>
                </c:pt>
                <c:pt idx="1">
                  <c:v>-0.49</c:v>
                </c:pt>
                <c:pt idx="2">
                  <c:v>-0.96000000000000008</c:v>
                </c:pt>
                <c:pt idx="3">
                  <c:v>-1.1000000000000001</c:v>
                </c:pt>
                <c:pt idx="4">
                  <c:v>-1.24</c:v>
                </c:pt>
                <c:pt idx="5">
                  <c:v>-1.6800000000000002</c:v>
                </c:pt>
                <c:pt idx="6">
                  <c:v>-1.64</c:v>
                </c:pt>
                <c:pt idx="7">
                  <c:v>-2.2399999999999998</c:v>
                </c:pt>
                <c:pt idx="8">
                  <c:v>-2.81</c:v>
                </c:pt>
                <c:pt idx="9">
                  <c:v>-3.93</c:v>
                </c:pt>
                <c:pt idx="10">
                  <c:v>-5.3</c:v>
                </c:pt>
                <c:pt idx="11">
                  <c:v>-5.9899999999999993</c:v>
                </c:pt>
                <c:pt idx="12">
                  <c:v>-6.8900000000000006</c:v>
                </c:pt>
                <c:pt idx="13">
                  <c:v>-7.31</c:v>
                </c:pt>
                <c:pt idx="14">
                  <c:v>-7.96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D8-4863-B18A-A441658E706D}"/>
            </c:ext>
          </c:extLst>
        </c:ser>
        <c:ser>
          <c:idx val="2"/>
          <c:order val="2"/>
          <c:tx>
            <c:v>Kinetic energy norm prediction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'pred.swarm.sn.e-4.te3.dbphdr.to'!$E$1:$E$15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'pred.swarm.sn.e-4.te3.dbphdr.to'!$H$1:$H$15</c:f>
              <c:numCache>
                <c:formatCode>General</c:formatCode>
                <c:ptCount val="15"/>
                <c:pt idx="0">
                  <c:v>-0.80999999999999994</c:v>
                </c:pt>
                <c:pt idx="1">
                  <c:v>-1.17</c:v>
                </c:pt>
                <c:pt idx="2">
                  <c:v>-1.64</c:v>
                </c:pt>
                <c:pt idx="3">
                  <c:v>-1.77</c:v>
                </c:pt>
                <c:pt idx="4">
                  <c:v>-2.06</c:v>
                </c:pt>
                <c:pt idx="5">
                  <c:v>-2.34</c:v>
                </c:pt>
                <c:pt idx="6">
                  <c:v>-2.4099999999999997</c:v>
                </c:pt>
                <c:pt idx="7">
                  <c:v>-2.87</c:v>
                </c:pt>
                <c:pt idx="8">
                  <c:v>-3.47</c:v>
                </c:pt>
                <c:pt idx="9">
                  <c:v>-4.57</c:v>
                </c:pt>
                <c:pt idx="10">
                  <c:v>-5.8100000000000005</c:v>
                </c:pt>
                <c:pt idx="11">
                  <c:v>-6.51</c:v>
                </c:pt>
                <c:pt idx="12">
                  <c:v>-7.29</c:v>
                </c:pt>
                <c:pt idx="13">
                  <c:v>-7.64</c:v>
                </c:pt>
                <c:pt idx="14">
                  <c:v>-8.2000000000000011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9D8-4863-B18A-A441658E7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035584"/>
        <c:axId val="641032960"/>
      </c:scatterChart>
      <c:valAx>
        <c:axId val="64103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32960"/>
        <c:crosses val="autoZero"/>
        <c:crossBetween val="midCat"/>
      </c:valAx>
      <c:valAx>
        <c:axId val="6410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35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'pred.swarm.sn.e-4.te3.dbthdth.t'!$E$1:$E$15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'pred.swarm.sn.e-4.te3.dbthdth.t'!$F$1:$F$15</c:f>
              <c:numCache>
                <c:formatCode>General</c:formatCode>
                <c:ptCount val="15"/>
                <c:pt idx="0">
                  <c:v>-7.14</c:v>
                </c:pt>
                <c:pt idx="1">
                  <c:v>-5.84</c:v>
                </c:pt>
                <c:pt idx="2">
                  <c:v>-3.31</c:v>
                </c:pt>
                <c:pt idx="3">
                  <c:v>-2.3199999999999998</c:v>
                </c:pt>
                <c:pt idx="4">
                  <c:v>-1.7799999999999998</c:v>
                </c:pt>
                <c:pt idx="5">
                  <c:v>-0.80999999999999994</c:v>
                </c:pt>
                <c:pt idx="6">
                  <c:v>0.84000000000000008</c:v>
                </c:pt>
                <c:pt idx="7">
                  <c:v>2.19</c:v>
                </c:pt>
                <c:pt idx="8">
                  <c:v>1.81</c:v>
                </c:pt>
                <c:pt idx="9">
                  <c:v>0.6</c:v>
                </c:pt>
                <c:pt idx="10">
                  <c:v>9.0000000000000011E-2</c:v>
                </c:pt>
                <c:pt idx="11">
                  <c:v>-0.98</c:v>
                </c:pt>
                <c:pt idx="12">
                  <c:v>-2.5500000000000003</c:v>
                </c:pt>
                <c:pt idx="13">
                  <c:v>-6.09</c:v>
                </c:pt>
                <c:pt idx="14">
                  <c:v>-7.58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70-4F03-8735-A3D1398CFA8A}"/>
            </c:ext>
          </c:extLst>
        </c:ser>
        <c:ser>
          <c:idx val="1"/>
          <c:order val="1"/>
          <c:tx>
            <c:v>Strong norm prediction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'pred.swarm.sn.e-4.te3.dbthdth.t'!$E$1:$E$15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'pred.swarm.sn.e-4.te3.dbthdth.t'!$G$1:$G$15</c:f>
              <c:numCache>
                <c:formatCode>General</c:formatCode>
                <c:ptCount val="15"/>
                <c:pt idx="0">
                  <c:v>-3.9899999999999998</c:v>
                </c:pt>
                <c:pt idx="1">
                  <c:v>-3.31</c:v>
                </c:pt>
                <c:pt idx="2">
                  <c:v>-2.96</c:v>
                </c:pt>
                <c:pt idx="3">
                  <c:v>-1.97</c:v>
                </c:pt>
                <c:pt idx="4">
                  <c:v>-1.27</c:v>
                </c:pt>
                <c:pt idx="5">
                  <c:v>-0.46</c:v>
                </c:pt>
                <c:pt idx="6">
                  <c:v>-0.13999999999999999</c:v>
                </c:pt>
                <c:pt idx="7">
                  <c:v>0.32</c:v>
                </c:pt>
                <c:pt idx="8">
                  <c:v>0.25999999999999995</c:v>
                </c:pt>
                <c:pt idx="9">
                  <c:v>-6.9999999999999993E-2</c:v>
                </c:pt>
                <c:pt idx="10">
                  <c:v>-1.02</c:v>
                </c:pt>
                <c:pt idx="11">
                  <c:v>-1.8699999999999999</c:v>
                </c:pt>
                <c:pt idx="12">
                  <c:v>-2.97</c:v>
                </c:pt>
                <c:pt idx="13">
                  <c:v>-4.05</c:v>
                </c:pt>
                <c:pt idx="14">
                  <c:v>-4.8900000000000006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70-4F03-8735-A3D1398CFA8A}"/>
            </c:ext>
          </c:extLst>
        </c:ser>
        <c:ser>
          <c:idx val="2"/>
          <c:order val="2"/>
          <c:tx>
            <c:v>Kinetic energy norm prediction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'pred.swarm.sn.e-4.te3.dbthdth.t'!$E$1:$E$15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'pred.swarm.sn.e-4.te3.dbthdth.t'!$H$1:$H$15</c:f>
              <c:numCache>
                <c:formatCode>General</c:formatCode>
                <c:ptCount val="15"/>
                <c:pt idx="0">
                  <c:v>-3.8899999999999997</c:v>
                </c:pt>
                <c:pt idx="1">
                  <c:v>-3.28</c:v>
                </c:pt>
                <c:pt idx="2">
                  <c:v>-2.8</c:v>
                </c:pt>
                <c:pt idx="3">
                  <c:v>-1.85</c:v>
                </c:pt>
                <c:pt idx="4">
                  <c:v>-1.03</c:v>
                </c:pt>
                <c:pt idx="5">
                  <c:v>-0.25</c:v>
                </c:pt>
                <c:pt idx="6">
                  <c:v>0.21000000000000002</c:v>
                </c:pt>
                <c:pt idx="7">
                  <c:v>0.63</c:v>
                </c:pt>
                <c:pt idx="8">
                  <c:v>0.7</c:v>
                </c:pt>
                <c:pt idx="9">
                  <c:v>0.35</c:v>
                </c:pt>
                <c:pt idx="10">
                  <c:v>-0.56999999999999995</c:v>
                </c:pt>
                <c:pt idx="11">
                  <c:v>-1.46</c:v>
                </c:pt>
                <c:pt idx="12">
                  <c:v>-2.68</c:v>
                </c:pt>
                <c:pt idx="13">
                  <c:v>-3.8400000000000003</c:v>
                </c:pt>
                <c:pt idx="14">
                  <c:v>-4.8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70-4F03-8735-A3D1398CF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0703064"/>
        <c:axId val="650705360"/>
      </c:scatterChart>
      <c:valAx>
        <c:axId val="650703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705360"/>
        <c:crosses val="autoZero"/>
        <c:crossBetween val="midCat"/>
      </c:valAx>
      <c:valAx>
        <c:axId val="65070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703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'pred.swarm.sn.e-4.te3.dbrdr.to'!$E$1:$E$15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'pred.swarm.sn.e-4.te3.dbrdr.to'!$F$1:$F$15</c:f>
              <c:numCache>
                <c:formatCode>General</c:formatCode>
                <c:ptCount val="15"/>
                <c:pt idx="0">
                  <c:v>15.63</c:v>
                </c:pt>
                <c:pt idx="1">
                  <c:v>12.059999999999999</c:v>
                </c:pt>
                <c:pt idx="2">
                  <c:v>8.91</c:v>
                </c:pt>
                <c:pt idx="3">
                  <c:v>7.21</c:v>
                </c:pt>
                <c:pt idx="4">
                  <c:v>4.7600000000000007</c:v>
                </c:pt>
                <c:pt idx="5">
                  <c:v>3.7</c:v>
                </c:pt>
                <c:pt idx="6">
                  <c:v>-0.25</c:v>
                </c:pt>
                <c:pt idx="7">
                  <c:v>-0.55000000000000004</c:v>
                </c:pt>
                <c:pt idx="8">
                  <c:v>-3.12</c:v>
                </c:pt>
                <c:pt idx="9">
                  <c:v>-0.53</c:v>
                </c:pt>
                <c:pt idx="10">
                  <c:v>2.69</c:v>
                </c:pt>
                <c:pt idx="11">
                  <c:v>6.1000000000000005</c:v>
                </c:pt>
                <c:pt idx="12">
                  <c:v>9.07</c:v>
                </c:pt>
                <c:pt idx="13">
                  <c:v>13.85</c:v>
                </c:pt>
                <c:pt idx="14">
                  <c:v>18.329999999999998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88-46B8-AE06-E50B004FF24D}"/>
            </c:ext>
          </c:extLst>
        </c:ser>
        <c:ser>
          <c:idx val="1"/>
          <c:order val="1"/>
          <c:tx>
            <c:v>Strong norm prediction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'pred.swarm.sn.e-4.te3.dbrdr.to'!$E$1:$E$15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'pred.swarm.sn.e-4.te3.dbrdr.to'!$G$1:$G$15</c:f>
              <c:numCache>
                <c:formatCode>General</c:formatCode>
                <c:ptCount val="15"/>
                <c:pt idx="0">
                  <c:v>10.62</c:v>
                </c:pt>
                <c:pt idx="1">
                  <c:v>9.01</c:v>
                </c:pt>
                <c:pt idx="2">
                  <c:v>8.370000000000001</c:v>
                </c:pt>
                <c:pt idx="3">
                  <c:v>5.94</c:v>
                </c:pt>
                <c:pt idx="4">
                  <c:v>4.3099999999999996</c:v>
                </c:pt>
                <c:pt idx="5">
                  <c:v>2.11</c:v>
                </c:pt>
                <c:pt idx="6">
                  <c:v>0.93</c:v>
                </c:pt>
                <c:pt idx="7">
                  <c:v>-0.37</c:v>
                </c:pt>
                <c:pt idx="8">
                  <c:v>-0.37</c:v>
                </c:pt>
                <c:pt idx="9">
                  <c:v>0.46</c:v>
                </c:pt>
                <c:pt idx="10">
                  <c:v>2.59</c:v>
                </c:pt>
                <c:pt idx="11">
                  <c:v>4.8599999999999994</c:v>
                </c:pt>
                <c:pt idx="12">
                  <c:v>7.53</c:v>
                </c:pt>
                <c:pt idx="13">
                  <c:v>10.4</c:v>
                </c:pt>
                <c:pt idx="14">
                  <c:v>12.409999999999998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88-46B8-AE06-E50B004FF24D}"/>
            </c:ext>
          </c:extLst>
        </c:ser>
        <c:ser>
          <c:idx val="2"/>
          <c:order val="2"/>
          <c:tx>
            <c:v>Kinetic energy norm prediction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'pred.swarm.sn.e-4.te3.dbrdr.to'!$E$1:$E$15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'pred.swarm.sn.e-4.te3.dbrdr.to'!$H$1:$H$15</c:f>
              <c:numCache>
                <c:formatCode>General</c:formatCode>
                <c:ptCount val="15"/>
                <c:pt idx="0">
                  <c:v>10.93</c:v>
                </c:pt>
                <c:pt idx="1">
                  <c:v>9.51</c:v>
                </c:pt>
                <c:pt idx="2">
                  <c:v>8.67</c:v>
                </c:pt>
                <c:pt idx="3">
                  <c:v>6.33</c:v>
                </c:pt>
                <c:pt idx="4">
                  <c:v>4.57</c:v>
                </c:pt>
                <c:pt idx="5">
                  <c:v>2.37</c:v>
                </c:pt>
                <c:pt idx="6">
                  <c:v>0.95</c:v>
                </c:pt>
                <c:pt idx="7">
                  <c:v>-0.32</c:v>
                </c:pt>
                <c:pt idx="8">
                  <c:v>-0.56999999999999995</c:v>
                </c:pt>
                <c:pt idx="9">
                  <c:v>0.27999999999999997</c:v>
                </c:pt>
                <c:pt idx="10">
                  <c:v>2.29</c:v>
                </c:pt>
                <c:pt idx="11">
                  <c:v>4.66</c:v>
                </c:pt>
                <c:pt idx="12">
                  <c:v>7.54</c:v>
                </c:pt>
                <c:pt idx="13">
                  <c:v>10.58</c:v>
                </c:pt>
                <c:pt idx="14">
                  <c:v>12.8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588-46B8-AE06-E50B004FF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626120"/>
        <c:axId val="640634648"/>
      </c:scatterChart>
      <c:valAx>
        <c:axId val="640626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634648"/>
        <c:crosses val="autoZero"/>
        <c:crossBetween val="midCat"/>
      </c:valAx>
      <c:valAx>
        <c:axId val="64063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626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'pred.swarm.sn.e-4.te3.dbthdr.to'!$E$1:$E$15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'pred.swarm.sn.e-4.te3.dbthdr.to'!$F$1:$F$15</c:f>
              <c:numCache>
                <c:formatCode>General</c:formatCode>
                <c:ptCount val="15"/>
                <c:pt idx="0">
                  <c:v>10.02</c:v>
                </c:pt>
                <c:pt idx="1">
                  <c:v>10.91</c:v>
                </c:pt>
                <c:pt idx="2">
                  <c:v>10.059999999999999</c:v>
                </c:pt>
                <c:pt idx="3">
                  <c:v>10.34</c:v>
                </c:pt>
                <c:pt idx="4">
                  <c:v>8.0300000000000011</c:v>
                </c:pt>
                <c:pt idx="5">
                  <c:v>8.89</c:v>
                </c:pt>
                <c:pt idx="6">
                  <c:v>7.95</c:v>
                </c:pt>
                <c:pt idx="7">
                  <c:v>8.9200000000000017</c:v>
                </c:pt>
                <c:pt idx="8">
                  <c:v>8.65</c:v>
                </c:pt>
                <c:pt idx="9">
                  <c:v>9.01</c:v>
                </c:pt>
                <c:pt idx="10">
                  <c:v>9.4499999999999993</c:v>
                </c:pt>
                <c:pt idx="11">
                  <c:v>10.53</c:v>
                </c:pt>
                <c:pt idx="12">
                  <c:v>11.41</c:v>
                </c:pt>
                <c:pt idx="13">
                  <c:v>11.950000000000001</c:v>
                </c:pt>
                <c:pt idx="14">
                  <c:v>13.24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A2-4BE6-A17D-05C1D77C84F9}"/>
            </c:ext>
          </c:extLst>
        </c:ser>
        <c:ser>
          <c:idx val="1"/>
          <c:order val="1"/>
          <c:tx>
            <c:v>Strong norm prediction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'pred.swarm.sn.e-4.te3.dbthdr.to'!$E$1:$E$15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'pred.swarm.sn.e-4.te3.dbthdr.to'!$G$1:$G$15</c:f>
              <c:numCache>
                <c:formatCode>General</c:formatCode>
                <c:ptCount val="15"/>
                <c:pt idx="0">
                  <c:v>9.4599999999999991</c:v>
                </c:pt>
                <c:pt idx="1">
                  <c:v>9.5399999999999991</c:v>
                </c:pt>
                <c:pt idx="2">
                  <c:v>9.33</c:v>
                </c:pt>
                <c:pt idx="3">
                  <c:v>9.4</c:v>
                </c:pt>
                <c:pt idx="4">
                  <c:v>9.0900000000000016</c:v>
                </c:pt>
                <c:pt idx="5">
                  <c:v>8.75</c:v>
                </c:pt>
                <c:pt idx="6">
                  <c:v>8.58</c:v>
                </c:pt>
                <c:pt idx="7">
                  <c:v>8.57</c:v>
                </c:pt>
                <c:pt idx="8">
                  <c:v>8.4499999999999993</c:v>
                </c:pt>
                <c:pt idx="9">
                  <c:v>8.9200000000000017</c:v>
                </c:pt>
                <c:pt idx="10">
                  <c:v>9.14</c:v>
                </c:pt>
                <c:pt idx="11">
                  <c:v>9.93</c:v>
                </c:pt>
                <c:pt idx="12">
                  <c:v>10.4</c:v>
                </c:pt>
                <c:pt idx="13">
                  <c:v>10.94</c:v>
                </c:pt>
                <c:pt idx="14">
                  <c:v>11.45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A2-4BE6-A17D-05C1D77C84F9}"/>
            </c:ext>
          </c:extLst>
        </c:ser>
        <c:ser>
          <c:idx val="2"/>
          <c:order val="2"/>
          <c:tx>
            <c:v>Kinetic energy norm prediction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'pred.swarm.sn.e-4.te3.dbthdr.to'!$E$1:$E$15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'pred.swarm.sn.e-4.te3.dbthdr.to'!$H$1:$H$15</c:f>
              <c:numCache>
                <c:formatCode>General</c:formatCode>
                <c:ptCount val="15"/>
                <c:pt idx="0">
                  <c:v>9.23</c:v>
                </c:pt>
                <c:pt idx="1">
                  <c:v>9.34</c:v>
                </c:pt>
                <c:pt idx="2">
                  <c:v>9.07</c:v>
                </c:pt>
                <c:pt idx="3">
                  <c:v>9.2200000000000006</c:v>
                </c:pt>
                <c:pt idx="4">
                  <c:v>8.89</c:v>
                </c:pt>
                <c:pt idx="5">
                  <c:v>8.6199999999999992</c:v>
                </c:pt>
                <c:pt idx="6">
                  <c:v>8.4</c:v>
                </c:pt>
                <c:pt idx="7">
                  <c:v>8.48</c:v>
                </c:pt>
                <c:pt idx="8">
                  <c:v>8.34</c:v>
                </c:pt>
                <c:pt idx="9">
                  <c:v>8.85</c:v>
                </c:pt>
                <c:pt idx="10">
                  <c:v>9.08</c:v>
                </c:pt>
                <c:pt idx="11">
                  <c:v>9.8899999999999988</c:v>
                </c:pt>
                <c:pt idx="12">
                  <c:v>10.39</c:v>
                </c:pt>
                <c:pt idx="13">
                  <c:v>10.95</c:v>
                </c:pt>
                <c:pt idx="14">
                  <c:v>11.43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6A2-4BE6-A17D-05C1D77C8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047368"/>
        <c:axId val="642047696"/>
      </c:scatterChart>
      <c:valAx>
        <c:axId val="642047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47696"/>
        <c:crosses val="autoZero"/>
        <c:crossBetween val="midCat"/>
      </c:valAx>
      <c:valAx>
        <c:axId val="642047696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47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'pred.swarm.ke.e-1.te3.dbphdph'!$E$1:$E$15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'pred.swarm.ke.e-1.te3.dbphdph'!$F$1:$F$15</c:f>
              <c:numCache>
                <c:formatCode>General</c:formatCode>
                <c:ptCount val="15"/>
                <c:pt idx="0">
                  <c:v>-8.4899999999999984</c:v>
                </c:pt>
                <c:pt idx="1">
                  <c:v>-6.21</c:v>
                </c:pt>
                <c:pt idx="2">
                  <c:v>-5.6</c:v>
                </c:pt>
                <c:pt idx="3">
                  <c:v>-4.8899999999999997</c:v>
                </c:pt>
                <c:pt idx="4">
                  <c:v>-2.99</c:v>
                </c:pt>
                <c:pt idx="5">
                  <c:v>-2.9</c:v>
                </c:pt>
                <c:pt idx="6">
                  <c:v>-5.8999999999999997E-2</c:v>
                </c:pt>
                <c:pt idx="7">
                  <c:v>-1.63</c:v>
                </c:pt>
                <c:pt idx="8">
                  <c:v>-1.32</c:v>
                </c:pt>
                <c:pt idx="9">
                  <c:v>-7.0000000000000007E-2</c:v>
                </c:pt>
                <c:pt idx="10">
                  <c:v>-2.79</c:v>
                </c:pt>
                <c:pt idx="11">
                  <c:v>-5.12</c:v>
                </c:pt>
                <c:pt idx="12">
                  <c:v>-6.52</c:v>
                </c:pt>
                <c:pt idx="13">
                  <c:v>-7.76</c:v>
                </c:pt>
                <c:pt idx="14">
                  <c:v>-10.74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E6-48AF-8F88-891D3DEBD5DC}"/>
            </c:ext>
          </c:extLst>
        </c:ser>
        <c:ser>
          <c:idx val="1"/>
          <c:order val="1"/>
          <c:tx>
            <c:v>Strong norm prediction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'pred.swarm.ke.e-1.te3.dbphdph'!$E$1:$E$15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'pred.swarm.ke.e-1.te3.dbphdph'!$G$1:$G$15</c:f>
              <c:numCache>
                <c:formatCode>General</c:formatCode>
                <c:ptCount val="15"/>
                <c:pt idx="0">
                  <c:v>-6.63</c:v>
                </c:pt>
                <c:pt idx="1">
                  <c:v>-5.7</c:v>
                </c:pt>
                <c:pt idx="2">
                  <c:v>-5.41</c:v>
                </c:pt>
                <c:pt idx="3">
                  <c:v>-3.96</c:v>
                </c:pt>
                <c:pt idx="4">
                  <c:v>-3.04</c:v>
                </c:pt>
                <c:pt idx="5">
                  <c:v>-1.65</c:v>
                </c:pt>
                <c:pt idx="6">
                  <c:v>-0.79</c:v>
                </c:pt>
                <c:pt idx="7">
                  <c:v>0.05</c:v>
                </c:pt>
                <c:pt idx="8">
                  <c:v>0.11</c:v>
                </c:pt>
                <c:pt idx="9">
                  <c:v>-0.39</c:v>
                </c:pt>
                <c:pt idx="10">
                  <c:v>-1.57</c:v>
                </c:pt>
                <c:pt idx="11">
                  <c:v>-2.99</c:v>
                </c:pt>
                <c:pt idx="12">
                  <c:v>-4.55</c:v>
                </c:pt>
                <c:pt idx="13">
                  <c:v>-6.35</c:v>
                </c:pt>
                <c:pt idx="14">
                  <c:v>-7.52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E6-48AF-8F88-891D3DEBD5DC}"/>
            </c:ext>
          </c:extLst>
        </c:ser>
        <c:ser>
          <c:idx val="2"/>
          <c:order val="2"/>
          <c:tx>
            <c:v>Kinetic energy norm prediction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'pred.swarm.ke.e-1.te3.dbphdph'!$E$1:$E$15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'pred.swarm.ke.e-1.te3.dbphdph'!$H$1:$H$15</c:f>
              <c:numCache>
                <c:formatCode>General</c:formatCode>
                <c:ptCount val="15"/>
                <c:pt idx="0">
                  <c:v>-7.0299999999999994</c:v>
                </c:pt>
                <c:pt idx="1">
                  <c:v>-6.23</c:v>
                </c:pt>
                <c:pt idx="2">
                  <c:v>-5.87</c:v>
                </c:pt>
                <c:pt idx="3">
                  <c:v>-4.4799999999999995</c:v>
                </c:pt>
                <c:pt idx="4">
                  <c:v>-3.5500000000000003</c:v>
                </c:pt>
                <c:pt idx="5">
                  <c:v>-2.12</c:v>
                </c:pt>
                <c:pt idx="6">
                  <c:v>-1.1599999999999999</c:v>
                </c:pt>
                <c:pt idx="7">
                  <c:v>-0.31</c:v>
                </c:pt>
                <c:pt idx="8">
                  <c:v>-0.12999999999999998</c:v>
                </c:pt>
                <c:pt idx="9">
                  <c:v>-0.63</c:v>
                </c:pt>
                <c:pt idx="10">
                  <c:v>-1.71</c:v>
                </c:pt>
                <c:pt idx="11">
                  <c:v>-3.2</c:v>
                </c:pt>
                <c:pt idx="12">
                  <c:v>-4.87</c:v>
                </c:pt>
                <c:pt idx="13">
                  <c:v>-6.74</c:v>
                </c:pt>
                <c:pt idx="14">
                  <c:v>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6E6-48AF-8F88-891D3DEBD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258432"/>
        <c:axId val="537255480"/>
      </c:scatterChart>
      <c:valAx>
        <c:axId val="53725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255480"/>
        <c:crosses val="autoZero"/>
        <c:crossBetween val="midCat"/>
      </c:valAx>
      <c:valAx>
        <c:axId val="53725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258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'pred.swarm.sn.e-4.te3.dbthdph.t'!$E$1:$E$15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'pred.swarm.sn.e-4.te3.dbthdph.t'!$F$1:$F$15</c:f>
              <c:numCache>
                <c:formatCode>General</c:formatCode>
                <c:ptCount val="15"/>
                <c:pt idx="0">
                  <c:v>4.4799999999999995</c:v>
                </c:pt>
                <c:pt idx="1">
                  <c:v>4.8999999999999995</c:v>
                </c:pt>
                <c:pt idx="2">
                  <c:v>5.97</c:v>
                </c:pt>
                <c:pt idx="3">
                  <c:v>6.09</c:v>
                </c:pt>
                <c:pt idx="4">
                  <c:v>5.41</c:v>
                </c:pt>
                <c:pt idx="5">
                  <c:v>4.1500000000000004</c:v>
                </c:pt>
                <c:pt idx="6">
                  <c:v>7.11</c:v>
                </c:pt>
                <c:pt idx="7">
                  <c:v>5.24</c:v>
                </c:pt>
                <c:pt idx="8">
                  <c:v>6.8199999999999994</c:v>
                </c:pt>
                <c:pt idx="9">
                  <c:v>3.21</c:v>
                </c:pt>
                <c:pt idx="10">
                  <c:v>6.64</c:v>
                </c:pt>
                <c:pt idx="11">
                  <c:v>4.8099999999999996</c:v>
                </c:pt>
                <c:pt idx="12">
                  <c:v>8.1300000000000008</c:v>
                </c:pt>
                <c:pt idx="13">
                  <c:v>3.8</c:v>
                </c:pt>
                <c:pt idx="14">
                  <c:v>6.04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65-4946-BCAE-AA60847D96C6}"/>
            </c:ext>
          </c:extLst>
        </c:ser>
        <c:ser>
          <c:idx val="1"/>
          <c:order val="1"/>
          <c:tx>
            <c:v>Strong norm prediction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'pred.swarm.sn.e-4.te3.dbthdph.t'!$E$1:$E$15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'pred.swarm.sn.e-4.te3.dbthdph.t'!$G$1:$G$15</c:f>
              <c:numCache>
                <c:formatCode>General</c:formatCode>
                <c:ptCount val="15"/>
                <c:pt idx="0">
                  <c:v>3</c:v>
                </c:pt>
                <c:pt idx="1">
                  <c:v>2.78</c:v>
                </c:pt>
                <c:pt idx="2">
                  <c:v>2.79</c:v>
                </c:pt>
                <c:pt idx="3">
                  <c:v>2.7399999999999998</c:v>
                </c:pt>
                <c:pt idx="4">
                  <c:v>2.87</c:v>
                </c:pt>
                <c:pt idx="5">
                  <c:v>2.92</c:v>
                </c:pt>
                <c:pt idx="6">
                  <c:v>2.9099999999999997</c:v>
                </c:pt>
                <c:pt idx="7">
                  <c:v>2.92</c:v>
                </c:pt>
                <c:pt idx="8">
                  <c:v>3.04</c:v>
                </c:pt>
                <c:pt idx="9">
                  <c:v>3.13</c:v>
                </c:pt>
                <c:pt idx="10">
                  <c:v>3.22</c:v>
                </c:pt>
                <c:pt idx="11">
                  <c:v>3.23</c:v>
                </c:pt>
                <c:pt idx="12">
                  <c:v>3.21</c:v>
                </c:pt>
                <c:pt idx="13">
                  <c:v>3.13</c:v>
                </c:pt>
                <c:pt idx="14">
                  <c:v>3.0799999999999996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65-4946-BCAE-AA60847D96C6}"/>
            </c:ext>
          </c:extLst>
        </c:ser>
        <c:ser>
          <c:idx val="2"/>
          <c:order val="2"/>
          <c:tx>
            <c:v>Kinetic energy norm prediction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'pred.swarm.sn.e-4.te3.dbthdph.t'!$E$1:$E$15</c:f>
              <c:numCache>
                <c:formatCode>General</c:formatCode>
                <c:ptCount val="15"/>
                <c:pt idx="0">
                  <c:v>2014.33</c:v>
                </c:pt>
                <c:pt idx="1">
                  <c:v>2014.67</c:v>
                </c:pt>
                <c:pt idx="2">
                  <c:v>2015</c:v>
                </c:pt>
                <c:pt idx="3">
                  <c:v>2015.33</c:v>
                </c:pt>
                <c:pt idx="4">
                  <c:v>2015.67</c:v>
                </c:pt>
                <c:pt idx="5">
                  <c:v>2016</c:v>
                </c:pt>
                <c:pt idx="6">
                  <c:v>2016.33</c:v>
                </c:pt>
                <c:pt idx="7">
                  <c:v>2016.67</c:v>
                </c:pt>
                <c:pt idx="8">
                  <c:v>2017</c:v>
                </c:pt>
                <c:pt idx="9">
                  <c:v>2017.33</c:v>
                </c:pt>
                <c:pt idx="10">
                  <c:v>2017.67</c:v>
                </c:pt>
                <c:pt idx="11">
                  <c:v>2018</c:v>
                </c:pt>
                <c:pt idx="12">
                  <c:v>2018.33</c:v>
                </c:pt>
                <c:pt idx="13">
                  <c:v>2018.67</c:v>
                </c:pt>
                <c:pt idx="14">
                  <c:v>2019</c:v>
                </c:pt>
              </c:numCache>
            </c:numRef>
          </c:xVal>
          <c:yVal>
            <c:numRef>
              <c:f>'pred.swarm.sn.e-4.te3.dbthdph.t'!$H$1:$H$15</c:f>
              <c:numCache>
                <c:formatCode>General</c:formatCode>
                <c:ptCount val="15"/>
                <c:pt idx="0">
                  <c:v>2.87</c:v>
                </c:pt>
                <c:pt idx="1">
                  <c:v>2.69</c:v>
                </c:pt>
                <c:pt idx="2">
                  <c:v>2.68</c:v>
                </c:pt>
                <c:pt idx="3">
                  <c:v>2.64</c:v>
                </c:pt>
                <c:pt idx="4">
                  <c:v>2.75</c:v>
                </c:pt>
                <c:pt idx="5">
                  <c:v>2.85</c:v>
                </c:pt>
                <c:pt idx="6">
                  <c:v>2.81</c:v>
                </c:pt>
                <c:pt idx="7">
                  <c:v>2.87</c:v>
                </c:pt>
                <c:pt idx="8">
                  <c:v>3.0100000000000002</c:v>
                </c:pt>
                <c:pt idx="9">
                  <c:v>3.09</c:v>
                </c:pt>
                <c:pt idx="10">
                  <c:v>3.2</c:v>
                </c:pt>
                <c:pt idx="11">
                  <c:v>3.19</c:v>
                </c:pt>
                <c:pt idx="12">
                  <c:v>3.18</c:v>
                </c:pt>
                <c:pt idx="13">
                  <c:v>3.09</c:v>
                </c:pt>
                <c:pt idx="14">
                  <c:v>3.0100000000000002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D65-4946-BCAE-AA60847D9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175448"/>
        <c:axId val="548170856"/>
      </c:scatterChart>
      <c:valAx>
        <c:axId val="548175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70856"/>
        <c:crosses val="autoZero"/>
        <c:crossBetween val="midCat"/>
      </c:valAx>
      <c:valAx>
        <c:axId val="54817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75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7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0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7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1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5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40F8C-FB4B-4206-832F-64D1FC1E360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8145-4A80-41A3-AEF3-5FEE4DCF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image" Target="../media/image13.png"/><Relationship Id="rId5" Type="http://schemas.openxmlformats.org/officeDocument/2006/relationships/chart" Target="../charts/chart4.xml"/><Relationship Id="rId10" Type="http://schemas.openxmlformats.org/officeDocument/2006/relationships/image" Target="../media/image12.png"/><Relationship Id="rId4" Type="http://schemas.openxmlformats.org/officeDocument/2006/relationships/chart" Target="../charts/chart3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1848" y="535761"/>
            <a:ext cx="10426261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Core-mantle boundary flows obtained purely from Swarm secular variation gradient information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2859" y="3256978"/>
            <a:ext cx="10990053" cy="2885026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latin typeface="+mj-lt"/>
                <a:cs typeface="Arial" panose="020B0604020202020204" pitchFamily="34" charset="0"/>
              </a:rPr>
              <a:t>Kathy Whaler </a:t>
            </a:r>
          </a:p>
          <a:p>
            <a:r>
              <a:rPr lang="en-US" sz="4800" dirty="0">
                <a:latin typeface="+mj-lt"/>
                <a:cs typeface="Arial" panose="020B0604020202020204" pitchFamily="34" charset="0"/>
              </a:rPr>
              <a:t>University of </a:t>
            </a:r>
            <a:r>
              <a:rPr lang="en-US" sz="4800" dirty="0" smtClean="0">
                <a:latin typeface="+mj-lt"/>
                <a:cs typeface="Arial" panose="020B0604020202020204" pitchFamily="34" charset="0"/>
              </a:rPr>
              <a:t>Edinburgh</a:t>
            </a:r>
            <a:endParaRPr lang="en-US" sz="4800" dirty="0">
              <a:latin typeface="+mj-lt"/>
              <a:cs typeface="Arial" panose="020B0604020202020204" pitchFamily="34" charset="0"/>
            </a:endParaRPr>
          </a:p>
          <a:p>
            <a:r>
              <a:rPr lang="en-US" sz="4800" dirty="0">
                <a:latin typeface="+mj-lt"/>
                <a:cs typeface="Arial" panose="020B0604020202020204" pitchFamily="34" charset="0"/>
              </a:rPr>
              <a:t>Magnus Hammer, Chris Finlay, Nils Olsen</a:t>
            </a:r>
          </a:p>
          <a:p>
            <a:r>
              <a:rPr lang="en-US" sz="4800" dirty="0">
                <a:latin typeface="+mj-lt"/>
                <a:cs typeface="Arial" panose="020B0604020202020204" pitchFamily="34" charset="0"/>
              </a:rPr>
              <a:t>DTU Space</a:t>
            </a:r>
            <a:endParaRPr lang="en-GB" sz="4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1" y="5113563"/>
            <a:ext cx="2267909" cy="1676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57" y="5523955"/>
            <a:ext cx="382252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5125"/>
            <a:ext cx="10993820" cy="1325563"/>
          </a:xfrm>
        </p:spPr>
        <p:txBody>
          <a:bodyPr/>
          <a:lstStyle/>
          <a:p>
            <a:r>
              <a:rPr lang="en-GB" dirty="0" smtClean="0"/>
              <a:t>Video of toroidal flow component over 2014-9</a:t>
            </a:r>
            <a:endParaRPr lang="en-GB" dirty="0"/>
          </a:p>
        </p:txBody>
      </p:sp>
      <p:pic>
        <p:nvPicPr>
          <p:cNvPr id="4" name="tor.swarm.e-1.te3.ke.epoch000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538" y="1825625"/>
            <a:ext cx="8669337" cy="4351338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9606455" y="5602016"/>
            <a:ext cx="166195" cy="5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54640" y="5443870"/>
            <a:ext cx="1019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20 km/year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615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Pacific region changes</a:t>
            </a:r>
            <a:endParaRPr lang="en-GB" dirty="0"/>
          </a:p>
        </p:txBody>
      </p:sp>
      <p:pic>
        <p:nvPicPr>
          <p:cNvPr id="4" name="flow.swarm.to.e-4.te3.sn.pa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7476" y="1380469"/>
            <a:ext cx="7482599" cy="4796494"/>
          </a:xfrm>
        </p:spPr>
      </p:pic>
    </p:spTree>
    <p:extLst>
      <p:ext uri="{BB962C8B-B14F-4D97-AF65-F5344CB8AC3E}">
        <p14:creationId xmlns:p14="http://schemas.microsoft.com/office/powerpoint/2010/main" val="40846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Next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 independent </a:t>
            </a:r>
            <a:r>
              <a:rPr lang="en-GB" dirty="0" smtClean="0"/>
              <a:t>gradient </a:t>
            </a:r>
            <a:r>
              <a:rPr lang="en-GB" dirty="0" smtClean="0"/>
              <a:t>components at VO located at  (6</a:t>
            </a:r>
            <a:r>
              <a:rPr lang="en-GB" dirty="0" smtClean="0">
                <a:sym typeface="Symbol" panose="05050102010706020507" pitchFamily="18" charset="2"/>
              </a:rPr>
              <a:t>N</a:t>
            </a:r>
            <a:r>
              <a:rPr lang="en-GB" dirty="0" smtClean="0"/>
              <a:t>,161</a:t>
            </a:r>
            <a:r>
              <a:rPr lang="en-GB" dirty="0" smtClean="0">
                <a:sym typeface="Symbol" panose="05050102010706020507" pitchFamily="18" charset="2"/>
              </a:rPr>
              <a:t>W</a:t>
            </a:r>
            <a:r>
              <a:rPr lang="en-GB" dirty="0" smtClean="0"/>
              <a:t>) in the Pacific between 2014 and </a:t>
            </a:r>
            <a:r>
              <a:rPr lang="en-GB" dirty="0" smtClean="0"/>
              <a:t>2019 and their predictions by two flows</a:t>
            </a:r>
            <a:endParaRPr lang="en-GB" dirty="0" smtClean="0"/>
          </a:p>
          <a:p>
            <a:r>
              <a:rPr lang="en-GB" dirty="0" smtClean="0"/>
              <a:t>Units are </a:t>
            </a:r>
            <a:r>
              <a:rPr lang="en-GB" dirty="0" err="1" smtClean="0"/>
              <a:t>p</a:t>
            </a:r>
            <a:r>
              <a:rPr lang="en-GB" dirty="0" err="1" smtClean="0"/>
              <a:t>T</a:t>
            </a:r>
            <a:r>
              <a:rPr lang="en-GB" dirty="0" smtClean="0"/>
              <a:t> </a:t>
            </a:r>
            <a:r>
              <a:rPr lang="en-GB" dirty="0" smtClean="0"/>
              <a:t>km</a:t>
            </a:r>
            <a:r>
              <a:rPr lang="en-GB" baseline="30000" dirty="0" smtClean="0"/>
              <a:t>-1</a:t>
            </a:r>
            <a:r>
              <a:rPr lang="en-GB" dirty="0" smtClean="0"/>
              <a:t> year</a:t>
            </a:r>
            <a:r>
              <a:rPr lang="en-GB" baseline="30000" dirty="0" smtClean="0"/>
              <a:t>-1</a:t>
            </a:r>
          </a:p>
          <a:p>
            <a:r>
              <a:rPr lang="en-GB" dirty="0" smtClean="0"/>
              <a:t>Vertical scales vary from plot to plot</a:t>
            </a:r>
          </a:p>
          <a:p>
            <a:r>
              <a:rPr lang="en-GB" dirty="0" smtClean="0"/>
              <a:t>Predictions </a:t>
            </a:r>
            <a:r>
              <a:rPr lang="en-GB" dirty="0" smtClean="0"/>
              <a:t>of strongly and weakly spatially regularised solutions </a:t>
            </a:r>
            <a:r>
              <a:rPr lang="en-GB" dirty="0" smtClean="0"/>
              <a:t>fit </a:t>
            </a:r>
            <a:r>
              <a:rPr lang="en-GB" dirty="0" smtClean="0"/>
              <a:t>equally well globally (</a:t>
            </a:r>
            <a:r>
              <a:rPr lang="en-GB" dirty="0" err="1" smtClean="0"/>
              <a:t>rms</a:t>
            </a:r>
            <a:r>
              <a:rPr lang="en-GB" dirty="0" smtClean="0"/>
              <a:t> misfit 1.2), and differ little at the VO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67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Time series and their predictions by flows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382702"/>
              </p:ext>
            </p:extLst>
          </p:nvPr>
        </p:nvGraphicFramePr>
        <p:xfrm>
          <a:off x="3914747" y="1605515"/>
          <a:ext cx="4165998" cy="242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15427"/>
              </p:ext>
            </p:extLst>
          </p:nvPr>
        </p:nvGraphicFramePr>
        <p:xfrm>
          <a:off x="8080744" y="4346851"/>
          <a:ext cx="4111256" cy="240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746753"/>
              </p:ext>
            </p:extLst>
          </p:nvPr>
        </p:nvGraphicFramePr>
        <p:xfrm>
          <a:off x="8072076" y="1605516"/>
          <a:ext cx="4119923" cy="242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569797"/>
              </p:ext>
            </p:extLst>
          </p:nvPr>
        </p:nvGraphicFramePr>
        <p:xfrm>
          <a:off x="4053761" y="4341047"/>
          <a:ext cx="4293970" cy="256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83606"/>
              </p:ext>
            </p:extLst>
          </p:nvPr>
        </p:nvGraphicFramePr>
        <p:xfrm>
          <a:off x="0" y="1597847"/>
          <a:ext cx="4157330" cy="243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643156"/>
              </p:ext>
            </p:extLst>
          </p:nvPr>
        </p:nvGraphicFramePr>
        <p:xfrm>
          <a:off x="0" y="4351499"/>
          <a:ext cx="4327451" cy="257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71694" y="1301530"/>
                <a:ext cx="784061" cy="409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94" y="1301530"/>
                <a:ext cx="784061" cy="409023"/>
              </a:xfrm>
              <a:prstGeom prst="rect">
                <a:avLst/>
              </a:prstGeom>
              <a:blipFill>
                <a:blip r:embed="rId8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721538" y="1331885"/>
                <a:ext cx="748923" cy="409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8" y="1331885"/>
                <a:ext cx="748923" cy="409023"/>
              </a:xfrm>
              <a:prstGeom prst="rect">
                <a:avLst/>
              </a:prstGeom>
              <a:blipFill>
                <a:blip r:embed="rId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684664" y="1400569"/>
                <a:ext cx="712054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64" y="1400569"/>
                <a:ext cx="712054" cy="3779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742569" y="4096355"/>
                <a:ext cx="774956" cy="409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569" y="4096355"/>
                <a:ext cx="774956" cy="409023"/>
              </a:xfrm>
              <a:prstGeom prst="rect">
                <a:avLst/>
              </a:prstGeom>
              <a:blipFill>
                <a:blip r:embed="rId11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726091" y="4133148"/>
                <a:ext cx="739818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091" y="4133148"/>
                <a:ext cx="739818" cy="377989"/>
              </a:xfrm>
              <a:prstGeom prst="rect">
                <a:avLst/>
              </a:prstGeom>
              <a:blipFill>
                <a:blip r:embed="rId1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927971" y="4143775"/>
                <a:ext cx="757066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971" y="4143775"/>
                <a:ext cx="757066" cy="377989"/>
              </a:xfrm>
              <a:prstGeom prst="rect">
                <a:avLst/>
              </a:prstGeom>
              <a:blipFill>
                <a:blip r:embed="rId1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4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Satisfactory flow models derived </a:t>
            </a:r>
            <a:r>
              <a:rPr lang="en-GB" dirty="0" smtClean="0"/>
              <a:t>on</a:t>
            </a:r>
            <a:r>
              <a:rPr lang="en-GB" dirty="0" smtClean="0"/>
              <a:t>ly </a:t>
            </a:r>
            <a:r>
              <a:rPr lang="en-GB" dirty="0"/>
              <a:t>from </a:t>
            </a:r>
            <a:r>
              <a:rPr lang="en-GB" dirty="0" smtClean="0"/>
              <a:t>satellite </a:t>
            </a:r>
            <a:r>
              <a:rPr lang="en-GB" dirty="0"/>
              <a:t>VO SV </a:t>
            </a:r>
            <a:r>
              <a:rPr lang="en-GB" dirty="0" smtClean="0"/>
              <a:t>gradients obtained from ~5 years of Swarm data</a:t>
            </a:r>
            <a:endParaRPr lang="en-GB" dirty="0" smtClean="0"/>
          </a:p>
          <a:p>
            <a:r>
              <a:rPr lang="en-GB" dirty="0" smtClean="0"/>
              <a:t>Very </a:t>
            </a:r>
            <a:r>
              <a:rPr lang="en-GB" dirty="0"/>
              <a:t>little flow change required </a:t>
            </a:r>
          </a:p>
          <a:p>
            <a:r>
              <a:rPr lang="en-GB" dirty="0" smtClean="0"/>
              <a:t>2017 jerk involves a flow acceleration </a:t>
            </a:r>
          </a:p>
          <a:p>
            <a:r>
              <a:rPr lang="en-GB" dirty="0" smtClean="0"/>
              <a:t>Temporally and spatially regularised flows under-predict the jerk amplitude</a:t>
            </a:r>
          </a:p>
        </p:txBody>
      </p:sp>
    </p:spTree>
    <p:extLst>
      <p:ext uri="{BB962C8B-B14F-4D97-AF65-F5344CB8AC3E}">
        <p14:creationId xmlns:p14="http://schemas.microsoft.com/office/powerpoint/2010/main" val="34058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Previous work</a:t>
            </a:r>
          </a:p>
          <a:p>
            <a:r>
              <a:rPr lang="en-GB" dirty="0" smtClean="0"/>
              <a:t>Data </a:t>
            </a:r>
            <a:endParaRPr lang="en-GB" dirty="0" smtClean="0"/>
          </a:p>
          <a:p>
            <a:r>
              <a:rPr lang="en-GB" dirty="0" smtClean="0"/>
              <a:t>Flow inversion</a:t>
            </a:r>
          </a:p>
          <a:p>
            <a:r>
              <a:rPr lang="en-GB" dirty="0" smtClean="0"/>
              <a:t>Pacific jerk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9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Virtual Observatories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572"/>
            <a:ext cx="10515600" cy="5013435"/>
          </a:xfrm>
        </p:spPr>
        <p:txBody>
          <a:bodyPr>
            <a:normAutofit/>
          </a:bodyPr>
          <a:lstStyle/>
          <a:p>
            <a:r>
              <a:rPr lang="en-GB" dirty="0" smtClean="0"/>
              <a:t>Virtual observatories (VOs) are a way of reducing large quantities of satellite data to estimates of magnetic field quantities at a set of target points as a function of time, mimicking the time series obtained from ground observatories</a:t>
            </a:r>
          </a:p>
          <a:p>
            <a:r>
              <a:rPr lang="en-GB" dirty="0" smtClean="0"/>
              <a:t>Data within a vertical cylinder whose axis passes through the target point are used</a:t>
            </a:r>
          </a:p>
          <a:p>
            <a:r>
              <a:rPr lang="en-GB" dirty="0" smtClean="0"/>
              <a:t>Data are reduced to values at the target point using a potential representation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42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Previously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DTU group have made several key improvements to VO methodology</a:t>
            </a:r>
          </a:p>
          <a:p>
            <a:r>
              <a:rPr lang="en-GB" dirty="0"/>
              <a:t>This includes producing spatial gradients of the field in addition to the magnetic </a:t>
            </a:r>
            <a:r>
              <a:rPr lang="en-GB" dirty="0" smtClean="0"/>
              <a:t>field, </a:t>
            </a:r>
            <a:r>
              <a:rPr lang="en-GB" dirty="0"/>
              <a:t>and its time derivatives</a:t>
            </a:r>
          </a:p>
          <a:p>
            <a:r>
              <a:rPr lang="en-GB" dirty="0" smtClean="0"/>
              <a:t>At </a:t>
            </a:r>
            <a:r>
              <a:rPr lang="en-GB" dirty="0" smtClean="0"/>
              <a:t>Swarm DQW 2018</a:t>
            </a:r>
          </a:p>
          <a:p>
            <a:pPr lvl="1"/>
            <a:r>
              <a:rPr lang="en-GB" dirty="0" smtClean="0"/>
              <a:t>demonstrated that SV gradient as well as SV </a:t>
            </a:r>
            <a:r>
              <a:rPr lang="en-GB" dirty="0" smtClean="0"/>
              <a:t>VO estimates</a:t>
            </a:r>
            <a:r>
              <a:rPr lang="en-GB" dirty="0" smtClean="0"/>
              <a:t> </a:t>
            </a:r>
            <a:r>
              <a:rPr lang="en-GB" dirty="0" smtClean="0"/>
              <a:t>themselves can be used to infer core surface flow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howed residuals are less biased, indicating less contamination of the data by external fields</a:t>
            </a:r>
            <a:endParaRPr lang="en-GB" dirty="0"/>
          </a:p>
          <a:p>
            <a:pPr lvl="1"/>
            <a:r>
              <a:rPr lang="en-GB" dirty="0" smtClean="0"/>
              <a:t>showed that resolution is better for gradient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5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303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D</a:t>
            </a:r>
            <a:r>
              <a:rPr lang="en-US" dirty="0" smtClean="0"/>
              <a:t>erived </a:t>
            </a:r>
            <a:r>
              <a:rPr lang="en-US" dirty="0"/>
              <a:t>from sums and differences of the </a:t>
            </a:r>
            <a:r>
              <a:rPr lang="en-US" dirty="0" smtClean="0"/>
              <a:t>observations </a:t>
            </a:r>
            <a:r>
              <a:rPr lang="en-US" dirty="0" smtClean="0"/>
              <a:t>along- </a:t>
            </a:r>
            <a:r>
              <a:rPr lang="en-US" dirty="0"/>
              <a:t>and </a:t>
            </a:r>
            <a:r>
              <a:rPr lang="en-US" dirty="0" smtClean="0"/>
              <a:t>across-track</a:t>
            </a:r>
            <a:endParaRPr lang="en-GB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ubic </a:t>
            </a:r>
            <a:r>
              <a:rPr lang="en-US" dirty="0"/>
              <a:t>potential description </a:t>
            </a:r>
            <a:r>
              <a:rPr lang="en-US" dirty="0" smtClean="0"/>
              <a:t>to reduce </a:t>
            </a:r>
            <a:r>
              <a:rPr lang="en-US" dirty="0" smtClean="0"/>
              <a:t>to </a:t>
            </a:r>
            <a:r>
              <a:rPr lang="en-US" dirty="0" smtClean="0"/>
              <a:t>central point</a:t>
            </a:r>
          </a:p>
          <a:p>
            <a:pPr lvl="0"/>
            <a:r>
              <a:rPr lang="en-US" dirty="0" smtClean="0"/>
              <a:t>4-monthly values so each VO volume is </a:t>
            </a:r>
            <a:r>
              <a:rPr lang="en-US" dirty="0" smtClean="0"/>
              <a:t>well-sampled</a:t>
            </a:r>
          </a:p>
          <a:p>
            <a:pPr lvl="0"/>
            <a:r>
              <a:rPr lang="en-US" dirty="0" smtClean="0"/>
              <a:t>Annual differences provide secular variation</a:t>
            </a:r>
            <a:endParaRPr lang="en-GB" dirty="0"/>
          </a:p>
          <a:p>
            <a:r>
              <a:rPr lang="en-US" dirty="0" smtClean="0"/>
              <a:t>Uncertainties derived for each component at each VO</a:t>
            </a:r>
          </a:p>
          <a:p>
            <a:pPr marL="0" indent="0">
              <a:buNone/>
            </a:pPr>
            <a:r>
              <a:rPr lang="en-US" dirty="0"/>
              <a:t>  </a:t>
            </a:r>
            <a:endParaRPr lang="en-GB" dirty="0"/>
          </a:p>
          <a:p>
            <a:r>
              <a:rPr lang="en-US" dirty="0"/>
              <a:t>3</a:t>
            </a:r>
            <a:r>
              <a:rPr lang="en-US" dirty="0" smtClean="0"/>
              <a:t>00 equally spaced VOs (but </a:t>
            </a:r>
            <a:r>
              <a:rPr lang="en-US" dirty="0" smtClean="0"/>
              <a:t>we don’t </a:t>
            </a:r>
            <a:r>
              <a:rPr lang="en-US" dirty="0" smtClean="0"/>
              <a:t>use </a:t>
            </a:r>
            <a:r>
              <a:rPr lang="en-US" dirty="0" smtClean="0"/>
              <a:t>gradients </a:t>
            </a:r>
            <a:r>
              <a:rPr lang="en-US" dirty="0" smtClean="0"/>
              <a:t>from </a:t>
            </a:r>
            <a:r>
              <a:rPr lang="en-US" dirty="0" smtClean="0"/>
              <a:t>polar VOs for flow modelling)</a:t>
            </a:r>
            <a:endParaRPr lang="en-GB" dirty="0"/>
          </a:p>
          <a:p>
            <a:r>
              <a:rPr lang="en-US" dirty="0"/>
              <a:t>VO </a:t>
            </a:r>
            <a:r>
              <a:rPr lang="en-US" dirty="0" smtClean="0"/>
              <a:t>search </a:t>
            </a:r>
            <a:r>
              <a:rPr lang="en-US" dirty="0"/>
              <a:t>range </a:t>
            </a:r>
            <a:r>
              <a:rPr lang="en-US" dirty="0" smtClean="0"/>
              <a:t>(cylinder radius) is </a:t>
            </a:r>
            <a:r>
              <a:rPr lang="en-US" dirty="0"/>
              <a:t>7</a:t>
            </a:r>
            <a:r>
              <a:rPr lang="en-US" dirty="0" smtClean="0"/>
              <a:t>00 km 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u="sng" dirty="0"/>
              <a:t>C</a:t>
            </a:r>
            <a:r>
              <a:rPr lang="en-US" u="sng" dirty="0" smtClean="0"/>
              <a:t>orrections</a:t>
            </a:r>
            <a:r>
              <a:rPr lang="en-US" u="sng" dirty="0"/>
              <a:t>:</a:t>
            </a:r>
            <a:endParaRPr lang="en-GB" dirty="0"/>
          </a:p>
          <a:p>
            <a:r>
              <a:rPr lang="en-US" dirty="0" smtClean="0"/>
              <a:t>CHAOS-6 </a:t>
            </a:r>
            <a:r>
              <a:rPr lang="en-US" dirty="0"/>
              <a:t>crustal (SH </a:t>
            </a:r>
            <a:r>
              <a:rPr lang="en-US" dirty="0" smtClean="0"/>
              <a:t>degrees 14 to 120</a:t>
            </a:r>
            <a:r>
              <a:rPr lang="en-US" dirty="0"/>
              <a:t>) field estimate removed</a:t>
            </a:r>
            <a:endParaRPr lang="en-GB" dirty="0"/>
          </a:p>
          <a:p>
            <a:r>
              <a:rPr lang="en-US" dirty="0" smtClean="0"/>
              <a:t>CHAOS-6 </a:t>
            </a:r>
            <a:r>
              <a:rPr lang="en-US" dirty="0"/>
              <a:t>external (plus induced) field estimate removed</a:t>
            </a:r>
            <a:endParaRPr lang="en-GB" dirty="0"/>
          </a:p>
          <a:p>
            <a:r>
              <a:rPr lang="en-US" dirty="0" smtClean="0"/>
              <a:t>CM4 </a:t>
            </a:r>
            <a:r>
              <a:rPr lang="en-US" dirty="0"/>
              <a:t>ionospheric (plus induced) field estimate removed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Virtual Observatory (VO) </a:t>
            </a:r>
            <a:r>
              <a:rPr lang="en-GB" dirty="0" smtClean="0"/>
              <a:t>estimates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57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Example of VO SV gradient time series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068509"/>
              </p:ext>
            </p:extLst>
          </p:nvPr>
        </p:nvGraphicFramePr>
        <p:xfrm>
          <a:off x="1182015" y="1498534"/>
          <a:ext cx="7541573" cy="535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Acrobat Document" r:id="rId3" imgW="5575177" imgH="3962180" progId="AcroExch.Document.DC">
                  <p:embed/>
                </p:oleObj>
              </mc:Choice>
              <mc:Fallback>
                <p:oleObj name="Acrobat Document" r:id="rId3" imgW="5575177" imgH="39621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2015" y="1498534"/>
                        <a:ext cx="7541573" cy="5359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807669" y="3541986"/>
                <a:ext cx="3268718" cy="2039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Time series over the Swarm era 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𝑟𝑟</m:t>
                        </m:r>
                      </m:sub>
                    </m:sSub>
                  </m:oMath>
                </a14:m>
                <a:r>
                  <a:rPr lang="en-GB" dirty="0" smtClean="0"/>
                  <a:t> at virtual observatory locations, shown by red dots</a:t>
                </a:r>
              </a:p>
              <a:p>
                <a:endParaRPr lang="en-GB" dirty="0"/>
              </a:p>
              <a:p>
                <a:r>
                  <a:rPr lang="en-GB" dirty="0" smtClean="0"/>
                  <a:t>Black ellipse is VO for which the flow predictions are shown in a slide 13</a:t>
                </a:r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669" y="3541986"/>
                <a:ext cx="3268718" cy="2039982"/>
              </a:xfrm>
              <a:prstGeom prst="rect">
                <a:avLst/>
              </a:prstGeom>
              <a:blipFill>
                <a:blip r:embed="rId5"/>
                <a:stretch>
                  <a:fillRect l="-1679" t="-1493" b="-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776248" y="3741683"/>
            <a:ext cx="304800" cy="46245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2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Both SV </a:t>
            </a:r>
            <a:r>
              <a:rPr lang="en-GB" dirty="0" smtClean="0"/>
              <a:t>gradient (previous slide) and </a:t>
            </a:r>
            <a:r>
              <a:rPr lang="en-GB" dirty="0" smtClean="0"/>
              <a:t>SV </a:t>
            </a:r>
            <a:r>
              <a:rPr lang="en-GB" dirty="0" smtClean="0"/>
              <a:t>(below, also seen in VOs</a:t>
            </a:r>
            <a:r>
              <a:rPr lang="en-GB" dirty="0"/>
              <a:t>) estimates show </a:t>
            </a:r>
            <a:r>
              <a:rPr lang="en-GB" dirty="0" smtClean="0"/>
              <a:t>a jerk in the Pacific region around </a:t>
            </a:r>
            <a:r>
              <a:rPr lang="en-GB" dirty="0" smtClean="0"/>
              <a:t>2017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1" y="2743200"/>
            <a:ext cx="8689377" cy="39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Flow inversion method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199"/>
                <a:ext cx="10639097" cy="5111151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Assume magnetic field frozen-in to fluid at top of outer core – magnetic diffusion negligible</a:t>
                </a:r>
              </a:p>
              <a:p>
                <a:r>
                  <a:rPr lang="en-GB" dirty="0" smtClean="0"/>
                  <a:t>Magnetic field, </a:t>
                </a:r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GB" dirty="0" smtClean="0"/>
                  <a:t>, its rate of change, and flow, </a:t>
                </a:r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dirty="0" smtClean="0">
                    <a:cs typeface="Times New Roman" panose="02020603050405020304" pitchFamily="18" charset="0"/>
                  </a:rPr>
                  <a:t>,</a:t>
                </a:r>
                <a:r>
                  <a:rPr lang="en-GB" dirty="0" smtClean="0"/>
                  <a:t> related by </a:t>
                </a:r>
                <a:r>
                  <a:rPr lang="en-GB" dirty="0" err="1" smtClean="0"/>
                  <a:t>diffusionless</a:t>
                </a:r>
                <a:r>
                  <a:rPr lang="en-GB" dirty="0" smtClean="0"/>
                  <a:t> induction equation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Treat its radial component at the core surface as an inverse problem for </a:t>
                </a:r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(0,v</a:t>
                </a:r>
                <a:r>
                  <a:rPr lang="en-GB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,v</a:t>
                </a:r>
                <a:r>
                  <a:rPr lang="en-GB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GB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GB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from</a:t>
                </a:r>
                <a:r>
                  <a:rPr lang="en-GB" dirty="0" smtClean="0"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cs typeface="Times New Roman" panose="02020603050405020304" pitchFamily="18" charset="0"/>
                  </a:rPr>
                  <a:t>spatial </a:t>
                </a:r>
                <a:r>
                  <a:rPr lang="en-GB" dirty="0" smtClean="0">
                    <a:cs typeface="Times New Roman" panose="02020603050405020304" pitchFamily="18" charset="0"/>
                  </a:rPr>
                  <a:t>gradients 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b="1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GB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cs typeface="Times New Roman" panose="02020603050405020304" pitchFamily="18" charset="0"/>
                  </a:rPr>
                  <a:t>from satellite VOs</a:t>
                </a:r>
              </a:p>
              <a:p>
                <a:r>
                  <a:rPr lang="en-GB" dirty="0"/>
                  <a:t>Assume main field perfectly known – specified by </a:t>
                </a:r>
                <a:r>
                  <a:rPr lang="en-GB" dirty="0" smtClean="0"/>
                  <a:t>CHAOS</a:t>
                </a:r>
              </a:p>
              <a:p>
                <a:r>
                  <a:rPr lang="en-GB" dirty="0" smtClean="0"/>
                  <a:t>Minimise epoch-to-epoch flow changes and spatial complexity – temporal and spatial regularisation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199"/>
                <a:ext cx="10639097" cy="5111151"/>
              </a:xfrm>
              <a:blipFill>
                <a:blip r:embed="rId3"/>
                <a:stretch>
                  <a:fillRect l="-1032" t="-1907" b="-2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340101" y="3280613"/>
          <a:ext cx="2661260" cy="100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1041120" imgH="393480" progId="Equation.3">
                  <p:embed/>
                </p:oleObj>
              </mc:Choice>
              <mc:Fallback>
                <p:oleObj name="Equation" r:id="rId4" imgW="104112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1" y="3280613"/>
                        <a:ext cx="2661260" cy="1006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8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334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Minimum normalised </a:t>
            </a:r>
            <a:r>
              <a:rPr lang="en-GB" dirty="0" smtClean="0"/>
              <a:t>misfit </a:t>
            </a:r>
            <a:r>
              <a:rPr lang="en-GB" dirty="0" smtClean="0"/>
              <a:t>1.2 (flows presented here have that value)</a:t>
            </a:r>
          </a:p>
          <a:p>
            <a:r>
              <a:rPr lang="en-GB" dirty="0" smtClean="0"/>
              <a:t>Flows show usual features such as </a:t>
            </a:r>
            <a:r>
              <a:rPr lang="en-GB" dirty="0" smtClean="0"/>
              <a:t>band of westward flow beneath the Atlantic Ocean, </a:t>
            </a:r>
            <a:r>
              <a:rPr lang="en-GB" dirty="0" smtClean="0"/>
              <a:t>slower flow beneath the Pacific Ocean, the </a:t>
            </a:r>
            <a:r>
              <a:rPr lang="en-GB" dirty="0" smtClean="0"/>
              <a:t>eccentric </a:t>
            </a:r>
            <a:r>
              <a:rPr lang="en-GB" dirty="0" smtClean="0"/>
              <a:t>planetary gyre</a:t>
            </a:r>
          </a:p>
          <a:p>
            <a:r>
              <a:rPr lang="en-GB" dirty="0" smtClean="0"/>
              <a:t>Viewed globally, very little flow change is </a:t>
            </a:r>
            <a:r>
              <a:rPr lang="en-GB" dirty="0" smtClean="0"/>
              <a:t>required </a:t>
            </a:r>
            <a:r>
              <a:rPr lang="en-GB" dirty="0" smtClean="0"/>
              <a:t>(</a:t>
            </a:r>
            <a:r>
              <a:rPr lang="en-GB" dirty="0"/>
              <a:t>e</a:t>
            </a:r>
            <a:r>
              <a:rPr lang="en-GB" dirty="0" smtClean="0"/>
              <a:t>.g. </a:t>
            </a:r>
            <a:r>
              <a:rPr lang="en-GB" dirty="0" smtClean="0"/>
              <a:t>movie on next </a:t>
            </a:r>
            <a:r>
              <a:rPr lang="en-GB" dirty="0" smtClean="0"/>
              <a:t>slide)</a:t>
            </a:r>
          </a:p>
          <a:p>
            <a:r>
              <a:rPr lang="en-GB" dirty="0"/>
              <a:t>Find features responsible for Pacific jerk in </a:t>
            </a:r>
            <a:r>
              <a:rPr lang="en-GB" dirty="0" smtClean="0"/>
              <a:t>2017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ocalised increase in flow speed, particularly in the western part</a:t>
            </a:r>
          </a:p>
          <a:p>
            <a:r>
              <a:rPr lang="en-GB" dirty="0" smtClean="0"/>
              <a:t>Regularised flows under-predict the amplitude of the signal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elaxing the regularisation does not help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1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719</Words>
  <Application>Microsoft Office PowerPoint</Application>
  <PresentationFormat>Widescreen</PresentationFormat>
  <Paragraphs>78</Paragraphs>
  <Slides>14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Adobe Acrobat Document</vt:lpstr>
      <vt:lpstr>Core-mantle boundary flows obtained purely from Swarm secular variation gradient information </vt:lpstr>
      <vt:lpstr>Outline </vt:lpstr>
      <vt:lpstr>Virtual Observatories</vt:lpstr>
      <vt:lpstr>Previously …</vt:lpstr>
      <vt:lpstr>Virtual Observatory (VO) estimates</vt:lpstr>
      <vt:lpstr>Example of VO SV gradient time series</vt:lpstr>
      <vt:lpstr>Data</vt:lpstr>
      <vt:lpstr>Flow inversion method </vt:lpstr>
      <vt:lpstr>Results</vt:lpstr>
      <vt:lpstr>Video of toroidal flow component over 2014-9</vt:lpstr>
      <vt:lpstr>Pacific region changes</vt:lpstr>
      <vt:lpstr>Next slide</vt:lpstr>
      <vt:lpstr>Time series and their predictions by flows</vt:lpstr>
      <vt:lpstr>Summary 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WHALER Kathy</dc:creator>
  <cp:lastModifiedBy>WHALER Kathy</cp:lastModifiedBy>
  <cp:revision>130</cp:revision>
  <dcterms:created xsi:type="dcterms:W3CDTF">2017-08-21T11:15:30Z</dcterms:created>
  <dcterms:modified xsi:type="dcterms:W3CDTF">2020-04-30T17:32:53Z</dcterms:modified>
</cp:coreProperties>
</file>