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7" r:id="rId3"/>
    <p:sldId id="268" r:id="rId4"/>
    <p:sldId id="294" r:id="rId5"/>
    <p:sldId id="259" r:id="rId6"/>
    <p:sldId id="304" r:id="rId7"/>
    <p:sldId id="260" r:id="rId8"/>
    <p:sldId id="301"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816" y="7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it-IT"/>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it-IT"/>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4/30/2020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2" Type="http://schemas.openxmlformats.org/officeDocument/2006/relationships/image" Target="../media/image15.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4814" y="1443797"/>
            <a:ext cx="8633088" cy="1102519"/>
          </a:xfrm>
        </p:spPr>
        <p:txBody>
          <a:bodyPr>
            <a:noAutofit/>
          </a:bodyPr>
          <a:lstStyle/>
          <a:p>
            <a:r>
              <a:rPr lang="en-GB" sz="3200" dirty="0"/>
              <a:t>Time-series experiments of pyroxene crystal nucleation and growth in basaltic magmas and implications for magma rheology</a:t>
            </a:r>
            <a:endParaRPr lang="it-IT" sz="3200" dirty="0"/>
          </a:p>
        </p:txBody>
      </p:sp>
      <p:sp>
        <p:nvSpPr>
          <p:cNvPr id="3" name="Subtitle 2"/>
          <p:cNvSpPr>
            <a:spLocks noGrp="1"/>
          </p:cNvSpPr>
          <p:nvPr>
            <p:ph type="subTitle" idx="1"/>
          </p:nvPr>
        </p:nvSpPr>
        <p:spPr>
          <a:xfrm>
            <a:off x="1371600" y="3009213"/>
            <a:ext cx="6400800" cy="1314450"/>
          </a:xfrm>
        </p:spPr>
        <p:txBody>
          <a:bodyPr>
            <a:normAutofit fontScale="85000" lnSpcReduction="10000"/>
          </a:bodyPr>
          <a:lstStyle/>
          <a:p>
            <a:r>
              <a:rPr lang="en-US" sz="5100" dirty="0" err="1"/>
              <a:t>Margherita</a:t>
            </a:r>
            <a:r>
              <a:rPr lang="en-US" sz="5100" dirty="0"/>
              <a:t> </a:t>
            </a:r>
            <a:r>
              <a:rPr lang="en-US" sz="5100" dirty="0" err="1"/>
              <a:t>Polacci</a:t>
            </a:r>
            <a:endParaRPr lang="en-US" sz="5100" dirty="0"/>
          </a:p>
          <a:p>
            <a:r>
              <a:rPr lang="it-IT" sz="1800" dirty="0" err="1"/>
              <a:t>F</a:t>
            </a:r>
            <a:r>
              <a:rPr lang="it-IT" sz="1800" dirty="0"/>
              <a:t>. Arzilli, G. La Spina, N. Le </a:t>
            </a:r>
            <a:r>
              <a:rPr lang="it-IT" sz="1800" dirty="0" err="1"/>
              <a:t>Gall</a:t>
            </a:r>
            <a:r>
              <a:rPr lang="it-IT" sz="1800" dirty="0"/>
              <a:t>, </a:t>
            </a:r>
            <a:r>
              <a:rPr lang="it-IT" sz="1800" dirty="0" err="1"/>
              <a:t>R</a:t>
            </a:r>
            <a:r>
              <a:rPr lang="it-IT" sz="1800" dirty="0"/>
              <a:t>. Torres-</a:t>
            </a:r>
            <a:r>
              <a:rPr lang="it-IT" sz="1800" dirty="0" err="1"/>
              <a:t>Orozco</a:t>
            </a:r>
            <a:r>
              <a:rPr lang="it-IT" sz="1800" dirty="0"/>
              <a:t>, M. E. </a:t>
            </a:r>
            <a:r>
              <a:rPr lang="it-IT" sz="1800" dirty="0" err="1"/>
              <a:t>Hartley</a:t>
            </a:r>
            <a:r>
              <a:rPr lang="it-IT" sz="1800" dirty="0"/>
              <a:t>, D. Di Genova, </a:t>
            </a:r>
            <a:r>
              <a:rPr lang="it-IT" sz="1800" dirty="0" err="1"/>
              <a:t>R</a:t>
            </a:r>
            <a:r>
              <a:rPr lang="it-IT" sz="1800" dirty="0"/>
              <a:t>. C. </a:t>
            </a:r>
            <a:r>
              <a:rPr lang="it-IT" sz="1800" dirty="0" err="1"/>
              <a:t>Atwood</a:t>
            </a:r>
            <a:r>
              <a:rPr lang="it-IT" sz="1800" dirty="0"/>
              <a:t>, E. </a:t>
            </a:r>
            <a:r>
              <a:rPr lang="it-IT" sz="1800" dirty="0" err="1"/>
              <a:t>W</a:t>
            </a:r>
            <a:r>
              <a:rPr lang="it-IT" sz="1800" dirty="0"/>
              <a:t>. </a:t>
            </a:r>
            <a:r>
              <a:rPr lang="it-IT" sz="1800" dirty="0" err="1"/>
              <a:t>Llewellin</a:t>
            </a:r>
            <a:r>
              <a:rPr lang="it-IT" sz="1800" dirty="0"/>
              <a:t>, </a:t>
            </a:r>
            <a:r>
              <a:rPr lang="it-IT" sz="1800" dirty="0" err="1"/>
              <a:t>R</a:t>
            </a:r>
            <a:r>
              <a:rPr lang="it-IT" sz="1800" dirty="0"/>
              <a:t>. </a:t>
            </a:r>
            <a:r>
              <a:rPr lang="it-IT" sz="1800" dirty="0" err="1"/>
              <a:t>Brooker</a:t>
            </a:r>
            <a:r>
              <a:rPr lang="it-IT" sz="1800" dirty="0"/>
              <a:t>, H. M. </a:t>
            </a:r>
            <a:r>
              <a:rPr lang="it-IT" sz="1800" dirty="0" err="1"/>
              <a:t>Mader</a:t>
            </a:r>
            <a:r>
              <a:rPr lang="it-IT" sz="1800" dirty="0"/>
              <a:t>, P. D. Lee and M. </a:t>
            </a:r>
            <a:r>
              <a:rPr lang="it-IT" sz="1800" dirty="0" err="1"/>
              <a:t>R</a:t>
            </a:r>
            <a:r>
              <a:rPr lang="it-IT" sz="1800" dirty="0"/>
              <a:t>. Burton </a:t>
            </a:r>
            <a:endParaRPr lang="en-US" sz="3400" dirty="0"/>
          </a:p>
        </p:txBody>
      </p:sp>
      <p:pic>
        <p:nvPicPr>
          <p:cNvPr id="9" name="Picture 8"/>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296839" y="4180897"/>
            <a:ext cx="2211242" cy="949093"/>
          </a:xfrm>
          <a:prstGeom prst="rect">
            <a:avLst/>
          </a:prstGeom>
        </p:spPr>
      </p:pic>
      <p:pic>
        <p:nvPicPr>
          <p:cNvPr id="12" name="Picture 11" descr="Manchester_University_Logo_(2).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07051" y="4574160"/>
            <a:ext cx="1407572" cy="438084"/>
          </a:xfrm>
          <a:prstGeom prst="rect">
            <a:avLst/>
          </a:prstGeom>
        </p:spPr>
      </p:pic>
      <p:pic>
        <p:nvPicPr>
          <p:cNvPr id="13" name="Picture 12" descr="DiamondLogo.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15324" y="4581244"/>
            <a:ext cx="1533010" cy="434353"/>
          </a:xfrm>
          <a:prstGeom prst="rect">
            <a:avLst/>
          </a:prstGeom>
        </p:spPr>
      </p:pic>
      <p:sp>
        <p:nvSpPr>
          <p:cNvPr id="10" name="Rectangle 9"/>
          <p:cNvSpPr/>
          <p:nvPr/>
        </p:nvSpPr>
        <p:spPr>
          <a:xfrm>
            <a:off x="5901544" y="4584629"/>
            <a:ext cx="1386315" cy="43096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logo_UoB.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5925359" y="4581243"/>
            <a:ext cx="1384242" cy="399961"/>
          </a:xfrm>
          <a:prstGeom prst="rect">
            <a:avLst/>
          </a:prstGeom>
        </p:spPr>
      </p:pic>
      <p:sp>
        <p:nvSpPr>
          <p:cNvPr id="17" name="Rectangle 16"/>
          <p:cNvSpPr/>
          <p:nvPr/>
        </p:nvSpPr>
        <p:spPr>
          <a:xfrm>
            <a:off x="1932170" y="4581243"/>
            <a:ext cx="1243068" cy="434353"/>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8" name="Picture 17" descr="logo_UoD.png"/>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2013238" y="4589287"/>
            <a:ext cx="980770" cy="422957"/>
          </a:xfrm>
          <a:prstGeom prst="rect">
            <a:avLst/>
          </a:prstGeom>
        </p:spPr>
      </p:pic>
    </p:spTree>
    <p:extLst>
      <p:ext uri="{BB962C8B-B14F-4D97-AF65-F5344CB8AC3E}">
        <p14:creationId xmlns:p14="http://schemas.microsoft.com/office/powerpoint/2010/main" val="333559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Abstract</a:t>
            </a:r>
          </a:p>
        </p:txBody>
      </p:sp>
      <p:sp>
        <p:nvSpPr>
          <p:cNvPr id="3" name="Content Placeholder 2"/>
          <p:cNvSpPr>
            <a:spLocks noGrp="1"/>
          </p:cNvSpPr>
          <p:nvPr>
            <p:ph idx="1"/>
          </p:nvPr>
        </p:nvSpPr>
        <p:spPr>
          <a:xfrm>
            <a:off x="457200" y="1345923"/>
            <a:ext cx="8229600" cy="3394472"/>
          </a:xfrm>
        </p:spPr>
        <p:txBody>
          <a:bodyPr>
            <a:noAutofit/>
          </a:bodyPr>
          <a:lstStyle/>
          <a:p>
            <a:pPr marL="0" indent="0" algn="just">
              <a:buNone/>
            </a:pPr>
            <a:r>
              <a:rPr lang="en-GB" sz="1100" dirty="0">
                <a:latin typeface="Arial"/>
                <a:cs typeface="Arial"/>
              </a:rPr>
              <a:t>Basaltic volcanism is strongly influenced by magmatic viscosity, which, in turn, is controlled by magma composition, crystallisation, oxygen fugacity and </a:t>
            </a:r>
            <a:r>
              <a:rPr lang="en-GB" sz="1100" dirty="0" err="1">
                <a:latin typeface="Arial"/>
                <a:cs typeface="Arial"/>
              </a:rPr>
              <a:t>vesiculation</a:t>
            </a:r>
            <a:r>
              <a:rPr lang="en-GB" sz="1100" dirty="0">
                <a:latin typeface="Arial"/>
                <a:cs typeface="Arial"/>
              </a:rPr>
              <a:t>. We developed an environmental cell to replicate the pressure and temperature during magma ascent from crustal storage to the surface, while capturing crystallisation using in-situ 4D X-ray computed </a:t>
            </a:r>
            <a:r>
              <a:rPr lang="en-GB" sz="1100" dirty="0" err="1">
                <a:latin typeface="Arial"/>
                <a:cs typeface="Arial"/>
              </a:rPr>
              <a:t>microtomography</a:t>
            </a:r>
            <a:r>
              <a:rPr lang="en-GB" sz="1100" dirty="0">
                <a:latin typeface="Arial"/>
                <a:cs typeface="Arial"/>
              </a:rPr>
              <a:t>. Crystallisation experiments were performed at Diamond Light Source, using monochromatic 53 </a:t>
            </a:r>
            <a:r>
              <a:rPr lang="en-GB" sz="1100" dirty="0" err="1">
                <a:latin typeface="Arial"/>
                <a:cs typeface="Arial"/>
              </a:rPr>
              <a:t>keV</a:t>
            </a:r>
            <a:r>
              <a:rPr lang="en-GB" sz="1100" dirty="0">
                <a:latin typeface="Arial"/>
                <a:cs typeface="Arial"/>
              </a:rPr>
              <a:t> X-rays, a pixel size of 3.2 </a:t>
            </a:r>
            <a:r>
              <a:rPr lang="en-GB" sz="1100" dirty="0" err="1">
                <a:latin typeface="Arial"/>
                <a:cs typeface="Arial"/>
              </a:rPr>
              <a:t>μm</a:t>
            </a:r>
            <a:r>
              <a:rPr lang="en-GB" sz="1100" dirty="0">
                <a:latin typeface="Arial"/>
                <a:cs typeface="Arial"/>
              </a:rPr>
              <a:t>, a sample to detector distance of 2000 mm, 1440 projections per 180 </a:t>
            </a:r>
            <a:r>
              <a:rPr lang="en-GB" sz="1100" dirty="0" err="1">
                <a:latin typeface="Arial"/>
                <a:cs typeface="Arial"/>
              </a:rPr>
              <a:t>deg</a:t>
            </a:r>
            <a:r>
              <a:rPr lang="en-GB" sz="1100" dirty="0">
                <a:latin typeface="Arial"/>
                <a:cs typeface="Arial"/>
              </a:rPr>
              <a:t>, an acquisition time of 0.04 s, and a rotation velocity of 3.125 deg.s-1. The redox conditions were controlled using an oxidised nickel disk for each experiment. Our starting materials were samples made of crystal-free glass cylinders (</a:t>
            </a:r>
            <a:r>
              <a:rPr lang="en-GB" sz="1100" dirty="0" err="1">
                <a:latin typeface="Arial"/>
                <a:cs typeface="Arial"/>
              </a:rPr>
              <a:t>Ø</a:t>
            </a:r>
            <a:r>
              <a:rPr lang="en-GB" sz="1100" dirty="0">
                <a:latin typeface="Arial"/>
                <a:cs typeface="Arial"/>
              </a:rPr>
              <a:t> 3 mm) from the 2001 Etna eruption with 0.9 and 0.8 wt. % water content. In the experiments, samples and crucibles were sealed initially by applying ~10 N loads. All samples were then heated up above glass transition (between 800 °C and 900 °C) in order to allow sample homogenisation while preventing volatiles </a:t>
            </a:r>
            <a:r>
              <a:rPr lang="en-GB" sz="1100" dirty="0" err="1">
                <a:latin typeface="Arial"/>
                <a:cs typeface="Arial"/>
              </a:rPr>
              <a:t>exsolution</a:t>
            </a:r>
            <a:r>
              <a:rPr lang="en-GB" sz="1100" dirty="0">
                <a:latin typeface="Arial"/>
                <a:cs typeface="Arial"/>
              </a:rPr>
              <a:t>. We then pressurised each sample by applying uniaxial loads (between 80 and 380 N), using high-degree alumina pistons, in order to generate enough internal pressure to maintain bubble-free samples when the desired high temperature was reached. Once at the initial high temperature, we began experiments via dropping the temperature to different target isothermal (from 1210 to 1130 °C or 1180 to 1110 °C) and isobaric conditions (8 and 10 </a:t>
            </a:r>
            <a:r>
              <a:rPr lang="en-GB" sz="1100" dirty="0" err="1">
                <a:latin typeface="Arial"/>
                <a:cs typeface="Arial"/>
              </a:rPr>
              <a:t>MPa</a:t>
            </a:r>
            <a:r>
              <a:rPr lang="en-GB" sz="1100" dirty="0">
                <a:latin typeface="Arial"/>
                <a:cs typeface="Arial"/>
              </a:rPr>
              <a:t>, respectively). For the whole duration of the experiments, we were able to observe directly and record pyroxene crystal nucleation and growth. Specifically, we were able to observe pyroxene nucleation on bubbles at small undercooling (∆T) and epitaxial growth of pyroxene at large ∆T. An increase of ∆T (up to 50 °C) can be associated with a decompression of a magma chamber or a decompression during magma ascent in the conduit. As ∆T = 30 - 50 °C can be reached in most of the basaltic volcanic systems on Earth, our results provide a feasible explanation of which mechanisms control nucleation and growth of pyroxene crystals in hydrous basaltic magmas. In addition, epitaxial growth promotes a faster increase of the crystal volume. As a larger crystal content translates into a higher viscosity, our results have important implications for magma rheology, and are extremely important to improve our understanding of magma ascent dynamics during volcanic eruptions, and our capacity to predict eruptions and mitigate volcanic hazards.</a:t>
            </a:r>
            <a:endParaRPr lang="it-IT" sz="1100" dirty="0">
              <a:latin typeface="Arial"/>
              <a:cs typeface="Arial"/>
            </a:endParaRPr>
          </a:p>
        </p:txBody>
      </p:sp>
    </p:spTree>
    <p:extLst>
      <p:ext uri="{BB962C8B-B14F-4D97-AF65-F5344CB8AC3E}">
        <p14:creationId xmlns:p14="http://schemas.microsoft.com/office/powerpoint/2010/main" val="166454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30"/>
          <p:cNvSpPr>
            <a:spLocks noChangeArrowheads="1"/>
          </p:cNvSpPr>
          <p:nvPr/>
        </p:nvSpPr>
        <p:spPr bwMode="auto">
          <a:xfrm>
            <a:off x="4757530" y="789777"/>
            <a:ext cx="3061252" cy="400110"/>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it-IT" sz="2000" b="1" dirty="0">
                <a:solidFill>
                  <a:schemeClr val="tx1"/>
                </a:solidFill>
                <a:latin typeface="Arial"/>
                <a:cs typeface="Arial"/>
              </a:rPr>
              <a:t>Diamond Light Source</a:t>
            </a:r>
          </a:p>
        </p:txBody>
      </p:sp>
      <p:pic>
        <p:nvPicPr>
          <p:cNvPr id="5" name="Picture 4" descr="Diamond-Light-Source-Aerial-View_credit-Diamond-Light-Sourc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385930" y="1163154"/>
            <a:ext cx="5574346" cy="3715302"/>
          </a:xfrm>
          <a:prstGeom prst="rect">
            <a:avLst/>
          </a:prstGeom>
        </p:spPr>
      </p:pic>
      <p:pic>
        <p:nvPicPr>
          <p:cNvPr id="6" name="Picture 5" descr="DiamondLogo.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385930" y="1163154"/>
            <a:ext cx="1371600" cy="388620"/>
          </a:xfrm>
          <a:prstGeom prst="rect">
            <a:avLst/>
          </a:prstGeom>
        </p:spPr>
      </p:pic>
      <p:sp>
        <p:nvSpPr>
          <p:cNvPr id="10" name="Rectangle 1030"/>
          <p:cNvSpPr>
            <a:spLocks noChangeArrowheads="1"/>
          </p:cNvSpPr>
          <p:nvPr/>
        </p:nvSpPr>
        <p:spPr bwMode="auto">
          <a:xfrm>
            <a:off x="100369" y="1728744"/>
            <a:ext cx="3217521" cy="2677656"/>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lgn="just"/>
            <a:r>
              <a:rPr lang="en-US" sz="1200" dirty="0">
                <a:latin typeface="Arial"/>
                <a:cs typeface="Arial"/>
              </a:rPr>
              <a:t>The aim of these experiments is to constrain the timescales of crystallization in real time. The experiments were performed at Diamond Light Source (beamline I12), Harwell, UK. For these experiments we used small cylindrical chips of Etna 2001 hydrous basaltic glass (with 0.9 wt.% of H</a:t>
            </a:r>
            <a:r>
              <a:rPr lang="en-US" sz="1200" baseline="-25000" dirty="0">
                <a:latin typeface="Arial"/>
                <a:cs typeface="Arial"/>
              </a:rPr>
              <a:t>2</a:t>
            </a:r>
            <a:r>
              <a:rPr lang="en-US" sz="1200" dirty="0">
                <a:latin typeface="Arial"/>
                <a:cs typeface="Arial"/>
              </a:rPr>
              <a:t>O), which were heated in-situ in the Alice furnace and pressurized with the P2R compression rig in order to reach 10 </a:t>
            </a:r>
            <a:r>
              <a:rPr lang="en-US" sz="1200" dirty="0" err="1">
                <a:latin typeface="Arial"/>
                <a:cs typeface="Arial"/>
              </a:rPr>
              <a:t>Mpa</a:t>
            </a:r>
            <a:r>
              <a:rPr lang="en-US" sz="1200" dirty="0">
                <a:latin typeface="Arial"/>
                <a:cs typeface="Arial"/>
              </a:rPr>
              <a:t>. The combination of P2R and Alice </a:t>
            </a:r>
            <a:r>
              <a:rPr lang="en-US" sz="1200" dirty="0" err="1">
                <a:latin typeface="Arial"/>
                <a:cs typeface="Arial"/>
              </a:rPr>
              <a:t>furrnace</a:t>
            </a:r>
            <a:r>
              <a:rPr lang="en-US" sz="1200" dirty="0">
                <a:latin typeface="Arial"/>
                <a:cs typeface="Arial"/>
              </a:rPr>
              <a:t> allowed us to perform experiments at 10 </a:t>
            </a:r>
            <a:r>
              <a:rPr lang="en-US" sz="1200" dirty="0" err="1">
                <a:latin typeface="Arial"/>
                <a:cs typeface="Arial"/>
              </a:rPr>
              <a:t>Mpa</a:t>
            </a:r>
            <a:r>
              <a:rPr lang="en-US" sz="1200" dirty="0">
                <a:latin typeface="Arial"/>
                <a:cs typeface="Arial"/>
              </a:rPr>
              <a:t> and magmatic temperatures under water-saturated conditions. </a:t>
            </a:r>
            <a:endParaRPr lang="it-IT" sz="1200" dirty="0">
              <a:latin typeface="Arial"/>
              <a:cs typeface="Arial"/>
            </a:endParaRPr>
          </a:p>
        </p:txBody>
      </p:sp>
      <p:sp>
        <p:nvSpPr>
          <p:cNvPr id="2" name="TextBox 1"/>
          <p:cNvSpPr txBox="1"/>
          <p:nvPr/>
        </p:nvSpPr>
        <p:spPr>
          <a:xfrm>
            <a:off x="391435" y="178223"/>
            <a:ext cx="8618790" cy="369332"/>
          </a:xfrm>
          <a:prstGeom prst="rect">
            <a:avLst/>
          </a:prstGeom>
          <a:noFill/>
        </p:spPr>
        <p:txBody>
          <a:bodyPr wrap="none" rtlCol="0">
            <a:spAutoFit/>
          </a:bodyPr>
          <a:lstStyle/>
          <a:p>
            <a:r>
              <a:rPr lang="en-US" b="1" i="1" dirty="0">
                <a:solidFill>
                  <a:srgbClr val="FF0000"/>
                </a:solidFill>
                <a:latin typeface="Arial"/>
                <a:cs typeface="Arial"/>
              </a:rPr>
              <a:t>In situ </a:t>
            </a:r>
            <a:r>
              <a:rPr lang="en-US" b="1" dirty="0">
                <a:solidFill>
                  <a:srgbClr val="FF0000"/>
                </a:solidFill>
                <a:latin typeface="Arial"/>
                <a:cs typeface="Arial"/>
              </a:rPr>
              <a:t>High Temperature High Pressure X-ray </a:t>
            </a:r>
            <a:r>
              <a:rPr lang="en-US" b="1" dirty="0" err="1">
                <a:solidFill>
                  <a:srgbClr val="FF0000"/>
                </a:solidFill>
                <a:latin typeface="Arial"/>
                <a:cs typeface="Arial"/>
              </a:rPr>
              <a:t>microtomography</a:t>
            </a:r>
            <a:r>
              <a:rPr lang="en-US" b="1" dirty="0">
                <a:solidFill>
                  <a:srgbClr val="FF0000"/>
                </a:solidFill>
                <a:latin typeface="Arial"/>
                <a:cs typeface="Arial"/>
              </a:rPr>
              <a:t> experiments</a:t>
            </a:r>
          </a:p>
        </p:txBody>
      </p:sp>
    </p:spTree>
    <p:extLst>
      <p:ext uri="{BB962C8B-B14F-4D97-AF65-F5344CB8AC3E}">
        <p14:creationId xmlns:p14="http://schemas.microsoft.com/office/powerpoint/2010/main" val="1876233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syrmep"/>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90627" y="1641719"/>
            <a:ext cx="6988717" cy="30009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6"/>
          <p:cNvSpPr>
            <a:spLocks noChangeArrowheads="1"/>
          </p:cNvSpPr>
          <p:nvPr/>
        </p:nvSpPr>
        <p:spPr bwMode="auto">
          <a:xfrm>
            <a:off x="555151" y="52807"/>
            <a:ext cx="7812738" cy="954107"/>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lgn="ctr">
              <a:defRPr/>
            </a:pPr>
            <a:r>
              <a:rPr lang="en-US" sz="2800" dirty="0">
                <a:solidFill>
                  <a:schemeClr val="tx1"/>
                </a:solidFill>
                <a:latin typeface="Arial"/>
                <a:cs typeface="Arial"/>
              </a:rPr>
              <a:t>Schematic illustration of X-ray µ-CT acquisition </a:t>
            </a:r>
          </a:p>
          <a:p>
            <a:pPr algn="ctr">
              <a:defRPr/>
            </a:pPr>
            <a:r>
              <a:rPr lang="en-US" sz="2800" dirty="0">
                <a:solidFill>
                  <a:schemeClr val="tx1"/>
                </a:solidFill>
                <a:latin typeface="Arial"/>
                <a:cs typeface="Arial"/>
              </a:rPr>
              <a:t>and reconstruction processes</a:t>
            </a:r>
            <a:endParaRPr lang="it-IT" sz="2800" dirty="0">
              <a:solidFill>
                <a:schemeClr val="tx1"/>
              </a:solidFill>
              <a:latin typeface="Arial"/>
              <a:cs typeface="Arial"/>
            </a:endParaRPr>
          </a:p>
        </p:txBody>
      </p:sp>
      <p:sp>
        <p:nvSpPr>
          <p:cNvPr id="4" name="Rectangle 6"/>
          <p:cNvSpPr>
            <a:spLocks noChangeArrowheads="1"/>
          </p:cNvSpPr>
          <p:nvPr/>
        </p:nvSpPr>
        <p:spPr bwMode="auto">
          <a:xfrm>
            <a:off x="6771861" y="4663425"/>
            <a:ext cx="1490870" cy="246221"/>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lgn="ctr">
              <a:defRPr/>
            </a:pPr>
            <a:r>
              <a:rPr lang="en-US" sz="1000" dirty="0" err="1">
                <a:solidFill>
                  <a:schemeClr val="tx1"/>
                </a:solidFill>
                <a:latin typeface="Arial"/>
                <a:cs typeface="Arial"/>
              </a:rPr>
              <a:t>Polacci</a:t>
            </a:r>
            <a:r>
              <a:rPr lang="en-US" sz="1000" dirty="0">
                <a:solidFill>
                  <a:schemeClr val="tx1"/>
                </a:solidFill>
                <a:latin typeface="Arial"/>
                <a:cs typeface="Arial"/>
              </a:rPr>
              <a:t> et al. (2009)</a:t>
            </a:r>
            <a:endParaRPr lang="it-IT" sz="1000" dirty="0">
              <a:solidFill>
                <a:schemeClr val="tx1"/>
              </a:solidFill>
              <a:latin typeface="Arial"/>
              <a:cs typeface="Arial"/>
            </a:endParaRPr>
          </a:p>
        </p:txBody>
      </p:sp>
    </p:spTree>
    <p:extLst>
      <p:ext uri="{BB962C8B-B14F-4D97-AF65-F5344CB8AC3E}">
        <p14:creationId xmlns:p14="http://schemas.microsoft.com/office/powerpoint/2010/main" val="3827536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02"/>
            <a:ext cx="8229600" cy="612912"/>
          </a:xfrm>
        </p:spPr>
        <p:txBody>
          <a:bodyPr>
            <a:normAutofit fontScale="90000"/>
          </a:bodyPr>
          <a:lstStyle/>
          <a:p>
            <a:r>
              <a:rPr lang="en-US" dirty="0"/>
              <a:t>Alice furnace</a:t>
            </a:r>
          </a:p>
        </p:txBody>
      </p:sp>
      <p:pic>
        <p:nvPicPr>
          <p:cNvPr id="9" name="Picture 8" descr="Azeem et al 2017_Alice.tiff"/>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38640" y="1383405"/>
            <a:ext cx="5598166" cy="3650266"/>
          </a:xfrm>
          <a:prstGeom prst="rect">
            <a:avLst/>
          </a:prstGeom>
        </p:spPr>
      </p:pic>
      <p:pic>
        <p:nvPicPr>
          <p:cNvPr id="8" name="Picture 7" descr="20181129_100417.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5400000">
            <a:off x="5672547" y="2181903"/>
            <a:ext cx="3650267" cy="2053276"/>
          </a:xfrm>
          <a:prstGeom prst="rect">
            <a:avLst/>
          </a:prstGeom>
        </p:spPr>
      </p:pic>
      <p:sp>
        <p:nvSpPr>
          <p:cNvPr id="10" name="Rectangle 1030"/>
          <p:cNvSpPr>
            <a:spLocks noChangeArrowheads="1"/>
          </p:cNvSpPr>
          <p:nvPr/>
        </p:nvSpPr>
        <p:spPr bwMode="auto">
          <a:xfrm>
            <a:off x="1039832" y="899538"/>
            <a:ext cx="7011315" cy="46166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lgn="just"/>
            <a:r>
              <a:rPr lang="en-US" sz="1200" dirty="0">
                <a:latin typeface="Arial"/>
                <a:cs typeface="Arial"/>
              </a:rPr>
              <a:t>Schematic of one half of environmental cell with heating and sample module and (b) schematic of the environmental cell setup at the I12 beamline of Diamond Light Source [10]. Scale bar = 32.5 mm.</a:t>
            </a:r>
            <a:endParaRPr lang="it-IT" sz="1200" dirty="0">
              <a:latin typeface="Arial"/>
              <a:cs typeface="Arial"/>
            </a:endParaRPr>
          </a:p>
        </p:txBody>
      </p:sp>
    </p:spTree>
    <p:extLst>
      <p:ext uri="{BB962C8B-B14F-4D97-AF65-F5344CB8AC3E}">
        <p14:creationId xmlns:p14="http://schemas.microsoft.com/office/powerpoint/2010/main" val="3082423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250"/>
            <a:ext cx="8229600" cy="857250"/>
          </a:xfrm>
        </p:spPr>
        <p:txBody>
          <a:bodyPr>
            <a:normAutofit fontScale="90000"/>
          </a:bodyPr>
          <a:lstStyle/>
          <a:p>
            <a:r>
              <a:rPr lang="en-US" sz="2000" dirty="0">
                <a:latin typeface="Arial"/>
                <a:cs typeface="Arial"/>
              </a:rPr>
              <a:t>Picture of P2R compression rig at the I12 </a:t>
            </a:r>
            <a:r>
              <a:rPr lang="en-US" sz="2000" dirty="0" err="1">
                <a:latin typeface="Arial"/>
                <a:cs typeface="Arial"/>
              </a:rPr>
              <a:t>beamline</a:t>
            </a:r>
            <a:r>
              <a:rPr lang="en-US" sz="2000" dirty="0">
                <a:latin typeface="Arial"/>
                <a:cs typeface="Arial"/>
              </a:rPr>
              <a:t> + Alice furnace</a:t>
            </a:r>
            <a:br>
              <a:rPr lang="en-US" sz="2000" dirty="0">
                <a:latin typeface="Arial"/>
                <a:cs typeface="Arial"/>
              </a:rPr>
            </a:br>
            <a:br>
              <a:rPr lang="en-US" sz="2000" dirty="0">
                <a:latin typeface="Arial"/>
                <a:cs typeface="Arial"/>
              </a:rPr>
            </a:br>
            <a:r>
              <a:rPr lang="en-US" sz="1300" dirty="0">
                <a:latin typeface="Arial"/>
                <a:cs typeface="Arial"/>
              </a:rPr>
              <a:t>The combination of P2R and Alice allowed us to perform experiments at 10 </a:t>
            </a:r>
            <a:r>
              <a:rPr lang="en-US" sz="1300" dirty="0" err="1">
                <a:latin typeface="Arial"/>
                <a:cs typeface="Arial"/>
              </a:rPr>
              <a:t>Mpa</a:t>
            </a:r>
            <a:r>
              <a:rPr lang="en-US" sz="1300" dirty="0">
                <a:latin typeface="Arial"/>
                <a:cs typeface="Arial"/>
              </a:rPr>
              <a:t> and magmatic temperatures </a:t>
            </a:r>
          </a:p>
        </p:txBody>
      </p:sp>
      <p:pic>
        <p:nvPicPr>
          <p:cNvPr id="4" name="Picture 3" descr="20181128_143723.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rot="5400000">
            <a:off x="-765599" y="1895689"/>
            <a:ext cx="3741751" cy="2104735"/>
          </a:xfrm>
          <a:prstGeom prst="rect">
            <a:avLst/>
          </a:prstGeom>
        </p:spPr>
      </p:pic>
      <p:pic>
        <p:nvPicPr>
          <p:cNvPr id="5" name="Picture 4" descr="20181129_100246.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5400000">
            <a:off x="1407963" y="1895690"/>
            <a:ext cx="3741753" cy="2104736"/>
          </a:xfrm>
          <a:prstGeom prst="rect">
            <a:avLst/>
          </a:prstGeom>
        </p:spPr>
      </p:pic>
      <p:pic>
        <p:nvPicPr>
          <p:cNvPr id="7" name="Picture 6"/>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rot="5400000">
            <a:off x="5824607" y="1530948"/>
            <a:ext cx="3741752" cy="2806314"/>
          </a:xfrm>
          <a:prstGeom prst="rect">
            <a:avLst/>
          </a:prstGeom>
        </p:spPr>
      </p:pic>
      <p:pic>
        <p:nvPicPr>
          <p:cNvPr id="8" name="Picture 7"/>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rot="5400000">
            <a:off x="3591014" y="1861341"/>
            <a:ext cx="3767860" cy="2119421"/>
          </a:xfrm>
          <a:prstGeom prst="rect">
            <a:avLst/>
          </a:prstGeom>
        </p:spPr>
      </p:pic>
      <p:sp>
        <p:nvSpPr>
          <p:cNvPr id="3" name="TextBox 2"/>
          <p:cNvSpPr txBox="1"/>
          <p:nvPr/>
        </p:nvSpPr>
        <p:spPr>
          <a:xfrm>
            <a:off x="8278573" y="3174824"/>
            <a:ext cx="636638" cy="369332"/>
          </a:xfrm>
          <a:prstGeom prst="rect">
            <a:avLst/>
          </a:prstGeom>
          <a:noFill/>
        </p:spPr>
        <p:txBody>
          <a:bodyPr wrap="none" rtlCol="0">
            <a:spAutoFit/>
          </a:bodyPr>
          <a:lstStyle/>
          <a:p>
            <a:r>
              <a:rPr lang="en-US" dirty="0">
                <a:solidFill>
                  <a:srgbClr val="FF0000"/>
                </a:solidFill>
              </a:rPr>
              <a:t>Alice</a:t>
            </a:r>
          </a:p>
        </p:txBody>
      </p:sp>
      <p:sp>
        <p:nvSpPr>
          <p:cNvPr id="9" name="TextBox 8"/>
          <p:cNvSpPr txBox="1"/>
          <p:nvPr/>
        </p:nvSpPr>
        <p:spPr>
          <a:xfrm>
            <a:off x="7160932" y="1184217"/>
            <a:ext cx="769524" cy="646331"/>
          </a:xfrm>
          <a:prstGeom prst="rect">
            <a:avLst/>
          </a:prstGeom>
          <a:noFill/>
        </p:spPr>
        <p:txBody>
          <a:bodyPr wrap="none" rtlCol="0">
            <a:spAutoFit/>
          </a:bodyPr>
          <a:lstStyle/>
          <a:p>
            <a:pPr algn="ctr"/>
            <a:r>
              <a:rPr lang="en-US" dirty="0"/>
              <a:t>P2R</a:t>
            </a:r>
          </a:p>
          <a:p>
            <a:pPr algn="ctr"/>
            <a:r>
              <a:rPr lang="en-US" dirty="0"/>
              <a:t>piston</a:t>
            </a:r>
          </a:p>
        </p:txBody>
      </p:sp>
      <p:sp>
        <p:nvSpPr>
          <p:cNvPr id="10" name="TextBox 9"/>
          <p:cNvSpPr txBox="1"/>
          <p:nvPr/>
        </p:nvSpPr>
        <p:spPr>
          <a:xfrm>
            <a:off x="7129199" y="3808445"/>
            <a:ext cx="923713" cy="369332"/>
          </a:xfrm>
          <a:prstGeom prst="rect">
            <a:avLst/>
          </a:prstGeom>
          <a:noFill/>
        </p:spPr>
        <p:txBody>
          <a:bodyPr wrap="none" rtlCol="0">
            <a:spAutoFit/>
          </a:bodyPr>
          <a:lstStyle/>
          <a:p>
            <a:pPr algn="ctr"/>
            <a:r>
              <a:rPr lang="en-US" dirty="0">
                <a:solidFill>
                  <a:schemeClr val="bg1"/>
                </a:solidFill>
              </a:rPr>
              <a:t>crucible</a:t>
            </a:r>
          </a:p>
        </p:txBody>
      </p:sp>
      <p:sp>
        <p:nvSpPr>
          <p:cNvPr id="11" name="TextBox 10"/>
          <p:cNvSpPr txBox="1"/>
          <p:nvPr/>
        </p:nvSpPr>
        <p:spPr>
          <a:xfrm>
            <a:off x="5079415" y="1062038"/>
            <a:ext cx="769524" cy="646331"/>
          </a:xfrm>
          <a:prstGeom prst="rect">
            <a:avLst/>
          </a:prstGeom>
          <a:noFill/>
        </p:spPr>
        <p:txBody>
          <a:bodyPr wrap="none" rtlCol="0">
            <a:spAutoFit/>
          </a:bodyPr>
          <a:lstStyle/>
          <a:p>
            <a:pPr algn="ctr"/>
            <a:r>
              <a:rPr lang="en-US" dirty="0"/>
              <a:t>P2R</a:t>
            </a:r>
          </a:p>
          <a:p>
            <a:pPr algn="ctr"/>
            <a:r>
              <a:rPr lang="en-US" dirty="0"/>
              <a:t>piston</a:t>
            </a:r>
          </a:p>
        </p:txBody>
      </p:sp>
      <p:sp>
        <p:nvSpPr>
          <p:cNvPr id="12" name="TextBox 11"/>
          <p:cNvSpPr txBox="1"/>
          <p:nvPr/>
        </p:nvSpPr>
        <p:spPr>
          <a:xfrm>
            <a:off x="5047682" y="3289401"/>
            <a:ext cx="923713" cy="369332"/>
          </a:xfrm>
          <a:prstGeom prst="rect">
            <a:avLst/>
          </a:prstGeom>
          <a:noFill/>
        </p:spPr>
        <p:txBody>
          <a:bodyPr wrap="none" rtlCol="0">
            <a:spAutoFit/>
          </a:bodyPr>
          <a:lstStyle/>
          <a:p>
            <a:pPr algn="ctr"/>
            <a:r>
              <a:rPr lang="en-US" dirty="0">
                <a:solidFill>
                  <a:schemeClr val="bg1"/>
                </a:solidFill>
              </a:rPr>
              <a:t>crucible</a:t>
            </a:r>
          </a:p>
        </p:txBody>
      </p:sp>
      <p:sp>
        <p:nvSpPr>
          <p:cNvPr id="13" name="TextBox 12"/>
          <p:cNvSpPr txBox="1"/>
          <p:nvPr/>
        </p:nvSpPr>
        <p:spPr>
          <a:xfrm>
            <a:off x="2814714" y="2053532"/>
            <a:ext cx="546243" cy="369332"/>
          </a:xfrm>
          <a:prstGeom prst="rect">
            <a:avLst/>
          </a:prstGeom>
          <a:noFill/>
        </p:spPr>
        <p:txBody>
          <a:bodyPr wrap="none" rtlCol="0">
            <a:spAutoFit/>
          </a:bodyPr>
          <a:lstStyle/>
          <a:p>
            <a:pPr algn="ctr"/>
            <a:r>
              <a:rPr lang="en-US" dirty="0"/>
              <a:t>P2R</a:t>
            </a:r>
          </a:p>
        </p:txBody>
      </p:sp>
      <p:sp>
        <p:nvSpPr>
          <p:cNvPr id="14" name="TextBox 13"/>
          <p:cNvSpPr txBox="1"/>
          <p:nvPr/>
        </p:nvSpPr>
        <p:spPr>
          <a:xfrm>
            <a:off x="858103" y="1368883"/>
            <a:ext cx="636638" cy="923330"/>
          </a:xfrm>
          <a:prstGeom prst="rect">
            <a:avLst/>
          </a:prstGeom>
          <a:noFill/>
        </p:spPr>
        <p:txBody>
          <a:bodyPr wrap="none" rtlCol="0">
            <a:spAutoFit/>
          </a:bodyPr>
          <a:lstStyle/>
          <a:p>
            <a:pPr algn="ctr"/>
            <a:r>
              <a:rPr lang="en-US" dirty="0"/>
              <a:t>P2R</a:t>
            </a:r>
          </a:p>
          <a:p>
            <a:pPr algn="ctr"/>
            <a:r>
              <a:rPr lang="en-US" dirty="0"/>
              <a:t>+</a:t>
            </a:r>
          </a:p>
          <a:p>
            <a:pPr algn="ctr"/>
            <a:r>
              <a:rPr lang="en-US" dirty="0"/>
              <a:t>Alice</a:t>
            </a:r>
          </a:p>
        </p:txBody>
      </p:sp>
    </p:spTree>
    <p:extLst>
      <p:ext uri="{BB962C8B-B14F-4D97-AF65-F5344CB8AC3E}">
        <p14:creationId xmlns:p14="http://schemas.microsoft.com/office/powerpoint/2010/main" val="3222849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8944"/>
            <a:ext cx="8229600" cy="857250"/>
          </a:xfrm>
        </p:spPr>
        <p:txBody>
          <a:bodyPr>
            <a:noAutofit/>
          </a:bodyPr>
          <a:lstStyle/>
          <a:p>
            <a:r>
              <a:rPr lang="en-US" sz="3200" dirty="0"/>
              <a:t>Experimental approach</a:t>
            </a:r>
            <a:br>
              <a:rPr lang="en-US" sz="3200" dirty="0"/>
            </a:br>
            <a:r>
              <a:rPr lang="en-US" sz="3200" i="1" dirty="0"/>
              <a:t>In situ </a:t>
            </a:r>
            <a:r>
              <a:rPr lang="en-US" sz="3200" dirty="0"/>
              <a:t>4D </a:t>
            </a:r>
            <a:r>
              <a:rPr lang="en-US" sz="3200" dirty="0" err="1"/>
              <a:t>crystallisation</a:t>
            </a:r>
            <a:r>
              <a:rPr lang="en-US" sz="3200" dirty="0"/>
              <a:t> experiments</a:t>
            </a:r>
            <a:br>
              <a:rPr lang="en-US" sz="3200" dirty="0"/>
            </a:br>
            <a:endParaRPr lang="en-US" sz="3200" dirty="0"/>
          </a:p>
        </p:txBody>
      </p:sp>
      <p:sp>
        <p:nvSpPr>
          <p:cNvPr id="7" name="Title 1"/>
          <p:cNvSpPr txBox="1">
            <a:spLocks/>
          </p:cNvSpPr>
          <p:nvPr/>
        </p:nvSpPr>
        <p:spPr>
          <a:xfrm>
            <a:off x="5919299" y="1915686"/>
            <a:ext cx="3141073" cy="15766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200" dirty="0">
                <a:latin typeface="Arial"/>
                <a:cs typeface="Arial"/>
              </a:rPr>
              <a:t>Schematic representation of the thermal paths used in this study.</a:t>
            </a:r>
          </a:p>
          <a:p>
            <a:pPr algn="just"/>
            <a:endParaRPr lang="en-US" sz="1200" dirty="0">
              <a:latin typeface="Arial"/>
              <a:cs typeface="Arial"/>
            </a:endParaRPr>
          </a:p>
          <a:p>
            <a:pPr algn="just"/>
            <a:r>
              <a:rPr lang="en-US" sz="1200" dirty="0">
                <a:latin typeface="Arial"/>
                <a:cs typeface="Arial"/>
              </a:rPr>
              <a:t>After the initial annealing period at 1180 °C, </a:t>
            </a:r>
            <a:r>
              <a:rPr lang="en-US" sz="1200" dirty="0" err="1">
                <a:latin typeface="Arial"/>
                <a:cs typeface="Arial"/>
              </a:rPr>
              <a:t>crystallisation</a:t>
            </a:r>
            <a:r>
              <a:rPr lang="en-US" sz="1200" dirty="0">
                <a:latin typeface="Arial"/>
                <a:cs typeface="Arial"/>
              </a:rPr>
              <a:t> was induced by decreasing temperature </a:t>
            </a:r>
            <a:r>
              <a:rPr lang="en-US" sz="1200" dirty="0" err="1">
                <a:latin typeface="Arial"/>
                <a:cs typeface="Arial"/>
              </a:rPr>
              <a:t>isobarically</a:t>
            </a:r>
            <a:r>
              <a:rPr lang="en-US" sz="1200" dirty="0">
                <a:latin typeface="Arial"/>
                <a:cs typeface="Arial"/>
              </a:rPr>
              <a:t> to 1160, 1140 and 1110 °C. </a:t>
            </a:r>
            <a:endParaRPr lang="it-IT" sz="1200" dirty="0">
              <a:latin typeface="Arial"/>
              <a:cs typeface="Arial"/>
            </a:endParaRPr>
          </a:p>
          <a:p>
            <a:pPr algn="just"/>
            <a:endParaRPr lang="en-US" sz="1200" dirty="0"/>
          </a:p>
        </p:txBody>
      </p:sp>
      <p:pic>
        <p:nvPicPr>
          <p:cNvPr id="4" name="Picture 3" descr="Experimental conditions.tif"/>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36529" y="1166194"/>
            <a:ext cx="4237410" cy="3896500"/>
          </a:xfrm>
          <a:prstGeom prst="rect">
            <a:avLst/>
          </a:prstGeom>
        </p:spPr>
      </p:pic>
    </p:spTree>
    <p:extLst>
      <p:ext uri="{BB962C8B-B14F-4D97-AF65-F5344CB8AC3E}">
        <p14:creationId xmlns:p14="http://schemas.microsoft.com/office/powerpoint/2010/main" val="674561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589"/>
            <a:ext cx="8229600" cy="440325"/>
          </a:xfrm>
        </p:spPr>
        <p:txBody>
          <a:bodyPr>
            <a:normAutofit fontScale="90000"/>
          </a:bodyPr>
          <a:lstStyle/>
          <a:p>
            <a:r>
              <a:rPr lang="en-US" dirty="0"/>
              <a:t>Crystallization through time </a:t>
            </a:r>
          </a:p>
        </p:txBody>
      </p:sp>
      <p:pic>
        <p:nvPicPr>
          <p:cNvPr id="5" name="Picture 4" descr="rec_00004.tif"/>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5711" y="1700797"/>
            <a:ext cx="3011832" cy="3011832"/>
          </a:xfrm>
          <a:prstGeom prst="rect">
            <a:avLst/>
          </a:prstGeom>
        </p:spPr>
      </p:pic>
      <p:pic>
        <p:nvPicPr>
          <p:cNvPr id="6" name="Picture 5" descr="rec_00008.tif"/>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061707" y="1700797"/>
            <a:ext cx="3011832" cy="3011832"/>
          </a:xfrm>
          <a:prstGeom prst="rect">
            <a:avLst/>
          </a:prstGeom>
        </p:spPr>
      </p:pic>
      <p:pic>
        <p:nvPicPr>
          <p:cNvPr id="7" name="Picture 6" descr="rec_00012.tif"/>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86813" y="1700797"/>
            <a:ext cx="3011832" cy="3011832"/>
          </a:xfrm>
          <a:prstGeom prst="rect">
            <a:avLst/>
          </a:prstGeom>
        </p:spPr>
      </p:pic>
      <p:sp>
        <p:nvSpPr>
          <p:cNvPr id="9" name="TextBox 8"/>
          <p:cNvSpPr txBox="1"/>
          <p:nvPr/>
        </p:nvSpPr>
        <p:spPr>
          <a:xfrm>
            <a:off x="1190662" y="4697783"/>
            <a:ext cx="829486" cy="369332"/>
          </a:xfrm>
          <a:prstGeom prst="rect">
            <a:avLst/>
          </a:prstGeom>
          <a:noFill/>
        </p:spPr>
        <p:txBody>
          <a:bodyPr wrap="none" rtlCol="0">
            <a:spAutoFit/>
          </a:bodyPr>
          <a:lstStyle/>
          <a:p>
            <a:r>
              <a:rPr lang="en-US" dirty="0"/>
              <a:t>10 min</a:t>
            </a:r>
          </a:p>
        </p:txBody>
      </p:sp>
      <p:sp>
        <p:nvSpPr>
          <p:cNvPr id="10" name="TextBox 9"/>
          <p:cNvSpPr txBox="1"/>
          <p:nvPr/>
        </p:nvSpPr>
        <p:spPr>
          <a:xfrm>
            <a:off x="4211990" y="4690696"/>
            <a:ext cx="829486" cy="369332"/>
          </a:xfrm>
          <a:prstGeom prst="rect">
            <a:avLst/>
          </a:prstGeom>
          <a:noFill/>
        </p:spPr>
        <p:txBody>
          <a:bodyPr wrap="none" rtlCol="0">
            <a:spAutoFit/>
          </a:bodyPr>
          <a:lstStyle/>
          <a:p>
            <a:r>
              <a:rPr lang="en-US" dirty="0"/>
              <a:t>30 min</a:t>
            </a:r>
          </a:p>
        </p:txBody>
      </p:sp>
      <p:sp>
        <p:nvSpPr>
          <p:cNvPr id="11" name="TextBox 10"/>
          <p:cNvSpPr txBox="1"/>
          <p:nvPr/>
        </p:nvSpPr>
        <p:spPr>
          <a:xfrm>
            <a:off x="7267337" y="4697630"/>
            <a:ext cx="829486" cy="369332"/>
          </a:xfrm>
          <a:prstGeom prst="rect">
            <a:avLst/>
          </a:prstGeom>
          <a:noFill/>
        </p:spPr>
        <p:txBody>
          <a:bodyPr wrap="none" rtlCol="0">
            <a:spAutoFit/>
          </a:bodyPr>
          <a:lstStyle/>
          <a:p>
            <a:r>
              <a:rPr lang="en-US" dirty="0"/>
              <a:t>50 min</a:t>
            </a:r>
          </a:p>
        </p:txBody>
      </p:sp>
      <p:sp>
        <p:nvSpPr>
          <p:cNvPr id="12" name="TextBox 11"/>
          <p:cNvSpPr txBox="1"/>
          <p:nvPr/>
        </p:nvSpPr>
        <p:spPr>
          <a:xfrm>
            <a:off x="3077177" y="945100"/>
            <a:ext cx="1249060" cy="369332"/>
          </a:xfrm>
          <a:prstGeom prst="rect">
            <a:avLst/>
          </a:prstGeom>
          <a:noFill/>
        </p:spPr>
        <p:txBody>
          <a:bodyPr wrap="none" rtlCol="0">
            <a:spAutoFit/>
          </a:bodyPr>
          <a:lstStyle/>
          <a:p>
            <a:r>
              <a:rPr lang="en-US" dirty="0"/>
              <a:t>T = 1140 °C</a:t>
            </a:r>
          </a:p>
        </p:txBody>
      </p:sp>
      <p:sp>
        <p:nvSpPr>
          <p:cNvPr id="13" name="TextBox 12"/>
          <p:cNvSpPr txBox="1"/>
          <p:nvPr/>
        </p:nvSpPr>
        <p:spPr>
          <a:xfrm>
            <a:off x="4791580" y="937755"/>
            <a:ext cx="1236599" cy="369332"/>
          </a:xfrm>
          <a:prstGeom prst="rect">
            <a:avLst/>
          </a:prstGeom>
          <a:noFill/>
        </p:spPr>
        <p:txBody>
          <a:bodyPr wrap="none" rtlCol="0">
            <a:spAutoFit/>
          </a:bodyPr>
          <a:lstStyle/>
          <a:p>
            <a:r>
              <a:rPr lang="en-US" dirty="0"/>
              <a:t>P = 10 </a:t>
            </a:r>
            <a:r>
              <a:rPr lang="en-US" dirty="0" err="1"/>
              <a:t>MPa</a:t>
            </a:r>
            <a:endParaRPr lang="en-US" dirty="0"/>
          </a:p>
        </p:txBody>
      </p:sp>
      <p:sp>
        <p:nvSpPr>
          <p:cNvPr id="14" name="TextBox 13"/>
          <p:cNvSpPr txBox="1"/>
          <p:nvPr/>
        </p:nvSpPr>
        <p:spPr>
          <a:xfrm>
            <a:off x="1946768" y="1283067"/>
            <a:ext cx="5377269" cy="369332"/>
          </a:xfrm>
          <a:prstGeom prst="rect">
            <a:avLst/>
          </a:prstGeom>
          <a:noFill/>
        </p:spPr>
        <p:txBody>
          <a:bodyPr wrap="none" rtlCol="0">
            <a:spAutoFit/>
          </a:bodyPr>
          <a:lstStyle/>
          <a:p>
            <a:r>
              <a:rPr lang="en-US" dirty="0"/>
              <a:t>H</a:t>
            </a:r>
            <a:r>
              <a:rPr lang="en-US" baseline="-25000" dirty="0"/>
              <a:t>2</a:t>
            </a:r>
            <a:r>
              <a:rPr lang="en-US" dirty="0"/>
              <a:t>O = 0.9 wt.% (water-saturated conditions at 10 </a:t>
            </a:r>
            <a:r>
              <a:rPr lang="en-US" dirty="0" err="1"/>
              <a:t>Mpa</a:t>
            </a:r>
            <a:r>
              <a:rPr lang="en-US" dirty="0"/>
              <a:t>)</a:t>
            </a:r>
          </a:p>
        </p:txBody>
      </p:sp>
      <p:sp>
        <p:nvSpPr>
          <p:cNvPr id="3" name="TextBox 2"/>
          <p:cNvSpPr txBox="1"/>
          <p:nvPr/>
        </p:nvSpPr>
        <p:spPr>
          <a:xfrm>
            <a:off x="1062415" y="1697549"/>
            <a:ext cx="923713" cy="369332"/>
          </a:xfrm>
          <a:prstGeom prst="rect">
            <a:avLst/>
          </a:prstGeom>
          <a:noFill/>
        </p:spPr>
        <p:txBody>
          <a:bodyPr wrap="none" rtlCol="0">
            <a:spAutoFit/>
          </a:bodyPr>
          <a:lstStyle/>
          <a:p>
            <a:r>
              <a:rPr lang="en-US" dirty="0"/>
              <a:t>crucible</a:t>
            </a:r>
          </a:p>
        </p:txBody>
      </p:sp>
      <p:sp>
        <p:nvSpPr>
          <p:cNvPr id="15" name="TextBox 14"/>
          <p:cNvSpPr txBox="1"/>
          <p:nvPr/>
        </p:nvSpPr>
        <p:spPr>
          <a:xfrm>
            <a:off x="4117763" y="1645847"/>
            <a:ext cx="923713" cy="369332"/>
          </a:xfrm>
          <a:prstGeom prst="rect">
            <a:avLst/>
          </a:prstGeom>
          <a:noFill/>
        </p:spPr>
        <p:txBody>
          <a:bodyPr wrap="none" rtlCol="0">
            <a:spAutoFit/>
          </a:bodyPr>
          <a:lstStyle/>
          <a:p>
            <a:r>
              <a:rPr lang="en-US" dirty="0"/>
              <a:t>crucible</a:t>
            </a:r>
          </a:p>
        </p:txBody>
      </p:sp>
      <p:sp>
        <p:nvSpPr>
          <p:cNvPr id="16" name="TextBox 15"/>
          <p:cNvSpPr txBox="1"/>
          <p:nvPr/>
        </p:nvSpPr>
        <p:spPr>
          <a:xfrm>
            <a:off x="7161770" y="1697549"/>
            <a:ext cx="923713" cy="369332"/>
          </a:xfrm>
          <a:prstGeom prst="rect">
            <a:avLst/>
          </a:prstGeom>
          <a:noFill/>
        </p:spPr>
        <p:txBody>
          <a:bodyPr wrap="none" rtlCol="0">
            <a:spAutoFit/>
          </a:bodyPr>
          <a:lstStyle/>
          <a:p>
            <a:r>
              <a:rPr lang="en-US" dirty="0"/>
              <a:t>crucible</a:t>
            </a:r>
          </a:p>
        </p:txBody>
      </p:sp>
      <p:sp>
        <p:nvSpPr>
          <p:cNvPr id="17" name="TextBox 16"/>
          <p:cNvSpPr txBox="1"/>
          <p:nvPr/>
        </p:nvSpPr>
        <p:spPr>
          <a:xfrm>
            <a:off x="5219800" y="4072323"/>
            <a:ext cx="530915" cy="369332"/>
          </a:xfrm>
          <a:prstGeom prst="rect">
            <a:avLst/>
          </a:prstGeom>
          <a:noFill/>
        </p:spPr>
        <p:txBody>
          <a:bodyPr wrap="none" rtlCol="0">
            <a:spAutoFit/>
          </a:bodyPr>
          <a:lstStyle/>
          <a:p>
            <a:r>
              <a:rPr lang="en-US" dirty="0" err="1">
                <a:solidFill>
                  <a:srgbClr val="FFFF00"/>
                </a:solidFill>
              </a:rPr>
              <a:t>Cpx</a:t>
            </a:r>
            <a:endParaRPr lang="en-US" dirty="0">
              <a:solidFill>
                <a:srgbClr val="FFFF00"/>
              </a:solidFill>
            </a:endParaRPr>
          </a:p>
        </p:txBody>
      </p:sp>
      <p:cxnSp>
        <p:nvCxnSpPr>
          <p:cNvPr id="8" name="Straight Arrow Connector 7"/>
          <p:cNvCxnSpPr/>
          <p:nvPr/>
        </p:nvCxnSpPr>
        <p:spPr>
          <a:xfrm flipH="1" flipV="1">
            <a:off x="5041476" y="3855145"/>
            <a:ext cx="401550" cy="319229"/>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8466702" y="4038306"/>
            <a:ext cx="530915" cy="369332"/>
          </a:xfrm>
          <a:prstGeom prst="rect">
            <a:avLst/>
          </a:prstGeom>
          <a:noFill/>
        </p:spPr>
        <p:txBody>
          <a:bodyPr wrap="none" rtlCol="0">
            <a:spAutoFit/>
          </a:bodyPr>
          <a:lstStyle/>
          <a:p>
            <a:r>
              <a:rPr lang="en-US" dirty="0" err="1">
                <a:solidFill>
                  <a:srgbClr val="FFFF00"/>
                </a:solidFill>
              </a:rPr>
              <a:t>Cpx</a:t>
            </a:r>
            <a:endParaRPr lang="en-US" dirty="0">
              <a:solidFill>
                <a:srgbClr val="FFFF00"/>
              </a:solidFill>
            </a:endParaRPr>
          </a:p>
        </p:txBody>
      </p:sp>
      <p:cxnSp>
        <p:nvCxnSpPr>
          <p:cNvPr id="19" name="Straight Arrow Connector 18"/>
          <p:cNvCxnSpPr/>
          <p:nvPr/>
        </p:nvCxnSpPr>
        <p:spPr>
          <a:xfrm flipH="1" flipV="1">
            <a:off x="8085483" y="3855145"/>
            <a:ext cx="601317" cy="31923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H="1" flipV="1">
            <a:off x="7654255" y="2982068"/>
            <a:ext cx="1032545" cy="1090256"/>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29803001"/>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3967</TotalTime>
  <Words>843</Words>
  <Application>Microsoft Office PowerPoint</Application>
  <PresentationFormat>On-screen Show (16:9)</PresentationFormat>
  <Paragraphs>41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 Black </vt:lpstr>
      <vt:lpstr>Time-series experiments of pyroxene crystal nucleation and growth in basaltic magmas and implications for magma rheology</vt:lpstr>
      <vt:lpstr>Abstract</vt:lpstr>
      <vt:lpstr>PowerPoint Presentation</vt:lpstr>
      <vt:lpstr>PowerPoint Presentation</vt:lpstr>
      <vt:lpstr>Alice furnace</vt:lpstr>
      <vt:lpstr>Picture of P2R compression rig at the I12 beamline + Alice furnace  The combination of P2R and Alice allowed us to perform experiments at 10 Mpa and magmatic temperatures </vt:lpstr>
      <vt:lpstr>Experimental approach In situ 4D crystallisation experiments </vt:lpstr>
      <vt:lpstr>Crystallization through time </vt:lpstr>
    </vt:vector>
  </TitlesOfParts>
  <Company>Casa MIa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Fabio Arzilli</dc:creator>
  <cp:lastModifiedBy>Margherita</cp:lastModifiedBy>
  <cp:revision>125</cp:revision>
  <dcterms:created xsi:type="dcterms:W3CDTF">2019-08-16T09:25:16Z</dcterms:created>
  <dcterms:modified xsi:type="dcterms:W3CDTF">2020-04-30T14:32:23Z</dcterms:modified>
</cp:coreProperties>
</file>