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7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66"/>
    <a:srgbClr val="FFFF66"/>
    <a:srgbClr val="FF66FF"/>
    <a:srgbClr val="FF9933"/>
    <a:srgbClr val="33CCCC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0B5E7-6CB2-42AA-B6D2-7B66F966CDA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F8ED4-D6C4-411D-9AE2-0532D514B9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5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8ED4-D6C4-411D-9AE2-0532D514B9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8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2322"/>
                </a:solidFill>
              </a:rPr>
              <a:t>Intergovernmental panel on climate change, 2006. guidelines for national greenhouse gas inventories agriculture, forestry and other land use. Intergovernmental Panel on Climate Change. Chapter 11: N</a:t>
            </a:r>
            <a:r>
              <a:rPr lang="en-GB" baseline="-25000" dirty="0" smtClean="0">
                <a:solidFill>
                  <a:srgbClr val="002322"/>
                </a:solidFill>
              </a:rPr>
              <a:t>2</a:t>
            </a:r>
            <a:r>
              <a:rPr lang="en-GB" dirty="0" smtClean="0">
                <a:solidFill>
                  <a:srgbClr val="002322"/>
                </a:solidFill>
              </a:rPr>
              <a:t>O Emissions from Managed Soil and CO</a:t>
            </a:r>
            <a:r>
              <a:rPr lang="en-GB" baseline="-25000" dirty="0" smtClean="0">
                <a:solidFill>
                  <a:srgbClr val="002322"/>
                </a:solidFill>
              </a:rPr>
              <a:t>2</a:t>
            </a:r>
            <a:r>
              <a:rPr lang="en-GB" dirty="0" smtClean="0">
                <a:solidFill>
                  <a:srgbClr val="002322"/>
                </a:solidFill>
              </a:rPr>
              <a:t> Emissions from Lime and Urea Application (2006).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2322"/>
                </a:solidFill>
              </a:rPr>
              <a:t>Chadwick, D.R., Cardenas, L.M., </a:t>
            </a:r>
            <a:r>
              <a:rPr lang="en-GB" dirty="0" err="1" smtClean="0">
                <a:solidFill>
                  <a:srgbClr val="002322"/>
                </a:solidFill>
              </a:rPr>
              <a:t>Dhanoa</a:t>
            </a:r>
            <a:r>
              <a:rPr lang="en-GB" dirty="0" smtClean="0">
                <a:solidFill>
                  <a:srgbClr val="002322"/>
                </a:solidFill>
              </a:rPr>
              <a:t>, M.S., Donovan, N., </a:t>
            </a:r>
            <a:r>
              <a:rPr lang="en-GB" dirty="0" err="1" smtClean="0">
                <a:solidFill>
                  <a:srgbClr val="002322"/>
                </a:solidFill>
              </a:rPr>
              <a:t>Misselbrook</a:t>
            </a:r>
            <a:r>
              <a:rPr lang="en-GB" dirty="0" smtClean="0">
                <a:solidFill>
                  <a:srgbClr val="002322"/>
                </a:solidFill>
              </a:rPr>
              <a:t>, T., Williams, J.R., </a:t>
            </a:r>
            <a:r>
              <a:rPr lang="en-GB" dirty="0" err="1" smtClean="0">
                <a:solidFill>
                  <a:srgbClr val="002322"/>
                </a:solidFill>
              </a:rPr>
              <a:t>Thorman</a:t>
            </a:r>
            <a:r>
              <a:rPr lang="en-GB" dirty="0" smtClean="0">
                <a:solidFill>
                  <a:srgbClr val="002322"/>
                </a:solidFill>
              </a:rPr>
              <a:t>, R.E., </a:t>
            </a:r>
            <a:r>
              <a:rPr lang="en-GB" dirty="0" err="1" smtClean="0">
                <a:solidFill>
                  <a:srgbClr val="002322"/>
                </a:solidFill>
              </a:rPr>
              <a:t>McGeough</a:t>
            </a:r>
            <a:r>
              <a:rPr lang="en-GB" dirty="0" smtClean="0">
                <a:solidFill>
                  <a:srgbClr val="002322"/>
                </a:solidFill>
              </a:rPr>
              <a:t>, K.L., Watson, C.J., Bell, M. and Anthony, S.G., 2018. The contribution of cattle urine and dung to nitrous oxide emissions: Quantification of country specific emission factors and implications for national inventories. </a:t>
            </a:r>
            <a:r>
              <a:rPr lang="en-GB" i="1" dirty="0" smtClean="0">
                <a:solidFill>
                  <a:srgbClr val="002322"/>
                </a:solidFill>
              </a:rPr>
              <a:t>Science of the Total Environment</a:t>
            </a:r>
            <a:r>
              <a:rPr lang="en-GB" dirty="0" smtClean="0">
                <a:solidFill>
                  <a:srgbClr val="002322"/>
                </a:solidFill>
              </a:rPr>
              <a:t>, </a:t>
            </a:r>
            <a:r>
              <a:rPr lang="en-GB" i="1" dirty="0" smtClean="0">
                <a:solidFill>
                  <a:srgbClr val="002322"/>
                </a:solidFill>
              </a:rPr>
              <a:t>635</a:t>
            </a:r>
            <a:r>
              <a:rPr lang="en-GB" dirty="0" smtClean="0">
                <a:solidFill>
                  <a:srgbClr val="002322"/>
                </a:solidFill>
              </a:rPr>
              <a:t>, pp.607-617.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2322"/>
                </a:solidFill>
              </a:rPr>
              <a:t>Marsden, K.A., Holmberg, J.A., Jones, D.L. and Chadwick, D.R., 2018. Sheep urine patch N 2 O emissions are lower from extensively-managed than intensively-managed grasslands. </a:t>
            </a:r>
            <a:r>
              <a:rPr lang="en-GB" i="1" dirty="0" smtClean="0">
                <a:solidFill>
                  <a:srgbClr val="002322"/>
                </a:solidFill>
              </a:rPr>
              <a:t>Agriculture, ecosystems &amp; environment</a:t>
            </a:r>
            <a:r>
              <a:rPr lang="en-GB" dirty="0" smtClean="0">
                <a:solidFill>
                  <a:srgbClr val="002322"/>
                </a:solidFill>
              </a:rPr>
              <a:t>, </a:t>
            </a:r>
            <a:r>
              <a:rPr lang="en-GB" i="1" dirty="0" smtClean="0">
                <a:solidFill>
                  <a:srgbClr val="002322"/>
                </a:solidFill>
              </a:rPr>
              <a:t>265</a:t>
            </a:r>
            <a:r>
              <a:rPr lang="en-GB" dirty="0" smtClean="0">
                <a:solidFill>
                  <a:srgbClr val="002322"/>
                </a:solidFill>
              </a:rPr>
              <a:t>, pp.264-274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 smtClean="0">
                <a:solidFill>
                  <a:srgbClr val="002322"/>
                </a:solidFill>
              </a:rPr>
              <a:t>Chirinda</a:t>
            </a:r>
            <a:r>
              <a:rPr lang="en-GB" dirty="0" smtClean="0">
                <a:solidFill>
                  <a:srgbClr val="002322"/>
                </a:solidFill>
              </a:rPr>
              <a:t>, N., </a:t>
            </a:r>
            <a:r>
              <a:rPr lang="en-GB" dirty="0" err="1" smtClean="0">
                <a:solidFill>
                  <a:srgbClr val="002322"/>
                </a:solidFill>
              </a:rPr>
              <a:t>Loaiza</a:t>
            </a:r>
            <a:r>
              <a:rPr lang="en-GB" dirty="0" smtClean="0">
                <a:solidFill>
                  <a:srgbClr val="002322"/>
                </a:solidFill>
              </a:rPr>
              <a:t>, S., Arenas, L., Ruiz, V., </a:t>
            </a:r>
            <a:r>
              <a:rPr lang="en-GB" dirty="0" err="1" smtClean="0">
                <a:solidFill>
                  <a:srgbClr val="002322"/>
                </a:solidFill>
              </a:rPr>
              <a:t>Faverín</a:t>
            </a:r>
            <a:r>
              <a:rPr lang="en-GB" dirty="0" smtClean="0">
                <a:solidFill>
                  <a:srgbClr val="002322"/>
                </a:solidFill>
              </a:rPr>
              <a:t>, C., Alvarez, C., </a:t>
            </a:r>
            <a:r>
              <a:rPr lang="en-GB" dirty="0" err="1" smtClean="0">
                <a:solidFill>
                  <a:srgbClr val="002322"/>
                </a:solidFill>
              </a:rPr>
              <a:t>Savian</a:t>
            </a:r>
            <a:r>
              <a:rPr lang="en-GB" dirty="0" smtClean="0">
                <a:solidFill>
                  <a:srgbClr val="002322"/>
                </a:solidFill>
              </a:rPr>
              <a:t>, J.V., </a:t>
            </a:r>
            <a:r>
              <a:rPr lang="en-GB" dirty="0" err="1" smtClean="0">
                <a:solidFill>
                  <a:srgbClr val="002322"/>
                </a:solidFill>
              </a:rPr>
              <a:t>Belfon</a:t>
            </a:r>
            <a:r>
              <a:rPr lang="en-GB" dirty="0" smtClean="0">
                <a:solidFill>
                  <a:srgbClr val="002322"/>
                </a:solidFill>
              </a:rPr>
              <a:t>, R., Zuniga, K., Morales-Rincon, L.A. and Trujillo, C., 2019. Adequate vegetative cover decreases nitrous oxide emissions from cattle urine deposited in grazed pastures under rainy season conditions. </a:t>
            </a:r>
            <a:r>
              <a:rPr lang="en-GB" i="1" dirty="0" smtClean="0">
                <a:solidFill>
                  <a:srgbClr val="002322"/>
                </a:solidFill>
              </a:rPr>
              <a:t>Scientific reports</a:t>
            </a:r>
            <a:r>
              <a:rPr lang="en-GB" dirty="0" smtClean="0">
                <a:solidFill>
                  <a:srgbClr val="002322"/>
                </a:solidFill>
              </a:rPr>
              <a:t>, </a:t>
            </a:r>
            <a:r>
              <a:rPr lang="en-GB" i="1" dirty="0" smtClean="0">
                <a:solidFill>
                  <a:srgbClr val="002322"/>
                </a:solidFill>
              </a:rPr>
              <a:t>9</a:t>
            </a:r>
            <a:r>
              <a:rPr lang="en-GB" dirty="0" smtClean="0">
                <a:solidFill>
                  <a:srgbClr val="00232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8ED4-D6C4-411D-9AE2-0532D514B9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8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5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0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4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0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2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59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7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83DB-F68B-4A57-8F19-BAD917693ADD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6322-F0C7-4AFB-8267-C6726EEE3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8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3087" y="931866"/>
            <a:ext cx="2619656" cy="1309647"/>
            <a:chOff x="68511" y="1013869"/>
            <a:chExt cx="2944260" cy="15308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218" y="1868716"/>
              <a:ext cx="676023" cy="6760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1" y="1013869"/>
              <a:ext cx="1149967" cy="1149967"/>
            </a:xfrm>
            <a:prstGeom prst="rect">
              <a:avLst/>
            </a:prstGeom>
          </p:spPr>
        </p:pic>
        <p:sp>
          <p:nvSpPr>
            <p:cNvPr id="14" name="Arc 13"/>
            <p:cNvSpPr/>
            <p:nvPr/>
          </p:nvSpPr>
          <p:spPr>
            <a:xfrm>
              <a:off x="1080717" y="1588852"/>
              <a:ext cx="631889" cy="605904"/>
            </a:xfrm>
            <a:prstGeom prst="arc">
              <a:avLst>
                <a:gd name="adj1" fmla="val 14957801"/>
                <a:gd name="adj2" fmla="val 21369974"/>
              </a:avLst>
            </a:prstGeom>
            <a:ln w="762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9060" y="1296923"/>
              <a:ext cx="1463711" cy="43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Nitrogen</a:t>
              </a:r>
              <a:endPara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0" y="2645680"/>
            <a:ext cx="3706971" cy="4008592"/>
            <a:chOff x="3731059" y="1465926"/>
            <a:chExt cx="3579635" cy="4030272"/>
          </a:xfrm>
        </p:grpSpPr>
        <p:sp>
          <p:nvSpPr>
            <p:cNvPr id="5" name="TextBox 4"/>
            <p:cNvSpPr txBox="1"/>
            <p:nvPr/>
          </p:nvSpPr>
          <p:spPr>
            <a:xfrm>
              <a:off x="4376092" y="1835258"/>
              <a:ext cx="1214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</a:t>
              </a:r>
              <a:r>
                <a:rPr lang="en-GB" b="1" baseline="-25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endPara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043" y="2718493"/>
              <a:ext cx="994721" cy="99472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41764" y="1465926"/>
              <a:ext cx="1214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</a:t>
              </a:r>
              <a:r>
                <a:rPr lang="en-GB" b="1" baseline="-25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rot="5400000" flipH="1" flipV="1">
              <a:off x="5342106" y="3239408"/>
              <a:ext cx="497360" cy="497360"/>
            </a:xfrm>
            <a:prstGeom prst="curvedConnector4">
              <a:avLst>
                <a:gd name="adj1" fmla="val -45963"/>
                <a:gd name="adj2" fmla="val 145963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96000" y="3400948"/>
              <a:ext cx="1214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Plant Uptake</a:t>
              </a:r>
              <a:endPara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741764" y="1835258"/>
              <a:ext cx="237005" cy="8832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656207" y="2204590"/>
              <a:ext cx="215736" cy="6142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136" y="4359836"/>
              <a:ext cx="553912" cy="553912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H="1">
              <a:off x="4582396" y="3737928"/>
              <a:ext cx="363357" cy="6358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731059" y="3622132"/>
              <a:ext cx="1214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Microbial Uptake</a:t>
              </a:r>
              <a:endPara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80922" y="4849867"/>
              <a:ext cx="1214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</a:t>
              </a:r>
              <a:r>
                <a:rPr lang="en-GB" b="1" baseline="-25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GB" b="1" baseline="30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Leaching</a:t>
              </a:r>
              <a:endPara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181229" y="3762145"/>
              <a:ext cx="42115" cy="102780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0276" y="76838"/>
            <a:ext cx="12067041" cy="75475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nitrogen losses from urine patches between upland and lowland grazing systems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Danielle Hunt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David Jones, Laura Cardenas, and David Chadwick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79" y="177597"/>
            <a:ext cx="908348" cy="2444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76" y="188716"/>
            <a:ext cx="748623" cy="2333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02" y="445874"/>
            <a:ext cx="512102" cy="36187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76" y="519230"/>
            <a:ext cx="940311" cy="239189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381170" y="2829352"/>
            <a:ext cx="1287186" cy="7600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842242" y="1030621"/>
            <a:ext cx="6275074" cy="206210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6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emissions vary in response to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soil conditions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</a:t>
            </a:r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current literature on urine patch N cycling has focused on typical lowland agricultural systems.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little work has explored other grazing systems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such as upland farming which is conducted across much of Wales.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investigated this by using a catena sequence crossing both upland and lowland agricultural grazing systems.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471912" y="1106201"/>
            <a:ext cx="2277514" cy="541966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 Environmental Consequences:</a:t>
            </a:r>
          </a:p>
          <a:p>
            <a:endParaRPr lang="en-GB" u="sng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 green house gas emissions</a:t>
            </a:r>
          </a:p>
          <a:p>
            <a:endParaRPr lang="en-GB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Ozone depleting compounds</a:t>
            </a:r>
          </a:p>
          <a:p>
            <a:endParaRPr lang="en-GB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 of particulate matter (PM10 and PM 2.5)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Eutrophication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3"/>
          <a:srcRect l="61230" t="8024" r="19236" b="3992"/>
          <a:stretch/>
        </p:blipFill>
        <p:spPr>
          <a:xfrm rot="5400000">
            <a:off x="9465875" y="4120960"/>
            <a:ext cx="1521964" cy="378091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842242" y="3196697"/>
            <a:ext cx="2418250" cy="353943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Soil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collected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two upland sites and two lowland sites along the same altitudinal gradient. </a:t>
            </a:r>
          </a:p>
          <a:p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Laboratory incubation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conducted 70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WFPS.</a:t>
            </a:r>
          </a:p>
          <a:p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Sheep urine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applied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half the treatments (150 kg N ha</a:t>
            </a:r>
            <a:r>
              <a:rPr lang="en-US" sz="1600" baseline="30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6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emissions, NH</a:t>
            </a:r>
            <a:r>
              <a:rPr lang="en-US" sz="16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600" baseline="30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NO</a:t>
            </a:r>
            <a:r>
              <a:rPr lang="en-US" sz="16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600" baseline="30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were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measured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100 days.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47511"/>
              </p:ext>
            </p:extLst>
          </p:nvPr>
        </p:nvGraphicFramePr>
        <p:xfrm>
          <a:off x="8336400" y="3217039"/>
          <a:ext cx="378091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586">
                  <a:extLst>
                    <a:ext uri="{9D8B030D-6E8A-4147-A177-3AD203B41FA5}">
                      <a16:colId xmlns:a16="http://schemas.microsoft.com/office/drawing/2014/main" val="2731113301"/>
                    </a:ext>
                  </a:extLst>
                </a:gridCol>
                <a:gridCol w="2478329">
                  <a:extLst>
                    <a:ext uri="{9D8B030D-6E8A-4147-A177-3AD203B41FA5}">
                      <a16:colId xmlns:a16="http://schemas.microsoft.com/office/drawing/2014/main" val="1103968156"/>
                    </a:ext>
                  </a:extLst>
                </a:gridCol>
              </a:tblGrid>
              <a:tr h="27626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Soil type</a:t>
                      </a:r>
                      <a:endParaRPr lang="en-GB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Land classification</a:t>
                      </a:r>
                      <a:endParaRPr lang="en-GB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316918"/>
                  </a:ext>
                </a:extLst>
              </a:tr>
              <a:tr h="46965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Histosol</a:t>
                      </a:r>
                      <a:r>
                        <a:rPr lang="en-GB" sz="1400" b="1" baseline="0" dirty="0" smtClean="0">
                          <a:solidFill>
                            <a:srgbClr val="00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GB" sz="1400" b="1" dirty="0">
                        <a:solidFill>
                          <a:srgbClr val="00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Upland-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Moreland/heathland 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06465"/>
                  </a:ext>
                </a:extLst>
              </a:tr>
              <a:tr h="46965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92D0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Podzol</a:t>
                      </a:r>
                      <a:endParaRPr lang="en-GB" sz="1400" b="1" dirty="0">
                        <a:solidFill>
                          <a:srgbClr val="92D0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Upland-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Semi improved grassland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396100"/>
                  </a:ext>
                </a:extLst>
              </a:tr>
              <a:tr h="46965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66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Cambisol</a:t>
                      </a:r>
                      <a:endParaRPr lang="en-GB" sz="1400" b="1" dirty="0">
                        <a:solidFill>
                          <a:srgbClr val="FF66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Lowland- Improved grassland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26582"/>
                  </a:ext>
                </a:extLst>
              </a:tr>
              <a:tr h="46965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993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Coastal</a:t>
                      </a:r>
                      <a:r>
                        <a:rPr lang="en-GB" sz="1400" b="1" baseline="0" dirty="0" smtClean="0">
                          <a:solidFill>
                            <a:srgbClr val="FF993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Cambisol</a:t>
                      </a:r>
                      <a:endParaRPr lang="en-GB" sz="1400" b="1" dirty="0">
                        <a:solidFill>
                          <a:srgbClr val="FF993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Lowland-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Improved grassland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7629" y="889354"/>
            <a:ext cx="2588421" cy="1131949"/>
            <a:chOff x="68511" y="1013869"/>
            <a:chExt cx="3625884" cy="15308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218" y="1868716"/>
              <a:ext cx="676023" cy="6760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1" y="1013869"/>
              <a:ext cx="1149967" cy="1149967"/>
            </a:xfrm>
            <a:prstGeom prst="rect">
              <a:avLst/>
            </a:prstGeom>
          </p:spPr>
        </p:pic>
        <p:sp>
          <p:nvSpPr>
            <p:cNvPr id="14" name="Arc 13"/>
            <p:cNvSpPr/>
            <p:nvPr/>
          </p:nvSpPr>
          <p:spPr>
            <a:xfrm>
              <a:off x="1080717" y="1588852"/>
              <a:ext cx="631889" cy="605904"/>
            </a:xfrm>
            <a:prstGeom prst="arc">
              <a:avLst>
                <a:gd name="adj1" fmla="val 14957801"/>
                <a:gd name="adj2" fmla="val 21369974"/>
              </a:avLst>
            </a:prstGeom>
            <a:ln w="762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30684" y="1166829"/>
              <a:ext cx="1463711" cy="43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</a:t>
              </a:r>
              <a:r>
                <a:rPr lang="en-GB" b="1" baseline="-25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GB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</a:t>
              </a:r>
              <a:endPara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0276" y="76838"/>
            <a:ext cx="12067041" cy="75475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nitrogen losses from urine patches between upland and lowland grazing systems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Danielle Hunt</a:t>
            </a: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David Jones, Laura Cardenas, and David Chadwick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79" y="177597"/>
            <a:ext cx="908348" cy="2444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76" y="188716"/>
            <a:ext cx="748623" cy="2333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02" y="445874"/>
            <a:ext cx="512102" cy="36187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76" y="519230"/>
            <a:ext cx="940311" cy="23918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785292" y="1326575"/>
            <a:ext cx="109988" cy="231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Content Placeholder 4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" y="2325092"/>
            <a:ext cx="4154794" cy="3516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66193" y="5971011"/>
            <a:ext cx="4149935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Estimates of mean cumulative N</a:t>
            </a:r>
            <a:r>
              <a:rPr lang="en-GB" sz="12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emissions for different soil types with 95% confidence intervals. Soil type has an overall significant effect </a:t>
            </a:r>
            <a:r>
              <a:rPr lang="en-GB" sz="1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p&lt;0.001</a:t>
            </a:r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Pairwise differences indicated on figure.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2616" y="892794"/>
            <a:ext cx="3737602" cy="303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Rectangle 41"/>
          <p:cNvSpPr/>
          <p:nvPr/>
        </p:nvSpPr>
        <p:spPr>
          <a:xfrm>
            <a:off x="2996193" y="1251671"/>
            <a:ext cx="1222561" cy="101566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Inorganic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concentrations (mg N L</a:t>
            </a:r>
            <a:r>
              <a:rPr lang="en-GB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up to day 42 of </a:t>
            </a:r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incubation.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90908"/>
              </p:ext>
            </p:extLst>
          </p:nvPr>
        </p:nvGraphicFramePr>
        <p:xfrm>
          <a:off x="8147061" y="4576949"/>
          <a:ext cx="3970256" cy="204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69388">
                  <a:extLst>
                    <a:ext uri="{9D8B030D-6E8A-4147-A177-3AD203B41FA5}">
                      <a16:colId xmlns:a16="http://schemas.microsoft.com/office/drawing/2014/main" val="3200077875"/>
                    </a:ext>
                  </a:extLst>
                </a:gridCol>
                <a:gridCol w="1800868">
                  <a:extLst>
                    <a:ext uri="{9D8B030D-6E8A-4147-A177-3AD203B41FA5}">
                      <a16:colId xmlns:a16="http://schemas.microsoft.com/office/drawing/2014/main" val="1180878761"/>
                    </a:ext>
                  </a:extLst>
                </a:gridCol>
              </a:tblGrid>
              <a:tr h="48468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Soil Types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</a:t>
                      </a:r>
                      <a:r>
                        <a:rPr lang="en-GB" sz="1400" b="1" baseline="-250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Emission Factors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82426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Histosol 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0.2± 0.1%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36140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Podzol 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4.85± 0.69%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18228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Cambisol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0.62± 0.34%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92243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Coastal 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Cambisol 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1.09± 0.96%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35985"/>
                  </a:ext>
                </a:extLst>
              </a:tr>
              <a:tr h="28510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Podzol field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study </a:t>
                      </a:r>
                      <a:r>
                        <a:rPr lang="en-GB" sz="1400" baseline="300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0.02-0.08%</a:t>
                      </a:r>
                      <a:endParaRPr lang="en-GB" sz="14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97069"/>
                  </a:ext>
                </a:extLst>
              </a:tr>
            </a:tbl>
          </a:graphicData>
        </a:graphic>
      </p:graphicFrame>
      <p:sp>
        <p:nvSpPr>
          <p:cNvPr id="61" name="Rounded Rectangle 60"/>
          <p:cNvSpPr/>
          <p:nvPr/>
        </p:nvSpPr>
        <p:spPr>
          <a:xfrm>
            <a:off x="2192596" y="2571123"/>
            <a:ext cx="1910951" cy="1299216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GB" sz="1600" baseline="-25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GB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emissions </a:t>
            </a:r>
            <a:r>
              <a:rPr lang="en-GB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</a:t>
            </a:r>
            <a:r>
              <a:rPr lang="en-GB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influenced by the soil type on which urine is deposited.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10841" y="4076568"/>
            <a:ext cx="3658207" cy="2542541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Podzol</a:t>
            </a:r>
            <a:r>
              <a:rPr 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400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emissions/EF were </a:t>
            </a:r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significantly higher 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 other soil types. Also far higher than measured in previous field study at site </a:t>
            </a:r>
            <a:r>
              <a:rPr lang="en-US" sz="14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Urine was applied to bare soil. 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vegetation cover can increase urine patch N</a:t>
            </a:r>
            <a:r>
              <a:rPr lang="en-US" sz="1400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emissions</a:t>
            </a:r>
            <a:r>
              <a:rPr lang="en-US" sz="14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Vegetation may play an important role in N cycling at this site.</a:t>
            </a:r>
          </a:p>
          <a:p>
            <a:endParaRPr lang="en-GB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8104080" y="932355"/>
            <a:ext cx="2419301" cy="3547617"/>
          </a:xfrm>
          <a:prstGeom prst="roundRect">
            <a:avLst/>
          </a:prstGeom>
          <a:solidFill>
            <a:srgbClr val="33CC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Histosol</a:t>
            </a:r>
            <a:r>
              <a:rPr lang="en-US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600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emissions/EF was very low suggesting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inhibition of N cycling </a:t>
            </a:r>
            <a:r>
              <a:rPr lang="en-US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processes (nitrification)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these soils which is supported by low NO</a:t>
            </a:r>
            <a:r>
              <a:rPr lang="en-US" sz="1600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6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1600" baseline="-25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concentrations through the experiment.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22625" y="940542"/>
            <a:ext cx="1464402" cy="353943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</a:t>
            </a:r>
            <a:r>
              <a:rPr lang="en-US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research: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Investigate 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other N losses differ on these soils. </a:t>
            </a:r>
            <a:endPara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056" y="2548902"/>
            <a:ext cx="116443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0BC5EE39FFC488E67F1AA81742209" ma:contentTypeVersion="10" ma:contentTypeDescription="Create a new document." ma:contentTypeScope="" ma:versionID="ae84ec4881b44ab6a7f9089528c48075">
  <xsd:schema xmlns:xsd="http://www.w3.org/2001/XMLSchema" xmlns:xs="http://www.w3.org/2001/XMLSchema" xmlns:p="http://schemas.microsoft.com/office/2006/metadata/properties" xmlns:ns3="c25614a5-ceea-4339-a22b-b071769ac43f" targetNamespace="http://schemas.microsoft.com/office/2006/metadata/properties" ma:root="true" ma:fieldsID="bf5084836a132452006815eff6b9b1ee" ns3:_="">
    <xsd:import namespace="c25614a5-ceea-4339-a22b-b071769ac4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614a5-ceea-4339-a22b-b071769ac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0227C-06A2-4113-80CC-FB77791B3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5614a5-ceea-4339-a22b-b071769ac4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E19E2D-5888-4DEB-9C20-4330EF3E792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25614a5-ceea-4339-a22b-b071769ac43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21A35D-3479-4CAC-9D48-FA70B8FF41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667</Words>
  <Application>Microsoft Office PowerPoint</Application>
  <PresentationFormat>Widescreen</PresentationFormat>
  <Paragraphs>67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>Pryfysgol Bangor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Hunt</dc:creator>
  <cp:lastModifiedBy>Danielle Hunt</cp:lastModifiedBy>
  <cp:revision>35</cp:revision>
  <dcterms:created xsi:type="dcterms:W3CDTF">2020-01-10T16:52:44Z</dcterms:created>
  <dcterms:modified xsi:type="dcterms:W3CDTF">2020-05-04T14:10:03Z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0x0101001EA0BC5EE39FFC488E67F1AA81742209</vt:lpwstr>
  </property>
</Properties>
</file>