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7" r:id="rId3"/>
    <p:sldId id="259" r:id="rId4"/>
    <p:sldId id="272" r:id="rId5"/>
    <p:sldId id="273" r:id="rId6"/>
    <p:sldId id="271" r:id="rId7"/>
    <p:sldId id="274" r:id="rId8"/>
    <p:sldId id="275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30AC0-D202-43CC-A65F-880534648CC3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B88E4-DCF0-4F91-BC94-20A199B556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5205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D8E0FC-319B-44F6-9CAA-9F5B093FC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39049C4-65E1-4B8F-AA84-A6A9F6822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6E1AAA-D497-487C-94EE-18BB5F909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612C-E633-4FDD-9294-F1EC3A435F29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CFC775-624B-4999-B1D7-27FB08FF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A734CF-BDF3-4D31-907A-2F9F5A44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EB07-C3DA-43F3-AE35-4C78F645C0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49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F0D732-1D07-4D6F-B262-0C80058C1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16BCEC7-4F28-416E-9C92-F8AF14EAB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CA00A1-D4A9-433D-AE1A-1F2B6ECA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612C-E633-4FDD-9294-F1EC3A435F29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0E3D71-4801-4B1A-9BE8-15043679F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457C63-C984-4A92-99BB-25FEB7837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EB07-C3DA-43F3-AE35-4C78F645C0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056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286ED32-DC07-4873-8013-A15A3FED79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1FB0A02-C93C-456E-AB0B-6E09CCCB9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5CBAB3-B503-4B68-B19A-0C0A2B597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612C-E633-4FDD-9294-F1EC3A435F29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7C7934-2F6E-4F42-8A90-5986B1634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B6C8CB-DC1D-4F21-AC1F-413863604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EB07-C3DA-43F3-AE35-4C78F645C0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628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2B0298-829E-4655-A600-0ACDAFB7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71F07C-4A8B-420C-9629-17A4FB438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B89DA2-9518-4C7A-82DC-A327F0B4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612C-E633-4FDD-9294-F1EC3A435F29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9A999D-E9E8-4D34-832E-78F06805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5F4EB6-8EF5-42E9-A74E-9F4A72E97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EB07-C3DA-43F3-AE35-4C78F645C0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453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1DC5DC-0A97-48F9-A442-49A9A715E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6D199D9-15E0-424B-8B3A-205C7678E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A3BDF3-2858-4B2F-A88A-F7E425ABE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612C-E633-4FDD-9294-F1EC3A435F29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E197EE-5DEE-43BC-877F-B3AD925D2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2581C5-9D67-479D-8560-8CC0B0CF6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EB07-C3DA-43F3-AE35-4C78F645C0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284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201FC2-6539-4B95-8A48-3A7D04285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8C7EA4-4CE4-41D9-8A1C-B9A3952031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129C2B1-D111-4E10-8632-028A6DA4D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43C2B18-2550-4B89-8B95-62B699A22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612C-E633-4FDD-9294-F1EC3A435F29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0A1B32F-75F1-4E7D-9610-775D2856F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35A7AC2-8C4E-42FD-825C-3A1705E9B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EB07-C3DA-43F3-AE35-4C78F645C0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29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AD21A0-DB51-4F25-BF1B-2D250763A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3F768F2-672C-48A8-97E8-55329627E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9FD3B3F-998E-4390-930C-14811C26B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7FB370B-82F0-46C2-85BA-923FC96CF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46E11EF-CBCF-4031-9BAB-2D3B40EB0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62A3BF7-4DF1-45C2-A4A6-74927B499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612C-E633-4FDD-9294-F1EC3A435F29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7C6EEB1-02E5-4511-B4E2-5DD2DDAA6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6858788-DAD5-4A08-A7B6-CEF04A709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EB07-C3DA-43F3-AE35-4C78F645C0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188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933147-11E0-4EE4-AB08-2E5D258A6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0F3F97A-DF94-4E1A-961E-C61207F23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612C-E633-4FDD-9294-F1EC3A435F29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D101004-FEDD-4969-94E1-BBE760040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363C4EC-E910-42AD-BE09-91180ADC6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EB07-C3DA-43F3-AE35-4C78F645C0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6439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F929E85-F82E-42D2-A732-37E688D1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612C-E633-4FDD-9294-F1EC3A435F29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7D353AB-7B27-4369-AFBB-5A8C46D66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F305EC8-8DED-4BD5-97DC-497362565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EB07-C3DA-43F3-AE35-4C78F645C0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7590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7FB3BC-E813-497D-9847-FD1A7F297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522855-2603-4AB3-97F3-E2EDBD6EE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419F24-B4F0-41E7-BEF7-F8A3366B4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7AC1F68-AA53-497A-93B9-0283B1AC1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612C-E633-4FDD-9294-F1EC3A435F29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9879BF-5A8E-4D82-9061-E75532F29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0DD7C2E-7160-4805-94F4-8CCAB9E1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EB07-C3DA-43F3-AE35-4C78F645C0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4991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AF7A2B-017C-4317-9482-1B24CD7E3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7EA8C21-FCF6-4D7A-9C8A-0199C6643D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11D0C66-9E2E-4408-8A76-5968BE353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94038C4-4F43-4325-A84A-5D0632211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612C-E633-4FDD-9294-F1EC3A435F29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DB3BB27-4022-4D46-8B12-0C4E979A1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DD29C10-9660-4E6B-8B0C-B67CCD6BA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EB07-C3DA-43F3-AE35-4C78F645C0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4429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CF7A5FF-3838-4E56-9E33-47DD3696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0BCFBB-004A-4193-943D-C6C00455F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F4DB95-551C-4939-933A-9C34D6EE95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C612C-E633-4FDD-9294-F1EC3A435F29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6F459C-144A-48F2-9DD0-3F256A824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262ABF-B118-434D-A278-7AF152068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5EB07-C3DA-43F3-AE35-4C78F645C0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841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antonio.zarlenga@uniroma3.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slide" Target="slide1.xml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02/hyp.13755" TargetMode="External"/><Relationship Id="rId18" Type="http://schemas.openxmlformats.org/officeDocument/2006/relationships/image" Target="../media/image17.png"/><Relationship Id="rId3" Type="http://schemas.openxmlformats.org/officeDocument/2006/relationships/slide" Target="slide1.xml"/><Relationship Id="rId7" Type="http://schemas.openxmlformats.org/officeDocument/2006/relationships/hyperlink" Target="https://doi.org/10.1016/S1463-5003(99)00003-7" TargetMode="External"/><Relationship Id="rId17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.jpeg"/><Relationship Id="rId15" Type="http://schemas.openxmlformats.org/officeDocument/2006/relationships/image" Target="../media/image14.png"/><Relationship Id="rId19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slide" Target="slide1.xml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18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1.xml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antonio.zarlenga@uniroma3.it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27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iangolo rettangolo 18">
            <a:extLst>
              <a:ext uri="{FF2B5EF4-FFF2-40B4-BE49-F238E27FC236}">
                <a16:creationId xmlns:a16="http://schemas.microsoft.com/office/drawing/2014/main" id="{4A02CB64-EABF-429D-9B24-95E96FCCD3BA}"/>
              </a:ext>
            </a:extLst>
          </p:cNvPr>
          <p:cNvSpPr/>
          <p:nvPr/>
        </p:nvSpPr>
        <p:spPr>
          <a:xfrm rot="5400000">
            <a:off x="-2652204" y="2652204"/>
            <a:ext cx="6858000" cy="1553592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5400000" scaled="1"/>
            <a:tileRect/>
          </a:gra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Triangolo rettangolo 19">
            <a:extLst>
              <a:ext uri="{FF2B5EF4-FFF2-40B4-BE49-F238E27FC236}">
                <a16:creationId xmlns:a16="http://schemas.microsoft.com/office/drawing/2014/main" id="{DF23669F-2771-47CA-AE98-490B642FC06C}"/>
              </a:ext>
            </a:extLst>
          </p:cNvPr>
          <p:cNvSpPr/>
          <p:nvPr/>
        </p:nvSpPr>
        <p:spPr>
          <a:xfrm rot="5400000">
            <a:off x="-2924175" y="2924175"/>
            <a:ext cx="6858000" cy="1009650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5400000" scaled="1"/>
            <a:tileRect/>
          </a:gra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A19315B-3713-45FE-8BFB-670159578D4F}"/>
              </a:ext>
            </a:extLst>
          </p:cNvPr>
          <p:cNvSpPr txBox="1"/>
          <p:nvPr/>
        </p:nvSpPr>
        <p:spPr>
          <a:xfrm>
            <a:off x="1137697" y="1690542"/>
            <a:ext cx="10942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u="sng" dirty="0" smtClean="0">
                <a:latin typeface="EuroRoman" panose="00000400000000000000" pitchFamily="2" charset="2"/>
                <a:cs typeface="Times New Roman" panose="02020603050405020304" pitchFamily="18" charset="0"/>
              </a:rPr>
              <a:t>How </a:t>
            </a:r>
            <a:r>
              <a:rPr lang="en-US" sz="3200" b="1" u="sng" dirty="0">
                <a:latin typeface="EuroRoman" panose="00000400000000000000" pitchFamily="2" charset="2"/>
                <a:cs typeface="Times New Roman" panose="02020603050405020304" pitchFamily="18" charset="0"/>
              </a:rPr>
              <a:t>hillslopes and channels impact the water age in </a:t>
            </a:r>
            <a:r>
              <a:rPr lang="en-US" sz="3200" b="1" u="sng" dirty="0" smtClean="0">
                <a:latin typeface="EuroRoman" panose="00000400000000000000" pitchFamily="2" charset="2"/>
                <a:cs typeface="Times New Roman" panose="02020603050405020304" pitchFamily="18" charset="0"/>
              </a:rPr>
              <a:t>catchments</a:t>
            </a:r>
            <a:endParaRPr lang="it-IT" sz="3200" b="1" u="sng" dirty="0" smtClean="0">
              <a:latin typeface="EuroRoman" panose="00000400000000000000" pitchFamily="2" charset="2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DA2C002-A3B8-48D9-9443-7CAED86BB629}"/>
              </a:ext>
            </a:extLst>
          </p:cNvPr>
          <p:cNvSpPr txBox="1"/>
          <p:nvPr/>
        </p:nvSpPr>
        <p:spPr>
          <a:xfrm>
            <a:off x="3650306" y="3180629"/>
            <a:ext cx="5694244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Antonio Zarlenga and Aldo Fiori</a:t>
            </a:r>
          </a:p>
          <a:p>
            <a:pPr algn="ctr">
              <a:lnSpc>
                <a:spcPct val="150000"/>
              </a:lnSpc>
            </a:pPr>
            <a:r>
              <a:rPr lang="it-IT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it-IT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C:\Users\Valentina  Lombardi\Desktop\banbig.jpg">
            <a:extLst>
              <a:ext uri="{FF2B5EF4-FFF2-40B4-BE49-F238E27FC236}">
                <a16:creationId xmlns:a16="http://schemas.microsoft.com/office/drawing/2014/main" id="{B113F408-B4AF-4A7A-8080-109A60086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3" r="81290" b="12529"/>
          <a:stretch>
            <a:fillRect/>
          </a:stretch>
        </p:blipFill>
        <p:spPr bwMode="auto">
          <a:xfrm>
            <a:off x="6608969" y="4244301"/>
            <a:ext cx="1525272" cy="94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C0C74B0A-78B6-4980-8AFE-07B32D3A9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521" y="5447454"/>
            <a:ext cx="296986" cy="292196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B6A60E4-79AF-4EA2-9F96-00B784FE7744}"/>
              </a:ext>
            </a:extLst>
          </p:cNvPr>
          <p:cNvSpPr txBox="1"/>
          <p:nvPr/>
        </p:nvSpPr>
        <p:spPr>
          <a:xfrm>
            <a:off x="5384015" y="5413340"/>
            <a:ext cx="2225289" cy="5816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" lvl="0">
              <a:lnSpc>
                <a:spcPct val="115000"/>
              </a:lnSpc>
              <a:spcBef>
                <a:spcPts val="600"/>
              </a:spcBef>
              <a:buClr>
                <a:srgbClr val="A6D683"/>
              </a:buClr>
              <a:buSzPts val="1800"/>
            </a:pPr>
            <a:r>
              <a:rPr lang="it-IT" altLang="it-IT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hivo"/>
                <a:hlinkClick r:id="rId4"/>
              </a:rPr>
              <a:t>antonio.zarlenga@uniroma3.it</a:t>
            </a:r>
            <a:endParaRPr lang="it-IT" altLang="it-IT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hivo"/>
            </a:endParaRPr>
          </a:p>
          <a:p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F3E5FB6-634F-4E5F-8F50-A79058E21AF8}"/>
              </a:ext>
            </a:extLst>
          </p:cNvPr>
          <p:cNvSpPr/>
          <p:nvPr/>
        </p:nvSpPr>
        <p:spPr>
          <a:xfrm>
            <a:off x="1270235" y="2521539"/>
            <a:ext cx="1867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EGU2020-9871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riangolo rettangolo 20">
            <a:extLst>
              <a:ext uri="{FF2B5EF4-FFF2-40B4-BE49-F238E27FC236}">
                <a16:creationId xmlns:a16="http://schemas.microsoft.com/office/drawing/2014/main" id="{5D117E28-981D-4F99-A07C-60642DC79D50}"/>
              </a:ext>
            </a:extLst>
          </p:cNvPr>
          <p:cNvSpPr/>
          <p:nvPr/>
        </p:nvSpPr>
        <p:spPr>
          <a:xfrm rot="5400000">
            <a:off x="-3178969" y="3117056"/>
            <a:ext cx="6858000" cy="623888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5400000" scaled="1"/>
            <a:tileRect/>
          </a:gra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Triangolo rettangolo 21">
            <a:extLst>
              <a:ext uri="{FF2B5EF4-FFF2-40B4-BE49-F238E27FC236}">
                <a16:creationId xmlns:a16="http://schemas.microsoft.com/office/drawing/2014/main" id="{41619AED-E945-4438-8C75-20475244942F}"/>
              </a:ext>
            </a:extLst>
          </p:cNvPr>
          <p:cNvSpPr/>
          <p:nvPr/>
        </p:nvSpPr>
        <p:spPr>
          <a:xfrm>
            <a:off x="-66166" y="0"/>
            <a:ext cx="1553592" cy="6858000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1000"/>
                  <a:lumOff val="59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108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riangolo rettangolo 22">
            <a:extLst>
              <a:ext uri="{FF2B5EF4-FFF2-40B4-BE49-F238E27FC236}">
                <a16:creationId xmlns:a16="http://schemas.microsoft.com/office/drawing/2014/main" id="{FD7B3383-9923-4985-B186-7241617E7CFA}"/>
              </a:ext>
            </a:extLst>
          </p:cNvPr>
          <p:cNvSpPr/>
          <p:nvPr/>
        </p:nvSpPr>
        <p:spPr>
          <a:xfrm>
            <a:off x="-55955" y="0"/>
            <a:ext cx="885825" cy="6858000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1000"/>
                  <a:lumOff val="59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108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Triangolo rettangolo 23">
            <a:extLst>
              <a:ext uri="{FF2B5EF4-FFF2-40B4-BE49-F238E27FC236}">
                <a16:creationId xmlns:a16="http://schemas.microsoft.com/office/drawing/2014/main" id="{21B413E4-34DD-4C5A-A59D-FCC8B4A9BA2D}"/>
              </a:ext>
            </a:extLst>
          </p:cNvPr>
          <p:cNvSpPr/>
          <p:nvPr/>
        </p:nvSpPr>
        <p:spPr>
          <a:xfrm>
            <a:off x="-66166" y="0"/>
            <a:ext cx="494791" cy="6858000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1000"/>
                  <a:lumOff val="59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108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8414" y="163402"/>
            <a:ext cx="3808802" cy="1112499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0077" y="4244301"/>
            <a:ext cx="2021473" cy="86525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0149197" y="6581001"/>
            <a:ext cx="20428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/>
              <a:t>© </a:t>
            </a:r>
            <a:r>
              <a:rPr lang="it-IT" sz="1200" dirty="0" err="1"/>
              <a:t>Authors</a:t>
            </a:r>
            <a:r>
              <a:rPr lang="it-IT" sz="1200" dirty="0"/>
              <a:t>. </a:t>
            </a:r>
            <a:r>
              <a:rPr lang="it-IT" sz="1200" dirty="0" err="1"/>
              <a:t>All</a:t>
            </a:r>
            <a:r>
              <a:rPr lang="it-IT" sz="1200" dirty="0"/>
              <a:t> </a:t>
            </a:r>
            <a:r>
              <a:rPr lang="it-IT" sz="1200" dirty="0" err="1"/>
              <a:t>rights</a:t>
            </a:r>
            <a:r>
              <a:rPr lang="it-IT" sz="1200" dirty="0"/>
              <a:t> </a:t>
            </a:r>
            <a:r>
              <a:rPr lang="it-IT" sz="1200" dirty="0" err="1"/>
              <a:t>reserved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58905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B08D802-29E6-45DC-9E70-9C2E883735BB}"/>
              </a:ext>
            </a:extLst>
          </p:cNvPr>
          <p:cNvSpPr txBox="1"/>
          <p:nvPr/>
        </p:nvSpPr>
        <p:spPr>
          <a:xfrm>
            <a:off x="181229" y="-79253"/>
            <a:ext cx="12258165" cy="822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600" b="1" u="sng" dirty="0">
                <a:latin typeface="EuroRoman" panose="00000400000000000000" pitchFamily="2" charset="2"/>
                <a:cs typeface="Times New Roman" panose="02020603050405020304" pitchFamily="18" charset="0"/>
              </a:rPr>
              <a:t>Aims</a:t>
            </a:r>
          </a:p>
        </p:txBody>
      </p:sp>
      <p:sp>
        <p:nvSpPr>
          <p:cNvPr id="4" name="Triangolo rettangolo 3">
            <a:extLst>
              <a:ext uri="{FF2B5EF4-FFF2-40B4-BE49-F238E27FC236}">
                <a16:creationId xmlns:a16="http://schemas.microsoft.com/office/drawing/2014/main" id="{4A02CB64-EABF-429D-9B24-95E96FCCD3BA}"/>
              </a:ext>
            </a:extLst>
          </p:cNvPr>
          <p:cNvSpPr/>
          <p:nvPr/>
        </p:nvSpPr>
        <p:spPr>
          <a:xfrm rot="5400000">
            <a:off x="-2652204" y="2652204"/>
            <a:ext cx="6858000" cy="1553592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5400000" scaled="1"/>
            <a:tileRect/>
          </a:gra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riangolo rettangolo 7">
            <a:extLst>
              <a:ext uri="{FF2B5EF4-FFF2-40B4-BE49-F238E27FC236}">
                <a16:creationId xmlns:a16="http://schemas.microsoft.com/office/drawing/2014/main" id="{DF23669F-2771-47CA-AE98-490B642FC06C}"/>
              </a:ext>
            </a:extLst>
          </p:cNvPr>
          <p:cNvSpPr/>
          <p:nvPr/>
        </p:nvSpPr>
        <p:spPr>
          <a:xfrm rot="5400000">
            <a:off x="-2924175" y="2924175"/>
            <a:ext cx="6858000" cy="1009650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5400000" scaled="1"/>
            <a:tileRect/>
          </a:gra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riangolo rettangolo 8">
            <a:extLst>
              <a:ext uri="{FF2B5EF4-FFF2-40B4-BE49-F238E27FC236}">
                <a16:creationId xmlns:a16="http://schemas.microsoft.com/office/drawing/2014/main" id="{5D117E28-981D-4F99-A07C-60642DC79D50}"/>
              </a:ext>
            </a:extLst>
          </p:cNvPr>
          <p:cNvSpPr/>
          <p:nvPr/>
        </p:nvSpPr>
        <p:spPr>
          <a:xfrm rot="5400000">
            <a:off x="-3178969" y="3117056"/>
            <a:ext cx="6858000" cy="623888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5400000" scaled="1"/>
            <a:tileRect/>
          </a:gra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riangolo rettangolo 5">
            <a:extLst>
              <a:ext uri="{FF2B5EF4-FFF2-40B4-BE49-F238E27FC236}">
                <a16:creationId xmlns:a16="http://schemas.microsoft.com/office/drawing/2014/main" id="{41619AED-E945-4438-8C75-20475244942F}"/>
              </a:ext>
            </a:extLst>
          </p:cNvPr>
          <p:cNvSpPr/>
          <p:nvPr/>
        </p:nvSpPr>
        <p:spPr>
          <a:xfrm>
            <a:off x="-66166" y="0"/>
            <a:ext cx="1553592" cy="6858000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1000"/>
                  <a:lumOff val="59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108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riangolo rettangolo 6">
            <a:extLst>
              <a:ext uri="{FF2B5EF4-FFF2-40B4-BE49-F238E27FC236}">
                <a16:creationId xmlns:a16="http://schemas.microsoft.com/office/drawing/2014/main" id="{FD7B3383-9923-4985-B186-7241617E7CFA}"/>
              </a:ext>
            </a:extLst>
          </p:cNvPr>
          <p:cNvSpPr/>
          <p:nvPr/>
        </p:nvSpPr>
        <p:spPr>
          <a:xfrm>
            <a:off x="-55955" y="0"/>
            <a:ext cx="885825" cy="6858000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1000"/>
                  <a:lumOff val="59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108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riangolo rettangolo 9">
            <a:extLst>
              <a:ext uri="{FF2B5EF4-FFF2-40B4-BE49-F238E27FC236}">
                <a16:creationId xmlns:a16="http://schemas.microsoft.com/office/drawing/2014/main" id="{21B413E4-34DD-4C5A-A59D-FCC8B4A9BA2D}"/>
              </a:ext>
            </a:extLst>
          </p:cNvPr>
          <p:cNvSpPr/>
          <p:nvPr/>
        </p:nvSpPr>
        <p:spPr>
          <a:xfrm>
            <a:off x="-66166" y="0"/>
            <a:ext cx="494791" cy="6858000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1000"/>
                  <a:lumOff val="59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108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>
            <a:hlinkClick r:id="rId2" action="ppaction://hlinksldjump"/>
            <a:extLst>
              <a:ext uri="{FF2B5EF4-FFF2-40B4-BE49-F238E27FC236}">
                <a16:creationId xmlns:a16="http://schemas.microsoft.com/office/drawing/2014/main" id="{5181C4E5-EE6D-4C8D-B312-BAAD4A1C3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1305" y="6326279"/>
            <a:ext cx="513686" cy="516334"/>
          </a:xfrm>
          <a:prstGeom prst="rect">
            <a:avLst/>
          </a:prstGeom>
        </p:spPr>
      </p:pic>
      <p:grpSp>
        <p:nvGrpSpPr>
          <p:cNvPr id="17" name="Gruppo 16">
            <a:extLst>
              <a:ext uri="{FF2B5EF4-FFF2-40B4-BE49-F238E27FC236}">
                <a16:creationId xmlns:a16="http://schemas.microsoft.com/office/drawing/2014/main" id="{A56516B4-07CE-4D91-BA1E-9D387FC50845}"/>
              </a:ext>
            </a:extLst>
          </p:cNvPr>
          <p:cNvGrpSpPr/>
          <p:nvPr/>
        </p:nvGrpSpPr>
        <p:grpSpPr>
          <a:xfrm>
            <a:off x="11616782" y="6362619"/>
            <a:ext cx="673175" cy="455987"/>
            <a:chOff x="8497936" y="4796394"/>
            <a:chExt cx="612290" cy="323514"/>
          </a:xfrm>
        </p:grpSpPr>
        <p:sp>
          <p:nvSpPr>
            <p:cNvPr id="18" name="Freccia a destra 1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FA0F608-2527-4444-9142-BB54053DFAE5}"/>
                </a:ext>
              </a:extLst>
            </p:cNvPr>
            <p:cNvSpPr/>
            <p:nvPr/>
          </p:nvSpPr>
          <p:spPr>
            <a:xfrm>
              <a:off x="8570553" y="4796394"/>
              <a:ext cx="405580" cy="298655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0A735AC-77E6-4BCC-B540-069E5BEB1387}"/>
                </a:ext>
              </a:extLst>
            </p:cNvPr>
            <p:cNvSpPr/>
            <p:nvPr/>
          </p:nvSpPr>
          <p:spPr>
            <a:xfrm>
              <a:off x="8497936" y="4858298"/>
              <a:ext cx="61229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  <a:latin typeface="Chivo"/>
                  <a:sym typeface="Chivo"/>
                </a:rPr>
                <a:t>NEXT</a:t>
              </a:r>
              <a:endParaRPr lang="it-IT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98DCF856-31DE-4911-B057-6224F3316401}"/>
              </a:ext>
            </a:extLst>
          </p:cNvPr>
          <p:cNvGrpSpPr/>
          <p:nvPr/>
        </p:nvGrpSpPr>
        <p:grpSpPr>
          <a:xfrm>
            <a:off x="10511513" y="6362619"/>
            <a:ext cx="655640" cy="443653"/>
            <a:chOff x="408235" y="4796650"/>
            <a:chExt cx="564635" cy="314568"/>
          </a:xfrm>
        </p:grpSpPr>
        <p:sp>
          <p:nvSpPr>
            <p:cNvPr id="21" name="Freccia a destra 2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78D818F1-8E3B-4DC6-B165-EAA2F10C5087}"/>
                </a:ext>
              </a:extLst>
            </p:cNvPr>
            <p:cNvSpPr/>
            <p:nvPr/>
          </p:nvSpPr>
          <p:spPr>
            <a:xfrm rot="10800000">
              <a:off x="435347" y="4796650"/>
              <a:ext cx="405580" cy="298655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ttangolo 2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425345F8-DCA7-4E54-B593-E1F7ADE2FE58}"/>
                </a:ext>
              </a:extLst>
            </p:cNvPr>
            <p:cNvSpPr/>
            <p:nvPr/>
          </p:nvSpPr>
          <p:spPr>
            <a:xfrm>
              <a:off x="408235" y="4849608"/>
              <a:ext cx="56463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  <a:latin typeface="Chivo"/>
                  <a:sym typeface="Chivo"/>
                </a:rPr>
                <a:t>BACK</a:t>
              </a:r>
              <a:endParaRPr lang="it-IT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ttangolo 1">
            <a:extLst>
              <a:ext uri="{FF2B5EF4-FFF2-40B4-BE49-F238E27FC236}">
                <a16:creationId xmlns:a16="http://schemas.microsoft.com/office/drawing/2014/main" id="{ADC75D30-6EF1-4F8E-9A91-CC0183F1F50B}"/>
              </a:ext>
            </a:extLst>
          </p:cNvPr>
          <p:cNvSpPr/>
          <p:nvPr/>
        </p:nvSpPr>
        <p:spPr>
          <a:xfrm>
            <a:off x="1697497" y="1037907"/>
            <a:ext cx="941734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age is a lumped descriptor of the complex dynamics taking place in hillslope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catchments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given cross section of a river, the water age results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time the water spends through the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hillslope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the water spends through the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channel network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rminatore 27">
            <a:extLst>
              <a:ext uri="{FF2B5EF4-FFF2-40B4-BE49-F238E27FC236}">
                <a16:creationId xmlns:a16="http://schemas.microsoft.com/office/drawing/2014/main" id="{FCEB4B88-A6B0-4CCE-AE31-FE16BA1FC529}"/>
              </a:ext>
            </a:extLst>
          </p:cNvPr>
          <p:cNvSpPr/>
          <p:nvPr/>
        </p:nvSpPr>
        <p:spPr>
          <a:xfrm>
            <a:off x="2233890" y="3653875"/>
            <a:ext cx="8344557" cy="2835392"/>
          </a:xfrm>
          <a:prstGeom prst="flowChartTerminator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086594E-D157-442E-9AB7-E4D067A39A7A}"/>
              </a:ext>
            </a:extLst>
          </p:cNvPr>
          <p:cNvSpPr txBox="1"/>
          <p:nvPr/>
        </p:nvSpPr>
        <p:spPr>
          <a:xfrm>
            <a:off x="2787127" y="4102075"/>
            <a:ext cx="72380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study, we present a general physically based framework for the description of the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water age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its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variability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catchments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subject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transient flow</a:t>
            </a:r>
          </a:p>
        </p:txBody>
      </p:sp>
      <p:pic>
        <p:nvPicPr>
          <p:cNvPr id="23" name="Picture 6" descr="C:\Users\Valentina  Lombardi\Desktop\banbig.jpg">
            <a:extLst>
              <a:ext uri="{FF2B5EF4-FFF2-40B4-BE49-F238E27FC236}">
                <a16:creationId xmlns:a16="http://schemas.microsoft.com/office/drawing/2014/main" id="{B113F408-B4AF-4A7A-8080-109A60086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3" r="81290" b="12529"/>
          <a:stretch>
            <a:fillRect/>
          </a:stretch>
        </p:blipFill>
        <p:spPr bwMode="auto">
          <a:xfrm>
            <a:off x="47086" y="6001207"/>
            <a:ext cx="1234535" cy="76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9D40B70A-0ACA-4FD2-BEEF-6E65C76AF1B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4" y="109600"/>
            <a:ext cx="765627" cy="606759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1487426" y="6550157"/>
            <a:ext cx="20428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/>
              <a:t>© </a:t>
            </a:r>
            <a:r>
              <a:rPr lang="it-IT" sz="1200" dirty="0" err="1"/>
              <a:t>Authors</a:t>
            </a:r>
            <a:r>
              <a:rPr lang="it-IT" sz="1200" dirty="0"/>
              <a:t>. </a:t>
            </a:r>
            <a:r>
              <a:rPr lang="it-IT" sz="1200" dirty="0" err="1"/>
              <a:t>All</a:t>
            </a:r>
            <a:r>
              <a:rPr lang="it-IT" sz="1200" dirty="0"/>
              <a:t> </a:t>
            </a:r>
            <a:r>
              <a:rPr lang="it-IT" sz="1200" dirty="0" err="1"/>
              <a:t>rights</a:t>
            </a:r>
            <a:r>
              <a:rPr lang="it-IT" sz="1200" dirty="0"/>
              <a:t> </a:t>
            </a:r>
            <a:r>
              <a:rPr lang="it-IT" sz="1200" dirty="0" err="1"/>
              <a:t>reserved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55390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olo rettangolo 3">
            <a:extLst>
              <a:ext uri="{FF2B5EF4-FFF2-40B4-BE49-F238E27FC236}">
                <a16:creationId xmlns:a16="http://schemas.microsoft.com/office/drawing/2014/main" id="{4A02CB64-EABF-429D-9B24-95E96FCCD3BA}"/>
              </a:ext>
            </a:extLst>
          </p:cNvPr>
          <p:cNvSpPr/>
          <p:nvPr/>
        </p:nvSpPr>
        <p:spPr>
          <a:xfrm rot="5400000">
            <a:off x="-2652204" y="2652204"/>
            <a:ext cx="6858000" cy="1553592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5400000" scaled="1"/>
            <a:tileRect/>
          </a:gra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riangolo rettangolo 7">
            <a:extLst>
              <a:ext uri="{FF2B5EF4-FFF2-40B4-BE49-F238E27FC236}">
                <a16:creationId xmlns:a16="http://schemas.microsoft.com/office/drawing/2014/main" id="{DF23669F-2771-47CA-AE98-490B642FC06C}"/>
              </a:ext>
            </a:extLst>
          </p:cNvPr>
          <p:cNvSpPr/>
          <p:nvPr/>
        </p:nvSpPr>
        <p:spPr>
          <a:xfrm rot="5400000">
            <a:off x="-2924175" y="2924175"/>
            <a:ext cx="6858000" cy="1009650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5400000" scaled="1"/>
            <a:tileRect/>
          </a:gra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riangolo rettangolo 8">
            <a:extLst>
              <a:ext uri="{FF2B5EF4-FFF2-40B4-BE49-F238E27FC236}">
                <a16:creationId xmlns:a16="http://schemas.microsoft.com/office/drawing/2014/main" id="{5D117E28-981D-4F99-A07C-60642DC79D50}"/>
              </a:ext>
            </a:extLst>
          </p:cNvPr>
          <p:cNvSpPr/>
          <p:nvPr/>
        </p:nvSpPr>
        <p:spPr>
          <a:xfrm rot="5400000">
            <a:off x="-3178969" y="3117056"/>
            <a:ext cx="6858000" cy="623888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5400000" scaled="1"/>
            <a:tileRect/>
          </a:gra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riangolo rettangolo 5">
            <a:extLst>
              <a:ext uri="{FF2B5EF4-FFF2-40B4-BE49-F238E27FC236}">
                <a16:creationId xmlns:a16="http://schemas.microsoft.com/office/drawing/2014/main" id="{41619AED-E945-4438-8C75-20475244942F}"/>
              </a:ext>
            </a:extLst>
          </p:cNvPr>
          <p:cNvSpPr/>
          <p:nvPr/>
        </p:nvSpPr>
        <p:spPr>
          <a:xfrm>
            <a:off x="-46691" y="0"/>
            <a:ext cx="1553592" cy="6858000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1000"/>
                  <a:lumOff val="59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108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riangolo rettangolo 6">
            <a:extLst>
              <a:ext uri="{FF2B5EF4-FFF2-40B4-BE49-F238E27FC236}">
                <a16:creationId xmlns:a16="http://schemas.microsoft.com/office/drawing/2014/main" id="{FD7B3383-9923-4985-B186-7241617E7CFA}"/>
              </a:ext>
            </a:extLst>
          </p:cNvPr>
          <p:cNvSpPr/>
          <p:nvPr/>
        </p:nvSpPr>
        <p:spPr>
          <a:xfrm>
            <a:off x="-66167" y="7531"/>
            <a:ext cx="885825" cy="6858000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1000"/>
                  <a:lumOff val="59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108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riangolo rettangolo 9">
            <a:extLst>
              <a:ext uri="{FF2B5EF4-FFF2-40B4-BE49-F238E27FC236}">
                <a16:creationId xmlns:a16="http://schemas.microsoft.com/office/drawing/2014/main" id="{21B413E4-34DD-4C5A-A59D-FCC8B4A9BA2D}"/>
              </a:ext>
            </a:extLst>
          </p:cNvPr>
          <p:cNvSpPr/>
          <p:nvPr/>
        </p:nvSpPr>
        <p:spPr>
          <a:xfrm>
            <a:off x="-66166" y="0"/>
            <a:ext cx="494791" cy="6858000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1000"/>
                  <a:lumOff val="59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108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D40B70A-0ACA-4FD2-BEEF-6E65C76AF1B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4" y="109600"/>
            <a:ext cx="765627" cy="60675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29F14C4-F547-4047-9F59-6CF296334623}"/>
              </a:ext>
            </a:extLst>
          </p:cNvPr>
          <p:cNvSpPr txBox="1"/>
          <p:nvPr/>
        </p:nvSpPr>
        <p:spPr>
          <a:xfrm>
            <a:off x="1071564" y="-95376"/>
            <a:ext cx="10511853" cy="822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600" b="1" u="sng" dirty="0" smtClean="0">
                <a:latin typeface="EuroRoman" panose="00000400000000000000" pitchFamily="2" charset="2"/>
                <a:cs typeface="Times New Roman" panose="02020603050405020304" pitchFamily="18" charset="0"/>
              </a:rPr>
              <a:t>Flow </a:t>
            </a:r>
            <a:r>
              <a:rPr lang="it-IT" sz="3600" b="1" u="sng" dirty="0" err="1" smtClean="0">
                <a:latin typeface="EuroRoman" panose="00000400000000000000" pitchFamily="2" charset="2"/>
                <a:cs typeface="Times New Roman" panose="02020603050405020304" pitchFamily="18" charset="0"/>
              </a:rPr>
              <a:t>Models</a:t>
            </a:r>
            <a:endParaRPr lang="it-IT" sz="3600" b="1" u="sng" dirty="0">
              <a:latin typeface="EuroRoman" panose="00000400000000000000" pitchFamily="2" charset="2"/>
              <a:cs typeface="Times New Roman" panose="02020603050405020304" pitchFamily="18" charset="0"/>
            </a:endParaRPr>
          </a:p>
        </p:txBody>
      </p:sp>
      <p:pic>
        <p:nvPicPr>
          <p:cNvPr id="12" name="Immagine 11">
            <a:hlinkClick r:id="rId3" action="ppaction://hlinksldjump"/>
            <a:extLst>
              <a:ext uri="{FF2B5EF4-FFF2-40B4-BE49-F238E27FC236}">
                <a16:creationId xmlns:a16="http://schemas.microsoft.com/office/drawing/2014/main" id="{DC5B84F7-E4B9-43CD-B4AD-3C5521D04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2276" y="6380728"/>
            <a:ext cx="461141" cy="463518"/>
          </a:xfrm>
          <a:prstGeom prst="rect">
            <a:avLst/>
          </a:prstGeom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25A7AB03-6664-4867-8C9B-A8A048F8CA03}"/>
              </a:ext>
            </a:extLst>
          </p:cNvPr>
          <p:cNvGrpSpPr/>
          <p:nvPr/>
        </p:nvGrpSpPr>
        <p:grpSpPr>
          <a:xfrm>
            <a:off x="11583417" y="6402013"/>
            <a:ext cx="673175" cy="455987"/>
            <a:chOff x="8497936" y="4796394"/>
            <a:chExt cx="612290" cy="323514"/>
          </a:xfrm>
        </p:grpSpPr>
        <p:sp>
          <p:nvSpPr>
            <p:cNvPr id="15" name="Freccia a destra 1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341E316-86EB-4C21-8A3C-99D2184B9335}"/>
                </a:ext>
              </a:extLst>
            </p:cNvPr>
            <p:cNvSpPr/>
            <p:nvPr/>
          </p:nvSpPr>
          <p:spPr>
            <a:xfrm>
              <a:off x="8570553" y="4796394"/>
              <a:ext cx="405580" cy="298655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87C925D-FEE1-4939-866C-27DBC1D8B6F9}"/>
                </a:ext>
              </a:extLst>
            </p:cNvPr>
            <p:cNvSpPr/>
            <p:nvPr/>
          </p:nvSpPr>
          <p:spPr>
            <a:xfrm>
              <a:off x="8497936" y="4858298"/>
              <a:ext cx="61229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  <a:latin typeface="Chivo"/>
                  <a:sym typeface="Chivo"/>
                </a:rPr>
                <a:t>NEXT</a:t>
              </a:r>
              <a:endParaRPr lang="it-IT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3A208F1C-B629-4891-A084-040E6289E170}"/>
              </a:ext>
            </a:extLst>
          </p:cNvPr>
          <p:cNvGrpSpPr/>
          <p:nvPr/>
        </p:nvGrpSpPr>
        <p:grpSpPr>
          <a:xfrm>
            <a:off x="10548991" y="6421878"/>
            <a:ext cx="655640" cy="443653"/>
            <a:chOff x="408235" y="4796650"/>
            <a:chExt cx="564635" cy="314568"/>
          </a:xfrm>
        </p:grpSpPr>
        <p:sp>
          <p:nvSpPr>
            <p:cNvPr id="18" name="Freccia a destra 1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AD61BDDB-BA6F-4CA7-B820-0B79B092B13B}"/>
                </a:ext>
              </a:extLst>
            </p:cNvPr>
            <p:cNvSpPr/>
            <p:nvPr/>
          </p:nvSpPr>
          <p:spPr>
            <a:xfrm rot="10800000">
              <a:off x="435347" y="4796650"/>
              <a:ext cx="405580" cy="298655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AFC45977-CC67-4B28-BC1B-A782DA7379B1}"/>
                </a:ext>
              </a:extLst>
            </p:cNvPr>
            <p:cNvSpPr/>
            <p:nvPr/>
          </p:nvSpPr>
          <p:spPr>
            <a:xfrm>
              <a:off x="408235" y="4849608"/>
              <a:ext cx="56463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  <a:latin typeface="Chivo"/>
                  <a:sym typeface="Chivo"/>
                </a:rPr>
                <a:t>BACK</a:t>
              </a:r>
              <a:endParaRPr lang="it-IT" sz="11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1" name="Picture 6" descr="C:\Users\Valentina  Lombardi\Desktop\banbig.jpg">
            <a:extLst>
              <a:ext uri="{FF2B5EF4-FFF2-40B4-BE49-F238E27FC236}">
                <a16:creationId xmlns:a16="http://schemas.microsoft.com/office/drawing/2014/main" id="{B113F408-B4AF-4A7A-8080-109A60086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3" r="81290" b="12529"/>
          <a:stretch>
            <a:fillRect/>
          </a:stretch>
        </p:blipFill>
        <p:spPr bwMode="auto">
          <a:xfrm>
            <a:off x="47086" y="6001207"/>
            <a:ext cx="1234535" cy="76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Gruppo 52"/>
          <p:cNvGrpSpPr/>
          <p:nvPr/>
        </p:nvGrpSpPr>
        <p:grpSpPr>
          <a:xfrm>
            <a:off x="1730084" y="1939262"/>
            <a:ext cx="3788118" cy="2190186"/>
            <a:chOff x="4974449" y="2579251"/>
            <a:chExt cx="3308756" cy="1953159"/>
          </a:xfrm>
        </p:grpSpPr>
        <p:pic>
          <p:nvPicPr>
            <p:cNvPr id="54" name="Immagine 53"/>
            <p:cNvPicPr>
              <a:picLocks noChangeAspect="1"/>
            </p:cNvPicPr>
            <p:nvPr/>
          </p:nvPicPr>
          <p:blipFill rotWithShape="1">
            <a:blip r:embed="rId6"/>
            <a:srcRect r="15603"/>
            <a:stretch/>
          </p:blipFill>
          <p:spPr>
            <a:xfrm>
              <a:off x="5171089" y="2579251"/>
              <a:ext cx="3112116" cy="1953159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55" name="CasellaDiTesto 54"/>
            <p:cNvSpPr txBox="1"/>
            <p:nvPr/>
          </p:nvSpPr>
          <p:spPr>
            <a:xfrm>
              <a:off x="4974449" y="4133150"/>
              <a:ext cx="1360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Stream</a:t>
              </a:r>
              <a:endParaRPr lang="it-IT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8" name="Connettore diritto 57"/>
            <p:cNvCxnSpPr/>
            <p:nvPr/>
          </p:nvCxnSpPr>
          <p:spPr>
            <a:xfrm flipH="1">
              <a:off x="5213350" y="4206582"/>
              <a:ext cx="325120" cy="0"/>
            </a:xfrm>
            <a:prstGeom prst="line">
              <a:avLst/>
            </a:prstGeom>
            <a:ln w="19050">
              <a:solidFill>
                <a:srgbClr val="0100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ttangolo 58"/>
          <p:cNvSpPr/>
          <p:nvPr/>
        </p:nvSpPr>
        <p:spPr>
          <a:xfrm>
            <a:off x="1684642" y="1982006"/>
            <a:ext cx="3833559" cy="2137155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1397138" y="1137288"/>
            <a:ext cx="10472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algn="just">
              <a:buClr>
                <a:srgbClr val="000099"/>
              </a:buClr>
              <a:buSzPct val="150000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water entered in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hillslope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recharge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conveyed up to the stream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then transported trough the channel network.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7"/>
          <a:srcRect l="5748"/>
          <a:stretch/>
        </p:blipFill>
        <p:spPr>
          <a:xfrm>
            <a:off x="6452990" y="2004671"/>
            <a:ext cx="2642079" cy="366474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1" name="Rettangolo 30"/>
          <p:cNvSpPr/>
          <p:nvPr/>
        </p:nvSpPr>
        <p:spPr>
          <a:xfrm>
            <a:off x="1397138" y="4274502"/>
            <a:ext cx="4568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algn="just">
              <a:buClr>
                <a:srgbClr val="000099"/>
              </a:buClr>
              <a:buSzPct val="150000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linearized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Boussinesq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model is adopted to describe the water flow through the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hillslope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9259317" y="2108000"/>
            <a:ext cx="25793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algn="just">
              <a:buClr>
                <a:srgbClr val="000099"/>
              </a:buClr>
              <a:buSzPct val="150000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hillslope flows concentrations due to the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channel network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performed through a IUH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tangolo 34"/>
              <p:cNvSpPr/>
              <p:nvPr/>
            </p:nvSpPr>
            <p:spPr>
              <a:xfrm>
                <a:off x="9267797" y="3883059"/>
                <a:ext cx="2691867" cy="3798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6200" algn="just">
                  <a:buClr>
                    <a:srgbClr val="000099"/>
                  </a:buClr>
                  <a:buSzPct val="15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lang="it-IT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∫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dirty="0">
                  <a:latin typeface="Chivo" panose="020B0604020202020204" charset="0"/>
                </a:endParaRPr>
              </a:p>
            </p:txBody>
          </p:sp>
        </mc:Choice>
        <mc:Fallback xmlns="">
          <p:sp>
            <p:nvSpPr>
              <p:cNvPr id="35" name="Rettango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7797" y="3883059"/>
                <a:ext cx="2691867" cy="379848"/>
              </a:xfrm>
              <a:prstGeom prst="rect">
                <a:avLst/>
              </a:prstGeom>
              <a:blipFill>
                <a:blip r:embed="rId8"/>
                <a:stretch>
                  <a:fillRect b="-193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tangolo 35"/>
              <p:cNvSpPr/>
              <p:nvPr/>
            </p:nvSpPr>
            <p:spPr>
              <a:xfrm>
                <a:off x="2161082" y="5163561"/>
                <a:ext cx="2253694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𝑛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𝑇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 smtClean="0"/>
              </a:p>
            </p:txBody>
          </p:sp>
        </mc:Choice>
        <mc:Fallback xmlns="">
          <p:sp>
            <p:nvSpPr>
              <p:cNvPr id="36" name="Rettango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082" y="5163561"/>
                <a:ext cx="2253694" cy="6481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tangolo 36"/>
              <p:cNvSpPr/>
              <p:nvPr/>
            </p:nvSpPr>
            <p:spPr>
              <a:xfrm>
                <a:off x="2189707" y="5900898"/>
                <a:ext cx="1394356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it-IT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it-IT">
                          <a:latin typeface="Cambria Math" panose="02040503050406030204" pitchFamily="18" charset="0"/>
                        </a:rPr>
                        <m:t>T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7" name="Rettango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707" y="5900898"/>
                <a:ext cx="1394356" cy="6190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asellaDiTesto 21"/>
          <p:cNvSpPr txBox="1"/>
          <p:nvPr/>
        </p:nvSpPr>
        <p:spPr>
          <a:xfrm>
            <a:off x="9320888" y="5033690"/>
            <a:ext cx="2599116" cy="923330"/>
          </a:xfrm>
          <a:prstGeom prst="rect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rain considered here as a tracer is a 5 year long synthetic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timeseries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1487426" y="6550157"/>
            <a:ext cx="20428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/>
              <a:t>© </a:t>
            </a:r>
            <a:r>
              <a:rPr lang="it-IT" sz="1200" dirty="0" err="1"/>
              <a:t>Authors</a:t>
            </a:r>
            <a:r>
              <a:rPr lang="it-IT" sz="1200" dirty="0"/>
              <a:t>. </a:t>
            </a:r>
            <a:r>
              <a:rPr lang="it-IT" sz="1200" dirty="0" err="1"/>
              <a:t>All</a:t>
            </a:r>
            <a:r>
              <a:rPr lang="it-IT" sz="1200" dirty="0"/>
              <a:t> </a:t>
            </a:r>
            <a:r>
              <a:rPr lang="it-IT" sz="1200" dirty="0" err="1"/>
              <a:t>rights</a:t>
            </a:r>
            <a:r>
              <a:rPr lang="it-IT" sz="1200" dirty="0"/>
              <a:t> </a:t>
            </a:r>
            <a:r>
              <a:rPr lang="it-IT" sz="1200" dirty="0" err="1"/>
              <a:t>reserved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13909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olo rettangolo 3">
            <a:extLst>
              <a:ext uri="{FF2B5EF4-FFF2-40B4-BE49-F238E27FC236}">
                <a16:creationId xmlns:a16="http://schemas.microsoft.com/office/drawing/2014/main" id="{4A02CB64-EABF-429D-9B24-95E96FCCD3BA}"/>
              </a:ext>
            </a:extLst>
          </p:cNvPr>
          <p:cNvSpPr/>
          <p:nvPr/>
        </p:nvSpPr>
        <p:spPr>
          <a:xfrm rot="5400000">
            <a:off x="-2652204" y="2652204"/>
            <a:ext cx="6858000" cy="1553592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5400000" scaled="1"/>
            <a:tileRect/>
          </a:gra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riangolo rettangolo 7">
            <a:extLst>
              <a:ext uri="{FF2B5EF4-FFF2-40B4-BE49-F238E27FC236}">
                <a16:creationId xmlns:a16="http://schemas.microsoft.com/office/drawing/2014/main" id="{DF23669F-2771-47CA-AE98-490B642FC06C}"/>
              </a:ext>
            </a:extLst>
          </p:cNvPr>
          <p:cNvSpPr/>
          <p:nvPr/>
        </p:nvSpPr>
        <p:spPr>
          <a:xfrm rot="5400000">
            <a:off x="-2924175" y="2924175"/>
            <a:ext cx="6858000" cy="1009650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5400000" scaled="1"/>
            <a:tileRect/>
          </a:gra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riangolo rettangolo 8">
            <a:extLst>
              <a:ext uri="{FF2B5EF4-FFF2-40B4-BE49-F238E27FC236}">
                <a16:creationId xmlns:a16="http://schemas.microsoft.com/office/drawing/2014/main" id="{5D117E28-981D-4F99-A07C-60642DC79D50}"/>
              </a:ext>
            </a:extLst>
          </p:cNvPr>
          <p:cNvSpPr/>
          <p:nvPr/>
        </p:nvSpPr>
        <p:spPr>
          <a:xfrm rot="5400000">
            <a:off x="-3178969" y="3117056"/>
            <a:ext cx="6858000" cy="623888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5400000" scaled="1"/>
            <a:tileRect/>
          </a:gra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riangolo rettangolo 5">
            <a:extLst>
              <a:ext uri="{FF2B5EF4-FFF2-40B4-BE49-F238E27FC236}">
                <a16:creationId xmlns:a16="http://schemas.microsoft.com/office/drawing/2014/main" id="{41619AED-E945-4438-8C75-20475244942F}"/>
              </a:ext>
            </a:extLst>
          </p:cNvPr>
          <p:cNvSpPr/>
          <p:nvPr/>
        </p:nvSpPr>
        <p:spPr>
          <a:xfrm>
            <a:off x="-46691" y="0"/>
            <a:ext cx="1553592" cy="6858000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1000"/>
                  <a:lumOff val="59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108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riangolo rettangolo 6">
            <a:extLst>
              <a:ext uri="{FF2B5EF4-FFF2-40B4-BE49-F238E27FC236}">
                <a16:creationId xmlns:a16="http://schemas.microsoft.com/office/drawing/2014/main" id="{FD7B3383-9923-4985-B186-7241617E7CFA}"/>
              </a:ext>
            </a:extLst>
          </p:cNvPr>
          <p:cNvSpPr/>
          <p:nvPr/>
        </p:nvSpPr>
        <p:spPr>
          <a:xfrm>
            <a:off x="-66167" y="7531"/>
            <a:ext cx="885825" cy="6858000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1000"/>
                  <a:lumOff val="59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108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riangolo rettangolo 9">
            <a:extLst>
              <a:ext uri="{FF2B5EF4-FFF2-40B4-BE49-F238E27FC236}">
                <a16:creationId xmlns:a16="http://schemas.microsoft.com/office/drawing/2014/main" id="{21B413E4-34DD-4C5A-A59D-FCC8B4A9BA2D}"/>
              </a:ext>
            </a:extLst>
          </p:cNvPr>
          <p:cNvSpPr/>
          <p:nvPr/>
        </p:nvSpPr>
        <p:spPr>
          <a:xfrm>
            <a:off x="-66166" y="0"/>
            <a:ext cx="494791" cy="6858000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1000"/>
                  <a:lumOff val="59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108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D40B70A-0ACA-4FD2-BEEF-6E65C76AF1B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4" y="109600"/>
            <a:ext cx="765627" cy="60675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29F14C4-F547-4047-9F59-6CF296334623}"/>
              </a:ext>
            </a:extLst>
          </p:cNvPr>
          <p:cNvSpPr txBox="1"/>
          <p:nvPr/>
        </p:nvSpPr>
        <p:spPr>
          <a:xfrm>
            <a:off x="1071564" y="-95376"/>
            <a:ext cx="10511853" cy="822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600" b="1" u="sng" dirty="0" smtClean="0">
                <a:latin typeface="EuroRoman" panose="00000400000000000000" pitchFamily="2" charset="2"/>
                <a:cs typeface="Times New Roman" panose="02020603050405020304" pitchFamily="18" charset="0"/>
              </a:rPr>
              <a:t>The </a:t>
            </a:r>
            <a:r>
              <a:rPr lang="it-IT" sz="3600" b="1" u="sng" dirty="0" err="1" smtClean="0">
                <a:latin typeface="EuroRoman" panose="00000400000000000000" pitchFamily="2" charset="2"/>
                <a:cs typeface="Times New Roman" panose="02020603050405020304" pitchFamily="18" charset="0"/>
              </a:rPr>
              <a:t>hillslope</a:t>
            </a:r>
            <a:r>
              <a:rPr lang="it-IT" sz="3600" b="1" u="sng" dirty="0" smtClean="0">
                <a:latin typeface="EuroRoman" panose="00000400000000000000" pitchFamily="2" charset="2"/>
                <a:cs typeface="Times New Roman" panose="02020603050405020304" pitchFamily="18" charset="0"/>
              </a:rPr>
              <a:t> </a:t>
            </a:r>
            <a:r>
              <a:rPr lang="it-IT" sz="3600" b="1" u="sng" dirty="0" err="1" smtClean="0">
                <a:latin typeface="EuroRoman" panose="00000400000000000000" pitchFamily="2" charset="2"/>
                <a:cs typeface="Times New Roman" panose="02020603050405020304" pitchFamily="18" charset="0"/>
              </a:rPr>
              <a:t>ageing</a:t>
            </a:r>
            <a:r>
              <a:rPr lang="it-IT" sz="3600" b="1" u="sng" dirty="0" smtClean="0">
                <a:latin typeface="EuroRoman" panose="00000400000000000000" pitchFamily="2" charset="2"/>
                <a:cs typeface="Times New Roman" panose="02020603050405020304" pitchFamily="18" charset="0"/>
              </a:rPr>
              <a:t> </a:t>
            </a:r>
            <a:r>
              <a:rPr lang="it-IT" sz="3600" b="1" u="sng" dirty="0" err="1" smtClean="0">
                <a:latin typeface="EuroRoman" panose="00000400000000000000" pitchFamily="2" charset="2"/>
                <a:cs typeface="Times New Roman" panose="02020603050405020304" pitchFamily="18" charset="0"/>
              </a:rPr>
              <a:t>dynamics</a:t>
            </a:r>
            <a:r>
              <a:rPr lang="it-IT" sz="3600" b="1" u="sng" dirty="0" smtClean="0">
                <a:latin typeface="EuroRoman" panose="00000400000000000000" pitchFamily="2" charset="2"/>
                <a:cs typeface="Times New Roman" panose="02020603050405020304" pitchFamily="18" charset="0"/>
              </a:rPr>
              <a:t>: the Age Equation </a:t>
            </a:r>
            <a:endParaRPr lang="it-IT" sz="3600" b="1" u="sng" dirty="0">
              <a:latin typeface="EuroRoman" panose="00000400000000000000" pitchFamily="2" charset="2"/>
              <a:cs typeface="Times New Roman" panose="02020603050405020304" pitchFamily="18" charset="0"/>
            </a:endParaRPr>
          </a:p>
        </p:txBody>
      </p:sp>
      <p:pic>
        <p:nvPicPr>
          <p:cNvPr id="12" name="Immagine 11">
            <a:hlinkClick r:id="rId3" action="ppaction://hlinksldjump"/>
            <a:extLst>
              <a:ext uri="{FF2B5EF4-FFF2-40B4-BE49-F238E27FC236}">
                <a16:creationId xmlns:a16="http://schemas.microsoft.com/office/drawing/2014/main" id="{DC5B84F7-E4B9-43CD-B4AD-3C5521D04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2276" y="6394482"/>
            <a:ext cx="461141" cy="463518"/>
          </a:xfrm>
          <a:prstGeom prst="rect">
            <a:avLst/>
          </a:prstGeom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25A7AB03-6664-4867-8C9B-A8A048F8CA03}"/>
              </a:ext>
            </a:extLst>
          </p:cNvPr>
          <p:cNvGrpSpPr/>
          <p:nvPr/>
        </p:nvGrpSpPr>
        <p:grpSpPr>
          <a:xfrm>
            <a:off x="11583417" y="6402013"/>
            <a:ext cx="673175" cy="455987"/>
            <a:chOff x="8497936" y="4796394"/>
            <a:chExt cx="612290" cy="323514"/>
          </a:xfrm>
        </p:grpSpPr>
        <p:sp>
          <p:nvSpPr>
            <p:cNvPr id="15" name="Freccia a destra 1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341E316-86EB-4C21-8A3C-99D2184B9335}"/>
                </a:ext>
              </a:extLst>
            </p:cNvPr>
            <p:cNvSpPr/>
            <p:nvPr/>
          </p:nvSpPr>
          <p:spPr>
            <a:xfrm>
              <a:off x="8570553" y="4796394"/>
              <a:ext cx="405580" cy="298655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87C925D-FEE1-4939-866C-27DBC1D8B6F9}"/>
                </a:ext>
              </a:extLst>
            </p:cNvPr>
            <p:cNvSpPr/>
            <p:nvPr/>
          </p:nvSpPr>
          <p:spPr>
            <a:xfrm>
              <a:off x="8497936" y="4858298"/>
              <a:ext cx="61229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  <a:latin typeface="Chivo"/>
                  <a:sym typeface="Chivo"/>
                </a:rPr>
                <a:t>NEXT</a:t>
              </a:r>
              <a:endParaRPr lang="it-IT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3A208F1C-B629-4891-A084-040E6289E170}"/>
              </a:ext>
            </a:extLst>
          </p:cNvPr>
          <p:cNvGrpSpPr/>
          <p:nvPr/>
        </p:nvGrpSpPr>
        <p:grpSpPr>
          <a:xfrm>
            <a:off x="10538545" y="6377743"/>
            <a:ext cx="655640" cy="443653"/>
            <a:chOff x="408235" y="4796650"/>
            <a:chExt cx="564635" cy="314568"/>
          </a:xfrm>
        </p:grpSpPr>
        <p:sp>
          <p:nvSpPr>
            <p:cNvPr id="18" name="Freccia a destra 1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AD61BDDB-BA6F-4CA7-B820-0B79B092B13B}"/>
                </a:ext>
              </a:extLst>
            </p:cNvPr>
            <p:cNvSpPr/>
            <p:nvPr/>
          </p:nvSpPr>
          <p:spPr>
            <a:xfrm rot="10800000">
              <a:off x="435347" y="4796650"/>
              <a:ext cx="405580" cy="298655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AFC45977-CC67-4B28-BC1B-A782DA7379B1}"/>
                </a:ext>
              </a:extLst>
            </p:cNvPr>
            <p:cNvSpPr/>
            <p:nvPr/>
          </p:nvSpPr>
          <p:spPr>
            <a:xfrm>
              <a:off x="408235" y="4849608"/>
              <a:ext cx="56463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  <a:latin typeface="Chivo"/>
                  <a:sym typeface="Chivo"/>
                </a:rPr>
                <a:t>BACK</a:t>
              </a:r>
              <a:endParaRPr lang="it-IT" sz="11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1" name="Picture 6" descr="C:\Users\Valentina  Lombardi\Desktop\banbig.jpg">
            <a:extLst>
              <a:ext uri="{FF2B5EF4-FFF2-40B4-BE49-F238E27FC236}">
                <a16:creationId xmlns:a16="http://schemas.microsoft.com/office/drawing/2014/main" id="{B113F408-B4AF-4A7A-8080-109A60086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3" r="81290" b="12529"/>
          <a:stretch>
            <a:fillRect/>
          </a:stretch>
        </p:blipFill>
        <p:spPr bwMode="auto">
          <a:xfrm>
            <a:off x="47086" y="6001207"/>
            <a:ext cx="1234535" cy="76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Google Shape;202;p20"/>
              <p:cNvSpPr txBox="1">
                <a:spLocks/>
              </p:cNvSpPr>
              <p:nvPr/>
            </p:nvSpPr>
            <p:spPr>
              <a:xfrm>
                <a:off x="2591892" y="2506048"/>
                <a:ext cx="7134225" cy="975777"/>
              </a:xfrm>
              <a:prstGeom prst="rect">
                <a:avLst/>
              </a:prstGeom>
            </p:spPr>
            <p:txBody>
              <a:bodyPr spcFirstLastPara="1" vert="horz" wrap="square" lIns="0" tIns="0" rIns="0" bIns="0" rtlCol="0" anchor="t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000" i="1" smtClean="0">
                          <a:latin typeface="Cambria Math" panose="02040503050406030204" pitchFamily="18" charset="0"/>
                        </a:rPr>
                        <m:t>𝑛</m:t>
                      </m:r>
                      <m:f>
                        <m:fPr>
                          <m:ctrlPr>
                            <a:rPr lang="ar-A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ar-AE" sz="20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ar-AE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200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ar-AE" sz="200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AE" sz="2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AE" sz="200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AE" sz="200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num>
                        <m:den>
                          <m:r>
                            <a:rPr lang="ar-AE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ar-AE" sz="20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ar-AE" sz="200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ar-AE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00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ar-AE" sz="200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ar-AE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ar-A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ar-AE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AE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AE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AE" sz="20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num>
                        <m:den>
                          <m:r>
                            <a:rPr lang="ar-AE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ar-AE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0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ar-AE" sz="200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ar-AE" sz="20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2000" i="1" smtClean="0">
                          <a:latin typeface="Cambria Math" panose="02040503050406030204" pitchFamily="18" charset="0"/>
                        </a:rPr>
                        <m:t>𝑛</m:t>
                      </m:r>
                      <m:f>
                        <m:f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ar-AE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ar-A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ar-AE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AE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AE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AE" sz="20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num>
                        <m:den>
                          <m:r>
                            <a:rPr lang="ar-AE" sz="2000" i="1">
                              <a:latin typeface="Cambria Math" panose="02040503050406030204" pitchFamily="18" charset="0"/>
                            </a:rPr>
                            <m:t>𝜕𝜏</m:t>
                          </m:r>
                        </m:den>
                      </m:f>
                      <m:r>
                        <a:rPr lang="ar-AE" sz="200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ar-AE" sz="20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ar-AE" sz="20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ar-AE" sz="200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ar-AE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ar-AE" sz="200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ar-AE" sz="200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ar-AE" sz="200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AE" sz="2000" i="1" dirty="0"/>
              </a:p>
            </p:txBody>
          </p:sp>
        </mc:Choice>
        <mc:Fallback xmlns="">
          <p:sp>
            <p:nvSpPr>
              <p:cNvPr id="25" name="Google Shape;202;p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892" y="2506048"/>
                <a:ext cx="7134225" cy="975777"/>
              </a:xfrm>
              <a:prstGeom prst="rect">
                <a:avLst/>
              </a:prstGeom>
              <a:blipFill>
                <a:blip r:embed="rId6"/>
                <a:stretch>
                  <a:fillRect t="-18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asellaDiTesto 25"/>
          <p:cNvSpPr txBox="1"/>
          <p:nvPr/>
        </p:nvSpPr>
        <p:spPr>
          <a:xfrm>
            <a:off x="2591892" y="3283629"/>
            <a:ext cx="1197395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</a:t>
            </a:r>
            <a:endParaRPr lang="it-IT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4834223" y="3283629"/>
            <a:ext cx="1197395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7008507" y="3283629"/>
            <a:ext cx="1197395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Ageing</a:t>
            </a:r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8972237" y="3283629"/>
            <a:ext cx="1479497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Source/</a:t>
            </a:r>
            <a:r>
              <a:rPr lang="it-IT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Sink</a:t>
            </a:r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tangolo 29"/>
              <p:cNvSpPr/>
              <p:nvPr/>
            </p:nvSpPr>
            <p:spPr>
              <a:xfrm>
                <a:off x="1281621" y="1081391"/>
                <a:ext cx="1058354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Moving from the work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7"/>
                  </a:rPr>
                  <a:t>Delhez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7"/>
                  </a:rPr>
                  <a:t> et al (1999)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7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 we developed a framework for the derivation of the water age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related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moments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hillslope (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8"/>
                  </a:rPr>
                  <a:t>Zarlenga and Fiori 2020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The age equation represents the continuity equation in a 5 dimensional space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the 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coupled with the time and the 3 physical dimensions.</a:t>
                </a:r>
              </a:p>
              <a:p>
                <a:pPr algn="just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the concentration of water with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position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age equation is: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ttango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621" y="1081391"/>
                <a:ext cx="10583545" cy="1200329"/>
              </a:xfrm>
              <a:prstGeom prst="rect">
                <a:avLst/>
              </a:prstGeom>
              <a:blipFill>
                <a:blip r:embed="rId9"/>
                <a:stretch>
                  <a:fillRect l="-461" t="-2538" r="-518" b="-71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Segnaposto testo 2"/>
          <p:cNvSpPr txBox="1">
            <a:spLocks/>
          </p:cNvSpPr>
          <p:nvPr/>
        </p:nvSpPr>
        <p:spPr>
          <a:xfrm>
            <a:off x="1183541" y="3820710"/>
            <a:ext cx="10479714" cy="6370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 algn="just">
              <a:buFont typeface="Arial" panose="020B0604020202020204" pitchFamily="34" charset="0"/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assessment of the water age requires the solution of  3 linked differential equations for the 3 moments of the age: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/>
              <p:cNvSpPr txBox="1"/>
              <p:nvPr/>
            </p:nvSpPr>
            <p:spPr>
              <a:xfrm>
                <a:off x="1976795" y="4521227"/>
                <a:ext cx="2281233" cy="19680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it-IT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f>
                                <m:fPr>
                                  <m:ctrlP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num>
                                <m:den>
                                  <m:r>
                                    <a:rPr lang="it-IT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it-IT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it-IT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it-IT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num>
                                <m:den>
                                  <m:r>
                                    <a:rPr lang="it-IT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e>
                            <m:e/>
                            <m:e>
                              <m: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num>
                                <m:den>
                                  <m:r>
                                    <a:rPr lang="it-IT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it-IT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it-IT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  <m:r>
                                    <a:rPr lang="it-IT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num>
                                <m:den>
                                  <m:r>
                                    <a:rPr lang="it-IT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it-IT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it-IT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/>
                            <m:e>
                              <m: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num>
                                <m:den>
                                  <m:r>
                                    <a:rPr lang="it-IT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it-IT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it-IT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  <m:r>
                                    <a:rPr lang="it-IT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num>
                                <m:den>
                                  <m:r>
                                    <a:rPr lang="it-IT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it-IT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it-IT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CasellaDiTes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795" y="4521227"/>
                <a:ext cx="2281233" cy="196803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/>
              <p:cNvSpPr txBox="1"/>
              <p:nvPr/>
            </p:nvSpPr>
            <p:spPr>
              <a:xfrm>
                <a:off x="4801970" y="4623641"/>
                <a:ext cx="3355584" cy="33855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Recharge water concentration</a:t>
                </a:r>
                <a:endParaRPr lang="en-US" sz="16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CasellaDiTes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970" y="4623641"/>
                <a:ext cx="3355584" cy="338554"/>
              </a:xfrm>
              <a:prstGeom prst="rect">
                <a:avLst/>
              </a:prstGeom>
              <a:blipFill>
                <a:blip r:embed="rId16"/>
                <a:stretch>
                  <a:fillRect t="-3448" b="-18966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/>
              <p:cNvSpPr txBox="1"/>
              <p:nvPr/>
            </p:nvSpPr>
            <p:spPr>
              <a:xfrm>
                <a:off x="4801970" y="5329358"/>
                <a:ext cx="2435766" cy="33855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16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:Age concentration </a:t>
                </a:r>
                <a:endParaRPr lang="en-US" sz="16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CasellaDiTes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970" y="5329358"/>
                <a:ext cx="2435766" cy="338554"/>
              </a:xfrm>
              <a:prstGeom prst="rect">
                <a:avLst/>
              </a:prstGeom>
              <a:blipFill>
                <a:blip r:embed="rId17"/>
                <a:stretch>
                  <a:fillRect t="-3448" b="-18966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/>
              <p:cNvSpPr txBox="1"/>
              <p:nvPr/>
            </p:nvSpPr>
            <p:spPr>
              <a:xfrm>
                <a:off x="4801970" y="6077409"/>
                <a:ext cx="2072003" cy="33855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2M concentration </a:t>
                </a:r>
                <a:endParaRPr lang="en-US" sz="16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CasellaDiTes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970" y="6077409"/>
                <a:ext cx="2072003" cy="338554"/>
              </a:xfrm>
              <a:prstGeom prst="rect">
                <a:avLst/>
              </a:prstGeom>
              <a:blipFill>
                <a:blip r:embed="rId18"/>
                <a:stretch>
                  <a:fillRect t="-3509" r="-585" b="-2105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uppo 35"/>
          <p:cNvGrpSpPr/>
          <p:nvPr/>
        </p:nvGrpSpPr>
        <p:grpSpPr>
          <a:xfrm>
            <a:off x="8520175" y="4457788"/>
            <a:ext cx="3165440" cy="1871527"/>
            <a:chOff x="4974449" y="2579251"/>
            <a:chExt cx="3308756" cy="1953159"/>
          </a:xfrm>
        </p:grpSpPr>
        <p:pic>
          <p:nvPicPr>
            <p:cNvPr id="37" name="Immagine 36"/>
            <p:cNvPicPr>
              <a:picLocks noChangeAspect="1"/>
            </p:cNvPicPr>
            <p:nvPr/>
          </p:nvPicPr>
          <p:blipFill rotWithShape="1">
            <a:blip r:embed="rId19"/>
            <a:srcRect r="15603"/>
            <a:stretch/>
          </p:blipFill>
          <p:spPr>
            <a:xfrm>
              <a:off x="5171089" y="2579251"/>
              <a:ext cx="3112116" cy="1953159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38" name="CasellaDiTesto 37"/>
            <p:cNvSpPr txBox="1"/>
            <p:nvPr/>
          </p:nvSpPr>
          <p:spPr>
            <a:xfrm>
              <a:off x="4974449" y="4133150"/>
              <a:ext cx="1360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Stream</a:t>
              </a:r>
              <a:endParaRPr lang="it-IT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9" name="Connettore diritto 38"/>
            <p:cNvCxnSpPr/>
            <p:nvPr/>
          </p:nvCxnSpPr>
          <p:spPr>
            <a:xfrm flipH="1">
              <a:off x="5213350" y="4206582"/>
              <a:ext cx="325120" cy="0"/>
            </a:xfrm>
            <a:prstGeom prst="line">
              <a:avLst/>
            </a:prstGeom>
            <a:ln w="19050">
              <a:solidFill>
                <a:srgbClr val="0100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ttangolo 39"/>
          <p:cNvSpPr/>
          <p:nvPr/>
        </p:nvSpPr>
        <p:spPr>
          <a:xfrm>
            <a:off x="1487426" y="6550157"/>
            <a:ext cx="20428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/>
              <a:t>© </a:t>
            </a:r>
            <a:r>
              <a:rPr lang="it-IT" sz="1200" dirty="0" err="1"/>
              <a:t>Authors</a:t>
            </a:r>
            <a:r>
              <a:rPr lang="it-IT" sz="1200" dirty="0"/>
              <a:t>. </a:t>
            </a:r>
            <a:r>
              <a:rPr lang="it-IT" sz="1200" dirty="0" err="1"/>
              <a:t>All</a:t>
            </a:r>
            <a:r>
              <a:rPr lang="it-IT" sz="1200" dirty="0"/>
              <a:t> </a:t>
            </a:r>
            <a:r>
              <a:rPr lang="it-IT" sz="1200" dirty="0" err="1"/>
              <a:t>rights</a:t>
            </a:r>
            <a:r>
              <a:rPr lang="it-IT" sz="1200" dirty="0"/>
              <a:t> </a:t>
            </a:r>
            <a:r>
              <a:rPr lang="it-IT" sz="1200" dirty="0" err="1"/>
              <a:t>reserved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16773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101301" y="5231368"/>
            <a:ext cx="5953568" cy="11482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riangolo rettangolo 3">
            <a:extLst>
              <a:ext uri="{FF2B5EF4-FFF2-40B4-BE49-F238E27FC236}">
                <a16:creationId xmlns:a16="http://schemas.microsoft.com/office/drawing/2014/main" id="{4A02CB64-EABF-429D-9B24-95E96FCCD3BA}"/>
              </a:ext>
            </a:extLst>
          </p:cNvPr>
          <p:cNvSpPr/>
          <p:nvPr/>
        </p:nvSpPr>
        <p:spPr>
          <a:xfrm rot="5400000">
            <a:off x="-2652204" y="2652204"/>
            <a:ext cx="6858000" cy="1553592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5400000" scaled="1"/>
            <a:tileRect/>
          </a:gra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riangolo rettangolo 7">
            <a:extLst>
              <a:ext uri="{FF2B5EF4-FFF2-40B4-BE49-F238E27FC236}">
                <a16:creationId xmlns:a16="http://schemas.microsoft.com/office/drawing/2014/main" id="{DF23669F-2771-47CA-AE98-490B642FC06C}"/>
              </a:ext>
            </a:extLst>
          </p:cNvPr>
          <p:cNvSpPr/>
          <p:nvPr/>
        </p:nvSpPr>
        <p:spPr>
          <a:xfrm rot="5400000">
            <a:off x="-2924175" y="2924175"/>
            <a:ext cx="6858000" cy="1009650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5400000" scaled="1"/>
            <a:tileRect/>
          </a:gra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riangolo rettangolo 8">
            <a:extLst>
              <a:ext uri="{FF2B5EF4-FFF2-40B4-BE49-F238E27FC236}">
                <a16:creationId xmlns:a16="http://schemas.microsoft.com/office/drawing/2014/main" id="{5D117E28-981D-4F99-A07C-60642DC79D50}"/>
              </a:ext>
            </a:extLst>
          </p:cNvPr>
          <p:cNvSpPr/>
          <p:nvPr/>
        </p:nvSpPr>
        <p:spPr>
          <a:xfrm rot="5400000">
            <a:off x="-3178969" y="3117056"/>
            <a:ext cx="6858000" cy="623888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5400000" scaled="1"/>
            <a:tileRect/>
          </a:gra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riangolo rettangolo 5">
            <a:extLst>
              <a:ext uri="{FF2B5EF4-FFF2-40B4-BE49-F238E27FC236}">
                <a16:creationId xmlns:a16="http://schemas.microsoft.com/office/drawing/2014/main" id="{41619AED-E945-4438-8C75-20475244942F}"/>
              </a:ext>
            </a:extLst>
          </p:cNvPr>
          <p:cNvSpPr/>
          <p:nvPr/>
        </p:nvSpPr>
        <p:spPr>
          <a:xfrm>
            <a:off x="-46691" y="0"/>
            <a:ext cx="1553592" cy="6858000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1000"/>
                  <a:lumOff val="59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108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riangolo rettangolo 6">
            <a:extLst>
              <a:ext uri="{FF2B5EF4-FFF2-40B4-BE49-F238E27FC236}">
                <a16:creationId xmlns:a16="http://schemas.microsoft.com/office/drawing/2014/main" id="{FD7B3383-9923-4985-B186-7241617E7CFA}"/>
              </a:ext>
            </a:extLst>
          </p:cNvPr>
          <p:cNvSpPr/>
          <p:nvPr/>
        </p:nvSpPr>
        <p:spPr>
          <a:xfrm>
            <a:off x="-66167" y="7531"/>
            <a:ext cx="885825" cy="6858000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1000"/>
                  <a:lumOff val="59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108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riangolo rettangolo 9">
            <a:extLst>
              <a:ext uri="{FF2B5EF4-FFF2-40B4-BE49-F238E27FC236}">
                <a16:creationId xmlns:a16="http://schemas.microsoft.com/office/drawing/2014/main" id="{21B413E4-34DD-4C5A-A59D-FCC8B4A9BA2D}"/>
              </a:ext>
            </a:extLst>
          </p:cNvPr>
          <p:cNvSpPr/>
          <p:nvPr/>
        </p:nvSpPr>
        <p:spPr>
          <a:xfrm>
            <a:off x="-66166" y="0"/>
            <a:ext cx="494791" cy="6858000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1000"/>
                  <a:lumOff val="59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108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D40B70A-0ACA-4FD2-BEEF-6E65C76AF1B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4" y="109600"/>
            <a:ext cx="765627" cy="60675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29F14C4-F547-4047-9F59-6CF296334623}"/>
              </a:ext>
            </a:extLst>
          </p:cNvPr>
          <p:cNvSpPr txBox="1"/>
          <p:nvPr/>
        </p:nvSpPr>
        <p:spPr>
          <a:xfrm>
            <a:off x="1071564" y="-95376"/>
            <a:ext cx="10511853" cy="822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smtClean="0">
                <a:latin typeface="EuroRoman" panose="00000400000000000000" pitchFamily="2" charset="2"/>
                <a:cs typeface="Times New Roman" panose="02020603050405020304" pitchFamily="18" charset="0"/>
              </a:rPr>
              <a:t>The channel network ageing dynamics</a:t>
            </a:r>
            <a:endParaRPr lang="en-US" sz="3600" b="1" u="sng" dirty="0">
              <a:latin typeface="EuroRoman" panose="00000400000000000000" pitchFamily="2" charset="2"/>
              <a:cs typeface="Times New Roman" panose="02020603050405020304" pitchFamily="18" charset="0"/>
            </a:endParaRPr>
          </a:p>
        </p:txBody>
      </p:sp>
      <p:pic>
        <p:nvPicPr>
          <p:cNvPr id="12" name="Immagine 11">
            <a:hlinkClick r:id="rId3" action="ppaction://hlinksldjump"/>
            <a:extLst>
              <a:ext uri="{FF2B5EF4-FFF2-40B4-BE49-F238E27FC236}">
                <a16:creationId xmlns:a16="http://schemas.microsoft.com/office/drawing/2014/main" id="{DC5B84F7-E4B9-43CD-B4AD-3C5521D04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2195" y="6380728"/>
            <a:ext cx="461141" cy="463518"/>
          </a:xfrm>
          <a:prstGeom prst="rect">
            <a:avLst/>
          </a:prstGeom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25A7AB03-6664-4867-8C9B-A8A048F8CA03}"/>
              </a:ext>
            </a:extLst>
          </p:cNvPr>
          <p:cNvGrpSpPr/>
          <p:nvPr/>
        </p:nvGrpSpPr>
        <p:grpSpPr>
          <a:xfrm>
            <a:off x="11583417" y="6402013"/>
            <a:ext cx="673175" cy="455987"/>
            <a:chOff x="8497936" y="4796394"/>
            <a:chExt cx="612290" cy="323514"/>
          </a:xfrm>
        </p:grpSpPr>
        <p:sp>
          <p:nvSpPr>
            <p:cNvPr id="15" name="Freccia a destra 1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341E316-86EB-4C21-8A3C-99D2184B9335}"/>
                </a:ext>
              </a:extLst>
            </p:cNvPr>
            <p:cNvSpPr/>
            <p:nvPr/>
          </p:nvSpPr>
          <p:spPr>
            <a:xfrm>
              <a:off x="8570553" y="4796394"/>
              <a:ext cx="405580" cy="298655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87C925D-FEE1-4939-866C-27DBC1D8B6F9}"/>
                </a:ext>
              </a:extLst>
            </p:cNvPr>
            <p:cNvSpPr/>
            <p:nvPr/>
          </p:nvSpPr>
          <p:spPr>
            <a:xfrm>
              <a:off x="8497936" y="4858298"/>
              <a:ext cx="61229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  <a:latin typeface="Chivo"/>
                  <a:sym typeface="Chivo"/>
                </a:rPr>
                <a:t>NEXT</a:t>
              </a:r>
              <a:endParaRPr lang="it-IT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3A208F1C-B629-4891-A084-040E6289E170}"/>
              </a:ext>
            </a:extLst>
          </p:cNvPr>
          <p:cNvGrpSpPr/>
          <p:nvPr/>
        </p:nvGrpSpPr>
        <p:grpSpPr>
          <a:xfrm>
            <a:off x="10552438" y="6402013"/>
            <a:ext cx="655640" cy="443653"/>
            <a:chOff x="408235" y="4796650"/>
            <a:chExt cx="564635" cy="314568"/>
          </a:xfrm>
        </p:grpSpPr>
        <p:sp>
          <p:nvSpPr>
            <p:cNvPr id="18" name="Freccia a destra 1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AD61BDDB-BA6F-4CA7-B820-0B79B092B13B}"/>
                </a:ext>
              </a:extLst>
            </p:cNvPr>
            <p:cNvSpPr/>
            <p:nvPr/>
          </p:nvSpPr>
          <p:spPr>
            <a:xfrm rot="10800000">
              <a:off x="435347" y="4796650"/>
              <a:ext cx="405580" cy="298655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AFC45977-CC67-4B28-BC1B-A782DA7379B1}"/>
                </a:ext>
              </a:extLst>
            </p:cNvPr>
            <p:cNvSpPr/>
            <p:nvPr/>
          </p:nvSpPr>
          <p:spPr>
            <a:xfrm>
              <a:off x="408235" y="4849608"/>
              <a:ext cx="56463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  <a:latin typeface="Chivo"/>
                  <a:sym typeface="Chivo"/>
                </a:rPr>
                <a:t>BACK</a:t>
              </a:r>
              <a:endParaRPr lang="it-IT" sz="1100" b="1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tangolo 19"/>
              <p:cNvSpPr/>
              <p:nvPr/>
            </p:nvSpPr>
            <p:spPr>
              <a:xfrm>
                <a:off x="4735855" y="1186798"/>
                <a:ext cx="7184149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 ages resulting from different hillslopes are combined as function of the river network topology.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water ageing continues during the channel network flowing. 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Adopting a suitable travel time distribution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it-IT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it-IT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water age moments at the catchment outlet can be obtained by the following convolutions: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ttango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855" y="1186798"/>
                <a:ext cx="7184149" cy="2169825"/>
              </a:xfrm>
              <a:prstGeom prst="rect">
                <a:avLst/>
              </a:prstGeom>
              <a:blipFill>
                <a:blip r:embed="rId5"/>
                <a:stretch>
                  <a:fillRect l="-764" r="-509" b="-14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6" descr="C:\Users\Valentina  Lombardi\Desktop\banbig.jpg">
            <a:extLst>
              <a:ext uri="{FF2B5EF4-FFF2-40B4-BE49-F238E27FC236}">
                <a16:creationId xmlns:a16="http://schemas.microsoft.com/office/drawing/2014/main" id="{B113F408-B4AF-4A7A-8080-109A60086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3" r="81290" b="12529"/>
          <a:stretch>
            <a:fillRect/>
          </a:stretch>
        </p:blipFill>
        <p:spPr bwMode="auto">
          <a:xfrm>
            <a:off x="47086" y="6001207"/>
            <a:ext cx="1234535" cy="76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7"/>
          <a:srcRect l="5748"/>
          <a:stretch/>
        </p:blipFill>
        <p:spPr>
          <a:xfrm>
            <a:off x="1600284" y="1322095"/>
            <a:ext cx="2891260" cy="4213809"/>
          </a:xfrm>
          <a:prstGeom prst="rect">
            <a:avLst/>
          </a:prstGeom>
          <a:ln>
            <a:solidFill>
              <a:srgbClr val="0070C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5176031" y="3388312"/>
                <a:ext cx="5362109" cy="17470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Sup>
                                  <m:sSub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/>
                                </m:sSubSup>
                                <m:d>
                                  <m:d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  <m:e>
                                        <m:d>
                                          <m:d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sub>
                                            </m:sSub>
                                            <m:d>
                                              <m:dPr>
                                                <m:ctrlP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it-IT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it-IT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𝜏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it-IT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it-IT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  <m:t>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it-IT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  <m:t>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d>
                                          <m:d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it-IT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  <m:t>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sSub>
                                          <m:sSubPr>
                                            <m:ctrlP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e>
                                          <m:sub>
                                            <m: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  <m:e/>
                            </m:eqArr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  <m: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sub>
                                            </m:sSub>
                                            <m:d>
                                              <m:dPr>
                                                <m:ctrlP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it-IT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it-IT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𝜏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it-IT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it-IT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  <m:t>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e>
                                          <m:sub>
                                            <m: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e>
                                          <m:sub>
                                            <m: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e>
                                </m:nary>
                              </m:num>
                              <m:den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031" y="3388312"/>
                <a:ext cx="5362109" cy="17470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tangolo 22"/>
              <p:cNvSpPr/>
              <p:nvPr/>
            </p:nvSpPr>
            <p:spPr>
              <a:xfrm>
                <a:off x="6502360" y="5303631"/>
                <a:ext cx="455250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gamma distribution is adopted for the channel network travel time distribution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ttango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360" y="5303631"/>
                <a:ext cx="4552509" cy="923330"/>
              </a:xfrm>
              <a:prstGeom prst="rect">
                <a:avLst/>
              </a:prstGeom>
              <a:blipFill>
                <a:blip r:embed="rId9"/>
                <a:stretch>
                  <a:fillRect l="-1206" r="-134" b="-46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magin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33558" y="5368392"/>
            <a:ext cx="1209640" cy="85856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4" name="Rettangolo 23"/>
          <p:cNvSpPr/>
          <p:nvPr/>
        </p:nvSpPr>
        <p:spPr>
          <a:xfrm>
            <a:off x="1487426" y="6550157"/>
            <a:ext cx="20428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/>
              <a:t>© </a:t>
            </a:r>
            <a:r>
              <a:rPr lang="it-IT" sz="1200" dirty="0" err="1"/>
              <a:t>Authors</a:t>
            </a:r>
            <a:r>
              <a:rPr lang="it-IT" sz="1200" dirty="0"/>
              <a:t>. </a:t>
            </a:r>
            <a:r>
              <a:rPr lang="it-IT" sz="1200" dirty="0" err="1"/>
              <a:t>All</a:t>
            </a:r>
            <a:r>
              <a:rPr lang="it-IT" sz="1200" dirty="0"/>
              <a:t> </a:t>
            </a:r>
            <a:r>
              <a:rPr lang="it-IT" sz="1200" dirty="0" err="1"/>
              <a:t>rights</a:t>
            </a:r>
            <a:r>
              <a:rPr lang="it-IT" sz="1200" dirty="0"/>
              <a:t> </a:t>
            </a:r>
            <a:r>
              <a:rPr lang="it-IT" sz="1200" dirty="0" err="1"/>
              <a:t>reserved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42069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olo rettangolo 3">
            <a:extLst>
              <a:ext uri="{FF2B5EF4-FFF2-40B4-BE49-F238E27FC236}">
                <a16:creationId xmlns:a16="http://schemas.microsoft.com/office/drawing/2014/main" id="{4A02CB64-EABF-429D-9B24-95E96FCCD3BA}"/>
              </a:ext>
            </a:extLst>
          </p:cNvPr>
          <p:cNvSpPr/>
          <p:nvPr/>
        </p:nvSpPr>
        <p:spPr>
          <a:xfrm rot="5400000">
            <a:off x="-2652204" y="2652204"/>
            <a:ext cx="6858000" cy="1553592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5400000" scaled="1"/>
            <a:tileRect/>
          </a:gra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riangolo rettangolo 7">
            <a:extLst>
              <a:ext uri="{FF2B5EF4-FFF2-40B4-BE49-F238E27FC236}">
                <a16:creationId xmlns:a16="http://schemas.microsoft.com/office/drawing/2014/main" id="{DF23669F-2771-47CA-AE98-490B642FC06C}"/>
              </a:ext>
            </a:extLst>
          </p:cNvPr>
          <p:cNvSpPr/>
          <p:nvPr/>
        </p:nvSpPr>
        <p:spPr>
          <a:xfrm rot="5400000">
            <a:off x="-2924175" y="2924175"/>
            <a:ext cx="6858000" cy="1009650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5400000" scaled="1"/>
            <a:tileRect/>
          </a:gra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riangolo rettangolo 8">
            <a:extLst>
              <a:ext uri="{FF2B5EF4-FFF2-40B4-BE49-F238E27FC236}">
                <a16:creationId xmlns:a16="http://schemas.microsoft.com/office/drawing/2014/main" id="{5D117E28-981D-4F99-A07C-60642DC79D50}"/>
              </a:ext>
            </a:extLst>
          </p:cNvPr>
          <p:cNvSpPr/>
          <p:nvPr/>
        </p:nvSpPr>
        <p:spPr>
          <a:xfrm rot="5400000">
            <a:off x="-3178969" y="3117056"/>
            <a:ext cx="6858000" cy="623888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5400000" scaled="1"/>
            <a:tileRect/>
          </a:gra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riangolo rettangolo 5">
            <a:extLst>
              <a:ext uri="{FF2B5EF4-FFF2-40B4-BE49-F238E27FC236}">
                <a16:creationId xmlns:a16="http://schemas.microsoft.com/office/drawing/2014/main" id="{41619AED-E945-4438-8C75-20475244942F}"/>
              </a:ext>
            </a:extLst>
          </p:cNvPr>
          <p:cNvSpPr/>
          <p:nvPr/>
        </p:nvSpPr>
        <p:spPr>
          <a:xfrm>
            <a:off x="-46691" y="0"/>
            <a:ext cx="1553592" cy="6858000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1000"/>
                  <a:lumOff val="59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108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riangolo rettangolo 6">
            <a:extLst>
              <a:ext uri="{FF2B5EF4-FFF2-40B4-BE49-F238E27FC236}">
                <a16:creationId xmlns:a16="http://schemas.microsoft.com/office/drawing/2014/main" id="{FD7B3383-9923-4985-B186-7241617E7CFA}"/>
              </a:ext>
            </a:extLst>
          </p:cNvPr>
          <p:cNvSpPr/>
          <p:nvPr/>
        </p:nvSpPr>
        <p:spPr>
          <a:xfrm>
            <a:off x="-66167" y="7531"/>
            <a:ext cx="885825" cy="6858000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1000"/>
                  <a:lumOff val="59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108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riangolo rettangolo 9">
            <a:extLst>
              <a:ext uri="{FF2B5EF4-FFF2-40B4-BE49-F238E27FC236}">
                <a16:creationId xmlns:a16="http://schemas.microsoft.com/office/drawing/2014/main" id="{21B413E4-34DD-4C5A-A59D-FCC8B4A9BA2D}"/>
              </a:ext>
            </a:extLst>
          </p:cNvPr>
          <p:cNvSpPr/>
          <p:nvPr/>
        </p:nvSpPr>
        <p:spPr>
          <a:xfrm>
            <a:off x="-66166" y="0"/>
            <a:ext cx="494791" cy="6858000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1000"/>
                  <a:lumOff val="59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108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D40B70A-0ACA-4FD2-BEEF-6E65C76AF1B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4" y="109600"/>
            <a:ext cx="765627" cy="60675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29F14C4-F547-4047-9F59-6CF296334623}"/>
              </a:ext>
            </a:extLst>
          </p:cNvPr>
          <p:cNvSpPr txBox="1"/>
          <p:nvPr/>
        </p:nvSpPr>
        <p:spPr>
          <a:xfrm>
            <a:off x="1071564" y="-95376"/>
            <a:ext cx="10511853" cy="822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600" b="1" u="sng" dirty="0" err="1" smtClean="0">
                <a:latin typeface="EuroRoman" panose="00000400000000000000" pitchFamily="2" charset="2"/>
                <a:cs typeface="Times New Roman" panose="02020603050405020304" pitchFamily="18" charset="0"/>
              </a:rPr>
              <a:t>Results</a:t>
            </a:r>
            <a:r>
              <a:rPr lang="it-IT" sz="3600" b="1" u="sng" dirty="0" smtClean="0">
                <a:latin typeface="EuroRoman" panose="00000400000000000000" pitchFamily="2" charset="2"/>
                <a:cs typeface="Times New Roman" panose="02020603050405020304" pitchFamily="18" charset="0"/>
              </a:rPr>
              <a:t>: Application </a:t>
            </a:r>
            <a:r>
              <a:rPr lang="it-IT" sz="3600" b="1" u="sng" dirty="0" err="1" smtClean="0">
                <a:latin typeface="EuroRoman" panose="00000400000000000000" pitchFamily="2" charset="2"/>
                <a:cs typeface="Times New Roman" panose="02020603050405020304" pitchFamily="18" charset="0"/>
              </a:rPr>
              <a:t>example</a:t>
            </a:r>
            <a:r>
              <a:rPr lang="it-IT" sz="3600" b="1" u="sng" dirty="0" smtClean="0">
                <a:latin typeface="EuroRoman" panose="00000400000000000000" pitchFamily="2" charset="2"/>
                <a:cs typeface="Times New Roman" panose="02020603050405020304" pitchFamily="18" charset="0"/>
              </a:rPr>
              <a:t> 1</a:t>
            </a:r>
            <a:endParaRPr lang="it-IT" sz="3600" b="1" u="sng" dirty="0">
              <a:latin typeface="EuroRoman" panose="00000400000000000000" pitchFamily="2" charset="2"/>
              <a:cs typeface="Times New Roman" panose="02020603050405020304" pitchFamily="18" charset="0"/>
            </a:endParaRPr>
          </a:p>
        </p:txBody>
      </p:sp>
      <p:pic>
        <p:nvPicPr>
          <p:cNvPr id="12" name="Immagine 11">
            <a:hlinkClick r:id="rId3" action="ppaction://hlinksldjump"/>
            <a:extLst>
              <a:ext uri="{FF2B5EF4-FFF2-40B4-BE49-F238E27FC236}">
                <a16:creationId xmlns:a16="http://schemas.microsoft.com/office/drawing/2014/main" id="{DC5B84F7-E4B9-43CD-B4AD-3C5521D04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8597" y="6382148"/>
            <a:ext cx="461141" cy="463518"/>
          </a:xfrm>
          <a:prstGeom prst="rect">
            <a:avLst/>
          </a:prstGeom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25A7AB03-6664-4867-8C9B-A8A048F8CA03}"/>
              </a:ext>
            </a:extLst>
          </p:cNvPr>
          <p:cNvGrpSpPr/>
          <p:nvPr/>
        </p:nvGrpSpPr>
        <p:grpSpPr>
          <a:xfrm>
            <a:off x="11583417" y="6402013"/>
            <a:ext cx="673175" cy="455987"/>
            <a:chOff x="8497936" y="4796394"/>
            <a:chExt cx="612290" cy="323514"/>
          </a:xfrm>
        </p:grpSpPr>
        <p:sp>
          <p:nvSpPr>
            <p:cNvPr id="15" name="Freccia a destra 1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341E316-86EB-4C21-8A3C-99D2184B9335}"/>
                </a:ext>
              </a:extLst>
            </p:cNvPr>
            <p:cNvSpPr/>
            <p:nvPr/>
          </p:nvSpPr>
          <p:spPr>
            <a:xfrm>
              <a:off x="8570553" y="4796394"/>
              <a:ext cx="405580" cy="298655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87C925D-FEE1-4939-866C-27DBC1D8B6F9}"/>
                </a:ext>
              </a:extLst>
            </p:cNvPr>
            <p:cNvSpPr/>
            <p:nvPr/>
          </p:nvSpPr>
          <p:spPr>
            <a:xfrm>
              <a:off x="8497936" y="4858298"/>
              <a:ext cx="61229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  <a:latin typeface="Chivo"/>
                  <a:sym typeface="Chivo"/>
                </a:rPr>
                <a:t>NEXT</a:t>
              </a:r>
              <a:endParaRPr lang="it-IT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3A208F1C-B629-4891-A084-040E6289E170}"/>
              </a:ext>
            </a:extLst>
          </p:cNvPr>
          <p:cNvGrpSpPr/>
          <p:nvPr/>
        </p:nvGrpSpPr>
        <p:grpSpPr>
          <a:xfrm>
            <a:off x="10518805" y="6402013"/>
            <a:ext cx="655640" cy="443653"/>
            <a:chOff x="408235" y="4796650"/>
            <a:chExt cx="564635" cy="314568"/>
          </a:xfrm>
        </p:grpSpPr>
        <p:sp>
          <p:nvSpPr>
            <p:cNvPr id="18" name="Freccia a destra 1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AD61BDDB-BA6F-4CA7-B820-0B79B092B13B}"/>
                </a:ext>
              </a:extLst>
            </p:cNvPr>
            <p:cNvSpPr/>
            <p:nvPr/>
          </p:nvSpPr>
          <p:spPr>
            <a:xfrm rot="10800000">
              <a:off x="435347" y="4796650"/>
              <a:ext cx="405580" cy="298655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AFC45977-CC67-4B28-BC1B-A782DA7379B1}"/>
                </a:ext>
              </a:extLst>
            </p:cNvPr>
            <p:cNvSpPr/>
            <p:nvPr/>
          </p:nvSpPr>
          <p:spPr>
            <a:xfrm>
              <a:off x="408235" y="4849608"/>
              <a:ext cx="56463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  <a:latin typeface="Chivo"/>
                  <a:sym typeface="Chivo"/>
                </a:rPr>
                <a:t>BACK</a:t>
              </a:r>
              <a:endParaRPr lang="it-IT" sz="1100" b="1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tangolo 19"/>
              <p:cNvSpPr/>
              <p:nvPr/>
            </p:nvSpPr>
            <p:spPr>
              <a:xfrm>
                <a:off x="7162800" y="1064744"/>
                <a:ext cx="4724400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given hillslope (dimensions and hydraulic characteristics) the average age magnitude at the catchment outlet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𝐴𝑔𝑒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depends on the  channel network dimensions. Generally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𝐴𝑔𝑒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increases with the basin dimensions.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ttango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1064744"/>
                <a:ext cx="4724400" cy="2169825"/>
              </a:xfrm>
              <a:prstGeom prst="rect">
                <a:avLst/>
              </a:prstGeom>
              <a:blipFill>
                <a:blip r:embed="rId5"/>
                <a:stretch>
                  <a:fillRect l="-1032" r="-258" b="-14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6" descr="C:\Users\Valentina  Lombardi\Desktop\banbig.jpg">
            <a:extLst>
              <a:ext uri="{FF2B5EF4-FFF2-40B4-BE49-F238E27FC236}">
                <a16:creationId xmlns:a16="http://schemas.microsoft.com/office/drawing/2014/main" id="{B113F408-B4AF-4A7A-8080-109A60086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3" r="81290" b="12529"/>
          <a:stretch>
            <a:fillRect/>
          </a:stretch>
        </p:blipFill>
        <p:spPr bwMode="auto">
          <a:xfrm>
            <a:off x="47086" y="6001207"/>
            <a:ext cx="1234535" cy="76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8814" y="727221"/>
            <a:ext cx="5065776" cy="2627376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2522" y="3634486"/>
            <a:ext cx="5123688" cy="26182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tangolo 20"/>
              <p:cNvSpPr/>
              <p:nvPr/>
            </p:nvSpPr>
            <p:spPr>
              <a:xfrm>
                <a:off x="1568814" y="3729037"/>
                <a:ext cx="4874115" cy="2623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age variability, quantified through the standard deviation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𝐴𝑔𝑒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𝑆𝐷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it-IT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it-IT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it-IT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  <m:sup>
                        <m:r>
                          <a:rPr lang="it-IT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it-IT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it-IT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𝐴𝑔𝑒</m:t>
                    </m:r>
                    <m:sSup>
                      <m:sSupPr>
                        <m:ctrlPr>
                          <a:rPr lang="it-IT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it-IT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it-IT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it-IT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it-IT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it-IT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it-IT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has a complex behavior.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𝐴𝑔𝑒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𝑆𝐷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the catchment outlet decreases with the basin dimension as a consequence of the increase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𝐴𝑔𝑒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ttango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814" y="3729037"/>
                <a:ext cx="4874115" cy="2623219"/>
              </a:xfrm>
              <a:prstGeom prst="rect">
                <a:avLst/>
              </a:prstGeom>
              <a:blipFill>
                <a:blip r:embed="rId9"/>
                <a:stretch>
                  <a:fillRect l="-1000" r="-2000" b="-46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ttore 2 2"/>
          <p:cNvCxnSpPr/>
          <p:nvPr/>
        </p:nvCxnSpPr>
        <p:spPr>
          <a:xfrm>
            <a:off x="5817568" y="1926046"/>
            <a:ext cx="0" cy="5529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5397653" y="2479040"/>
            <a:ext cx="929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Catchment dimensions</a:t>
            </a:r>
            <a:endParaRPr lang="en-US" sz="1200" dirty="0"/>
          </a:p>
        </p:txBody>
      </p:sp>
      <p:cxnSp>
        <p:nvCxnSpPr>
          <p:cNvPr id="29" name="Connettore 2 28"/>
          <p:cNvCxnSpPr/>
          <p:nvPr/>
        </p:nvCxnSpPr>
        <p:spPr>
          <a:xfrm>
            <a:off x="11073692" y="4750526"/>
            <a:ext cx="0" cy="5529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10653777" y="5303520"/>
            <a:ext cx="929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Catchment dimensions</a:t>
            </a:r>
            <a:endParaRPr lang="en-US" sz="1200" dirty="0"/>
          </a:p>
        </p:txBody>
      </p:sp>
      <p:sp>
        <p:nvSpPr>
          <p:cNvPr id="26" name="Rettangolo 25"/>
          <p:cNvSpPr/>
          <p:nvPr/>
        </p:nvSpPr>
        <p:spPr>
          <a:xfrm>
            <a:off x="1487426" y="6550157"/>
            <a:ext cx="20428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/>
              <a:t>© </a:t>
            </a:r>
            <a:r>
              <a:rPr lang="it-IT" sz="1200" dirty="0" err="1"/>
              <a:t>Authors</a:t>
            </a:r>
            <a:r>
              <a:rPr lang="it-IT" sz="1200" dirty="0"/>
              <a:t>. </a:t>
            </a:r>
            <a:r>
              <a:rPr lang="it-IT" sz="1200" dirty="0" err="1"/>
              <a:t>All</a:t>
            </a:r>
            <a:r>
              <a:rPr lang="it-IT" sz="1200" dirty="0"/>
              <a:t> </a:t>
            </a:r>
            <a:r>
              <a:rPr lang="it-IT" sz="1200" dirty="0" err="1"/>
              <a:t>rights</a:t>
            </a:r>
            <a:r>
              <a:rPr lang="it-IT" sz="1200" dirty="0"/>
              <a:t> </a:t>
            </a:r>
            <a:r>
              <a:rPr lang="it-IT" sz="1200" dirty="0" err="1"/>
              <a:t>reserved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39788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magin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193" y="3875392"/>
            <a:ext cx="5201222" cy="2638616"/>
          </a:xfrm>
          <a:prstGeom prst="rect">
            <a:avLst/>
          </a:prstGeom>
        </p:spPr>
      </p:pic>
      <p:sp>
        <p:nvSpPr>
          <p:cNvPr id="4" name="Triangolo rettangolo 3">
            <a:extLst>
              <a:ext uri="{FF2B5EF4-FFF2-40B4-BE49-F238E27FC236}">
                <a16:creationId xmlns:a16="http://schemas.microsoft.com/office/drawing/2014/main" id="{4A02CB64-EABF-429D-9B24-95E96FCCD3BA}"/>
              </a:ext>
            </a:extLst>
          </p:cNvPr>
          <p:cNvSpPr/>
          <p:nvPr/>
        </p:nvSpPr>
        <p:spPr>
          <a:xfrm rot="5400000">
            <a:off x="-2652204" y="2652204"/>
            <a:ext cx="6858000" cy="1553592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5400000" scaled="1"/>
            <a:tileRect/>
          </a:gra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riangolo rettangolo 7">
            <a:extLst>
              <a:ext uri="{FF2B5EF4-FFF2-40B4-BE49-F238E27FC236}">
                <a16:creationId xmlns:a16="http://schemas.microsoft.com/office/drawing/2014/main" id="{DF23669F-2771-47CA-AE98-490B642FC06C}"/>
              </a:ext>
            </a:extLst>
          </p:cNvPr>
          <p:cNvSpPr/>
          <p:nvPr/>
        </p:nvSpPr>
        <p:spPr>
          <a:xfrm rot="5400000">
            <a:off x="-2924175" y="2924175"/>
            <a:ext cx="6858000" cy="1009650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5400000" scaled="1"/>
            <a:tileRect/>
          </a:gra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riangolo rettangolo 8">
            <a:extLst>
              <a:ext uri="{FF2B5EF4-FFF2-40B4-BE49-F238E27FC236}">
                <a16:creationId xmlns:a16="http://schemas.microsoft.com/office/drawing/2014/main" id="{5D117E28-981D-4F99-A07C-60642DC79D50}"/>
              </a:ext>
            </a:extLst>
          </p:cNvPr>
          <p:cNvSpPr/>
          <p:nvPr/>
        </p:nvSpPr>
        <p:spPr>
          <a:xfrm rot="5400000">
            <a:off x="-3178969" y="3117056"/>
            <a:ext cx="6858000" cy="623888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5400000" scaled="1"/>
            <a:tileRect/>
          </a:gra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riangolo rettangolo 5">
            <a:extLst>
              <a:ext uri="{FF2B5EF4-FFF2-40B4-BE49-F238E27FC236}">
                <a16:creationId xmlns:a16="http://schemas.microsoft.com/office/drawing/2014/main" id="{41619AED-E945-4438-8C75-20475244942F}"/>
              </a:ext>
            </a:extLst>
          </p:cNvPr>
          <p:cNvSpPr/>
          <p:nvPr/>
        </p:nvSpPr>
        <p:spPr>
          <a:xfrm>
            <a:off x="-46691" y="0"/>
            <a:ext cx="1553592" cy="6858000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1000"/>
                  <a:lumOff val="59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108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riangolo rettangolo 6">
            <a:extLst>
              <a:ext uri="{FF2B5EF4-FFF2-40B4-BE49-F238E27FC236}">
                <a16:creationId xmlns:a16="http://schemas.microsoft.com/office/drawing/2014/main" id="{FD7B3383-9923-4985-B186-7241617E7CFA}"/>
              </a:ext>
            </a:extLst>
          </p:cNvPr>
          <p:cNvSpPr/>
          <p:nvPr/>
        </p:nvSpPr>
        <p:spPr>
          <a:xfrm>
            <a:off x="-66167" y="7531"/>
            <a:ext cx="885825" cy="6858000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1000"/>
                  <a:lumOff val="59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108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riangolo rettangolo 9">
            <a:extLst>
              <a:ext uri="{FF2B5EF4-FFF2-40B4-BE49-F238E27FC236}">
                <a16:creationId xmlns:a16="http://schemas.microsoft.com/office/drawing/2014/main" id="{21B413E4-34DD-4C5A-A59D-FCC8B4A9BA2D}"/>
              </a:ext>
            </a:extLst>
          </p:cNvPr>
          <p:cNvSpPr/>
          <p:nvPr/>
        </p:nvSpPr>
        <p:spPr>
          <a:xfrm>
            <a:off x="-66166" y="0"/>
            <a:ext cx="494791" cy="6858000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1000"/>
                  <a:lumOff val="59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108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D40B70A-0ACA-4FD2-BEEF-6E65C76AF1B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4" y="109600"/>
            <a:ext cx="765627" cy="60675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29F14C4-F547-4047-9F59-6CF296334623}"/>
              </a:ext>
            </a:extLst>
          </p:cNvPr>
          <p:cNvSpPr txBox="1"/>
          <p:nvPr/>
        </p:nvSpPr>
        <p:spPr>
          <a:xfrm>
            <a:off x="1071564" y="-95376"/>
            <a:ext cx="10511853" cy="822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600" b="1" u="sng" dirty="0" err="1" smtClean="0">
                <a:latin typeface="EuroRoman" panose="00000400000000000000" pitchFamily="2" charset="2"/>
                <a:cs typeface="Times New Roman" panose="02020603050405020304" pitchFamily="18" charset="0"/>
              </a:rPr>
              <a:t>Results</a:t>
            </a:r>
            <a:r>
              <a:rPr lang="it-IT" sz="3600" b="1" u="sng" dirty="0" smtClean="0">
                <a:latin typeface="EuroRoman" panose="00000400000000000000" pitchFamily="2" charset="2"/>
                <a:cs typeface="Times New Roman" panose="02020603050405020304" pitchFamily="18" charset="0"/>
              </a:rPr>
              <a:t>: Application </a:t>
            </a:r>
            <a:r>
              <a:rPr lang="it-IT" sz="3600" b="1" u="sng" dirty="0" err="1" smtClean="0">
                <a:latin typeface="EuroRoman" panose="00000400000000000000" pitchFamily="2" charset="2"/>
                <a:cs typeface="Times New Roman" panose="02020603050405020304" pitchFamily="18" charset="0"/>
              </a:rPr>
              <a:t>example</a:t>
            </a:r>
            <a:r>
              <a:rPr lang="it-IT" sz="3600" b="1" u="sng" dirty="0" smtClean="0">
                <a:latin typeface="EuroRoman" panose="00000400000000000000" pitchFamily="2" charset="2"/>
                <a:cs typeface="Times New Roman" panose="02020603050405020304" pitchFamily="18" charset="0"/>
              </a:rPr>
              <a:t> 1</a:t>
            </a:r>
            <a:endParaRPr lang="it-IT" sz="3600" b="1" u="sng" dirty="0">
              <a:latin typeface="EuroRoman" panose="00000400000000000000" pitchFamily="2" charset="2"/>
              <a:cs typeface="Times New Roman" panose="02020603050405020304" pitchFamily="18" charset="0"/>
            </a:endParaRPr>
          </a:p>
        </p:txBody>
      </p:sp>
      <p:pic>
        <p:nvPicPr>
          <p:cNvPr id="12" name="Immagine 11">
            <a:hlinkClick r:id="rId4" action="ppaction://hlinksldjump"/>
            <a:extLst>
              <a:ext uri="{FF2B5EF4-FFF2-40B4-BE49-F238E27FC236}">
                <a16:creationId xmlns:a16="http://schemas.microsoft.com/office/drawing/2014/main" id="{DC5B84F7-E4B9-43CD-B4AD-3C5521D041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2276" y="6402013"/>
            <a:ext cx="461141" cy="463518"/>
          </a:xfrm>
          <a:prstGeom prst="rect">
            <a:avLst/>
          </a:prstGeom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25A7AB03-6664-4867-8C9B-A8A048F8CA03}"/>
              </a:ext>
            </a:extLst>
          </p:cNvPr>
          <p:cNvGrpSpPr/>
          <p:nvPr/>
        </p:nvGrpSpPr>
        <p:grpSpPr>
          <a:xfrm>
            <a:off x="11583417" y="6402013"/>
            <a:ext cx="673175" cy="455987"/>
            <a:chOff x="8497936" y="4796394"/>
            <a:chExt cx="612290" cy="323514"/>
          </a:xfrm>
        </p:grpSpPr>
        <p:sp>
          <p:nvSpPr>
            <p:cNvPr id="15" name="Freccia a destra 1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341E316-86EB-4C21-8A3C-99D2184B9335}"/>
                </a:ext>
              </a:extLst>
            </p:cNvPr>
            <p:cNvSpPr/>
            <p:nvPr/>
          </p:nvSpPr>
          <p:spPr>
            <a:xfrm>
              <a:off x="8570553" y="4796394"/>
              <a:ext cx="405580" cy="298655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87C925D-FEE1-4939-866C-27DBC1D8B6F9}"/>
                </a:ext>
              </a:extLst>
            </p:cNvPr>
            <p:cNvSpPr/>
            <p:nvPr/>
          </p:nvSpPr>
          <p:spPr>
            <a:xfrm>
              <a:off x="8497936" y="4858298"/>
              <a:ext cx="61229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  <a:latin typeface="Chivo"/>
                  <a:sym typeface="Chivo"/>
                </a:rPr>
                <a:t>NEXT</a:t>
              </a:r>
              <a:endParaRPr lang="it-IT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3A208F1C-B629-4891-A084-040E6289E170}"/>
              </a:ext>
            </a:extLst>
          </p:cNvPr>
          <p:cNvGrpSpPr/>
          <p:nvPr/>
        </p:nvGrpSpPr>
        <p:grpSpPr>
          <a:xfrm>
            <a:off x="10513328" y="6411945"/>
            <a:ext cx="655640" cy="443653"/>
            <a:chOff x="408235" y="4796650"/>
            <a:chExt cx="564635" cy="314568"/>
          </a:xfrm>
        </p:grpSpPr>
        <p:sp>
          <p:nvSpPr>
            <p:cNvPr id="18" name="Freccia a destra 1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AD61BDDB-BA6F-4CA7-B820-0B79B092B13B}"/>
                </a:ext>
              </a:extLst>
            </p:cNvPr>
            <p:cNvSpPr/>
            <p:nvPr/>
          </p:nvSpPr>
          <p:spPr>
            <a:xfrm rot="10800000">
              <a:off x="435347" y="4796650"/>
              <a:ext cx="405580" cy="298655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AFC45977-CC67-4B28-BC1B-A782DA7379B1}"/>
                </a:ext>
              </a:extLst>
            </p:cNvPr>
            <p:cNvSpPr/>
            <p:nvPr/>
          </p:nvSpPr>
          <p:spPr>
            <a:xfrm>
              <a:off x="408235" y="4849608"/>
              <a:ext cx="56463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  <a:latin typeface="Chivo"/>
                  <a:sym typeface="Chivo"/>
                </a:rPr>
                <a:t>BACK</a:t>
              </a:r>
              <a:endParaRPr lang="it-IT" sz="11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1" name="Picture 6" descr="C:\Users\Valentina  Lombardi\Desktop\banbig.jpg">
            <a:extLst>
              <a:ext uri="{FF2B5EF4-FFF2-40B4-BE49-F238E27FC236}">
                <a16:creationId xmlns:a16="http://schemas.microsoft.com/office/drawing/2014/main" id="{B113F408-B4AF-4A7A-8080-109A60086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3" r="81290" b="12529"/>
          <a:stretch>
            <a:fillRect/>
          </a:stretch>
        </p:blipFill>
        <p:spPr bwMode="auto">
          <a:xfrm>
            <a:off x="47086" y="6001207"/>
            <a:ext cx="1234535" cy="76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asellaDiTesto 23"/>
          <p:cNvSpPr txBox="1"/>
          <p:nvPr/>
        </p:nvSpPr>
        <p:spPr>
          <a:xfrm>
            <a:off x="5448650" y="5708352"/>
            <a:ext cx="127033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dirty="0" smtClean="0">
                <a:cs typeface="Times New Roman" panose="02020603050405020304" pitchFamily="18" charset="0"/>
              </a:rPr>
              <a:t>Fast </a:t>
            </a:r>
            <a:r>
              <a:rPr lang="it-IT" sz="1200" dirty="0" err="1" smtClean="0">
                <a:cs typeface="Times New Roman" panose="02020603050405020304" pitchFamily="18" charset="0"/>
              </a:rPr>
              <a:t>Hillslopes</a:t>
            </a:r>
            <a:endParaRPr lang="it-IT" sz="1200" dirty="0" smtClean="0">
              <a:cs typeface="Times New Roman" panose="02020603050405020304" pitchFamily="18" charset="0"/>
            </a:endParaRPr>
          </a:p>
          <a:p>
            <a:r>
              <a:rPr lang="it-IT" sz="1200" dirty="0" smtClean="0">
                <a:cs typeface="Times New Roman" panose="02020603050405020304" pitchFamily="18" charset="0"/>
              </a:rPr>
              <a:t>Slow </a:t>
            </a:r>
            <a:r>
              <a:rPr lang="it-IT" sz="1200" dirty="0" err="1" smtClean="0">
                <a:cs typeface="Times New Roman" panose="02020603050405020304" pitchFamily="18" charset="0"/>
              </a:rPr>
              <a:t>Channels</a:t>
            </a:r>
            <a:endParaRPr lang="it-IT" sz="1200" dirty="0">
              <a:cs typeface="Times New Roman" panose="02020603050405020304" pitchFamily="18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5448650" y="4252018"/>
            <a:ext cx="125120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dirty="0" smtClean="0">
                <a:cs typeface="Times New Roman" panose="02020603050405020304" pitchFamily="18" charset="0"/>
              </a:rPr>
              <a:t>Slow </a:t>
            </a:r>
            <a:r>
              <a:rPr lang="it-IT" sz="1200" dirty="0" err="1" smtClean="0">
                <a:cs typeface="Times New Roman" panose="02020603050405020304" pitchFamily="18" charset="0"/>
              </a:rPr>
              <a:t>Hillslopes</a:t>
            </a:r>
            <a:endParaRPr lang="it-IT" sz="1200" dirty="0" smtClean="0">
              <a:cs typeface="Times New Roman" panose="02020603050405020304" pitchFamily="18" charset="0"/>
            </a:endParaRPr>
          </a:p>
          <a:p>
            <a:r>
              <a:rPr lang="it-IT" sz="1200" dirty="0" smtClean="0">
                <a:cs typeface="Times New Roman" panose="02020603050405020304" pitchFamily="18" charset="0"/>
              </a:rPr>
              <a:t>Fast </a:t>
            </a:r>
            <a:r>
              <a:rPr lang="it-IT" sz="1200" dirty="0" err="1" smtClean="0">
                <a:cs typeface="Times New Roman" panose="02020603050405020304" pitchFamily="18" charset="0"/>
              </a:rPr>
              <a:t>Channels</a:t>
            </a:r>
            <a:endParaRPr lang="it-IT" sz="12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tangolo 26"/>
              <p:cNvSpPr/>
              <p:nvPr/>
            </p:nvSpPr>
            <p:spPr>
              <a:xfrm>
                <a:off x="6927781" y="950120"/>
                <a:ext cx="4992223" cy="5355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case of low hillslope transmissivity and short channel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traveltime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both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𝐴𝑔𝑒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𝐴𝑔𝑒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𝑆𝐷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strictly depends on the hillslope dynamics while the channel effects are negligible.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case of high hillslope transmissivity and long channel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traveltime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channel effects are significant.</a:t>
                </a:r>
              </a:p>
              <a:p>
                <a:pPr>
                  <a:lnSpc>
                    <a:spcPct val="150000"/>
                  </a:lnSpc>
                </a:pP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complex interplay between the hillslope and the channel dynamics cannot be explained through a simple general way: for instance the water age at the hillslope outlet can be very high and the hillslope effects could be crucial also for large basins.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ttango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781" y="950120"/>
                <a:ext cx="4992223" cy="5355312"/>
              </a:xfrm>
              <a:prstGeom prst="rect">
                <a:avLst/>
              </a:prstGeom>
              <a:blipFill>
                <a:blip r:embed="rId7"/>
                <a:stretch>
                  <a:fillRect l="-977" r="-20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Immagine 25"/>
          <p:cNvPicPr>
            <a:picLocks noChangeAspect="1"/>
          </p:cNvPicPr>
          <p:nvPr/>
        </p:nvPicPr>
        <p:blipFill rotWithShape="1">
          <a:blip r:embed="rId8"/>
          <a:srcRect b="1192"/>
          <a:stretch/>
        </p:blipFill>
        <p:spPr>
          <a:xfrm>
            <a:off x="1472593" y="950120"/>
            <a:ext cx="5167110" cy="258128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448650" y="2671716"/>
            <a:ext cx="127033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dirty="0" smtClean="0">
                <a:cs typeface="Times New Roman" panose="02020603050405020304" pitchFamily="18" charset="0"/>
              </a:rPr>
              <a:t>Fast </a:t>
            </a:r>
            <a:r>
              <a:rPr lang="it-IT" sz="1200" dirty="0" err="1" smtClean="0">
                <a:cs typeface="Times New Roman" panose="02020603050405020304" pitchFamily="18" charset="0"/>
              </a:rPr>
              <a:t>Hillslopes</a:t>
            </a:r>
            <a:endParaRPr lang="it-IT" sz="1200" dirty="0" smtClean="0">
              <a:cs typeface="Times New Roman" panose="02020603050405020304" pitchFamily="18" charset="0"/>
            </a:endParaRPr>
          </a:p>
          <a:p>
            <a:r>
              <a:rPr lang="it-IT" sz="1200" dirty="0" smtClean="0">
                <a:cs typeface="Times New Roman" panose="02020603050405020304" pitchFamily="18" charset="0"/>
              </a:rPr>
              <a:t>Slow </a:t>
            </a:r>
            <a:r>
              <a:rPr lang="it-IT" sz="1200" dirty="0" err="1" smtClean="0">
                <a:cs typeface="Times New Roman" panose="02020603050405020304" pitchFamily="18" charset="0"/>
              </a:rPr>
              <a:t>Channels</a:t>
            </a:r>
            <a:endParaRPr lang="it-IT" sz="1200" dirty="0">
              <a:cs typeface="Times New Roman" panose="02020603050405020304" pitchFamily="18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448650" y="1215382"/>
            <a:ext cx="125120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dirty="0" smtClean="0">
                <a:cs typeface="Times New Roman" panose="02020603050405020304" pitchFamily="18" charset="0"/>
              </a:rPr>
              <a:t>Slow </a:t>
            </a:r>
            <a:r>
              <a:rPr lang="it-IT" sz="1200" dirty="0" err="1" smtClean="0">
                <a:cs typeface="Times New Roman" panose="02020603050405020304" pitchFamily="18" charset="0"/>
              </a:rPr>
              <a:t>Hillslopes</a:t>
            </a:r>
            <a:endParaRPr lang="it-IT" sz="1200" dirty="0" smtClean="0">
              <a:cs typeface="Times New Roman" panose="02020603050405020304" pitchFamily="18" charset="0"/>
            </a:endParaRPr>
          </a:p>
          <a:p>
            <a:r>
              <a:rPr lang="it-IT" sz="1200" dirty="0" smtClean="0">
                <a:cs typeface="Times New Roman" panose="02020603050405020304" pitchFamily="18" charset="0"/>
              </a:rPr>
              <a:t>Fast </a:t>
            </a:r>
            <a:r>
              <a:rPr lang="it-IT" sz="1200" dirty="0" err="1" smtClean="0">
                <a:cs typeface="Times New Roman" panose="02020603050405020304" pitchFamily="18" charset="0"/>
              </a:rPr>
              <a:t>Channels</a:t>
            </a:r>
            <a:endParaRPr lang="it-IT" sz="1200" dirty="0">
              <a:cs typeface="Times New Roman" panose="02020603050405020304" pitchFamily="18" charset="0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1487426" y="6550157"/>
            <a:ext cx="20428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/>
              <a:t>© </a:t>
            </a:r>
            <a:r>
              <a:rPr lang="it-IT" sz="1200" dirty="0" err="1"/>
              <a:t>Authors</a:t>
            </a:r>
            <a:r>
              <a:rPr lang="it-IT" sz="1200" dirty="0"/>
              <a:t>. </a:t>
            </a:r>
            <a:r>
              <a:rPr lang="it-IT" sz="1200" dirty="0" err="1"/>
              <a:t>All</a:t>
            </a:r>
            <a:r>
              <a:rPr lang="it-IT" sz="1200" dirty="0"/>
              <a:t> </a:t>
            </a:r>
            <a:r>
              <a:rPr lang="it-IT" sz="1200" dirty="0" err="1"/>
              <a:t>rights</a:t>
            </a:r>
            <a:r>
              <a:rPr lang="it-IT" sz="1200" dirty="0"/>
              <a:t> </a:t>
            </a:r>
            <a:r>
              <a:rPr lang="it-IT" sz="1200" dirty="0" err="1"/>
              <a:t>reserved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4347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laf #Frozen | Papel de parede frozen, Arte da disney, Fotos para te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261" y="4856198"/>
            <a:ext cx="838226" cy="1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8619980" y="4868980"/>
            <a:ext cx="1980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has memory </a:t>
            </a:r>
          </a:p>
        </p:txBody>
      </p:sp>
      <p:sp>
        <p:nvSpPr>
          <p:cNvPr id="4" name="Triangolo rettangolo 3">
            <a:extLst>
              <a:ext uri="{FF2B5EF4-FFF2-40B4-BE49-F238E27FC236}">
                <a16:creationId xmlns:a16="http://schemas.microsoft.com/office/drawing/2014/main" id="{4A02CB64-EABF-429D-9B24-95E96FCCD3BA}"/>
              </a:ext>
            </a:extLst>
          </p:cNvPr>
          <p:cNvSpPr/>
          <p:nvPr/>
        </p:nvSpPr>
        <p:spPr>
          <a:xfrm rot="5400000">
            <a:off x="-2652204" y="2652204"/>
            <a:ext cx="6858000" cy="1553592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5400000" scaled="1"/>
            <a:tileRect/>
          </a:gra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riangolo rettangolo 7">
            <a:extLst>
              <a:ext uri="{FF2B5EF4-FFF2-40B4-BE49-F238E27FC236}">
                <a16:creationId xmlns:a16="http://schemas.microsoft.com/office/drawing/2014/main" id="{DF23669F-2771-47CA-AE98-490B642FC06C}"/>
              </a:ext>
            </a:extLst>
          </p:cNvPr>
          <p:cNvSpPr/>
          <p:nvPr/>
        </p:nvSpPr>
        <p:spPr>
          <a:xfrm rot="5400000">
            <a:off x="-2924175" y="2924175"/>
            <a:ext cx="6858000" cy="1009650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5400000" scaled="1"/>
            <a:tileRect/>
          </a:gra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riangolo rettangolo 8">
            <a:extLst>
              <a:ext uri="{FF2B5EF4-FFF2-40B4-BE49-F238E27FC236}">
                <a16:creationId xmlns:a16="http://schemas.microsoft.com/office/drawing/2014/main" id="{5D117E28-981D-4F99-A07C-60642DC79D50}"/>
              </a:ext>
            </a:extLst>
          </p:cNvPr>
          <p:cNvSpPr/>
          <p:nvPr/>
        </p:nvSpPr>
        <p:spPr>
          <a:xfrm rot="5400000">
            <a:off x="-3178969" y="3117056"/>
            <a:ext cx="6858000" cy="623888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5400000" scaled="1"/>
            <a:tileRect/>
          </a:gra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riangolo rettangolo 5">
            <a:extLst>
              <a:ext uri="{FF2B5EF4-FFF2-40B4-BE49-F238E27FC236}">
                <a16:creationId xmlns:a16="http://schemas.microsoft.com/office/drawing/2014/main" id="{41619AED-E945-4438-8C75-20475244942F}"/>
              </a:ext>
            </a:extLst>
          </p:cNvPr>
          <p:cNvSpPr/>
          <p:nvPr/>
        </p:nvSpPr>
        <p:spPr>
          <a:xfrm>
            <a:off x="-46691" y="0"/>
            <a:ext cx="1553592" cy="6858000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1000"/>
                  <a:lumOff val="59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108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riangolo rettangolo 6">
            <a:extLst>
              <a:ext uri="{FF2B5EF4-FFF2-40B4-BE49-F238E27FC236}">
                <a16:creationId xmlns:a16="http://schemas.microsoft.com/office/drawing/2014/main" id="{FD7B3383-9923-4985-B186-7241617E7CFA}"/>
              </a:ext>
            </a:extLst>
          </p:cNvPr>
          <p:cNvSpPr/>
          <p:nvPr/>
        </p:nvSpPr>
        <p:spPr>
          <a:xfrm>
            <a:off x="-66167" y="7531"/>
            <a:ext cx="885825" cy="6858000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1000"/>
                  <a:lumOff val="59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108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riangolo rettangolo 9">
            <a:extLst>
              <a:ext uri="{FF2B5EF4-FFF2-40B4-BE49-F238E27FC236}">
                <a16:creationId xmlns:a16="http://schemas.microsoft.com/office/drawing/2014/main" id="{21B413E4-34DD-4C5A-A59D-FCC8B4A9BA2D}"/>
              </a:ext>
            </a:extLst>
          </p:cNvPr>
          <p:cNvSpPr/>
          <p:nvPr/>
        </p:nvSpPr>
        <p:spPr>
          <a:xfrm>
            <a:off x="-66166" y="0"/>
            <a:ext cx="494791" cy="6858000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41000"/>
                  <a:lumOff val="59000"/>
                </a:schemeClr>
              </a:gs>
              <a:gs pos="8700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20000"/>
                  <a:lumOff val="80000"/>
                </a:schemeClr>
              </a:gs>
              <a:gs pos="69000">
                <a:schemeClr val="accent4">
                  <a:lumMod val="42000"/>
                  <a:lumOff val="58000"/>
                </a:schemeClr>
              </a:gs>
            </a:gsLst>
            <a:lin ang="108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D40B70A-0ACA-4FD2-BEEF-6E65C76AF1B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4" y="109600"/>
            <a:ext cx="765627" cy="60675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29F14C4-F547-4047-9F59-6CF296334623}"/>
              </a:ext>
            </a:extLst>
          </p:cNvPr>
          <p:cNvSpPr txBox="1"/>
          <p:nvPr/>
        </p:nvSpPr>
        <p:spPr>
          <a:xfrm>
            <a:off x="1071564" y="-95376"/>
            <a:ext cx="10511853" cy="822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smtClean="0">
                <a:latin typeface="EuroRoman" panose="00000400000000000000" pitchFamily="2" charset="2"/>
                <a:cs typeface="Times New Roman" panose="02020603050405020304" pitchFamily="18" charset="0"/>
              </a:rPr>
              <a:t>Conclusions and future developments</a:t>
            </a:r>
            <a:endParaRPr lang="en-US" sz="3600" b="1" u="sng" dirty="0">
              <a:latin typeface="EuroRoman" panose="00000400000000000000" pitchFamily="2" charset="2"/>
              <a:cs typeface="Times New Roman" panose="02020603050405020304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717040" y="1309987"/>
            <a:ext cx="1017015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developed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physically based framework for the description of the water age and its variability in catchments subject to transient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preliminary results obtained indicates that:</a:t>
            </a:r>
          </a:p>
          <a:p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average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catchment outlet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hillslope dynamics; the ageing due to the water transport through the channel network is proportional to the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channel network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age variability which strongly depends on the hillslope characteristics generally decreases during the channel network transport.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complex interplay between the hillslope and channel dynamics does not allow a simple and general interpretation of the results.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6" descr="C:\Users\Valentina  Lombardi\Desktop\banbig.jpg">
            <a:extLst>
              <a:ext uri="{FF2B5EF4-FFF2-40B4-BE49-F238E27FC236}">
                <a16:creationId xmlns:a16="http://schemas.microsoft.com/office/drawing/2014/main" id="{B113F408-B4AF-4A7A-8080-109A60086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3" r="81290" b="12529"/>
          <a:stretch>
            <a:fillRect/>
          </a:stretch>
        </p:blipFill>
        <p:spPr bwMode="auto">
          <a:xfrm>
            <a:off x="47086" y="6001207"/>
            <a:ext cx="1234535" cy="76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810608" y="4591981"/>
            <a:ext cx="34846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Thanks!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5"/>
          <a:srcRect b="21581"/>
          <a:stretch/>
        </p:blipFill>
        <p:spPr>
          <a:xfrm>
            <a:off x="6364484" y="4407609"/>
            <a:ext cx="5642376" cy="2215404"/>
          </a:xfrm>
          <a:prstGeom prst="rect">
            <a:avLst/>
          </a:prstGeom>
        </p:spPr>
      </p:pic>
      <p:pic>
        <p:nvPicPr>
          <p:cNvPr id="22" name="Immagine 21">
            <a:hlinkClick r:id="rId6" action="ppaction://hlinksldjump"/>
            <a:extLst>
              <a:ext uri="{FF2B5EF4-FFF2-40B4-BE49-F238E27FC236}">
                <a16:creationId xmlns:a16="http://schemas.microsoft.com/office/drawing/2014/main" id="{FA4BB185-AAD0-4DF7-AACA-ABF1E51386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87500" y="6136251"/>
            <a:ext cx="619360" cy="622553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065CFA5-FA7E-419A-A5AD-326373E8D5EE}"/>
              </a:ext>
            </a:extLst>
          </p:cNvPr>
          <p:cNvSpPr txBox="1"/>
          <p:nvPr/>
        </p:nvSpPr>
        <p:spPr>
          <a:xfrm>
            <a:off x="1717040" y="5792310"/>
            <a:ext cx="3180679" cy="687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" lvl="0">
              <a:lnSpc>
                <a:spcPct val="115000"/>
              </a:lnSpc>
              <a:spcBef>
                <a:spcPts val="600"/>
              </a:spcBef>
              <a:buClr>
                <a:srgbClr val="A6D683"/>
              </a:buClr>
              <a:buSzPts val="1800"/>
            </a:pPr>
            <a:r>
              <a:rPr lang="it-IT" altLang="it-IT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hivo"/>
                <a:hlinkClick r:id="rId8"/>
              </a:rPr>
              <a:t>antonio.zarlenga@uniroma3.it</a:t>
            </a:r>
            <a:endParaRPr lang="it-IT" altLang="it-IT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hivo"/>
            </a:endParaRPr>
          </a:p>
          <a:p>
            <a:endParaRPr lang="it-IT" dirty="0"/>
          </a:p>
        </p:txBody>
      </p:sp>
      <p:sp>
        <p:nvSpPr>
          <p:cNvPr id="18" name="Rettangolo 17"/>
          <p:cNvSpPr/>
          <p:nvPr/>
        </p:nvSpPr>
        <p:spPr>
          <a:xfrm>
            <a:off x="1487426" y="6550157"/>
            <a:ext cx="20428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/>
              <a:t>© </a:t>
            </a:r>
            <a:r>
              <a:rPr lang="it-IT" sz="1200" dirty="0" err="1"/>
              <a:t>Authors</a:t>
            </a:r>
            <a:r>
              <a:rPr lang="it-IT" sz="1200" dirty="0"/>
              <a:t>. </a:t>
            </a:r>
            <a:r>
              <a:rPr lang="it-IT" sz="1200" dirty="0" err="1"/>
              <a:t>All</a:t>
            </a:r>
            <a:r>
              <a:rPr lang="it-IT" sz="1200" dirty="0"/>
              <a:t> </a:t>
            </a:r>
            <a:r>
              <a:rPr lang="it-IT" sz="1200" dirty="0" err="1"/>
              <a:t>rights</a:t>
            </a:r>
            <a:r>
              <a:rPr lang="it-IT" sz="1200" dirty="0"/>
              <a:t> </a:t>
            </a:r>
            <a:r>
              <a:rPr lang="it-IT" sz="1200" dirty="0" err="1"/>
              <a:t>reserved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6038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2850</TotalTime>
  <Words>1192</Words>
  <Application>Microsoft Office PowerPoint</Application>
  <PresentationFormat>Widescreen</PresentationFormat>
  <Paragraphs>91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Chivo</vt:lpstr>
      <vt:lpstr>EuroRoman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 Rita Maggi</dc:creator>
  <cp:lastModifiedBy>Antonio Zarlenga</cp:lastModifiedBy>
  <cp:revision>197</cp:revision>
  <dcterms:created xsi:type="dcterms:W3CDTF">2020-04-16T09:02:26Z</dcterms:created>
  <dcterms:modified xsi:type="dcterms:W3CDTF">2020-05-04T21:40:27Z</dcterms:modified>
  <cp:contentStatus/>
</cp:coreProperties>
</file>