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2"/>
  </p:sldMasterIdLst>
  <p:notesMasterIdLst>
    <p:notesMasterId r:id="rId11"/>
  </p:notesMasterIdLst>
  <p:handoutMasterIdLst>
    <p:handoutMasterId r:id="rId12"/>
  </p:handoutMasterIdLst>
  <p:sldIdLst>
    <p:sldId id="283" r:id="rId3"/>
    <p:sldId id="282" r:id="rId4"/>
    <p:sldId id="284" r:id="rId5"/>
    <p:sldId id="285" r:id="rId6"/>
    <p:sldId id="286" r:id="rId7"/>
    <p:sldId id="288" r:id="rId8"/>
    <p:sldId id="289" r:id="rId9"/>
    <p:sldId id="287" r:id="rId10"/>
  </p:sldIdLst>
  <p:sldSz cx="12195175" cy="6859588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504D"/>
    <a:srgbClr val="6868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30" autoAdjust="0"/>
    <p:restoredTop sz="94660"/>
  </p:normalViewPr>
  <p:slideViewPr>
    <p:cSldViewPr>
      <p:cViewPr>
        <p:scale>
          <a:sx n="64" d="100"/>
          <a:sy n="64" d="100"/>
        </p:scale>
        <p:origin x="-500" y="-80"/>
      </p:cViewPr>
      <p:guideLst>
        <p:guide orient="horz" pos="2160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2772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501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CAD8F6-FF7C-447F-A91D-4FA7CFC9C0C5}" type="datetimeFigureOut">
              <a:rPr lang="en-GB" smtClean="0"/>
              <a:t>02/05/2020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4684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5010" y="8684684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7EE11-88F6-4E42-B196-8CF9EA9FE22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73914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45B75E70-762A-4375-AA7C-DE9BB7CC9339}" type="datetimeFigureOut">
              <a:rPr lang="de-DE" smtClean="0"/>
              <a:pPr/>
              <a:t>02.05.2020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F1895BC-06EC-475A-97CA-BF53472F2E0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6837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psf\Host\Users\cd\Desktop\Startbild_16zu9-E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88825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4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878399" y="1573200"/>
            <a:ext cx="10864800" cy="741600"/>
          </a:xfrm>
        </p:spPr>
        <p:txBody>
          <a:bodyPr/>
          <a:lstStyle>
            <a:lvl1pPr>
              <a:tabLst>
                <a:tab pos="2038350" algn="l"/>
              </a:tabLst>
              <a:defRPr b="1"/>
            </a:lvl1pPr>
          </a:lstStyle>
          <a:p>
            <a:pPr lvl="0"/>
            <a:r>
              <a:rPr lang="en-GB" noProof="0" dirty="0" smtClean="0"/>
              <a:t>Click here to insert lecture title</a:t>
            </a:r>
            <a:endParaRPr lang="de-DE" noProof="0" dirty="0" smtClean="0"/>
          </a:p>
        </p:txBody>
      </p:sp>
      <p:sp>
        <p:nvSpPr>
          <p:cNvPr id="16" name="Rectangle 37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878399" y="2430000"/>
            <a:ext cx="10864800" cy="1152000"/>
          </a:xfrm>
        </p:spPr>
        <p:txBody>
          <a:bodyPr/>
          <a:lstStyle>
            <a:lvl1pPr marL="0" indent="0">
              <a:buFontTx/>
              <a:buNone/>
              <a:defRPr sz="2400" baseline="0">
                <a:solidFill>
                  <a:srgbClr val="686868"/>
                </a:solidFill>
              </a:defRPr>
            </a:lvl1pPr>
          </a:lstStyle>
          <a:p>
            <a:pPr lvl="0"/>
            <a:r>
              <a:rPr lang="en-GB" noProof="0" dirty="0" smtClean="0"/>
              <a:t>Click here to insert lecture subtitle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Unterstrasser et al &gt; Collisional growth in LCMs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>
                <a:defRPr/>
              </a:pPr>
              <a:t>‹Nr.›</a:t>
            </a:fld>
            <a:endParaRPr lang="en-GB" noProof="0" dirty="0"/>
          </a:p>
        </p:txBody>
      </p:sp>
      <p:pic>
        <p:nvPicPr>
          <p:cNvPr id="8" name="Picture 46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930" y="5598000"/>
            <a:ext cx="1080000" cy="956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28537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insert chart title</a:t>
            </a:r>
            <a:endParaRPr lang="en-GB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486000" y="1591200"/>
            <a:ext cx="11221200" cy="4338000"/>
          </a:xfrm>
        </p:spPr>
        <p:txBody>
          <a:bodyPr/>
          <a:lstStyle/>
          <a:p>
            <a:pPr lvl="0"/>
            <a:r>
              <a:rPr lang="en-GB" noProof="0" dirty="0" smtClean="0"/>
              <a:t>Click here to insert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Unterstrasser et al &gt; Collisional growth in LCMs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>
                <a:defRPr/>
              </a:pPr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91502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insert chart title</a:t>
            </a:r>
            <a:endParaRPr lang="en-GB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486000" y="1591200"/>
            <a:ext cx="5482800" cy="4338000"/>
          </a:xfrm>
        </p:spPr>
        <p:txBody>
          <a:bodyPr/>
          <a:lstStyle/>
          <a:p>
            <a:pPr lvl="0"/>
            <a:r>
              <a:rPr lang="en-GB" noProof="0" dirty="0" smtClean="0"/>
              <a:t>Click here to insert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3" hasCustomPrompt="1"/>
          </p:nvPr>
        </p:nvSpPr>
        <p:spPr>
          <a:xfrm>
            <a:off x="6224400" y="1591200"/>
            <a:ext cx="5482800" cy="4338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Arial" pitchFamily="34" charset="0"/>
              <a:buNone/>
              <a:tabLst/>
              <a:defRPr/>
            </a:lvl1pPr>
          </a:lstStyle>
          <a:p>
            <a:r>
              <a:rPr lang="en-GB" noProof="0" dirty="0" smtClean="0"/>
              <a:t>Click onto symbol to insert picture</a:t>
            </a:r>
          </a:p>
          <a:p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Unterstrasser et al &gt; Collisional growth in LCMs</a:t>
            </a:r>
            <a:endParaRPr lang="en-GB" noProof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>
                <a:defRPr/>
              </a:pPr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7006789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 Inhalt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insert chart title</a:t>
            </a:r>
            <a:endParaRPr lang="en-GB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486000" y="1591200"/>
            <a:ext cx="5482800" cy="4338000"/>
          </a:xfrm>
        </p:spPr>
        <p:txBody>
          <a:bodyPr/>
          <a:lstStyle/>
          <a:p>
            <a:pPr lvl="0"/>
            <a:r>
              <a:rPr lang="en-GB" noProof="0" dirty="0" smtClean="0"/>
              <a:t>Click here to insert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Unterstrasser et al &gt; Collisional growth in LCMs</a:t>
            </a:r>
            <a:endParaRPr lang="en-GB" noProof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>
                <a:defRPr/>
              </a:pPr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936201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insert chart title</a:t>
            </a:r>
            <a:endParaRPr lang="en-GB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486000" y="1591200"/>
            <a:ext cx="5482800" cy="4338000"/>
          </a:xfrm>
        </p:spPr>
        <p:txBody>
          <a:bodyPr/>
          <a:lstStyle/>
          <a:p>
            <a:pPr lvl="0"/>
            <a:r>
              <a:rPr lang="en-GB" noProof="0" dirty="0" smtClean="0"/>
              <a:t>Click here to insert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Unterstrasser et al &gt; Collisional growth in LCMs</a:t>
            </a:r>
            <a:endParaRPr lang="en-GB" noProof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>
                <a:defRPr/>
              </a:pPr>
              <a:t>‹Nr.›</a:t>
            </a:fld>
            <a:endParaRPr lang="en-GB" noProof="0" dirty="0"/>
          </a:p>
        </p:txBody>
      </p:sp>
      <p:sp>
        <p:nvSpPr>
          <p:cNvPr id="6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6224400" y="1591200"/>
            <a:ext cx="5482800" cy="4338000"/>
          </a:xfrm>
        </p:spPr>
        <p:txBody>
          <a:bodyPr/>
          <a:lstStyle/>
          <a:p>
            <a:pPr lvl="0"/>
            <a:r>
              <a:rPr lang="en-GB" noProof="0" dirty="0" smtClean="0"/>
              <a:t>Click here to insert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0517930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1"/>
          <p:cNvSpPr>
            <a:spLocks noGrp="1"/>
          </p:cNvSpPr>
          <p:nvPr>
            <p:ph type="body" idx="11" hasCustomPrompt="1"/>
          </p:nvPr>
        </p:nvSpPr>
        <p:spPr>
          <a:xfrm>
            <a:off x="485999" y="1591200"/>
            <a:ext cx="5482800" cy="334800"/>
          </a:xfrm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pPr lvl="0"/>
            <a:r>
              <a:rPr lang="en-GB" noProof="0" dirty="0" smtClean="0"/>
              <a:t>Click here to insert header line</a:t>
            </a:r>
          </a:p>
        </p:txBody>
      </p:sp>
      <p:sp>
        <p:nvSpPr>
          <p:cNvPr id="12" name="Textplatzhalter 2"/>
          <p:cNvSpPr>
            <a:spLocks noGrp="1"/>
          </p:cNvSpPr>
          <p:nvPr>
            <p:ph type="body" sz="quarter" idx="12" hasCustomPrompt="1"/>
          </p:nvPr>
        </p:nvSpPr>
        <p:spPr>
          <a:xfrm>
            <a:off x="6224399" y="1591200"/>
            <a:ext cx="5482800" cy="334800"/>
          </a:xfrm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pPr lvl="0"/>
            <a:r>
              <a:rPr lang="en-GB" noProof="0" dirty="0" smtClean="0"/>
              <a:t>Click here to insert header line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insert chart title</a:t>
            </a:r>
            <a:endParaRPr lang="en-GB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 hasCustomPrompt="1"/>
          </p:nvPr>
        </p:nvSpPr>
        <p:spPr>
          <a:xfrm>
            <a:off x="486000" y="2141999"/>
            <a:ext cx="5482800" cy="3787200"/>
          </a:xfrm>
        </p:spPr>
        <p:txBody>
          <a:bodyPr/>
          <a:lstStyle/>
          <a:p>
            <a:pPr lvl="0"/>
            <a:r>
              <a:rPr lang="en-GB" noProof="0" dirty="0" smtClean="0"/>
              <a:t>Click here to insert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11" name="Textplatzhalter 6"/>
          <p:cNvSpPr>
            <a:spLocks noGrp="1"/>
          </p:cNvSpPr>
          <p:nvPr>
            <p:ph type="body" sz="quarter" idx="16" hasCustomPrompt="1"/>
          </p:nvPr>
        </p:nvSpPr>
        <p:spPr>
          <a:xfrm>
            <a:off x="6224400" y="2142000"/>
            <a:ext cx="5482800" cy="3787200"/>
          </a:xfrm>
        </p:spPr>
        <p:txBody>
          <a:bodyPr/>
          <a:lstStyle/>
          <a:p>
            <a:pPr lvl="0"/>
            <a:r>
              <a:rPr lang="en-GB" noProof="0" dirty="0" smtClean="0"/>
              <a:t>Click here to insert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Unterstrasser et al &gt; Collisional growth in LCMs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>
                <a:defRPr/>
              </a:pPr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538477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here to insert chart title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Unterstrasser et al &gt; Collisional growth in LCMs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>
                <a:defRPr/>
              </a:pPr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19387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Unterstrasser et al &gt; Collisional growth in LCMs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>
                <a:defRPr/>
              </a:pPr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517683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er ohne Hinter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Unterstrasser et al &gt; Collisional growth in LCMs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>
                <a:defRPr/>
              </a:pPr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722844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0" descr="Folie-03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587"/>
          <a:stretch>
            <a:fillRect/>
          </a:stretch>
        </p:blipFill>
        <p:spPr bwMode="auto">
          <a:xfrm>
            <a:off x="1588" y="6143625"/>
            <a:ext cx="121856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85999" y="648000"/>
            <a:ext cx="11221200" cy="73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Click here to insert chart title</a:t>
            </a:r>
            <a:endParaRPr lang="de-DE" noProof="0" dirty="0" smtClean="0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5999" y="1591200"/>
            <a:ext cx="11221200" cy="433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11" name="Rectangle 5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9999" y="126000"/>
            <a:ext cx="10177200" cy="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Tx/>
              <a:buNone/>
              <a:defRPr sz="800">
                <a:solidFill>
                  <a:srgbClr val="686868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noProof="0" smtClean="0"/>
              <a:t>Unterstrasser et al &gt; Collisional growth in LCMs</a:t>
            </a:r>
            <a:endParaRPr lang="en-GB" noProof="0" dirty="0"/>
          </a:p>
        </p:txBody>
      </p:sp>
      <p:sp>
        <p:nvSpPr>
          <p:cNvPr id="12" name="Rectangle 5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86000" y="126000"/>
            <a:ext cx="1044000" cy="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Tx/>
              <a:buNone/>
              <a:defRPr lang="de-DE" sz="800" kern="1200">
                <a:solidFill>
                  <a:srgbClr val="686868"/>
                </a:solidFill>
                <a:latin typeface="Arial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r>
              <a:rPr lang="en-GB" noProof="0" dirty="0" smtClean="0"/>
              <a:t>DLR.de  •  Chart </a:t>
            </a:r>
            <a:fld id="{A5AC3FBE-A647-41C9-A8C3-4435ED4FC895}" type="slidenum">
              <a:rPr lang="en-GB" noProof="0" smtClean="0"/>
              <a:pPr>
                <a:defRPr/>
              </a:pPr>
              <a:t>‹Nr.›</a:t>
            </a:fld>
            <a:endParaRPr lang="en-GB" noProof="0" dirty="0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5059" y="6286091"/>
            <a:ext cx="1227411" cy="429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367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9" r:id="rId3"/>
    <p:sldLayoutId id="2147483661" r:id="rId4"/>
    <p:sldLayoutId id="2147483662" r:id="rId5"/>
    <p:sldLayoutId id="2147483658" r:id="rId6"/>
    <p:sldLayoutId id="2147483655" r:id="rId7"/>
    <p:sldLayoutId id="2147483656" r:id="rId8"/>
    <p:sldLayoutId id="2147483660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rgbClr val="686868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180000" indent="-180000" algn="l" defTabSz="914400" rtl="0" eaLnBrk="1" latinLnBrk="0" hangingPunct="1">
        <a:spcBef>
          <a:spcPts val="300"/>
        </a:spcBef>
        <a:spcAft>
          <a:spcPts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626400" indent="-180000" algn="l" defTabSz="914400" rtl="0" eaLnBrk="1" latinLnBrk="0" hangingPunct="1">
        <a:spcBef>
          <a:spcPts val="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076400" indent="-180000" algn="l" defTabSz="914400" rtl="0" eaLnBrk="1" latinLnBrk="0" hangingPunct="1">
        <a:spcBef>
          <a:spcPts val="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522800" indent="-180000" algn="l" defTabSz="914400" rtl="0" eaLnBrk="1" latinLnBrk="0" hangingPunct="1">
        <a:spcBef>
          <a:spcPts val="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969200" indent="-180000" algn="l" defTabSz="914400" rtl="0" eaLnBrk="1" latinLnBrk="0" hangingPunct="1">
        <a:spcBef>
          <a:spcPts val="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Collisional growth in a </a:t>
            </a:r>
            <a:r>
              <a:rPr lang="en-GB" dirty="0" err="1" smtClean="0"/>
              <a:t>Lagrangian</a:t>
            </a:r>
            <a:r>
              <a:rPr lang="en-GB" dirty="0" smtClean="0"/>
              <a:t> cloud model: Findings from column model simulations</a:t>
            </a:r>
            <a:endParaRPr lang="en-GB" dirty="0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878399" y="2430000"/>
            <a:ext cx="10864800" cy="783770"/>
          </a:xfrm>
        </p:spPr>
        <p:txBody>
          <a:bodyPr/>
          <a:lstStyle/>
          <a:p>
            <a:r>
              <a:rPr lang="en-GB" dirty="0" smtClean="0"/>
              <a:t>S. </a:t>
            </a:r>
            <a:r>
              <a:rPr lang="en-GB" dirty="0" err="1" smtClean="0"/>
              <a:t>Unterstrasser</a:t>
            </a:r>
            <a:r>
              <a:rPr lang="en-GB" dirty="0" smtClean="0"/>
              <a:t> (DLR </a:t>
            </a:r>
            <a:r>
              <a:rPr lang="en-GB" dirty="0" err="1" smtClean="0"/>
              <a:t>Oberpfaffenhofen</a:t>
            </a:r>
            <a:r>
              <a:rPr lang="en-GB" dirty="0" smtClean="0"/>
              <a:t>), F. Hoffmann (NOAA/CIRES), </a:t>
            </a:r>
          </a:p>
          <a:p>
            <a:r>
              <a:rPr lang="en-GB" dirty="0" smtClean="0"/>
              <a:t>M. </a:t>
            </a:r>
            <a:r>
              <a:rPr lang="en-GB" dirty="0" err="1" smtClean="0"/>
              <a:t>Lerch</a:t>
            </a:r>
            <a:r>
              <a:rPr lang="en-GB" dirty="0" smtClean="0"/>
              <a:t> (DLR)</a:t>
            </a:r>
          </a:p>
        </p:txBody>
      </p:sp>
      <p:sp>
        <p:nvSpPr>
          <p:cNvPr id="6" name="Untertitel 8"/>
          <p:cNvSpPr txBox="1">
            <a:spLocks/>
          </p:cNvSpPr>
          <p:nvPr/>
        </p:nvSpPr>
        <p:spPr bwMode="auto">
          <a:xfrm>
            <a:off x="878399" y="3645818"/>
            <a:ext cx="10864800" cy="495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defTabSz="914400" rtl="0" eaLnBrk="1" latinLnBrk="0" hangingPunct="1">
              <a:spcBef>
                <a:spcPts val="300"/>
              </a:spcBef>
              <a:spcAft>
                <a:spcPts val="0"/>
              </a:spcAft>
              <a:buFontTx/>
              <a:buNone/>
              <a:defRPr sz="2400" kern="1200" baseline="0">
                <a:solidFill>
                  <a:srgbClr val="686868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264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764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5228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9692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err="1">
                <a:solidFill>
                  <a:schemeClr val="tx1"/>
                </a:solidFill>
              </a:rPr>
              <a:t>Contribution</a:t>
            </a:r>
            <a:r>
              <a:rPr lang="de-DE" dirty="0">
                <a:solidFill>
                  <a:schemeClr val="tx1"/>
                </a:solidFill>
              </a:rPr>
              <a:t> D3622 | </a:t>
            </a:r>
            <a:r>
              <a:rPr lang="de-DE" dirty="0" smtClean="0">
                <a:solidFill>
                  <a:schemeClr val="tx1"/>
                </a:solidFill>
              </a:rPr>
              <a:t>EGU2020-1997</a:t>
            </a:r>
          </a:p>
          <a:p>
            <a:r>
              <a:rPr lang="de-DE" smtClean="0">
                <a:solidFill>
                  <a:schemeClr val="tx1"/>
                </a:solidFill>
              </a:rPr>
              <a:t>in </a:t>
            </a:r>
            <a:r>
              <a:rPr lang="de-DE" dirty="0" err="1" smtClean="0">
                <a:solidFill>
                  <a:schemeClr val="tx1"/>
                </a:solidFill>
              </a:rPr>
              <a:t>session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>
                <a:solidFill>
                  <a:schemeClr val="tx1"/>
                </a:solidFill>
              </a:rPr>
              <a:t>AS5.9</a:t>
            </a:r>
          </a:p>
        </p:txBody>
      </p:sp>
    </p:spTree>
    <p:extLst>
      <p:ext uri="{BB962C8B-B14F-4D97-AF65-F5344CB8AC3E}">
        <p14:creationId xmlns:p14="http://schemas.microsoft.com/office/powerpoint/2010/main" val="447840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>
          <a:xfrm>
            <a:off x="485999" y="1591200"/>
            <a:ext cx="11588251" cy="4338000"/>
          </a:xfrm>
        </p:spPr>
        <p:txBody>
          <a:bodyPr/>
          <a:lstStyle/>
          <a:p>
            <a:pPr marL="0" indent="0">
              <a:buNone/>
            </a:pPr>
            <a:r>
              <a:rPr lang="en-GB" b="1" dirty="0" smtClean="0"/>
              <a:t>Terminology:</a:t>
            </a:r>
          </a:p>
          <a:p>
            <a:pPr marL="361950" lvl="1" indent="-179388"/>
            <a:r>
              <a:rPr lang="en-GB" dirty="0" smtClean="0"/>
              <a:t>Collisional growth: aggregation, coalescence, coagulation, riming.</a:t>
            </a:r>
            <a:br>
              <a:rPr lang="en-GB" dirty="0" smtClean="0"/>
            </a:br>
            <a:r>
              <a:rPr lang="en-GB" dirty="0" smtClean="0"/>
              <a:t>The technical implementation of those processes is similar in </a:t>
            </a:r>
            <a:r>
              <a:rPr lang="en-GB" dirty="0" err="1" smtClean="0"/>
              <a:t>Lagrangian</a:t>
            </a:r>
            <a:r>
              <a:rPr lang="en-GB" dirty="0" smtClean="0"/>
              <a:t> cloud model (LCM).</a:t>
            </a:r>
          </a:p>
          <a:p>
            <a:pPr marL="361950" lvl="1" indent="-179388"/>
            <a:r>
              <a:rPr lang="en-GB" dirty="0" smtClean="0"/>
              <a:t>LCM = particle-based microphysics = </a:t>
            </a:r>
            <a:r>
              <a:rPr lang="en-GB" dirty="0" err="1" smtClean="0"/>
              <a:t>superdroplet</a:t>
            </a:r>
            <a:r>
              <a:rPr lang="en-GB" dirty="0" smtClean="0"/>
              <a:t> method.</a:t>
            </a:r>
            <a:endParaRPr lang="en-GB" dirty="0"/>
          </a:p>
          <a:p>
            <a:pPr marL="361950" lvl="1" indent="-179388"/>
            <a:r>
              <a:rPr lang="en-GB" dirty="0" smtClean="0"/>
              <a:t>Simulation particle (SIP) = computational droplet = super droplet.</a:t>
            </a:r>
            <a:br>
              <a:rPr lang="en-GB" dirty="0" smtClean="0"/>
            </a:br>
            <a:r>
              <a:rPr lang="en-GB" dirty="0" smtClean="0"/>
              <a:t>Usually, each SIP represent a certain number of identical hydrometeors.</a:t>
            </a:r>
          </a:p>
          <a:p>
            <a:pPr marL="361950" lvl="1" indent="-179388"/>
            <a:r>
              <a:rPr lang="en-GB" dirty="0" smtClean="0"/>
              <a:t>Weighting factor = multiplicity</a:t>
            </a:r>
            <a:endParaRPr lang="en-GB" dirty="0"/>
          </a:p>
          <a:p>
            <a:pPr marL="182562" lvl="1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 smtClean="0"/>
              <a:t>Introduction:</a:t>
            </a:r>
          </a:p>
          <a:p>
            <a:pPr marL="361950" lvl="1" indent="-179388"/>
            <a:r>
              <a:rPr lang="en-US" dirty="0" smtClean="0"/>
              <a:t>LCMs </a:t>
            </a:r>
            <a:r>
              <a:rPr lang="en-US" dirty="0"/>
              <a:t>are considered the future of cloud microphysical </a:t>
            </a:r>
            <a:r>
              <a:rPr lang="en-US" dirty="0" smtClean="0"/>
              <a:t>modeling, though they are computationally expensive.</a:t>
            </a:r>
          </a:p>
          <a:p>
            <a:pPr marL="361950" lvl="1" indent="-179388"/>
            <a:r>
              <a:rPr lang="en-US" dirty="0" smtClean="0"/>
              <a:t>Several algorithms exist for treating collisional growth in an LCM (</a:t>
            </a:r>
            <a:r>
              <a:rPr lang="en-US" dirty="0" err="1" smtClean="0"/>
              <a:t>Shima</a:t>
            </a:r>
            <a:r>
              <a:rPr lang="en-US" dirty="0" smtClean="0"/>
              <a:t> et al, 2009; </a:t>
            </a:r>
            <a:r>
              <a:rPr lang="en-US" dirty="0" err="1" smtClean="0"/>
              <a:t>Sölch</a:t>
            </a:r>
            <a:r>
              <a:rPr lang="en-US" dirty="0" smtClean="0"/>
              <a:t> &amp; </a:t>
            </a:r>
            <a:r>
              <a:rPr lang="en-US" dirty="0" err="1" smtClean="0"/>
              <a:t>Kärcher</a:t>
            </a:r>
            <a:r>
              <a:rPr lang="en-US" dirty="0" smtClean="0"/>
              <a:t>, 2010; </a:t>
            </a:r>
            <a:r>
              <a:rPr lang="en-US" dirty="0" err="1" smtClean="0"/>
              <a:t>Andrejczuk</a:t>
            </a:r>
            <a:r>
              <a:rPr lang="en-US" dirty="0" smtClean="0"/>
              <a:t> et al, 2010; </a:t>
            </a:r>
            <a:r>
              <a:rPr lang="en-US" dirty="0" err="1" smtClean="0"/>
              <a:t>Riechelmann</a:t>
            </a:r>
            <a:r>
              <a:rPr lang="en-US" dirty="0" smtClean="0"/>
              <a:t> et al, 2012).</a:t>
            </a:r>
          </a:p>
          <a:p>
            <a:pPr marL="361950" lvl="1" indent="-179388"/>
            <a:r>
              <a:rPr lang="en-US" dirty="0" smtClean="0"/>
              <a:t>Three different algorithms have been rigorously tested in a box model setup with a clear indication which algorithm is superior (</a:t>
            </a:r>
            <a:r>
              <a:rPr lang="en-US" dirty="0" err="1" smtClean="0"/>
              <a:t>Unterstrasser</a:t>
            </a:r>
            <a:r>
              <a:rPr lang="en-US" dirty="0" smtClean="0"/>
              <a:t> et al, 2017).</a:t>
            </a:r>
          </a:p>
          <a:p>
            <a:pPr marL="361950" lvl="1" indent="-179388"/>
            <a:r>
              <a:rPr lang="en-US" dirty="0" smtClean="0"/>
              <a:t>This superior algorithm is now tested in column-model framework.</a:t>
            </a:r>
            <a:endParaRPr lang="en-GB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noProof="0" smtClean="0"/>
              <a:t>Unterstrasser et al &gt; Collisional growth in LCMs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/>
              <a:t>2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3936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Background: </a:t>
            </a:r>
            <a:r>
              <a:rPr lang="de-DE" dirty="0" err="1" smtClean="0"/>
              <a:t>Collisional</a:t>
            </a:r>
            <a:r>
              <a:rPr lang="de-DE" dirty="0" smtClean="0"/>
              <a:t> </a:t>
            </a:r>
            <a:r>
              <a:rPr lang="de-DE" dirty="0" err="1" smtClean="0"/>
              <a:t>growth</a:t>
            </a:r>
            <a:r>
              <a:rPr lang="de-DE" dirty="0" smtClean="0"/>
              <a:t> in LCMs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486000" y="1591200"/>
            <a:ext cx="6979739" cy="1478554"/>
          </a:xfrm>
        </p:spPr>
        <p:txBody>
          <a:bodyPr/>
          <a:lstStyle/>
          <a:p>
            <a:pPr marL="0" indent="0">
              <a:buNone/>
            </a:pPr>
            <a:r>
              <a:rPr lang="de-DE" dirty="0" err="1" smtClean="0"/>
              <a:t>Challenges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collision</a:t>
            </a:r>
            <a:r>
              <a:rPr lang="de-DE" dirty="0" smtClean="0"/>
              <a:t> </a:t>
            </a:r>
            <a:r>
              <a:rPr lang="de-DE" dirty="0" err="1" smtClean="0"/>
              <a:t>implementation</a:t>
            </a:r>
            <a:r>
              <a:rPr lang="de-DE" dirty="0" smtClean="0"/>
              <a:t> in LCMs </a:t>
            </a:r>
            <a:r>
              <a:rPr lang="de-DE" dirty="0" err="1" smtClean="0"/>
              <a:t>are</a:t>
            </a:r>
            <a:r>
              <a:rPr lang="de-DE" dirty="0" smtClean="0"/>
              <a:t>:</a:t>
            </a:r>
          </a:p>
          <a:p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not </a:t>
            </a:r>
            <a:r>
              <a:rPr lang="de-DE" dirty="0" err="1" smtClean="0"/>
              <a:t>feasible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create</a:t>
            </a:r>
            <a:r>
              <a:rPr lang="de-DE" dirty="0" smtClean="0"/>
              <a:t>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/>
              <a:t>SIP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collision</a:t>
            </a:r>
            <a:r>
              <a:rPr lang="de-DE" dirty="0"/>
              <a:t> , </a:t>
            </a:r>
            <a:r>
              <a:rPr lang="de-DE" dirty="0" err="1" smtClean="0"/>
              <a:t>as</a:t>
            </a:r>
            <a:r>
              <a:rPr lang="de-DE" dirty="0" smtClean="0"/>
              <a:t> N</a:t>
            </a:r>
            <a:r>
              <a:rPr lang="de-DE" baseline="-25000" dirty="0" smtClean="0"/>
              <a:t>SIP</a:t>
            </a:r>
            <a:r>
              <a:rPr lang="de-DE" dirty="0" smtClean="0"/>
              <a:t> </a:t>
            </a:r>
            <a:r>
              <a:rPr lang="de-DE" dirty="0" err="1" smtClean="0"/>
              <a:t>would</a:t>
            </a:r>
            <a:r>
              <a:rPr lang="de-DE" dirty="0" smtClean="0"/>
              <a:t> </a:t>
            </a:r>
            <a:r>
              <a:rPr lang="de-DE" dirty="0" err="1" smtClean="0"/>
              <a:t>explode</a:t>
            </a:r>
            <a:r>
              <a:rPr lang="de-DE" dirty="0" smtClean="0"/>
              <a:t>.</a:t>
            </a:r>
          </a:p>
          <a:p>
            <a:r>
              <a:rPr lang="de-DE" dirty="0" err="1" smtClean="0"/>
              <a:t>Computational</a:t>
            </a:r>
            <a:r>
              <a:rPr lang="de-DE" dirty="0" smtClean="0"/>
              <a:t> </a:t>
            </a:r>
            <a:r>
              <a:rPr lang="de-DE" dirty="0" err="1" smtClean="0"/>
              <a:t>cost</a:t>
            </a:r>
            <a:r>
              <a:rPr lang="de-DE" dirty="0" smtClean="0"/>
              <a:t>: </a:t>
            </a:r>
            <a:r>
              <a:rPr lang="de-DE" dirty="0" err="1" smtClean="0"/>
              <a:t>Quadratic</a:t>
            </a:r>
            <a:r>
              <a:rPr lang="de-DE" dirty="0" smtClean="0"/>
              <a:t> in N</a:t>
            </a:r>
            <a:r>
              <a:rPr lang="de-DE" baseline="-25000" dirty="0" smtClean="0"/>
              <a:t>SIP </a:t>
            </a:r>
            <a:r>
              <a:rPr lang="de-DE" dirty="0" err="1" smtClean="0"/>
              <a:t>if</a:t>
            </a:r>
            <a:r>
              <a:rPr lang="de-DE" dirty="0" smtClean="0"/>
              <a:t> all SIP </a:t>
            </a:r>
            <a:r>
              <a:rPr lang="de-DE" dirty="0" err="1" smtClean="0"/>
              <a:t>combinations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tested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Unterstrasser et al &gt; Collisional growth in LCMs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>
                <a:defRPr/>
              </a:pPr>
              <a:t>3</a:t>
            </a:fld>
            <a:endParaRPr lang="en-GB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7747" y="1341562"/>
            <a:ext cx="4319588" cy="3192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uppieren 6"/>
          <p:cNvGrpSpPr/>
          <p:nvPr/>
        </p:nvGrpSpPr>
        <p:grpSpPr>
          <a:xfrm>
            <a:off x="9901646" y="189434"/>
            <a:ext cx="2016224" cy="4345005"/>
            <a:chOff x="9901646" y="189434"/>
            <a:chExt cx="2016224" cy="4345005"/>
          </a:xfrm>
        </p:grpSpPr>
        <p:sp>
          <p:nvSpPr>
            <p:cNvPr id="6" name="Textfeld 5"/>
            <p:cNvSpPr txBox="1"/>
            <p:nvPr/>
          </p:nvSpPr>
          <p:spPr>
            <a:xfrm>
              <a:off x="9901646" y="2872446"/>
              <a:ext cx="2016224" cy="166199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endParaRPr lang="de-DE" dirty="0" smtClean="0">
                <a:latin typeface="Arial" pitchFamily="34" charset="0"/>
                <a:cs typeface="Arial" pitchFamily="34" charset="0"/>
              </a:endParaRPr>
            </a:p>
            <a:p>
              <a:endParaRPr lang="de-DE" dirty="0">
                <a:latin typeface="Arial" pitchFamily="34" charset="0"/>
                <a:cs typeface="Arial" pitchFamily="34" charset="0"/>
              </a:endParaRPr>
            </a:p>
            <a:p>
              <a:endParaRPr lang="de-DE" dirty="0" smtClean="0">
                <a:latin typeface="Arial" pitchFamily="34" charset="0"/>
                <a:cs typeface="Arial" pitchFamily="34" charset="0"/>
              </a:endParaRPr>
            </a:p>
            <a:p>
              <a:endParaRPr lang="de-DE" dirty="0">
                <a:latin typeface="Arial" pitchFamily="34" charset="0"/>
                <a:cs typeface="Arial" pitchFamily="34" charset="0"/>
              </a:endParaRPr>
            </a:p>
            <a:p>
              <a:endParaRPr lang="de-DE" dirty="0" smtClean="0">
                <a:latin typeface="Arial" pitchFamily="34" charset="0"/>
                <a:cs typeface="Arial" pitchFamily="34" charset="0"/>
              </a:endParaRPr>
            </a:p>
            <a:p>
              <a:endParaRPr lang="de-DE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9901646" y="189434"/>
              <a:ext cx="2016224" cy="166199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endParaRPr lang="de-DE" dirty="0" smtClean="0">
                <a:latin typeface="Arial" pitchFamily="34" charset="0"/>
                <a:cs typeface="Arial" pitchFamily="34" charset="0"/>
              </a:endParaRPr>
            </a:p>
            <a:p>
              <a:endParaRPr lang="de-DE" dirty="0">
                <a:latin typeface="Arial" pitchFamily="34" charset="0"/>
                <a:cs typeface="Arial" pitchFamily="34" charset="0"/>
              </a:endParaRPr>
            </a:p>
            <a:p>
              <a:endParaRPr lang="de-DE" dirty="0" smtClean="0">
                <a:latin typeface="Arial" pitchFamily="34" charset="0"/>
                <a:cs typeface="Arial" pitchFamily="34" charset="0"/>
              </a:endParaRPr>
            </a:p>
            <a:p>
              <a:endParaRPr lang="de-DE" dirty="0">
                <a:latin typeface="Arial" pitchFamily="34" charset="0"/>
                <a:cs typeface="Arial" pitchFamily="34" charset="0"/>
              </a:endParaRPr>
            </a:p>
            <a:p>
              <a:endParaRPr lang="de-DE" dirty="0" smtClean="0">
                <a:latin typeface="Arial" pitchFamily="34" charset="0"/>
                <a:cs typeface="Arial" pitchFamily="34" charset="0"/>
              </a:endParaRPr>
            </a:p>
            <a:p>
              <a:endParaRPr lang="de-DE" dirty="0" smtClean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427" y="3069754"/>
            <a:ext cx="2746381" cy="3214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platzhalter 2"/>
          <p:cNvSpPr txBox="1">
            <a:spLocks/>
          </p:cNvSpPr>
          <p:nvPr/>
        </p:nvSpPr>
        <p:spPr bwMode="auto">
          <a:xfrm>
            <a:off x="486000" y="3117568"/>
            <a:ext cx="4160161" cy="3166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000" indent="-180000" algn="l" defTabSz="914400" rtl="0" eaLnBrk="1" latinLnBrk="0" hangingPunct="1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264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764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5228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969200" indent="-1800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err="1" smtClean="0"/>
              <a:t>Compared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bin </a:t>
            </a:r>
            <a:r>
              <a:rPr lang="de-DE" dirty="0" err="1" smtClean="0"/>
              <a:t>models</a:t>
            </a:r>
            <a:r>
              <a:rPr lang="de-DE" dirty="0" smtClean="0"/>
              <a:t>, LCM do not </a:t>
            </a:r>
            <a:r>
              <a:rPr lang="de-DE" dirty="0" err="1" smtClean="0"/>
              <a:t>have</a:t>
            </a:r>
            <a:r>
              <a:rPr lang="de-DE" dirty="0" smtClean="0"/>
              <a:t> a </a:t>
            </a:r>
            <a:r>
              <a:rPr lang="de-DE" dirty="0" err="1" smtClean="0"/>
              <a:t>unique</a:t>
            </a:r>
            <a:r>
              <a:rPr lang="de-DE" dirty="0" smtClean="0"/>
              <a:t> </a:t>
            </a:r>
            <a:r>
              <a:rPr lang="de-DE" dirty="0" err="1" smtClean="0"/>
              <a:t>representation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given</a:t>
            </a:r>
            <a:r>
              <a:rPr lang="de-DE" dirty="0" smtClean="0"/>
              <a:t> </a:t>
            </a:r>
            <a:r>
              <a:rPr lang="de-DE" dirty="0" err="1" smtClean="0"/>
              <a:t>hydrometeor</a:t>
            </a:r>
            <a:r>
              <a:rPr lang="de-DE" dirty="0" smtClean="0"/>
              <a:t> </a:t>
            </a:r>
            <a:r>
              <a:rPr lang="de-DE" dirty="0" err="1" smtClean="0"/>
              <a:t>size</a:t>
            </a:r>
            <a:r>
              <a:rPr lang="de-DE" dirty="0" smtClean="0"/>
              <a:t> </a:t>
            </a:r>
            <a:r>
              <a:rPr lang="de-DE" dirty="0" err="1" smtClean="0"/>
              <a:t>distribution</a:t>
            </a:r>
            <a:r>
              <a:rPr lang="de-DE" dirty="0" smtClean="0"/>
              <a:t>.</a:t>
            </a:r>
            <a:br>
              <a:rPr lang="de-DE" dirty="0" smtClean="0"/>
            </a:br>
            <a:r>
              <a:rPr lang="de-DE" dirty="0" err="1" smtClean="0"/>
              <a:t>Unterstrasser</a:t>
            </a:r>
            <a:r>
              <a:rPr lang="de-DE" dirty="0" smtClean="0"/>
              <a:t> et al, 2017 </a:t>
            </a:r>
            <a:r>
              <a:rPr lang="de-DE" dirty="0" err="1" smtClean="0"/>
              <a:t>showed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performance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various</a:t>
            </a:r>
            <a:r>
              <a:rPr lang="de-DE" dirty="0" smtClean="0"/>
              <a:t> </a:t>
            </a:r>
            <a:r>
              <a:rPr lang="de-DE" dirty="0" err="1" smtClean="0"/>
              <a:t>collision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algorithms</a:t>
            </a:r>
            <a:r>
              <a:rPr lang="de-DE" dirty="0" smtClean="0"/>
              <a:t> </a:t>
            </a:r>
            <a:r>
              <a:rPr lang="de-DE" dirty="0" err="1" smtClean="0"/>
              <a:t>depends</a:t>
            </a:r>
            <a:r>
              <a:rPr lang="de-DE" dirty="0" smtClean="0"/>
              <a:t> </a:t>
            </a:r>
            <a:r>
              <a:rPr lang="de-DE" dirty="0" err="1" smtClean="0"/>
              <a:t>crucially</a:t>
            </a:r>
            <a:r>
              <a:rPr lang="de-DE" dirty="0" smtClean="0"/>
              <a:t> on </a:t>
            </a:r>
            <a:r>
              <a:rPr lang="de-DE" dirty="0" err="1" smtClean="0"/>
              <a:t>how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SIP </a:t>
            </a:r>
            <a:r>
              <a:rPr lang="de-DE" dirty="0" err="1" smtClean="0"/>
              <a:t>ensemble</a:t>
            </a:r>
            <a:r>
              <a:rPr lang="de-DE" dirty="0"/>
              <a:t> </a:t>
            </a:r>
            <a:r>
              <a:rPr lang="de-DE" dirty="0" err="1" smtClean="0"/>
              <a:t>looks</a:t>
            </a:r>
            <a:r>
              <a:rPr lang="de-DE" dirty="0" smtClean="0"/>
              <a:t> like. </a:t>
            </a:r>
            <a:r>
              <a:rPr lang="de-DE" dirty="0" err="1" smtClean="0"/>
              <a:t>Using</a:t>
            </a:r>
            <a:r>
              <a:rPr lang="de-DE" dirty="0" smtClean="0"/>
              <a:t> a </a:t>
            </a:r>
            <a:r>
              <a:rPr lang="de-DE" dirty="0" err="1" smtClean="0"/>
              <a:t>ensemble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many</a:t>
            </a:r>
            <a:r>
              <a:rPr lang="de-DE" dirty="0" smtClean="0"/>
              <a:t> </a:t>
            </a:r>
            <a:r>
              <a:rPr lang="de-DE" dirty="0" err="1" smtClean="0"/>
              <a:t>equally-weighted</a:t>
            </a:r>
            <a:r>
              <a:rPr lang="de-DE" dirty="0" smtClean="0"/>
              <a:t> SIPs </a:t>
            </a:r>
            <a:r>
              <a:rPr lang="de-DE" dirty="0" err="1" smtClean="0"/>
              <a:t>drastically</a:t>
            </a:r>
            <a:r>
              <a:rPr lang="de-DE" dirty="0" smtClean="0"/>
              <a:t> </a:t>
            </a:r>
            <a:r>
              <a:rPr lang="de-DE" dirty="0" err="1" smtClean="0"/>
              <a:t>deteriorates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performance</a:t>
            </a:r>
            <a:r>
              <a:rPr lang="de-DE" dirty="0"/>
              <a:t>.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8430920" y="4952995"/>
            <a:ext cx="324036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4" name="Gruppieren 13"/>
          <p:cNvGrpSpPr/>
          <p:nvPr/>
        </p:nvGrpSpPr>
        <p:grpSpPr>
          <a:xfrm>
            <a:off x="10051100" y="3327551"/>
            <a:ext cx="265574" cy="455186"/>
            <a:chOff x="1141961" y="3996197"/>
            <a:chExt cx="653688" cy="707563"/>
          </a:xfrm>
        </p:grpSpPr>
        <p:sp>
          <p:nvSpPr>
            <p:cNvPr id="15" name="Ellipse 14"/>
            <p:cNvSpPr/>
            <p:nvPr/>
          </p:nvSpPr>
          <p:spPr>
            <a:xfrm>
              <a:off x="1193740" y="4231747"/>
              <a:ext cx="244800" cy="244800"/>
            </a:xfrm>
            <a:prstGeom prst="ellipse">
              <a:avLst/>
            </a:prstGeom>
            <a:solidFill>
              <a:srgbClr val="C0504D"/>
            </a:solidFill>
            <a:ln w="25400" cap="flat" cmpd="sng" algn="ctr">
              <a:solidFill>
                <a:srgbClr val="C0504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Ellipse 15"/>
            <p:cNvSpPr/>
            <p:nvPr/>
          </p:nvSpPr>
          <p:spPr>
            <a:xfrm>
              <a:off x="1141961" y="3996197"/>
              <a:ext cx="653688" cy="707563"/>
            </a:xfrm>
            <a:prstGeom prst="ellipse">
              <a:avLst/>
            </a:prstGeom>
            <a:noFill/>
            <a:ln w="25400" cap="flat" cmpd="sng" algn="ctr">
              <a:solidFill>
                <a:srgbClr val="C0504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Ellipse 16"/>
            <p:cNvSpPr/>
            <p:nvPr/>
          </p:nvSpPr>
          <p:spPr>
            <a:xfrm>
              <a:off x="1468805" y="4239430"/>
              <a:ext cx="244800" cy="244800"/>
            </a:xfrm>
            <a:prstGeom prst="ellipse">
              <a:avLst/>
            </a:prstGeom>
            <a:solidFill>
              <a:srgbClr val="C0504D"/>
            </a:solidFill>
            <a:ln w="25400" cap="flat" cmpd="sng" algn="ctr">
              <a:solidFill>
                <a:srgbClr val="C0504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8" name="Gruppieren 17"/>
          <p:cNvGrpSpPr/>
          <p:nvPr/>
        </p:nvGrpSpPr>
        <p:grpSpPr>
          <a:xfrm rot="16200000">
            <a:off x="10472989" y="3385030"/>
            <a:ext cx="715446" cy="597670"/>
            <a:chOff x="2066529" y="4795160"/>
            <a:chExt cx="1112125" cy="1471122"/>
          </a:xfrm>
        </p:grpSpPr>
        <p:sp>
          <p:nvSpPr>
            <p:cNvPr id="19" name="Ellipse 18"/>
            <p:cNvSpPr/>
            <p:nvPr/>
          </p:nvSpPr>
          <p:spPr>
            <a:xfrm>
              <a:off x="2066529" y="4795160"/>
              <a:ext cx="1112125" cy="1471122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4F81B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Ellipse 19"/>
            <p:cNvSpPr/>
            <p:nvPr/>
          </p:nvSpPr>
          <p:spPr>
            <a:xfrm>
              <a:off x="2257567" y="5225218"/>
              <a:ext cx="324000" cy="324000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Ellipse 20"/>
            <p:cNvSpPr/>
            <p:nvPr/>
          </p:nvSpPr>
          <p:spPr>
            <a:xfrm>
              <a:off x="2468818" y="5918898"/>
              <a:ext cx="324000" cy="324000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Ellipse 21"/>
            <p:cNvSpPr/>
            <p:nvPr/>
          </p:nvSpPr>
          <p:spPr>
            <a:xfrm>
              <a:off x="2244916" y="5576328"/>
              <a:ext cx="324000" cy="324000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Ellipse 22"/>
            <p:cNvSpPr/>
            <p:nvPr/>
          </p:nvSpPr>
          <p:spPr>
            <a:xfrm>
              <a:off x="2659559" y="5216181"/>
              <a:ext cx="324000" cy="324000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Ellipse 23"/>
            <p:cNvSpPr/>
            <p:nvPr/>
          </p:nvSpPr>
          <p:spPr>
            <a:xfrm>
              <a:off x="2653445" y="5594898"/>
              <a:ext cx="324000" cy="324000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Ellipse 24"/>
            <p:cNvSpPr/>
            <p:nvPr/>
          </p:nvSpPr>
          <p:spPr>
            <a:xfrm>
              <a:off x="2468818" y="4891307"/>
              <a:ext cx="324000" cy="324000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6" name="Gruppieren 25"/>
          <p:cNvGrpSpPr/>
          <p:nvPr/>
        </p:nvGrpSpPr>
        <p:grpSpPr>
          <a:xfrm>
            <a:off x="11379560" y="3707184"/>
            <a:ext cx="493393" cy="422231"/>
            <a:chOff x="3917468" y="3676063"/>
            <a:chExt cx="903156" cy="632938"/>
          </a:xfrm>
        </p:grpSpPr>
        <p:sp>
          <p:nvSpPr>
            <p:cNvPr id="27" name="Ellipse 26"/>
            <p:cNvSpPr/>
            <p:nvPr/>
          </p:nvSpPr>
          <p:spPr>
            <a:xfrm>
              <a:off x="3917468" y="3676063"/>
              <a:ext cx="903156" cy="632938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28" name="Gruppieren 27"/>
            <p:cNvGrpSpPr/>
            <p:nvPr/>
          </p:nvGrpSpPr>
          <p:grpSpPr>
            <a:xfrm>
              <a:off x="4003217" y="3858345"/>
              <a:ext cx="376606" cy="381764"/>
              <a:chOff x="3971286" y="5378431"/>
              <a:chExt cx="432002" cy="432000"/>
            </a:xfrm>
          </p:grpSpPr>
          <p:sp>
            <p:nvSpPr>
              <p:cNvPr id="32" name="Kreis 31"/>
              <p:cNvSpPr/>
              <p:nvPr/>
            </p:nvSpPr>
            <p:spPr>
              <a:xfrm>
                <a:off x="3971286" y="5378431"/>
                <a:ext cx="432000" cy="432000"/>
              </a:xfrm>
              <a:prstGeom prst="pie">
                <a:avLst>
                  <a:gd name="adj1" fmla="val 0"/>
                  <a:gd name="adj2" fmla="val 12364241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" name="Kreis 32"/>
              <p:cNvSpPr/>
              <p:nvPr/>
            </p:nvSpPr>
            <p:spPr>
              <a:xfrm rot="9476977">
                <a:off x="3971288" y="5378431"/>
                <a:ext cx="432000" cy="432000"/>
              </a:xfrm>
              <a:prstGeom prst="pie">
                <a:avLst>
                  <a:gd name="adj1" fmla="val 2884110"/>
                  <a:gd name="adj2" fmla="val 12161321"/>
                </a:avLst>
              </a:prstGeom>
              <a:solidFill>
                <a:srgbClr val="C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29" name="Gruppieren 28"/>
            <p:cNvGrpSpPr/>
            <p:nvPr/>
          </p:nvGrpSpPr>
          <p:grpSpPr>
            <a:xfrm>
              <a:off x="4380062" y="3820725"/>
              <a:ext cx="367591" cy="375898"/>
              <a:chOff x="3971286" y="5378431"/>
              <a:chExt cx="432002" cy="432000"/>
            </a:xfrm>
          </p:grpSpPr>
          <p:sp>
            <p:nvSpPr>
              <p:cNvPr id="30" name="Kreis 29"/>
              <p:cNvSpPr/>
              <p:nvPr/>
            </p:nvSpPr>
            <p:spPr>
              <a:xfrm>
                <a:off x="3971286" y="5378431"/>
                <a:ext cx="432000" cy="432000"/>
              </a:xfrm>
              <a:prstGeom prst="pie">
                <a:avLst>
                  <a:gd name="adj1" fmla="val 0"/>
                  <a:gd name="adj2" fmla="val 12364241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1" name="Kreis 30"/>
              <p:cNvSpPr/>
              <p:nvPr/>
            </p:nvSpPr>
            <p:spPr>
              <a:xfrm rot="9476977">
                <a:off x="3971288" y="5378431"/>
                <a:ext cx="432000" cy="432000"/>
              </a:xfrm>
              <a:prstGeom prst="pie">
                <a:avLst>
                  <a:gd name="adj1" fmla="val 2884110"/>
                  <a:gd name="adj2" fmla="val 12161321"/>
                </a:avLst>
              </a:prstGeom>
              <a:solidFill>
                <a:srgbClr val="C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sp>
        <p:nvSpPr>
          <p:cNvPr id="35" name="Textfeld 34"/>
          <p:cNvSpPr txBox="1"/>
          <p:nvPr/>
        </p:nvSpPr>
        <p:spPr>
          <a:xfrm>
            <a:off x="10489083" y="4074382"/>
            <a:ext cx="491789" cy="278596"/>
          </a:xfrm>
          <a:prstGeom prst="rect">
            <a:avLst/>
          </a:prstGeom>
          <a:noFill/>
        </p:spPr>
        <p:txBody>
          <a:bodyPr wrap="square" lIns="62541" tIns="31271" rIns="62541" bIns="31271" rtlCol="0">
            <a:spAutoFit/>
          </a:bodyPr>
          <a:lstStyle/>
          <a:p>
            <a:pPr defTabSz="625408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de-DE" sz="1400" b="1" dirty="0">
                <a:solidFill>
                  <a:prstClr val="black"/>
                </a:solidFill>
                <a:latin typeface="Calibri"/>
              </a:rPr>
              <a:t>SIP </a:t>
            </a:r>
            <a:r>
              <a:rPr lang="de-DE" sz="1400" b="1" dirty="0" smtClean="0">
                <a:solidFill>
                  <a:prstClr val="black"/>
                </a:solidFill>
                <a:latin typeface="Calibri"/>
              </a:rPr>
              <a:t>j</a:t>
            </a:r>
            <a:endParaRPr lang="en-GB" sz="14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11386125" y="4274771"/>
            <a:ext cx="616118" cy="555595"/>
          </a:xfrm>
          <a:prstGeom prst="rect">
            <a:avLst/>
          </a:prstGeom>
          <a:noFill/>
        </p:spPr>
        <p:txBody>
          <a:bodyPr wrap="square" lIns="62541" tIns="31271" rIns="62541" bIns="31271" rtlCol="0">
            <a:spAutoFit/>
          </a:bodyPr>
          <a:lstStyle/>
          <a:p>
            <a:pPr defTabSz="625408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de-DE" sz="1600" b="1" dirty="0" smtClean="0">
                <a:solidFill>
                  <a:srgbClr val="FF0000"/>
                </a:solidFill>
                <a:latin typeface="Calibri"/>
              </a:rPr>
              <a:t>New SIP k</a:t>
            </a:r>
            <a:endParaRPr lang="en-GB" sz="1600" b="1" dirty="0">
              <a:solidFill>
                <a:srgbClr val="FF0000"/>
              </a:solidFill>
              <a:latin typeface="Calibri"/>
            </a:endParaRPr>
          </a:p>
        </p:txBody>
      </p:sp>
      <p:grpSp>
        <p:nvGrpSpPr>
          <p:cNvPr id="13" name="Gruppieren 12"/>
          <p:cNvGrpSpPr/>
          <p:nvPr/>
        </p:nvGrpSpPr>
        <p:grpSpPr>
          <a:xfrm>
            <a:off x="8189764" y="4816818"/>
            <a:ext cx="3728106" cy="1467285"/>
            <a:chOff x="8189764" y="4816818"/>
            <a:chExt cx="3728106" cy="1467285"/>
          </a:xfrm>
        </p:grpSpPr>
        <p:sp>
          <p:nvSpPr>
            <p:cNvPr id="34" name="Textfeld 33"/>
            <p:cNvSpPr txBox="1"/>
            <p:nvPr/>
          </p:nvSpPr>
          <p:spPr>
            <a:xfrm>
              <a:off x="8189764" y="5156970"/>
              <a:ext cx="3728106" cy="278596"/>
            </a:xfrm>
            <a:prstGeom prst="rect">
              <a:avLst/>
            </a:prstGeom>
            <a:noFill/>
          </p:spPr>
          <p:txBody>
            <a:bodyPr wrap="square" lIns="62541" tIns="31271" rIns="62541" bIns="31271" rtlCol="0">
              <a:spAutoFit/>
            </a:bodyPr>
            <a:lstStyle/>
            <a:p>
              <a:pPr defTabSz="625408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r>
                <a:rPr lang="de-DE" sz="1400" b="1" dirty="0" smtClean="0">
                  <a:solidFill>
                    <a:prstClr val="black"/>
                  </a:solidFill>
                  <a:latin typeface="Calibri"/>
                </a:rPr>
                <a:t>Bin i              Bin j                         Bin k (</a:t>
              </a:r>
              <a:r>
                <a:rPr lang="de-DE" sz="1400" b="1" dirty="0" err="1" smtClean="0">
                  <a:solidFill>
                    <a:prstClr val="black"/>
                  </a:solidFill>
                  <a:latin typeface="Calibri"/>
                </a:rPr>
                <a:t>and</a:t>
              </a:r>
              <a:r>
                <a:rPr lang="de-DE" sz="1400" b="1" dirty="0" smtClean="0">
                  <a:solidFill>
                    <a:prstClr val="black"/>
                  </a:solidFill>
                  <a:latin typeface="Calibri"/>
                </a:rPr>
                <a:t> k+1)</a:t>
              </a:r>
              <a:endParaRPr lang="en-GB" sz="1400" b="1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7" name="Textfeld 36"/>
            <p:cNvSpPr txBox="1"/>
            <p:nvPr/>
          </p:nvSpPr>
          <p:spPr>
            <a:xfrm>
              <a:off x="8273394" y="4816818"/>
              <a:ext cx="3255879" cy="340152"/>
            </a:xfrm>
            <a:prstGeom prst="rect">
              <a:avLst/>
            </a:prstGeom>
            <a:noFill/>
          </p:spPr>
          <p:txBody>
            <a:bodyPr wrap="square" lIns="62541" tIns="31271" rIns="62541" bIns="31271" rtlCol="0">
              <a:spAutoFit/>
            </a:bodyPr>
            <a:lstStyle/>
            <a:p>
              <a:pPr algn="ctr" defTabSz="625408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r>
                <a:rPr lang="de-DE" b="1" dirty="0" smtClean="0">
                  <a:solidFill>
                    <a:prstClr val="black"/>
                  </a:solidFill>
                  <a:latin typeface="Calibri"/>
                </a:rPr>
                <a:t>Bin </a:t>
              </a:r>
              <a:r>
                <a:rPr lang="de-DE" b="1" dirty="0" err="1" smtClean="0">
                  <a:solidFill>
                    <a:prstClr val="black"/>
                  </a:solidFill>
                  <a:latin typeface="Calibri"/>
                </a:rPr>
                <a:t>model</a:t>
              </a:r>
              <a:r>
                <a:rPr lang="de-DE" b="1" dirty="0" smtClean="0">
                  <a:solidFill>
                    <a:prstClr val="black"/>
                  </a:solidFill>
                  <a:latin typeface="Calibri"/>
                </a:rPr>
                <a:t> </a:t>
              </a:r>
              <a:r>
                <a:rPr lang="de-DE" b="1" dirty="0" err="1" smtClean="0">
                  <a:solidFill>
                    <a:prstClr val="black"/>
                  </a:solidFill>
                  <a:latin typeface="Calibri"/>
                </a:rPr>
                <a:t>analogon</a:t>
              </a:r>
              <a:r>
                <a:rPr lang="de-DE" b="1" dirty="0" smtClean="0">
                  <a:solidFill>
                    <a:prstClr val="black"/>
                  </a:solidFill>
                  <a:latin typeface="Calibri"/>
                </a:rPr>
                <a:t>:</a:t>
              </a:r>
              <a:endParaRPr lang="en-GB" b="1" dirty="0">
                <a:solidFill>
                  <a:prstClr val="black"/>
                </a:solidFill>
                <a:latin typeface="Calibri"/>
              </a:endParaRPr>
            </a:p>
          </p:txBody>
        </p:sp>
        <p:grpSp>
          <p:nvGrpSpPr>
            <p:cNvPr id="11" name="Gruppieren 10"/>
            <p:cNvGrpSpPr/>
            <p:nvPr/>
          </p:nvGrpSpPr>
          <p:grpSpPr>
            <a:xfrm>
              <a:off x="8189764" y="5433415"/>
              <a:ext cx="2669921" cy="850688"/>
              <a:chOff x="8189764" y="5433415"/>
              <a:chExt cx="2669921" cy="850688"/>
            </a:xfrm>
          </p:grpSpPr>
          <p:grpSp>
            <p:nvGrpSpPr>
              <p:cNvPr id="38" name="Gruppieren 37"/>
              <p:cNvGrpSpPr/>
              <p:nvPr/>
            </p:nvGrpSpPr>
            <p:grpSpPr>
              <a:xfrm>
                <a:off x="8189764" y="5851428"/>
                <a:ext cx="288032" cy="431254"/>
                <a:chOff x="1849115" y="3277774"/>
                <a:chExt cx="288032" cy="584068"/>
              </a:xfrm>
            </p:grpSpPr>
            <p:sp>
              <p:nvSpPr>
                <p:cNvPr id="39" name="Rechteck 38"/>
                <p:cNvSpPr/>
                <p:nvPr/>
              </p:nvSpPr>
              <p:spPr>
                <a:xfrm>
                  <a:off x="1849115" y="3573810"/>
                  <a:ext cx="288032" cy="288032"/>
                </a:xfrm>
                <a:prstGeom prst="rect">
                  <a:avLst/>
                </a:prstGeom>
                <a:solidFill>
                  <a:srgbClr val="C0504D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Autofit/>
                </a:bodyPr>
                <a:lstStyle/>
                <a:p>
                  <a:pPr algn="ctr"/>
                  <a:endParaRPr lang="de-DE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0" name="Rechteck 39"/>
                <p:cNvSpPr/>
                <p:nvPr/>
              </p:nvSpPr>
              <p:spPr>
                <a:xfrm>
                  <a:off x="1849115" y="3277774"/>
                  <a:ext cx="288032" cy="288032"/>
                </a:xfrm>
                <a:prstGeom prst="rect">
                  <a:avLst/>
                </a:prstGeom>
                <a:pattFill prst="ltDnDiag">
                  <a:fgClr>
                    <a:schemeClr val="accent2"/>
                  </a:fgClr>
                  <a:bgClr>
                    <a:schemeClr val="bg1"/>
                  </a:bgClr>
                </a:patt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Autofit/>
                </a:bodyPr>
                <a:lstStyle/>
                <a:p>
                  <a:pPr algn="ctr"/>
                  <a:endParaRPr lang="de-DE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>
                <a:off x="9211895" y="5433415"/>
                <a:ext cx="288032" cy="850688"/>
                <a:chOff x="3015262" y="2709714"/>
                <a:chExt cx="288032" cy="1152128"/>
              </a:xfrm>
            </p:grpSpPr>
            <p:sp>
              <p:nvSpPr>
                <p:cNvPr id="42" name="Rechteck 41"/>
                <p:cNvSpPr/>
                <p:nvPr/>
              </p:nvSpPr>
              <p:spPr>
                <a:xfrm>
                  <a:off x="3015262" y="2997746"/>
                  <a:ext cx="288032" cy="864096"/>
                </a:xfrm>
                <a:prstGeom prst="rect">
                  <a:avLst/>
                </a:prstGeom>
                <a:solidFill>
                  <a:srgbClr val="4F81BD"/>
                </a:solidFill>
                <a:ln w="952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de-DE" kern="0" dirty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43" name="Rechteck 42"/>
                <p:cNvSpPr/>
                <p:nvPr/>
              </p:nvSpPr>
              <p:spPr>
                <a:xfrm>
                  <a:off x="3015262" y="2709714"/>
                  <a:ext cx="288032" cy="288032"/>
                </a:xfrm>
                <a:prstGeom prst="rect">
                  <a:avLst/>
                </a:prstGeom>
                <a:pattFill prst="ltDnDiag">
                  <a:fgClr>
                    <a:srgbClr val="4F81BD"/>
                  </a:fgClr>
                  <a:bgClr>
                    <a:schemeClr val="bg1"/>
                  </a:bgClr>
                </a:pattFill>
                <a:ln w="952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de-DE" kern="0" dirty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44" name="Gruppieren 43"/>
              <p:cNvGrpSpPr/>
              <p:nvPr/>
            </p:nvGrpSpPr>
            <p:grpSpPr>
              <a:xfrm>
                <a:off x="10566028" y="5744298"/>
                <a:ext cx="293657" cy="530380"/>
                <a:chOff x="4225379" y="3323458"/>
                <a:chExt cx="293657" cy="530380"/>
              </a:xfrm>
            </p:grpSpPr>
            <p:sp>
              <p:nvSpPr>
                <p:cNvPr id="45" name="Rechteck 44"/>
                <p:cNvSpPr/>
                <p:nvPr/>
              </p:nvSpPr>
              <p:spPr>
                <a:xfrm>
                  <a:off x="4225379" y="3541326"/>
                  <a:ext cx="288032" cy="312512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de-DE" kern="0" dirty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46" name="Rechteck 45"/>
                <p:cNvSpPr/>
                <p:nvPr/>
              </p:nvSpPr>
              <p:spPr>
                <a:xfrm>
                  <a:off x="4231004" y="3323458"/>
                  <a:ext cx="288032" cy="212672"/>
                </a:xfrm>
                <a:prstGeom prst="rect">
                  <a:avLst/>
                </a:prstGeom>
                <a:pattFill prst="wdDnDiag">
                  <a:fgClr>
                    <a:srgbClr val="4F81BD"/>
                  </a:fgClr>
                  <a:bgClr>
                    <a:srgbClr val="C0504D"/>
                  </a:bgClr>
                </a:pattFill>
                <a:ln w="9525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de-DE" kern="0" dirty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cxnSp>
            <p:nvCxnSpPr>
              <p:cNvPr id="47" name="Gerade Verbindung mit Pfeil 46"/>
              <p:cNvCxnSpPr/>
              <p:nvPr/>
            </p:nvCxnSpPr>
            <p:spPr>
              <a:xfrm flipV="1">
                <a:off x="8549804" y="5850634"/>
                <a:ext cx="1872208" cy="11446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Gerade Verbindung mit Pfeil 47"/>
              <p:cNvCxnSpPr/>
              <p:nvPr/>
            </p:nvCxnSpPr>
            <p:spPr>
              <a:xfrm>
                <a:off x="9560137" y="5574078"/>
                <a:ext cx="861875" cy="17022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0" name="Textfeld 49"/>
          <p:cNvSpPr txBox="1"/>
          <p:nvPr/>
        </p:nvSpPr>
        <p:spPr>
          <a:xfrm>
            <a:off x="9901333" y="3902290"/>
            <a:ext cx="491789" cy="278596"/>
          </a:xfrm>
          <a:prstGeom prst="rect">
            <a:avLst/>
          </a:prstGeom>
          <a:noFill/>
        </p:spPr>
        <p:txBody>
          <a:bodyPr wrap="square" lIns="62541" tIns="31271" rIns="62541" bIns="31271" rtlCol="0">
            <a:spAutoFit/>
          </a:bodyPr>
          <a:lstStyle/>
          <a:p>
            <a:pPr defTabSz="625408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de-DE" sz="1400" b="1" dirty="0">
                <a:solidFill>
                  <a:prstClr val="black"/>
                </a:solidFill>
                <a:latin typeface="Calibri"/>
              </a:rPr>
              <a:t>SIP i</a:t>
            </a:r>
            <a:endParaRPr lang="en-GB" sz="1400" b="1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30311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All-</a:t>
            </a:r>
            <a:r>
              <a:rPr lang="de-DE" dirty="0" err="1" smtClean="0"/>
              <a:t>Or</a:t>
            </a:r>
            <a:r>
              <a:rPr lang="de-DE" dirty="0" smtClean="0"/>
              <a:t>-</a:t>
            </a:r>
            <a:r>
              <a:rPr lang="de-DE" dirty="0" err="1" smtClean="0"/>
              <a:t>Nothing</a:t>
            </a:r>
            <a:r>
              <a:rPr lang="de-DE" dirty="0" smtClean="0"/>
              <a:t> (AON) </a:t>
            </a:r>
            <a:r>
              <a:rPr lang="de-DE" dirty="0" err="1" smtClean="0"/>
              <a:t>Algorithm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486000" y="1591200"/>
            <a:ext cx="6979739" cy="4338000"/>
          </a:xfrm>
        </p:spPr>
        <p:txBody>
          <a:bodyPr/>
          <a:lstStyle/>
          <a:p>
            <a:r>
              <a:rPr lang="de-DE" dirty="0" smtClean="0"/>
              <a:t>The AON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had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best</a:t>
            </a:r>
            <a:r>
              <a:rPr lang="de-DE" dirty="0" smtClean="0"/>
              <a:t> </a:t>
            </a:r>
            <a:r>
              <a:rPr lang="de-DE" dirty="0" err="1" smtClean="0"/>
              <a:t>performance</a:t>
            </a:r>
            <a:r>
              <a:rPr lang="de-DE" dirty="0" smtClean="0"/>
              <a:t> in </a:t>
            </a:r>
            <a:r>
              <a:rPr lang="de-DE" dirty="0" err="1" smtClean="0"/>
              <a:t>Unterstrasser</a:t>
            </a:r>
            <a:r>
              <a:rPr lang="de-DE" dirty="0" smtClean="0"/>
              <a:t> et al. 2017. (</a:t>
            </a:r>
            <a:r>
              <a:rPr lang="de-DE" i="1" dirty="0" smtClean="0"/>
              <a:t>The </a:t>
            </a:r>
            <a:r>
              <a:rPr lang="de-DE" i="1" dirty="0" err="1" smtClean="0"/>
              <a:t>term</a:t>
            </a:r>
            <a:r>
              <a:rPr lang="de-DE" i="1" dirty="0" smtClean="0"/>
              <a:t> AON was </a:t>
            </a:r>
            <a:r>
              <a:rPr lang="de-DE" i="1" dirty="0" err="1" smtClean="0"/>
              <a:t>introduced</a:t>
            </a:r>
            <a:r>
              <a:rPr lang="de-DE" i="1" dirty="0" smtClean="0"/>
              <a:t> in </a:t>
            </a:r>
            <a:r>
              <a:rPr lang="de-DE" i="1" dirty="0" err="1" smtClean="0"/>
              <a:t>that</a:t>
            </a:r>
            <a:r>
              <a:rPr lang="de-DE" i="1" dirty="0" smtClean="0"/>
              <a:t> </a:t>
            </a:r>
            <a:r>
              <a:rPr lang="de-DE" i="1" dirty="0" err="1" smtClean="0"/>
              <a:t>paper</a:t>
            </a:r>
            <a:r>
              <a:rPr lang="de-DE" i="1" dirty="0" smtClean="0"/>
              <a:t>. </a:t>
            </a:r>
            <a:r>
              <a:rPr lang="de-DE" i="1" dirty="0" err="1" smtClean="0"/>
              <a:t>Others</a:t>
            </a:r>
            <a:r>
              <a:rPr lang="de-DE" i="1" dirty="0" smtClean="0"/>
              <a:t> </a:t>
            </a:r>
            <a:r>
              <a:rPr lang="de-DE" i="1" dirty="0" err="1" smtClean="0"/>
              <a:t>call</a:t>
            </a:r>
            <a:r>
              <a:rPr lang="de-DE" i="1" dirty="0" smtClean="0"/>
              <a:t> </a:t>
            </a:r>
            <a:r>
              <a:rPr lang="de-DE" i="1" dirty="0" err="1" smtClean="0"/>
              <a:t>the</a:t>
            </a:r>
            <a:r>
              <a:rPr lang="de-DE" i="1" dirty="0" smtClean="0"/>
              <a:t> </a:t>
            </a:r>
            <a:r>
              <a:rPr lang="de-DE" i="1" dirty="0" err="1" smtClean="0"/>
              <a:t>algorithm</a:t>
            </a:r>
            <a:r>
              <a:rPr lang="de-DE" i="1" dirty="0" smtClean="0"/>
              <a:t> </a:t>
            </a:r>
            <a:r>
              <a:rPr lang="de-DE" i="1" dirty="0" err="1" smtClean="0"/>
              <a:t>simply</a:t>
            </a:r>
            <a:r>
              <a:rPr lang="de-DE" i="1" dirty="0" smtClean="0"/>
              <a:t> super-</a:t>
            </a:r>
            <a:r>
              <a:rPr lang="de-DE" i="1" dirty="0" err="1" smtClean="0"/>
              <a:t>droplet</a:t>
            </a:r>
            <a:r>
              <a:rPr lang="de-DE" i="1" dirty="0" smtClean="0"/>
              <a:t> </a:t>
            </a:r>
            <a:r>
              <a:rPr lang="de-DE" i="1" dirty="0" err="1" smtClean="0"/>
              <a:t>method</a:t>
            </a:r>
            <a:r>
              <a:rPr lang="de-DE" i="1" dirty="0" smtClean="0"/>
              <a:t>)</a:t>
            </a:r>
          </a:p>
          <a:p>
            <a:r>
              <a:rPr lang="de-DE" dirty="0" smtClean="0"/>
              <a:t>First </a:t>
            </a:r>
            <a:r>
              <a:rPr lang="de-DE" dirty="0" err="1" smtClean="0"/>
              <a:t>described</a:t>
            </a:r>
            <a:r>
              <a:rPr lang="de-DE" dirty="0" smtClean="0"/>
              <a:t> </a:t>
            </a:r>
            <a:r>
              <a:rPr lang="de-DE" dirty="0" err="1" smtClean="0"/>
              <a:t>independently</a:t>
            </a:r>
            <a:r>
              <a:rPr lang="de-DE" dirty="0" smtClean="0"/>
              <a:t> in </a:t>
            </a:r>
            <a:r>
              <a:rPr lang="de-DE" dirty="0" err="1" smtClean="0"/>
              <a:t>Shima</a:t>
            </a:r>
            <a:r>
              <a:rPr lang="de-DE" dirty="0" smtClean="0"/>
              <a:t> et al, 2009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Sölch</a:t>
            </a:r>
            <a:r>
              <a:rPr lang="de-DE" dirty="0" smtClean="0"/>
              <a:t> &amp; Kärcher, 2010. The </a:t>
            </a:r>
            <a:r>
              <a:rPr lang="de-DE" dirty="0" err="1" smtClean="0"/>
              <a:t>basic</a:t>
            </a:r>
            <a:r>
              <a:rPr lang="de-DE" dirty="0" smtClean="0"/>
              <a:t> </a:t>
            </a:r>
            <a:r>
              <a:rPr lang="de-DE" dirty="0" err="1" smtClean="0"/>
              <a:t>idea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/>
              <a:t>same </a:t>
            </a:r>
            <a:r>
              <a:rPr lang="de-DE" dirty="0" smtClean="0"/>
              <a:t>in </a:t>
            </a:r>
            <a:r>
              <a:rPr lang="de-DE" dirty="0" err="1" smtClean="0"/>
              <a:t>both</a:t>
            </a:r>
            <a:r>
              <a:rPr lang="de-DE" dirty="0" smtClean="0"/>
              <a:t> </a:t>
            </a:r>
            <a:r>
              <a:rPr lang="de-DE" dirty="0" err="1" smtClean="0"/>
              <a:t>papers</a:t>
            </a:r>
            <a:r>
              <a:rPr lang="de-DE" dirty="0" smtClean="0"/>
              <a:t>, but a </a:t>
            </a:r>
            <a:r>
              <a:rPr lang="de-DE" dirty="0" err="1" smtClean="0"/>
              <a:t>few</a:t>
            </a:r>
            <a:r>
              <a:rPr lang="de-DE" dirty="0" smtClean="0"/>
              <a:t> </a:t>
            </a:r>
            <a:r>
              <a:rPr lang="de-DE" dirty="0" err="1" smtClean="0"/>
              <a:t>aspects</a:t>
            </a:r>
            <a:r>
              <a:rPr lang="de-DE" dirty="0" smtClean="0"/>
              <a:t> </a:t>
            </a:r>
            <a:r>
              <a:rPr lang="de-DE" dirty="0" err="1" smtClean="0"/>
              <a:t>differ</a:t>
            </a:r>
            <a:r>
              <a:rPr lang="de-DE" dirty="0" smtClean="0"/>
              <a:t>.</a:t>
            </a:r>
          </a:p>
          <a:p>
            <a:r>
              <a:rPr lang="de-DE" dirty="0" err="1" smtClean="0"/>
              <a:t>Probabilistic</a:t>
            </a:r>
            <a:r>
              <a:rPr lang="de-DE" dirty="0" smtClean="0"/>
              <a:t> Monte Carlo </a:t>
            </a:r>
            <a:r>
              <a:rPr lang="de-DE" dirty="0" err="1" smtClean="0"/>
              <a:t>method</a:t>
            </a:r>
            <a:r>
              <a:rPr lang="de-DE" dirty="0" smtClean="0"/>
              <a:t>.</a:t>
            </a:r>
          </a:p>
          <a:p>
            <a:r>
              <a:rPr lang="de-DE" dirty="0" err="1" smtClean="0"/>
              <a:t>Smoluchowski</a:t>
            </a:r>
            <a:r>
              <a:rPr lang="de-DE" dirty="0" smtClean="0"/>
              <a:t> </a:t>
            </a:r>
            <a:r>
              <a:rPr lang="de-DE" dirty="0" err="1" smtClean="0"/>
              <a:t>equation</a:t>
            </a:r>
            <a:r>
              <a:rPr lang="de-DE" dirty="0" smtClean="0"/>
              <a:t> valid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an infinite, well-mixed </a:t>
            </a:r>
            <a:r>
              <a:rPr lang="de-DE" dirty="0" err="1" smtClean="0"/>
              <a:t>volume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neglects</a:t>
            </a:r>
            <a:r>
              <a:rPr lang="de-DE" dirty="0" smtClean="0"/>
              <a:t> </a:t>
            </a:r>
            <a:r>
              <a:rPr lang="de-DE" dirty="0" err="1" smtClean="0"/>
              <a:t>fluctuations</a:t>
            </a:r>
            <a:r>
              <a:rPr lang="de-DE" dirty="0" smtClean="0"/>
              <a:t>; </a:t>
            </a:r>
            <a:r>
              <a:rPr lang="de-DE" dirty="0" err="1"/>
              <a:t>for</a:t>
            </a:r>
            <a:r>
              <a:rPr lang="de-DE" dirty="0"/>
              <a:t> finite </a:t>
            </a:r>
            <a:r>
              <a:rPr lang="de-DE" dirty="0" err="1" smtClean="0"/>
              <a:t>volumes</a:t>
            </a:r>
            <a:r>
              <a:rPr lang="de-DE" dirty="0" smtClean="0"/>
              <a:t> a </a:t>
            </a:r>
            <a:r>
              <a:rPr lang="de-DE" dirty="0" err="1" smtClean="0"/>
              <a:t>superior</a:t>
            </a:r>
            <a:r>
              <a:rPr lang="de-DE" dirty="0" smtClean="0"/>
              <a:t> </a:t>
            </a:r>
            <a:r>
              <a:rPr lang="de-DE" dirty="0" err="1" smtClean="0"/>
              <a:t>description</a:t>
            </a:r>
            <a:r>
              <a:rPr lang="de-DE" dirty="0" smtClean="0"/>
              <a:t> (</a:t>
            </a:r>
            <a:r>
              <a:rPr lang="de-DE" dirty="0" err="1" smtClean="0"/>
              <a:t>the</a:t>
            </a:r>
            <a:r>
              <a:rPr lang="de-DE" dirty="0" smtClean="0"/>
              <a:t> so </a:t>
            </a:r>
            <a:r>
              <a:rPr lang="de-DE" dirty="0" err="1" smtClean="0"/>
              <a:t>called</a:t>
            </a:r>
            <a:r>
              <a:rPr lang="de-DE" dirty="0" smtClean="0"/>
              <a:t> </a:t>
            </a:r>
            <a:r>
              <a:rPr lang="de-DE" dirty="0" err="1" smtClean="0"/>
              <a:t>master</a:t>
            </a:r>
            <a:r>
              <a:rPr lang="de-DE" dirty="0" smtClean="0"/>
              <a:t> </a:t>
            </a:r>
            <a:r>
              <a:rPr lang="de-DE" dirty="0" err="1" smtClean="0"/>
              <a:t>equation</a:t>
            </a:r>
            <a:r>
              <a:rPr lang="de-DE" dirty="0" smtClean="0"/>
              <a:t>) </a:t>
            </a:r>
            <a:r>
              <a:rPr lang="de-DE" dirty="0" err="1" smtClean="0"/>
              <a:t>exists</a:t>
            </a:r>
            <a:r>
              <a:rPr lang="de-DE" dirty="0" smtClean="0"/>
              <a:t> (Gillespie, 1972; </a:t>
            </a:r>
            <a:r>
              <a:rPr lang="de-DE" dirty="0" err="1" smtClean="0"/>
              <a:t>Bayewitz</a:t>
            </a:r>
            <a:r>
              <a:rPr lang="de-DE" dirty="0" smtClean="0"/>
              <a:t> et al, 1974),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much</a:t>
            </a:r>
            <a:r>
              <a:rPr lang="de-DE" dirty="0" smtClean="0"/>
              <a:t> </a:t>
            </a:r>
            <a:r>
              <a:rPr lang="de-DE" dirty="0" err="1" smtClean="0"/>
              <a:t>harder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solve</a:t>
            </a:r>
            <a:r>
              <a:rPr lang="de-DE" dirty="0" smtClean="0"/>
              <a:t> (e.g. Alfonso, 2015).</a:t>
            </a:r>
          </a:p>
          <a:p>
            <a:r>
              <a:rPr lang="de-DE" dirty="0" smtClean="0"/>
              <a:t>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limit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all </a:t>
            </a:r>
            <a:r>
              <a:rPr lang="de-DE" dirty="0" err="1" smtClean="0"/>
              <a:t>weighting</a:t>
            </a:r>
            <a:r>
              <a:rPr lang="de-DE" dirty="0" smtClean="0"/>
              <a:t> </a:t>
            </a:r>
            <a:r>
              <a:rPr lang="de-DE" dirty="0" err="1" smtClean="0"/>
              <a:t>factors</a:t>
            </a:r>
            <a:r>
              <a:rPr lang="de-DE" dirty="0" smtClean="0"/>
              <a:t> </a:t>
            </a:r>
            <a:r>
              <a:rPr lang="de-DE" dirty="0" err="1" smtClean="0"/>
              <a:t>approaching</a:t>
            </a:r>
            <a:r>
              <a:rPr lang="de-DE" dirty="0" smtClean="0"/>
              <a:t> </a:t>
            </a:r>
            <a:r>
              <a:rPr lang="de-DE" dirty="0" err="1" smtClean="0"/>
              <a:t>unity</a:t>
            </a:r>
            <a:r>
              <a:rPr lang="de-DE" dirty="0" smtClean="0"/>
              <a:t>, </a:t>
            </a:r>
            <a:r>
              <a:rPr lang="de-DE" dirty="0" err="1" smtClean="0"/>
              <a:t>the</a:t>
            </a:r>
            <a:r>
              <a:rPr lang="de-DE" dirty="0" smtClean="0"/>
              <a:t> AON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solves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master</a:t>
            </a:r>
            <a:r>
              <a:rPr lang="de-DE" dirty="0" smtClean="0"/>
              <a:t> </a:t>
            </a:r>
            <a:r>
              <a:rPr lang="de-DE" dirty="0" err="1" smtClean="0"/>
              <a:t>equation</a:t>
            </a:r>
            <a:r>
              <a:rPr lang="de-DE" dirty="0" smtClean="0"/>
              <a:t>, not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Smoluchowski</a:t>
            </a:r>
            <a:r>
              <a:rPr lang="de-DE" dirty="0" smtClean="0"/>
              <a:t> </a:t>
            </a:r>
            <a:r>
              <a:rPr lang="de-DE" dirty="0" err="1" smtClean="0"/>
              <a:t>equation</a:t>
            </a:r>
            <a:r>
              <a:rPr lang="de-DE" dirty="0" smtClean="0"/>
              <a:t> (</a:t>
            </a:r>
            <a:r>
              <a:rPr lang="de-DE" dirty="0" err="1" smtClean="0"/>
              <a:t>Dziekan</a:t>
            </a:r>
            <a:r>
              <a:rPr lang="de-DE" dirty="0" smtClean="0"/>
              <a:t> &amp; </a:t>
            </a:r>
            <a:r>
              <a:rPr lang="de-DE" dirty="0" err="1" smtClean="0"/>
              <a:t>Pawlowska</a:t>
            </a:r>
            <a:r>
              <a:rPr lang="de-DE" dirty="0" smtClean="0"/>
              <a:t>, 2017) =&gt; relevant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small</a:t>
            </a:r>
            <a:r>
              <a:rPr lang="de-DE" dirty="0" smtClean="0"/>
              <a:t> </a:t>
            </a:r>
            <a:r>
              <a:rPr lang="de-DE" dirty="0" err="1" smtClean="0"/>
              <a:t>cloud</a:t>
            </a:r>
            <a:r>
              <a:rPr lang="de-DE" dirty="0" smtClean="0"/>
              <a:t> </a:t>
            </a:r>
            <a:r>
              <a:rPr lang="de-DE" dirty="0" err="1" smtClean="0"/>
              <a:t>volumes</a:t>
            </a:r>
            <a:r>
              <a:rPr lang="de-DE" dirty="0" smtClean="0"/>
              <a:t> </a:t>
            </a:r>
            <a:r>
              <a:rPr lang="de-DE" dirty="0" err="1" smtClean="0"/>
              <a:t>where</a:t>
            </a:r>
            <a:r>
              <a:rPr lang="de-DE" dirty="0" smtClean="0"/>
              <a:t> </a:t>
            </a:r>
            <a:r>
              <a:rPr lang="de-DE" dirty="0" err="1" smtClean="0"/>
              <a:t>fluctuations</a:t>
            </a:r>
            <a:r>
              <a:rPr lang="de-DE" dirty="0" smtClean="0"/>
              <a:t> </a:t>
            </a:r>
            <a:r>
              <a:rPr lang="de-DE" dirty="0" err="1" smtClean="0"/>
              <a:t>cannot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neglected</a:t>
            </a:r>
            <a:r>
              <a:rPr lang="de-DE" dirty="0" smtClean="0"/>
              <a:t>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Unterstrasser et al &gt; Collisional growth in LCMs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>
                <a:defRPr/>
              </a:pPr>
              <a:t>4</a:t>
            </a:fld>
            <a:endParaRPr lang="en-GB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7747" y="1341562"/>
            <a:ext cx="4319588" cy="3192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9179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Column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486000" y="1591200"/>
            <a:ext cx="10148091" cy="3233816"/>
          </a:xfrm>
        </p:spPr>
        <p:txBody>
          <a:bodyPr/>
          <a:lstStyle/>
          <a:p>
            <a:pPr marL="0" indent="0">
              <a:buNone/>
            </a:pPr>
            <a:r>
              <a:rPr lang="de-DE" dirty="0" err="1" smtClean="0"/>
              <a:t>Column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sedimentation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collisional</a:t>
            </a:r>
            <a:r>
              <a:rPr lang="de-DE" dirty="0" smtClean="0"/>
              <a:t> </a:t>
            </a:r>
            <a:r>
              <a:rPr lang="de-DE" dirty="0" err="1" smtClean="0"/>
              <a:t>growth</a:t>
            </a:r>
            <a:r>
              <a:rPr lang="de-DE" dirty="0" smtClean="0"/>
              <a:t>; </a:t>
            </a:r>
            <a:r>
              <a:rPr lang="de-DE" dirty="0" err="1" smtClean="0"/>
              <a:t>prescribe</a:t>
            </a:r>
            <a:r>
              <a:rPr lang="de-DE" dirty="0" smtClean="0"/>
              <a:t> an initial </a:t>
            </a:r>
            <a:r>
              <a:rPr lang="de-DE" dirty="0" err="1" smtClean="0"/>
              <a:t>droplet</a:t>
            </a:r>
            <a:r>
              <a:rPr lang="de-DE" dirty="0" smtClean="0"/>
              <a:t> </a:t>
            </a:r>
            <a:r>
              <a:rPr lang="de-DE" dirty="0" err="1" smtClean="0"/>
              <a:t>size</a:t>
            </a:r>
            <a:r>
              <a:rPr lang="de-DE" dirty="0" smtClean="0"/>
              <a:t> </a:t>
            </a:r>
            <a:r>
              <a:rPr lang="de-DE" dirty="0" err="1" smtClean="0"/>
              <a:t>distribution</a:t>
            </a:r>
            <a:r>
              <a:rPr lang="de-DE" dirty="0" smtClean="0"/>
              <a:t>.  </a:t>
            </a:r>
          </a:p>
          <a:p>
            <a:pPr marL="0" indent="0">
              <a:buNone/>
            </a:pPr>
            <a:endParaRPr lang="de-DE" sz="1100" dirty="0" smtClean="0"/>
          </a:p>
          <a:p>
            <a:pPr marL="0" indent="0">
              <a:buNone/>
            </a:pPr>
            <a:r>
              <a:rPr lang="de-DE" b="1" dirty="0" err="1" smtClean="0"/>
              <a:t>Eulerian</a:t>
            </a:r>
            <a:r>
              <a:rPr lang="de-DE" b="1" dirty="0" smtClean="0"/>
              <a:t> </a:t>
            </a:r>
            <a:r>
              <a:rPr lang="de-DE" b="1" dirty="0" err="1" smtClean="0"/>
              <a:t>model</a:t>
            </a:r>
            <a:r>
              <a:rPr lang="de-DE" b="1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MPDATA </a:t>
            </a:r>
            <a:r>
              <a:rPr lang="de-DE" dirty="0" err="1" smtClean="0"/>
              <a:t>advection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(</a:t>
            </a:r>
            <a:r>
              <a:rPr lang="de-DE" dirty="0" err="1" smtClean="0"/>
              <a:t>Smolarkiewicz</a:t>
            </a:r>
            <a:r>
              <a:rPr lang="de-DE" dirty="0" smtClean="0"/>
              <a:t>, 2006) </a:t>
            </a:r>
            <a:r>
              <a:rPr lang="de-DE" dirty="0" err="1" smtClean="0"/>
              <a:t>and</a:t>
            </a:r>
            <a:r>
              <a:rPr lang="de-DE" dirty="0" smtClean="0"/>
              <a:t> an </a:t>
            </a:r>
            <a:r>
              <a:rPr lang="de-DE" dirty="0" err="1" smtClean="0"/>
              <a:t>established</a:t>
            </a:r>
            <a:r>
              <a:rPr lang="de-DE" dirty="0" smtClean="0"/>
              <a:t> </a:t>
            </a:r>
            <a:r>
              <a:rPr lang="de-DE" dirty="0" err="1" smtClean="0"/>
              <a:t>collisional</a:t>
            </a:r>
            <a:r>
              <a:rPr lang="de-DE" dirty="0" smtClean="0"/>
              <a:t> </a:t>
            </a:r>
            <a:r>
              <a:rPr lang="de-DE" dirty="0" err="1" smtClean="0"/>
              <a:t>growth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(Bott, 1998; </a:t>
            </a:r>
            <a:r>
              <a:rPr lang="de-DE" dirty="0" err="1" smtClean="0"/>
              <a:t>alternatively</a:t>
            </a:r>
            <a:r>
              <a:rPr lang="de-DE" dirty="0" smtClean="0"/>
              <a:t> Wang et al, 2007).</a:t>
            </a:r>
          </a:p>
          <a:p>
            <a:pPr marL="0" indent="0">
              <a:buNone/>
            </a:pPr>
            <a:endParaRPr lang="de-DE" sz="1100" dirty="0"/>
          </a:p>
          <a:p>
            <a:pPr marL="0" indent="0">
              <a:buNone/>
            </a:pPr>
            <a:r>
              <a:rPr lang="de-DE" b="1" dirty="0" err="1" smtClean="0"/>
              <a:t>Lagrangian</a:t>
            </a:r>
            <a:r>
              <a:rPr lang="de-DE" b="1" dirty="0" smtClean="0"/>
              <a:t> </a:t>
            </a:r>
            <a:r>
              <a:rPr lang="de-DE" b="1" dirty="0" err="1" smtClean="0"/>
              <a:t>model</a:t>
            </a:r>
            <a:r>
              <a:rPr lang="de-DE" b="1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AON </a:t>
            </a:r>
            <a:r>
              <a:rPr lang="de-DE" dirty="0" err="1" smtClean="0"/>
              <a:t>algorithm</a:t>
            </a:r>
            <a:r>
              <a:rPr lang="de-DE" dirty="0" smtClean="0"/>
              <a:t>; </a:t>
            </a:r>
            <a:r>
              <a:rPr lang="de-DE" dirty="0" err="1" smtClean="0"/>
              <a:t>solving</a:t>
            </a:r>
            <a:r>
              <a:rPr lang="de-DE" dirty="0" smtClean="0"/>
              <a:t> </a:t>
            </a:r>
            <a:r>
              <a:rPr lang="de-DE" dirty="0" err="1" smtClean="0"/>
              <a:t>vertical</a:t>
            </a:r>
            <a:r>
              <a:rPr lang="de-DE" dirty="0" smtClean="0"/>
              <a:t> </a:t>
            </a:r>
            <a:r>
              <a:rPr lang="de-DE" dirty="0" err="1" smtClean="0"/>
              <a:t>transport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straightforward</a:t>
            </a:r>
            <a:r>
              <a:rPr lang="de-DE" dirty="0" smtClean="0"/>
              <a:t>; </a:t>
            </a:r>
            <a:r>
              <a:rPr lang="de-DE" dirty="0" err="1" smtClean="0"/>
              <a:t>probabilistic</a:t>
            </a:r>
            <a:r>
              <a:rPr lang="de-DE" dirty="0" smtClean="0"/>
              <a:t> SIP </a:t>
            </a:r>
            <a:r>
              <a:rPr lang="de-DE" dirty="0" err="1" smtClean="0"/>
              <a:t>ensemble</a:t>
            </a:r>
            <a:r>
              <a:rPr lang="de-DE" dirty="0" smtClean="0"/>
              <a:t> </a:t>
            </a:r>
            <a:r>
              <a:rPr lang="de-DE" dirty="0" err="1" smtClean="0"/>
              <a:t>generation</a:t>
            </a:r>
            <a:r>
              <a:rPr lang="de-DE" dirty="0" smtClean="0"/>
              <a:t>.</a:t>
            </a:r>
          </a:p>
          <a:p>
            <a:pPr marL="0" indent="0">
              <a:buNone/>
            </a:pPr>
            <a:endParaRPr lang="de-DE" sz="1100" dirty="0" smtClean="0"/>
          </a:p>
          <a:p>
            <a:pPr marL="0" indent="0">
              <a:buNone/>
            </a:pPr>
            <a:r>
              <a:rPr lang="de-DE" dirty="0" smtClean="0"/>
              <a:t>Different </a:t>
            </a:r>
            <a:r>
              <a:rPr lang="de-DE" dirty="0" err="1" smtClean="0"/>
              <a:t>boundary</a:t>
            </a:r>
            <a:r>
              <a:rPr lang="de-DE" dirty="0" smtClean="0"/>
              <a:t> </a:t>
            </a:r>
            <a:r>
              <a:rPr lang="de-DE" dirty="0" err="1" smtClean="0"/>
              <a:t>conditions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possible</a:t>
            </a:r>
            <a:r>
              <a:rPr lang="de-DE" dirty="0" smtClean="0"/>
              <a:t>: </a:t>
            </a:r>
            <a:r>
              <a:rPr lang="de-DE" dirty="0" err="1" smtClean="0"/>
              <a:t>periodic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prescribed</a:t>
            </a:r>
            <a:r>
              <a:rPr lang="de-DE" dirty="0" smtClean="0"/>
              <a:t> </a:t>
            </a:r>
            <a:r>
              <a:rPr lang="de-DE" dirty="0" err="1" smtClean="0"/>
              <a:t>influx</a:t>
            </a:r>
            <a:r>
              <a:rPr lang="de-DE" dirty="0" smtClean="0"/>
              <a:t> at </a:t>
            </a:r>
            <a:r>
              <a:rPr lang="de-DE" dirty="0" err="1" smtClean="0"/>
              <a:t>upper</a:t>
            </a:r>
            <a:r>
              <a:rPr lang="de-DE" dirty="0" smtClean="0"/>
              <a:t> </a:t>
            </a:r>
            <a:r>
              <a:rPr lang="de-DE" dirty="0" err="1" smtClean="0"/>
              <a:t>boundary</a:t>
            </a:r>
            <a:r>
              <a:rPr lang="de-DE" dirty="0" smtClean="0"/>
              <a:t>.</a:t>
            </a:r>
          </a:p>
          <a:p>
            <a:pPr marL="0" indent="0">
              <a:buNone/>
            </a:pPr>
            <a:endParaRPr lang="de-DE" sz="1050" dirty="0" smtClean="0"/>
          </a:p>
          <a:p>
            <a:pPr marL="0" indent="0">
              <a:buNone/>
            </a:pPr>
            <a:r>
              <a:rPr lang="de-DE" dirty="0" smtClean="0"/>
              <a:t>Different </a:t>
            </a:r>
            <a:r>
              <a:rPr lang="de-DE" dirty="0" err="1" smtClean="0"/>
              <a:t>numerical</a:t>
            </a:r>
            <a:r>
              <a:rPr lang="de-DE" dirty="0" smtClean="0"/>
              <a:t> </a:t>
            </a:r>
            <a:r>
              <a:rPr lang="de-DE" dirty="0" err="1" smtClean="0"/>
              <a:t>treatment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sedimentation</a:t>
            </a:r>
            <a:r>
              <a:rPr lang="de-DE" dirty="0" smtClean="0"/>
              <a:t> </a:t>
            </a:r>
            <a:r>
              <a:rPr lang="de-DE" dirty="0" err="1" smtClean="0"/>
              <a:t>has</a:t>
            </a:r>
            <a:r>
              <a:rPr lang="de-DE" dirty="0" smtClean="0"/>
              <a:t> minor </a:t>
            </a:r>
            <a:r>
              <a:rPr lang="de-DE" dirty="0" err="1" smtClean="0"/>
              <a:t>impact</a:t>
            </a:r>
            <a:r>
              <a:rPr lang="de-DE" dirty="0" smtClean="0"/>
              <a:t> =&gt; </a:t>
            </a:r>
            <a:r>
              <a:rPr lang="de-DE" dirty="0" err="1"/>
              <a:t>Prerequisite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comparing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collisional</a:t>
            </a:r>
            <a:r>
              <a:rPr lang="de-DE" dirty="0"/>
              <a:t> </a:t>
            </a:r>
            <a:r>
              <a:rPr lang="de-DE" dirty="0" err="1"/>
              <a:t>growth</a:t>
            </a:r>
            <a:r>
              <a:rPr lang="de-DE" dirty="0"/>
              <a:t> </a:t>
            </a:r>
            <a:r>
              <a:rPr lang="de-DE" dirty="0" err="1" smtClean="0"/>
              <a:t>formulation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Unterstrasser et al &gt; Collisional growth in LCMs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>
                <a:defRPr/>
              </a:pPr>
              <a:t>5</a:t>
            </a:fld>
            <a:endParaRPr lang="en-GB" noProof="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486000" y="4550965"/>
            <a:ext cx="11709175" cy="2040335"/>
            <a:chOff x="486000" y="4550965"/>
            <a:chExt cx="11709175" cy="2040335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18650" y="5734050"/>
              <a:ext cx="2676525" cy="857250"/>
            </a:xfrm>
            <a:prstGeom prst="rect">
              <a:avLst/>
            </a:prstGeom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65539" y="4550965"/>
              <a:ext cx="3105440" cy="17043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Textfeld 21"/>
            <p:cNvSpPr txBox="1"/>
            <p:nvPr/>
          </p:nvSpPr>
          <p:spPr>
            <a:xfrm>
              <a:off x="486000" y="4910277"/>
              <a:ext cx="4680520" cy="13849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de-DE" dirty="0" smtClean="0">
                  <a:latin typeface="Arial" pitchFamily="34" charset="0"/>
                  <a:cs typeface="Arial" pitchFamily="34" charset="0"/>
                </a:rPr>
                <a:t>Pure </a:t>
              </a:r>
              <a:r>
                <a:rPr lang="de-DE" dirty="0" err="1" smtClean="0">
                  <a:latin typeface="Arial" pitchFamily="34" charset="0"/>
                  <a:cs typeface="Arial" pitchFamily="34" charset="0"/>
                </a:rPr>
                <a:t>sedimentation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dirty="0" err="1" smtClean="0">
                  <a:latin typeface="Arial" pitchFamily="34" charset="0"/>
                  <a:cs typeface="Arial" pitchFamily="34" charset="0"/>
                </a:rPr>
                <a:t>test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dirty="0" err="1" smtClean="0">
                  <a:latin typeface="Arial" pitchFamily="34" charset="0"/>
                  <a:cs typeface="Arial" pitchFamily="34" charset="0"/>
                </a:rPr>
                <a:t>case</a:t>
              </a:r>
              <a:endParaRPr lang="de-DE" dirty="0" smtClean="0">
                <a:latin typeface="Arial" pitchFamily="34" charset="0"/>
                <a:cs typeface="Arial" pitchFamily="34" charset="0"/>
              </a:endParaRP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de-DE" dirty="0" smtClean="0">
                  <a:latin typeface="Arial" pitchFamily="34" charset="0"/>
                  <a:cs typeface="Arial" pitchFamily="34" charset="0"/>
                </a:rPr>
                <a:t>In </a:t>
              </a:r>
              <a:r>
                <a:rPr lang="de-DE" dirty="0" err="1" smtClean="0">
                  <a:latin typeface="Arial" pitchFamily="34" charset="0"/>
                  <a:cs typeface="Arial" pitchFamily="34" charset="0"/>
                </a:rPr>
                <a:t>the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dirty="0" err="1" smtClean="0">
                  <a:latin typeface="Arial" pitchFamily="34" charset="0"/>
                  <a:cs typeface="Arial" pitchFamily="34" charset="0"/>
                </a:rPr>
                <a:t>upper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 half </a:t>
              </a:r>
              <a:r>
                <a:rPr lang="de-DE" dirty="0" err="1" smtClean="0">
                  <a:latin typeface="Arial" pitchFamily="34" charset="0"/>
                  <a:cs typeface="Arial" pitchFamily="34" charset="0"/>
                </a:rPr>
                <a:t>of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dirty="0" err="1" smtClean="0">
                  <a:latin typeface="Arial" pitchFamily="34" charset="0"/>
                  <a:cs typeface="Arial" pitchFamily="34" charset="0"/>
                </a:rPr>
                <a:t>the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dirty="0" err="1" smtClean="0">
                  <a:latin typeface="Arial" pitchFamily="34" charset="0"/>
                  <a:cs typeface="Arial" pitchFamily="34" charset="0"/>
                </a:rPr>
                <a:t>domain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, LWC </a:t>
              </a:r>
              <a:r>
                <a:rPr lang="de-DE" dirty="0" err="1" smtClean="0">
                  <a:latin typeface="Arial" pitchFamily="34" charset="0"/>
                  <a:cs typeface="Arial" pitchFamily="34" charset="0"/>
                </a:rPr>
                <a:t>drops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dirty="0" err="1" smtClean="0">
                  <a:latin typeface="Arial" pitchFamily="34" charset="0"/>
                  <a:cs typeface="Arial" pitchFamily="34" charset="0"/>
                </a:rPr>
                <a:t>linearly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dirty="0" err="1" smtClean="0">
                  <a:latin typeface="Arial" pitchFamily="34" charset="0"/>
                  <a:cs typeface="Arial" pitchFamily="34" charset="0"/>
                </a:rPr>
                <a:t>to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dirty="0" err="1" smtClean="0">
                  <a:latin typeface="Arial" pitchFamily="34" charset="0"/>
                  <a:cs typeface="Arial" pitchFamily="34" charset="0"/>
                </a:rPr>
                <a:t>zero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.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de-DE" dirty="0" smtClean="0">
                  <a:latin typeface="Arial" pitchFamily="34" charset="0"/>
                  <a:cs typeface="Arial" pitchFamily="34" charset="0"/>
                </a:rPr>
                <a:t>At </a:t>
              </a:r>
              <a:r>
                <a:rPr lang="de-DE" dirty="0" err="1" smtClean="0">
                  <a:latin typeface="Arial" pitchFamily="34" charset="0"/>
                  <a:cs typeface="Arial" pitchFamily="34" charset="0"/>
                </a:rPr>
                <a:t>the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dirty="0" err="1" smtClean="0">
                  <a:latin typeface="Arial" pitchFamily="34" charset="0"/>
                  <a:cs typeface="Arial" pitchFamily="34" charset="0"/>
                </a:rPr>
                <a:t>upper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dirty="0" err="1" smtClean="0">
                  <a:latin typeface="Arial" pitchFamily="34" charset="0"/>
                  <a:cs typeface="Arial" pitchFamily="34" charset="0"/>
                </a:rPr>
                <a:t>boundary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, a time-</a:t>
              </a:r>
              <a:r>
                <a:rPr lang="de-DE" dirty="0" err="1" smtClean="0">
                  <a:latin typeface="Arial" pitchFamily="34" charset="0"/>
                  <a:cs typeface="Arial" pitchFamily="34" charset="0"/>
                </a:rPr>
                <a:t>constant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dirty="0" err="1" smtClean="0">
                  <a:latin typeface="Arial" pitchFamily="34" charset="0"/>
                  <a:cs typeface="Arial" pitchFamily="34" charset="0"/>
                </a:rPr>
                <a:t>influx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dirty="0" err="1" smtClean="0">
                  <a:latin typeface="Arial" pitchFamily="34" charset="0"/>
                  <a:cs typeface="Arial" pitchFamily="34" charset="0"/>
                </a:rPr>
                <a:t>is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dirty="0" err="1" smtClean="0">
                  <a:latin typeface="Arial" pitchFamily="34" charset="0"/>
                  <a:cs typeface="Arial" pitchFamily="34" charset="0"/>
                </a:rPr>
                <a:t>prescribed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. </a:t>
              </a:r>
            </a:p>
          </p:txBody>
        </p:sp>
        <p:sp>
          <p:nvSpPr>
            <p:cNvPr id="23" name="Textfeld 22"/>
            <p:cNvSpPr txBox="1"/>
            <p:nvPr/>
          </p:nvSpPr>
          <p:spPr>
            <a:xfrm>
              <a:off x="9661502" y="5595550"/>
              <a:ext cx="223224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de-DE" dirty="0" smtClean="0">
                  <a:latin typeface="Arial" pitchFamily="34" charset="0"/>
                  <a:cs typeface="Arial" pitchFamily="34" charset="0"/>
                </a:rPr>
                <a:t>Moment </a:t>
              </a:r>
              <a:r>
                <a:rPr lang="de-DE" dirty="0" err="1" smtClean="0">
                  <a:latin typeface="Arial" pitchFamily="34" charset="0"/>
                  <a:cs typeface="Arial" pitchFamily="34" charset="0"/>
                </a:rPr>
                <a:t>of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dirty="0" err="1" smtClean="0">
                  <a:latin typeface="Arial" pitchFamily="34" charset="0"/>
                  <a:cs typeface="Arial" pitchFamily="34" charset="0"/>
                </a:rPr>
                <a:t>order</a:t>
              </a:r>
              <a:r>
                <a:rPr lang="de-DE" dirty="0" smtClean="0">
                  <a:latin typeface="Arial" pitchFamily="34" charset="0"/>
                  <a:cs typeface="Arial" pitchFamily="34" charset="0"/>
                </a:rPr>
                <a:t> l:</a:t>
              </a:r>
            </a:p>
          </p:txBody>
        </p:sp>
      </p:grpSp>
      <p:grpSp>
        <p:nvGrpSpPr>
          <p:cNvPr id="11" name="Gruppieren 10"/>
          <p:cNvGrpSpPr/>
          <p:nvPr/>
        </p:nvGrpSpPr>
        <p:grpSpPr>
          <a:xfrm>
            <a:off x="10754332" y="1473706"/>
            <a:ext cx="1046075" cy="3910588"/>
            <a:chOff x="8234533" y="1679446"/>
            <a:chExt cx="1046075" cy="3910588"/>
          </a:xfrm>
        </p:grpSpPr>
        <p:cxnSp>
          <p:nvCxnSpPr>
            <p:cNvPr id="12" name="Gerade Verbindung 11"/>
            <p:cNvCxnSpPr/>
            <p:nvPr/>
          </p:nvCxnSpPr>
          <p:spPr>
            <a:xfrm>
              <a:off x="8257827" y="1989634"/>
              <a:ext cx="0" cy="3600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2"/>
            <p:cNvCxnSpPr/>
            <p:nvPr/>
          </p:nvCxnSpPr>
          <p:spPr>
            <a:xfrm>
              <a:off x="8977907" y="1989634"/>
              <a:ext cx="0" cy="3600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>
              <a:off x="9265939" y="1679446"/>
              <a:ext cx="0" cy="3600400"/>
            </a:xfrm>
            <a:prstGeom prst="line">
              <a:avLst/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Gruppieren 14"/>
            <p:cNvGrpSpPr/>
            <p:nvPr/>
          </p:nvGrpSpPr>
          <p:grpSpPr>
            <a:xfrm>
              <a:off x="8234533" y="4581922"/>
              <a:ext cx="1008112" cy="310188"/>
              <a:chOff x="5377507" y="3093886"/>
              <a:chExt cx="1008112" cy="310188"/>
            </a:xfrm>
          </p:grpSpPr>
          <p:cxnSp>
            <p:nvCxnSpPr>
              <p:cNvPr id="40" name="Gerade Verbindung 39"/>
              <p:cNvCxnSpPr/>
              <p:nvPr/>
            </p:nvCxnSpPr>
            <p:spPr>
              <a:xfrm flipH="1">
                <a:off x="5377507" y="3093886"/>
                <a:ext cx="288032" cy="310188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sysDas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Gerade Verbindung 40"/>
              <p:cNvCxnSpPr/>
              <p:nvPr/>
            </p:nvCxnSpPr>
            <p:spPr>
              <a:xfrm flipH="1">
                <a:off x="6097588" y="3093886"/>
                <a:ext cx="288031" cy="310188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Gerade Verbindung 41"/>
              <p:cNvCxnSpPr/>
              <p:nvPr/>
            </p:nvCxnSpPr>
            <p:spPr>
              <a:xfrm flipH="1">
                <a:off x="5377507" y="3404074"/>
                <a:ext cx="720080" cy="0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Gerade Verbindung 42"/>
              <p:cNvCxnSpPr/>
              <p:nvPr/>
            </p:nvCxnSpPr>
            <p:spPr>
              <a:xfrm flipH="1">
                <a:off x="5665539" y="3093886"/>
                <a:ext cx="720080" cy="0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sysDas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Parallelogramm 15"/>
            <p:cNvSpPr/>
            <p:nvPr/>
          </p:nvSpPr>
          <p:spPr>
            <a:xfrm>
              <a:off x="8257827" y="1679446"/>
              <a:ext cx="1008112" cy="310188"/>
            </a:xfrm>
            <a:prstGeom prst="parallelogram">
              <a:avLst>
                <a:gd name="adj" fmla="val 91706"/>
              </a:avLst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de-D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7" name="Gruppieren 16"/>
            <p:cNvGrpSpPr/>
            <p:nvPr/>
          </p:nvGrpSpPr>
          <p:grpSpPr>
            <a:xfrm>
              <a:off x="8257827" y="3807336"/>
              <a:ext cx="1008112" cy="310188"/>
              <a:chOff x="5377507" y="3093886"/>
              <a:chExt cx="1008112" cy="310188"/>
            </a:xfrm>
          </p:grpSpPr>
          <p:cxnSp>
            <p:nvCxnSpPr>
              <p:cNvPr id="36" name="Gerade Verbindung 35"/>
              <p:cNvCxnSpPr/>
              <p:nvPr/>
            </p:nvCxnSpPr>
            <p:spPr>
              <a:xfrm flipH="1">
                <a:off x="5377507" y="3093886"/>
                <a:ext cx="288032" cy="310188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sysDas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Gerade Verbindung 36"/>
              <p:cNvCxnSpPr/>
              <p:nvPr/>
            </p:nvCxnSpPr>
            <p:spPr>
              <a:xfrm flipH="1">
                <a:off x="6097588" y="3093886"/>
                <a:ext cx="288031" cy="310188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Gerade Verbindung 37"/>
              <p:cNvCxnSpPr/>
              <p:nvPr/>
            </p:nvCxnSpPr>
            <p:spPr>
              <a:xfrm flipH="1">
                <a:off x="5377507" y="3404074"/>
                <a:ext cx="720080" cy="0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Gerade Verbindung 38"/>
              <p:cNvCxnSpPr/>
              <p:nvPr/>
            </p:nvCxnSpPr>
            <p:spPr>
              <a:xfrm flipH="1">
                <a:off x="5665539" y="3093886"/>
                <a:ext cx="720080" cy="0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sysDas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uppieren 17"/>
            <p:cNvGrpSpPr/>
            <p:nvPr/>
          </p:nvGrpSpPr>
          <p:grpSpPr>
            <a:xfrm>
              <a:off x="8257827" y="3093886"/>
              <a:ext cx="1008112" cy="310188"/>
              <a:chOff x="5377507" y="3093886"/>
              <a:chExt cx="1008112" cy="310188"/>
            </a:xfrm>
          </p:grpSpPr>
          <p:cxnSp>
            <p:nvCxnSpPr>
              <p:cNvPr id="32" name="Gerade Verbindung 31"/>
              <p:cNvCxnSpPr/>
              <p:nvPr/>
            </p:nvCxnSpPr>
            <p:spPr>
              <a:xfrm flipH="1">
                <a:off x="5377507" y="3093886"/>
                <a:ext cx="288032" cy="310188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sysDas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Gerade Verbindung 32"/>
              <p:cNvCxnSpPr/>
              <p:nvPr/>
            </p:nvCxnSpPr>
            <p:spPr>
              <a:xfrm flipH="1">
                <a:off x="6097588" y="3093886"/>
                <a:ext cx="288031" cy="310188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Gerade Verbindung 33"/>
              <p:cNvCxnSpPr/>
              <p:nvPr/>
            </p:nvCxnSpPr>
            <p:spPr>
              <a:xfrm flipH="1">
                <a:off x="5377507" y="3404074"/>
                <a:ext cx="720080" cy="0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Gerade Verbindung 34"/>
              <p:cNvCxnSpPr/>
              <p:nvPr/>
            </p:nvCxnSpPr>
            <p:spPr>
              <a:xfrm flipH="1">
                <a:off x="5665539" y="3093886"/>
                <a:ext cx="720080" cy="0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sysDas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uppieren 18"/>
            <p:cNvGrpSpPr/>
            <p:nvPr/>
          </p:nvGrpSpPr>
          <p:grpSpPr>
            <a:xfrm>
              <a:off x="8257827" y="2432711"/>
              <a:ext cx="1008112" cy="310188"/>
              <a:chOff x="5377507" y="3093886"/>
              <a:chExt cx="1008112" cy="310188"/>
            </a:xfrm>
          </p:grpSpPr>
          <p:cxnSp>
            <p:nvCxnSpPr>
              <p:cNvPr id="28" name="Gerade Verbindung 27"/>
              <p:cNvCxnSpPr/>
              <p:nvPr/>
            </p:nvCxnSpPr>
            <p:spPr>
              <a:xfrm flipH="1">
                <a:off x="5377507" y="3093886"/>
                <a:ext cx="288032" cy="310188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sysDas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Gerade Verbindung 28"/>
              <p:cNvCxnSpPr/>
              <p:nvPr/>
            </p:nvCxnSpPr>
            <p:spPr>
              <a:xfrm flipH="1">
                <a:off x="6097588" y="3093886"/>
                <a:ext cx="288031" cy="310188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Gerade Verbindung 29"/>
              <p:cNvCxnSpPr/>
              <p:nvPr/>
            </p:nvCxnSpPr>
            <p:spPr>
              <a:xfrm flipH="1">
                <a:off x="5377507" y="3404074"/>
                <a:ext cx="720080" cy="0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Gerade Verbindung 30"/>
              <p:cNvCxnSpPr/>
              <p:nvPr/>
            </p:nvCxnSpPr>
            <p:spPr>
              <a:xfrm flipH="1">
                <a:off x="5665539" y="3093886"/>
                <a:ext cx="720080" cy="0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sysDas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uppieren 19"/>
            <p:cNvGrpSpPr/>
            <p:nvPr/>
          </p:nvGrpSpPr>
          <p:grpSpPr>
            <a:xfrm>
              <a:off x="8272496" y="5279846"/>
              <a:ext cx="1008112" cy="310188"/>
              <a:chOff x="5377507" y="3093886"/>
              <a:chExt cx="1008112" cy="310188"/>
            </a:xfrm>
          </p:grpSpPr>
          <p:cxnSp>
            <p:nvCxnSpPr>
              <p:cNvPr id="24" name="Gerade Verbindung 23"/>
              <p:cNvCxnSpPr/>
              <p:nvPr/>
            </p:nvCxnSpPr>
            <p:spPr>
              <a:xfrm flipH="1">
                <a:off x="5377507" y="3093886"/>
                <a:ext cx="288032" cy="310188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sysDas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Gerade Verbindung 24"/>
              <p:cNvCxnSpPr/>
              <p:nvPr/>
            </p:nvCxnSpPr>
            <p:spPr>
              <a:xfrm flipH="1">
                <a:off x="6097588" y="3093886"/>
                <a:ext cx="288031" cy="310188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Gerade Verbindung 25"/>
              <p:cNvCxnSpPr/>
              <p:nvPr/>
            </p:nvCxnSpPr>
            <p:spPr>
              <a:xfrm flipH="1">
                <a:off x="5377507" y="3404074"/>
                <a:ext cx="720080" cy="0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Gerade Verbindung 26"/>
              <p:cNvCxnSpPr/>
              <p:nvPr/>
            </p:nvCxnSpPr>
            <p:spPr>
              <a:xfrm flipH="1">
                <a:off x="5665539" y="3093886"/>
                <a:ext cx="720080" cy="0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sysDas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1" name="Gerade Verbindung 20"/>
            <p:cNvCxnSpPr/>
            <p:nvPr/>
          </p:nvCxnSpPr>
          <p:spPr>
            <a:xfrm>
              <a:off x="8560528" y="1679446"/>
              <a:ext cx="0" cy="3600400"/>
            </a:xfrm>
            <a:prstGeom prst="line">
              <a:avLst/>
            </a:prstGeom>
            <a:ln w="25400">
              <a:solidFill>
                <a:schemeClr val="tx1"/>
              </a:solidFill>
              <a:prstDash val="sys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Flussdiagramm: Verbindungsstelle 6"/>
          <p:cNvSpPr/>
          <p:nvPr/>
        </p:nvSpPr>
        <p:spPr>
          <a:xfrm>
            <a:off x="11114372" y="2107982"/>
            <a:ext cx="167310" cy="144016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Flussdiagramm: Verbindungsstelle 43"/>
          <p:cNvSpPr/>
          <p:nvPr/>
        </p:nvSpPr>
        <p:spPr>
          <a:xfrm>
            <a:off x="11198027" y="1473706"/>
            <a:ext cx="167310" cy="144016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Flussdiagramm: Verbindungsstelle 44"/>
          <p:cNvSpPr/>
          <p:nvPr/>
        </p:nvSpPr>
        <p:spPr>
          <a:xfrm>
            <a:off x="11361571" y="2251998"/>
            <a:ext cx="167310" cy="144016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Flussdiagramm: Verbindungsstelle 45"/>
          <p:cNvSpPr/>
          <p:nvPr/>
        </p:nvSpPr>
        <p:spPr>
          <a:xfrm>
            <a:off x="10958709" y="2537159"/>
            <a:ext cx="167310" cy="144016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Flussdiagramm: Verbindungsstelle 46"/>
          <p:cNvSpPr/>
          <p:nvPr/>
        </p:nvSpPr>
        <p:spPr>
          <a:xfrm>
            <a:off x="11307102" y="2627295"/>
            <a:ext cx="167310" cy="144016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Flussdiagramm: Verbindungsstelle 47"/>
          <p:cNvSpPr/>
          <p:nvPr/>
        </p:nvSpPr>
        <p:spPr>
          <a:xfrm>
            <a:off x="11258388" y="1845618"/>
            <a:ext cx="167310" cy="144016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Flussdiagramm: Verbindungsstelle 48"/>
          <p:cNvSpPr/>
          <p:nvPr/>
        </p:nvSpPr>
        <p:spPr>
          <a:xfrm>
            <a:off x="10955336" y="1950764"/>
            <a:ext cx="167310" cy="144016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Gerade Verbindung mit Pfeil 8"/>
          <p:cNvCxnSpPr>
            <a:stCxn id="46" idx="4"/>
          </p:cNvCxnSpPr>
          <p:nvPr/>
        </p:nvCxnSpPr>
        <p:spPr>
          <a:xfrm flipH="1">
            <a:off x="11038991" y="2681175"/>
            <a:ext cx="3373" cy="362065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8244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uppieren 19"/>
          <p:cNvGrpSpPr/>
          <p:nvPr/>
        </p:nvGrpSpPr>
        <p:grpSpPr>
          <a:xfrm>
            <a:off x="6217530" y="3501802"/>
            <a:ext cx="5230405" cy="1631909"/>
            <a:chOff x="6217530" y="3501802"/>
            <a:chExt cx="5230405" cy="1631909"/>
          </a:xfrm>
        </p:grpSpPr>
        <p:pic>
          <p:nvPicPr>
            <p:cNvPr id="7" name="Grafik 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140" b="51438"/>
            <a:stretch/>
          </p:blipFill>
          <p:spPr>
            <a:xfrm>
              <a:off x="6241602" y="3501802"/>
              <a:ext cx="5206333" cy="1122629"/>
            </a:xfrm>
            <a:prstGeom prst="rect">
              <a:avLst/>
            </a:prstGeom>
          </p:spPr>
        </p:pic>
        <p:pic>
          <p:nvPicPr>
            <p:cNvPr id="13" name="Grafik 1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2030"/>
            <a:stretch/>
          </p:blipFill>
          <p:spPr>
            <a:xfrm>
              <a:off x="6241602" y="4698923"/>
              <a:ext cx="5206333" cy="417658"/>
            </a:xfrm>
            <a:prstGeom prst="rect">
              <a:avLst/>
            </a:prstGeom>
          </p:spPr>
        </p:pic>
        <p:sp>
          <p:nvSpPr>
            <p:cNvPr id="10" name="Textfeld 9"/>
            <p:cNvSpPr txBox="1"/>
            <p:nvPr/>
          </p:nvSpPr>
          <p:spPr>
            <a:xfrm>
              <a:off x="6217530" y="4856712"/>
              <a:ext cx="122413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de-DE" b="1" dirty="0" smtClean="0">
                  <a:latin typeface="Arial" pitchFamily="34" charset="0"/>
                  <a:cs typeface="Arial" pitchFamily="34" charset="0"/>
                </a:rPr>
                <a:t>LCM BOX</a:t>
              </a: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9697987" y="4265058"/>
              <a:ext cx="122413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de-DE" b="1" dirty="0" smtClean="0">
                  <a:latin typeface="Arial" pitchFamily="34" charset="0"/>
                  <a:cs typeface="Arial" pitchFamily="34" charset="0"/>
                </a:rPr>
                <a:t>LCM COL</a:t>
              </a:r>
            </a:p>
          </p:txBody>
        </p:sp>
      </p:grpSp>
      <p:grpSp>
        <p:nvGrpSpPr>
          <p:cNvPr id="19" name="Gruppieren 18"/>
          <p:cNvGrpSpPr/>
          <p:nvPr/>
        </p:nvGrpSpPr>
        <p:grpSpPr>
          <a:xfrm>
            <a:off x="518545" y="3501802"/>
            <a:ext cx="5215387" cy="1621482"/>
            <a:chOff x="518545" y="3501802"/>
            <a:chExt cx="5215387" cy="1621482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332" b="72395"/>
            <a:stretch/>
          </p:blipFill>
          <p:spPr>
            <a:xfrm>
              <a:off x="527599" y="3501802"/>
              <a:ext cx="5206333" cy="1167266"/>
            </a:xfrm>
            <a:prstGeom prst="rect">
              <a:avLst/>
            </a:prstGeom>
          </p:spPr>
        </p:pic>
        <p:pic>
          <p:nvPicPr>
            <p:cNvPr id="8" name="Grafik 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2030"/>
            <a:stretch/>
          </p:blipFill>
          <p:spPr>
            <a:xfrm>
              <a:off x="518545" y="4705626"/>
              <a:ext cx="5206333" cy="417658"/>
            </a:xfrm>
            <a:prstGeom prst="rect">
              <a:avLst/>
            </a:prstGeom>
          </p:spPr>
        </p:pic>
        <p:sp>
          <p:nvSpPr>
            <p:cNvPr id="11" name="Textfeld 10"/>
            <p:cNvSpPr txBox="1"/>
            <p:nvPr/>
          </p:nvSpPr>
          <p:spPr>
            <a:xfrm>
              <a:off x="3721323" y="4221881"/>
              <a:ext cx="122413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de-DE" b="1" dirty="0" smtClean="0">
                  <a:latin typeface="Arial" pitchFamily="34" charset="0"/>
                  <a:cs typeface="Arial" pitchFamily="34" charset="0"/>
                </a:rPr>
                <a:t>LCM COL</a:t>
              </a:r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1777107" y="4202797"/>
              <a:ext cx="122413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de-DE" b="1" dirty="0" smtClean="0">
                  <a:latin typeface="Arial" pitchFamily="34" charset="0"/>
                  <a:cs typeface="Arial" pitchFamily="34" charset="0"/>
                </a:rPr>
                <a:t>LCM BOX</a:t>
              </a:r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Box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vs</a:t>
            </a:r>
            <a:r>
              <a:rPr lang="de-DE" dirty="0" smtClean="0"/>
              <a:t> „</a:t>
            </a:r>
            <a:r>
              <a:rPr lang="de-DE" dirty="0" err="1" smtClean="0"/>
              <a:t>academic</a:t>
            </a:r>
            <a:r>
              <a:rPr lang="de-DE" dirty="0" smtClean="0"/>
              <a:t>“ </a:t>
            </a:r>
            <a:r>
              <a:rPr lang="de-DE" dirty="0" err="1" smtClean="0"/>
              <a:t>column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486000" y="1591200"/>
            <a:ext cx="11221200" cy="1839388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Setup: </a:t>
            </a:r>
            <a:r>
              <a:rPr lang="de-DE" dirty="0" err="1" smtClean="0"/>
              <a:t>Prescribe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initial </a:t>
            </a:r>
            <a:r>
              <a:rPr lang="de-DE" dirty="0" err="1" smtClean="0"/>
              <a:t>size</a:t>
            </a:r>
            <a:r>
              <a:rPr lang="de-DE" dirty="0" smtClean="0"/>
              <a:t> </a:t>
            </a:r>
            <a:r>
              <a:rPr lang="de-DE" dirty="0" err="1" smtClean="0"/>
              <a:t>distribution</a:t>
            </a:r>
            <a:r>
              <a:rPr lang="de-DE" dirty="0"/>
              <a:t> </a:t>
            </a:r>
            <a:r>
              <a:rPr lang="de-DE" dirty="0" smtClean="0"/>
              <a:t>in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grid</a:t>
            </a:r>
            <a:r>
              <a:rPr lang="de-DE" dirty="0" smtClean="0"/>
              <a:t> box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periodic</a:t>
            </a:r>
            <a:r>
              <a:rPr lang="de-DE" dirty="0" smtClean="0"/>
              <a:t> </a:t>
            </a:r>
            <a:r>
              <a:rPr lang="de-DE" dirty="0" err="1" smtClean="0"/>
              <a:t>boundary</a:t>
            </a:r>
            <a:r>
              <a:rPr lang="de-DE" dirty="0" smtClean="0"/>
              <a:t> </a:t>
            </a:r>
            <a:r>
              <a:rPr lang="de-DE" dirty="0" err="1" smtClean="0"/>
              <a:t>conditions</a:t>
            </a:r>
            <a:r>
              <a:rPr lang="de-DE" dirty="0" smtClean="0"/>
              <a:t>.</a:t>
            </a:r>
          </a:p>
          <a:p>
            <a:r>
              <a:rPr lang="de-DE" dirty="0" smtClean="0"/>
              <a:t>A (</a:t>
            </a:r>
            <a:r>
              <a:rPr lang="de-DE" dirty="0" err="1" smtClean="0"/>
              <a:t>deterministic</a:t>
            </a:r>
            <a:r>
              <a:rPr lang="de-DE" dirty="0" smtClean="0"/>
              <a:t>) </a:t>
            </a:r>
            <a:r>
              <a:rPr lang="de-DE" dirty="0" err="1" smtClean="0"/>
              <a:t>Eulerian</a:t>
            </a:r>
            <a:r>
              <a:rPr lang="de-DE" dirty="0" smtClean="0"/>
              <a:t> bin </a:t>
            </a:r>
            <a:r>
              <a:rPr lang="de-DE" dirty="0" err="1" smtClean="0"/>
              <a:t>model</a:t>
            </a:r>
            <a:r>
              <a:rPr lang="de-DE" dirty="0" smtClean="0"/>
              <a:t> will </a:t>
            </a:r>
            <a:r>
              <a:rPr lang="de-DE" dirty="0" err="1" smtClean="0"/>
              <a:t>give</a:t>
            </a:r>
            <a:r>
              <a:rPr lang="de-DE" dirty="0" smtClean="0"/>
              <a:t> </a:t>
            </a:r>
            <a:r>
              <a:rPr lang="de-DE" dirty="0" err="1" smtClean="0"/>
              <a:t>identical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r>
              <a:rPr lang="de-DE" dirty="0" smtClean="0"/>
              <a:t> in all </a:t>
            </a:r>
            <a:r>
              <a:rPr lang="de-DE" dirty="0" err="1" smtClean="0"/>
              <a:t>grid</a:t>
            </a:r>
            <a:r>
              <a:rPr lang="de-DE" dirty="0" smtClean="0"/>
              <a:t> </a:t>
            </a:r>
            <a:r>
              <a:rPr lang="de-DE" dirty="0" err="1" smtClean="0"/>
              <a:t>boxes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also </a:t>
            </a:r>
            <a:r>
              <a:rPr lang="de-DE" dirty="0" err="1" smtClean="0"/>
              <a:t>identical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a box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.</a:t>
            </a:r>
            <a:endParaRPr lang="de-DE" dirty="0"/>
          </a:p>
          <a:p>
            <a:r>
              <a:rPr lang="de-DE" dirty="0" smtClean="0"/>
              <a:t>In a </a:t>
            </a:r>
            <a:r>
              <a:rPr lang="de-DE" dirty="0" err="1" smtClean="0"/>
              <a:t>probabilistic</a:t>
            </a:r>
            <a:r>
              <a:rPr lang="de-DE" dirty="0" smtClean="0"/>
              <a:t> LCM, lucky </a:t>
            </a:r>
            <a:r>
              <a:rPr lang="de-DE" dirty="0" err="1" smtClean="0"/>
              <a:t>droplets</a:t>
            </a:r>
            <a:r>
              <a:rPr lang="de-DE" dirty="0" smtClean="0"/>
              <a:t> </a:t>
            </a:r>
            <a:r>
              <a:rPr lang="de-DE" dirty="0" err="1" smtClean="0"/>
              <a:t>may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even</a:t>
            </a:r>
            <a:r>
              <a:rPr lang="de-DE" dirty="0" smtClean="0"/>
              <a:t> </a:t>
            </a:r>
            <a:r>
              <a:rPr lang="de-DE" dirty="0" err="1" smtClean="0"/>
              <a:t>luckier</a:t>
            </a:r>
            <a:r>
              <a:rPr lang="de-DE" dirty="0" smtClean="0"/>
              <a:t> </a:t>
            </a:r>
            <a:r>
              <a:rPr lang="de-DE" dirty="0" err="1" smtClean="0"/>
              <a:t>than</a:t>
            </a:r>
            <a:r>
              <a:rPr lang="de-DE" dirty="0" smtClean="0"/>
              <a:t> in a box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r>
              <a:rPr lang="de-DE" dirty="0" smtClean="0"/>
              <a:t>.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collect</a:t>
            </a:r>
            <a:r>
              <a:rPr lang="de-DE" dirty="0" smtClean="0"/>
              <a:t> </a:t>
            </a:r>
            <a:r>
              <a:rPr lang="de-DE" dirty="0" err="1" smtClean="0"/>
              <a:t>droplets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than</a:t>
            </a:r>
            <a:r>
              <a:rPr lang="de-DE" dirty="0" smtClean="0"/>
              <a:t> </a:t>
            </a:r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grid</a:t>
            </a:r>
            <a:r>
              <a:rPr lang="de-DE" dirty="0" smtClean="0"/>
              <a:t> box.</a:t>
            </a:r>
          </a:p>
          <a:p>
            <a:r>
              <a:rPr lang="de-DE" dirty="0" err="1" smtClean="0"/>
              <a:t>Emulate</a:t>
            </a:r>
            <a:r>
              <a:rPr lang="de-DE" dirty="0" smtClean="0"/>
              <a:t> a LCM box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switching</a:t>
            </a:r>
            <a:r>
              <a:rPr lang="de-DE" dirty="0" smtClean="0"/>
              <a:t> off </a:t>
            </a:r>
            <a:r>
              <a:rPr lang="de-DE" dirty="0" err="1" smtClean="0"/>
              <a:t>sedimentation</a:t>
            </a:r>
            <a:r>
              <a:rPr lang="de-DE" dirty="0" smtClean="0"/>
              <a:t>, </a:t>
            </a:r>
            <a:r>
              <a:rPr lang="de-DE" dirty="0" err="1" smtClean="0"/>
              <a:t>then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grid</a:t>
            </a:r>
            <a:r>
              <a:rPr lang="de-DE" dirty="0" smtClean="0"/>
              <a:t> box </a:t>
            </a:r>
            <a:r>
              <a:rPr lang="de-DE" dirty="0" err="1" smtClean="0"/>
              <a:t>evolves</a:t>
            </a:r>
            <a:r>
              <a:rPr lang="de-DE" dirty="0" smtClean="0"/>
              <a:t> </a:t>
            </a:r>
            <a:r>
              <a:rPr lang="de-DE" dirty="0" err="1" smtClean="0"/>
              <a:t>independently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Unterstrasser et al &gt; Collisional growth in LCMs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>
                <a:defRPr/>
              </a:pPr>
              <a:t>6</a:t>
            </a:fld>
            <a:endParaRPr lang="en-GB" noProof="0" dirty="0"/>
          </a:p>
        </p:txBody>
      </p:sp>
      <p:sp>
        <p:nvSpPr>
          <p:cNvPr id="12" name="Textfeld 11"/>
          <p:cNvSpPr txBox="1"/>
          <p:nvPr/>
        </p:nvSpPr>
        <p:spPr>
          <a:xfrm>
            <a:off x="913011" y="5302002"/>
            <a:ext cx="468052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In LCM COL, lucky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droplets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seem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be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luckier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droplet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number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drops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faster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more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grid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boxes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there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are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nz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higher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).</a:t>
            </a:r>
          </a:p>
        </p:txBody>
      </p:sp>
      <p:sp>
        <p:nvSpPr>
          <p:cNvPr id="14" name="Ellipse 13"/>
          <p:cNvSpPr/>
          <p:nvPr/>
        </p:nvSpPr>
        <p:spPr>
          <a:xfrm>
            <a:off x="4585419" y="3419645"/>
            <a:ext cx="432048" cy="359246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6695408" y="5272666"/>
            <a:ext cx="468052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The last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explanation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wrong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! The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differences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are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simply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due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different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convergence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properties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in BOX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COL. The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differences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are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due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numerics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, not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physics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! </a:t>
            </a:r>
          </a:p>
        </p:txBody>
      </p:sp>
      <p:sp>
        <p:nvSpPr>
          <p:cNvPr id="16" name="Ellipse 15"/>
          <p:cNvSpPr/>
          <p:nvPr/>
        </p:nvSpPr>
        <p:spPr>
          <a:xfrm>
            <a:off x="7897787" y="3995623"/>
            <a:ext cx="432048" cy="179623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9302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5" grpId="0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Real </a:t>
            </a:r>
            <a:r>
              <a:rPr lang="de-DE" dirty="0" err="1" smtClean="0"/>
              <a:t>column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application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486000" y="1591200"/>
            <a:ext cx="11221200" cy="423286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As in </a:t>
            </a:r>
            <a:r>
              <a:rPr lang="de-DE" dirty="0" err="1" smtClean="0"/>
              <a:t>the</a:t>
            </a:r>
            <a:r>
              <a:rPr lang="de-DE" dirty="0" smtClean="0"/>
              <a:t> pure </a:t>
            </a:r>
            <a:r>
              <a:rPr lang="de-DE" dirty="0" err="1" smtClean="0"/>
              <a:t>sedimentation</a:t>
            </a:r>
            <a:r>
              <a:rPr lang="de-DE" dirty="0" smtClean="0"/>
              <a:t> </a:t>
            </a:r>
            <a:r>
              <a:rPr lang="de-DE" dirty="0" err="1" smtClean="0"/>
              <a:t>case</a:t>
            </a:r>
            <a:r>
              <a:rPr lang="de-DE" dirty="0" smtClean="0"/>
              <a:t>, </a:t>
            </a:r>
            <a:r>
              <a:rPr lang="de-DE" dirty="0" err="1" smtClean="0"/>
              <a:t>prescribe</a:t>
            </a:r>
            <a:r>
              <a:rPr lang="de-DE" dirty="0" smtClean="0"/>
              <a:t> </a:t>
            </a:r>
            <a:r>
              <a:rPr lang="de-DE" dirty="0" err="1" smtClean="0"/>
              <a:t>droplets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upper</a:t>
            </a:r>
            <a:r>
              <a:rPr lang="de-DE" dirty="0" smtClean="0"/>
              <a:t> half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domain</a:t>
            </a:r>
            <a:r>
              <a:rPr lang="de-DE" dirty="0" smtClean="0"/>
              <a:t> + </a:t>
            </a:r>
            <a:r>
              <a:rPr lang="de-DE" dirty="0" err="1" smtClean="0"/>
              <a:t>influx</a:t>
            </a:r>
            <a:r>
              <a:rPr lang="de-DE" dirty="0" smtClean="0"/>
              <a:t> at </a:t>
            </a:r>
            <a:r>
              <a:rPr lang="de-DE" dirty="0" err="1" smtClean="0"/>
              <a:t>domain</a:t>
            </a:r>
            <a:r>
              <a:rPr lang="de-DE" dirty="0" smtClean="0"/>
              <a:t> top.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Unterstrasser et al &gt; Collisional growth in LCMs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>
                <a:defRPr/>
              </a:pPr>
              <a:t>7</a:t>
            </a:fld>
            <a:endParaRPr lang="en-GB" noProof="0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5899" y="2014486"/>
            <a:ext cx="3077727" cy="4324959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417" y="2405732"/>
            <a:ext cx="6900686" cy="2712726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486000" y="2102203"/>
            <a:ext cx="54006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dirty="0" err="1" smtClean="0">
                <a:latin typeface="Arial" pitchFamily="34" charset="0"/>
                <a:cs typeface="Arial" pitchFamily="34" charset="0"/>
              </a:rPr>
              <a:t>Vertical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profiles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various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moments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SIP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number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: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7753771" y="2106010"/>
            <a:ext cx="1224136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Temporal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evolution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various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total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moments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mean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diameter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: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486000" y="5168191"/>
            <a:ext cx="566317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dirty="0" err="1" smtClean="0">
                <a:latin typeface="Arial" pitchFamily="34" charset="0"/>
                <a:cs typeface="Arial" pitchFamily="34" charset="0"/>
              </a:rPr>
              <a:t>Excellent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agreement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between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Eulerian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black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Lagrangian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(orange +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green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approach</a:t>
            </a:r>
            <a:r>
              <a:rPr lang="de-DE" dirty="0">
                <a:latin typeface="Arial" pitchFamily="34" charset="0"/>
                <a:cs typeface="Arial" pitchFamily="34" charset="0"/>
              </a:rPr>
              <a:t>! 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In </a:t>
            </a:r>
            <a:r>
              <a:rPr lang="de-DE" dirty="0" err="1">
                <a:latin typeface="Arial" pitchFamily="34" charset="0"/>
                <a:cs typeface="Arial" pitchFamily="34" charset="0"/>
              </a:rPr>
              <a:t>this</a:t>
            </a:r>
            <a:r>
              <a:rPr lang="de-DE" dirty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example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only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O(10) SIPs per GB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are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present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in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lower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half.</a:t>
            </a:r>
          </a:p>
        </p:txBody>
      </p:sp>
    </p:spTree>
    <p:extLst>
      <p:ext uri="{BB962C8B-B14F-4D97-AF65-F5344CB8AC3E}">
        <p14:creationId xmlns:p14="http://schemas.microsoft.com/office/powerpoint/2010/main" val="2926576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Conclusions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486988" y="1197546"/>
            <a:ext cx="11221200" cy="4862930"/>
          </a:xfrm>
        </p:spPr>
        <p:txBody>
          <a:bodyPr/>
          <a:lstStyle/>
          <a:p>
            <a:r>
              <a:rPr lang="de-DE" dirty="0" smtClean="0"/>
              <a:t>All </a:t>
            </a:r>
            <a:r>
              <a:rPr lang="de-DE" dirty="0" err="1" smtClean="0"/>
              <a:t>presented</a:t>
            </a:r>
            <a:r>
              <a:rPr lang="de-DE" dirty="0" smtClean="0"/>
              <a:t> </a:t>
            </a:r>
            <a:r>
              <a:rPr lang="de-DE" dirty="0" err="1" smtClean="0"/>
              <a:t>figures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findings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found</a:t>
            </a:r>
            <a:r>
              <a:rPr lang="de-DE" dirty="0" smtClean="0"/>
              <a:t> in </a:t>
            </a:r>
            <a:r>
              <a:rPr lang="de-DE" dirty="0" err="1" smtClean="0"/>
              <a:t>Unterstrasser</a:t>
            </a:r>
            <a:r>
              <a:rPr lang="de-DE" dirty="0" smtClean="0"/>
              <a:t> et al, 2020, GMDD (in </a:t>
            </a:r>
            <a:r>
              <a:rPr lang="de-DE" dirty="0" err="1" smtClean="0"/>
              <a:t>review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GMD).</a:t>
            </a:r>
          </a:p>
          <a:p>
            <a:r>
              <a:rPr lang="de-DE" dirty="0" err="1" smtClean="0"/>
              <a:t>Switching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a box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a </a:t>
            </a:r>
            <a:r>
              <a:rPr lang="de-DE" dirty="0" err="1" smtClean="0"/>
              <a:t>column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,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Lagrangian</a:t>
            </a:r>
            <a:r>
              <a:rPr lang="de-DE" dirty="0" smtClean="0"/>
              <a:t> </a:t>
            </a:r>
            <a:r>
              <a:rPr lang="de-DE" dirty="0" err="1" smtClean="0"/>
              <a:t>approach</a:t>
            </a:r>
            <a:r>
              <a:rPr lang="de-DE" dirty="0" smtClean="0"/>
              <a:t> </a:t>
            </a:r>
            <a:r>
              <a:rPr lang="de-DE" dirty="0" err="1" smtClean="0"/>
              <a:t>needs</a:t>
            </a:r>
            <a:r>
              <a:rPr lang="de-DE" dirty="0" smtClean="0"/>
              <a:t> </a:t>
            </a:r>
            <a:r>
              <a:rPr lang="de-DE" dirty="0" err="1" smtClean="0"/>
              <a:t>fewer</a:t>
            </a:r>
            <a:r>
              <a:rPr lang="de-DE" dirty="0" smtClean="0"/>
              <a:t> SIPs per </a:t>
            </a:r>
            <a:r>
              <a:rPr lang="de-DE" dirty="0" err="1" smtClean="0"/>
              <a:t>grid</a:t>
            </a:r>
            <a:r>
              <a:rPr lang="de-DE" dirty="0" smtClean="0"/>
              <a:t> box </a:t>
            </a:r>
            <a:r>
              <a:rPr lang="de-DE" dirty="0" err="1" smtClean="0"/>
              <a:t>for</a:t>
            </a:r>
            <a:r>
              <a:rPr lang="de-DE" dirty="0" smtClean="0"/>
              <a:t> a </a:t>
            </a:r>
            <a:r>
              <a:rPr lang="de-DE" dirty="0" err="1" smtClean="0"/>
              <a:t>converging</a:t>
            </a:r>
            <a:r>
              <a:rPr lang="de-DE" dirty="0" smtClean="0"/>
              <a:t> </a:t>
            </a:r>
            <a:r>
              <a:rPr lang="de-DE" dirty="0" err="1" smtClean="0"/>
              <a:t>collisional</a:t>
            </a:r>
            <a:r>
              <a:rPr lang="de-DE" dirty="0" smtClean="0"/>
              <a:t> </a:t>
            </a:r>
            <a:r>
              <a:rPr lang="de-DE" dirty="0" err="1" smtClean="0"/>
              <a:t>growth</a:t>
            </a:r>
            <a:r>
              <a:rPr lang="de-DE" dirty="0" smtClean="0"/>
              <a:t> </a:t>
            </a:r>
            <a:r>
              <a:rPr lang="de-DE" dirty="0" err="1" smtClean="0"/>
              <a:t>treatment</a:t>
            </a:r>
            <a:r>
              <a:rPr lang="de-DE" dirty="0" smtClean="0"/>
              <a:t>.</a:t>
            </a:r>
          </a:p>
          <a:p>
            <a:r>
              <a:rPr lang="de-DE" dirty="0" smtClean="0"/>
              <a:t>The </a:t>
            </a:r>
            <a:r>
              <a:rPr lang="de-DE" dirty="0" err="1" smtClean="0"/>
              <a:t>column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r>
              <a:rPr lang="de-DE" dirty="0" smtClean="0"/>
              <a:t> </a:t>
            </a:r>
            <a:r>
              <a:rPr lang="de-DE" dirty="0" err="1" smtClean="0"/>
              <a:t>demonstrate</a:t>
            </a:r>
            <a:r>
              <a:rPr lang="de-DE" dirty="0" smtClean="0"/>
              <a:t> a </a:t>
            </a:r>
            <a:r>
              <a:rPr lang="de-DE" dirty="0" err="1" smtClean="0"/>
              <a:t>very</a:t>
            </a:r>
            <a:r>
              <a:rPr lang="de-DE" dirty="0" smtClean="0"/>
              <a:t> </a:t>
            </a:r>
            <a:r>
              <a:rPr lang="de-DE" dirty="0" err="1" smtClean="0"/>
              <a:t>good</a:t>
            </a:r>
            <a:r>
              <a:rPr lang="de-DE" dirty="0" smtClean="0"/>
              <a:t> </a:t>
            </a:r>
            <a:r>
              <a:rPr lang="de-DE" dirty="0" err="1" smtClean="0"/>
              <a:t>agreement</a:t>
            </a:r>
            <a:r>
              <a:rPr lang="de-DE" dirty="0" smtClean="0"/>
              <a:t> </a:t>
            </a:r>
            <a:r>
              <a:rPr lang="de-DE" dirty="0" err="1" smtClean="0"/>
              <a:t>between</a:t>
            </a:r>
            <a:r>
              <a:rPr lang="de-DE" dirty="0" smtClean="0"/>
              <a:t> </a:t>
            </a:r>
            <a:r>
              <a:rPr lang="de-DE" dirty="0" err="1" smtClean="0"/>
              <a:t>established</a:t>
            </a:r>
            <a:r>
              <a:rPr lang="de-DE" dirty="0" smtClean="0"/>
              <a:t> </a:t>
            </a:r>
            <a:r>
              <a:rPr lang="de-DE" dirty="0" err="1" smtClean="0"/>
              <a:t>Eulerian</a:t>
            </a:r>
            <a:r>
              <a:rPr lang="de-DE" dirty="0" smtClean="0"/>
              <a:t> </a:t>
            </a:r>
            <a:r>
              <a:rPr lang="de-DE" dirty="0" err="1" smtClean="0"/>
              <a:t>models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particle-based</a:t>
            </a:r>
            <a:r>
              <a:rPr lang="de-DE" dirty="0" smtClean="0"/>
              <a:t> </a:t>
            </a:r>
            <a:r>
              <a:rPr lang="de-DE" dirty="0" err="1" smtClean="0"/>
              <a:t>approach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AON.</a:t>
            </a:r>
            <a:endParaRPr lang="de-DE" dirty="0"/>
          </a:p>
          <a:p>
            <a:endParaRPr lang="de-DE" sz="800" dirty="0"/>
          </a:p>
          <a:p>
            <a:r>
              <a:rPr lang="de-DE" dirty="0" smtClean="0"/>
              <a:t>More </a:t>
            </a:r>
            <a:r>
              <a:rPr lang="de-DE" dirty="0" err="1" smtClean="0"/>
              <a:t>tests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shown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latter</a:t>
            </a:r>
            <a:r>
              <a:rPr lang="de-DE" dirty="0" smtClean="0"/>
              <a:t> </a:t>
            </a:r>
            <a:r>
              <a:rPr lang="de-DE" dirty="0" err="1" smtClean="0"/>
              <a:t>manuscript</a:t>
            </a:r>
            <a:r>
              <a:rPr lang="de-DE" dirty="0" smtClean="0"/>
              <a:t>: </a:t>
            </a:r>
          </a:p>
          <a:p>
            <a:pPr lvl="1"/>
            <a:r>
              <a:rPr lang="de-DE" sz="2000" dirty="0" smtClean="0"/>
              <a:t>„</a:t>
            </a:r>
            <a:r>
              <a:rPr lang="de-DE" sz="1600" dirty="0" smtClean="0"/>
              <a:t>Linear Sampling“ </a:t>
            </a:r>
            <a:r>
              <a:rPr lang="de-DE" sz="1600" dirty="0" err="1" smtClean="0"/>
              <a:t>vs</a:t>
            </a:r>
            <a:r>
              <a:rPr lang="de-DE" sz="1600" dirty="0" smtClean="0"/>
              <a:t> „</a:t>
            </a:r>
            <a:r>
              <a:rPr lang="de-DE" sz="1600" dirty="0" err="1" smtClean="0"/>
              <a:t>Quadratic</a:t>
            </a:r>
            <a:r>
              <a:rPr lang="de-DE" sz="1600" dirty="0" smtClean="0"/>
              <a:t> Sampling“ </a:t>
            </a:r>
            <a:r>
              <a:rPr lang="de-DE" sz="1600" dirty="0" err="1" smtClean="0"/>
              <a:t>of</a:t>
            </a:r>
            <a:r>
              <a:rPr lang="de-DE" sz="1600" dirty="0" smtClean="0"/>
              <a:t> SIP </a:t>
            </a:r>
            <a:r>
              <a:rPr lang="de-DE" sz="1600" dirty="0" err="1" smtClean="0"/>
              <a:t>combinations</a:t>
            </a:r>
            <a:r>
              <a:rPr lang="de-DE" sz="1600" dirty="0" smtClean="0"/>
              <a:t>.</a:t>
            </a:r>
          </a:p>
          <a:p>
            <a:pPr lvl="1"/>
            <a:r>
              <a:rPr lang="de-DE" sz="1600" dirty="0" err="1" smtClean="0"/>
              <a:t>Usually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collision</a:t>
            </a:r>
            <a:r>
              <a:rPr lang="de-DE" sz="1600" dirty="0" smtClean="0"/>
              <a:t> </a:t>
            </a:r>
            <a:r>
              <a:rPr lang="de-DE" sz="1600" dirty="0" err="1" smtClean="0"/>
              <a:t>growth</a:t>
            </a:r>
            <a:r>
              <a:rPr lang="de-DE" sz="1600" dirty="0" smtClean="0"/>
              <a:t> </a:t>
            </a:r>
            <a:r>
              <a:rPr lang="de-DE" sz="1600" dirty="0" err="1" smtClean="0"/>
              <a:t>algorithms</a:t>
            </a:r>
            <a:r>
              <a:rPr lang="de-DE" sz="1600" dirty="0" smtClean="0"/>
              <a:t> </a:t>
            </a:r>
            <a:r>
              <a:rPr lang="de-DE" sz="1600" dirty="0" err="1" smtClean="0"/>
              <a:t>assume</a:t>
            </a:r>
            <a:r>
              <a:rPr lang="de-DE" sz="1600" dirty="0" smtClean="0"/>
              <a:t> </a:t>
            </a:r>
            <a:r>
              <a:rPr lang="de-DE" sz="1600" dirty="0" err="1" smtClean="0"/>
              <a:t>that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droplets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a SIP </a:t>
            </a:r>
            <a:r>
              <a:rPr lang="de-DE" sz="1600" dirty="0" err="1" smtClean="0"/>
              <a:t>are</a:t>
            </a:r>
            <a:r>
              <a:rPr lang="de-DE" sz="1600" dirty="0" smtClean="0"/>
              <a:t> well-mixed in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grid</a:t>
            </a:r>
            <a:r>
              <a:rPr lang="de-DE" sz="1600" dirty="0" smtClean="0"/>
              <a:t> box </a:t>
            </a:r>
            <a:r>
              <a:rPr lang="de-DE" sz="1600" dirty="0" err="1" smtClean="0"/>
              <a:t>volume</a:t>
            </a:r>
            <a:r>
              <a:rPr lang="de-DE" sz="1600" dirty="0" smtClean="0"/>
              <a:t>.</a:t>
            </a:r>
            <a:br>
              <a:rPr lang="de-DE" sz="1600" dirty="0" smtClean="0"/>
            </a:br>
            <a:r>
              <a:rPr lang="de-DE" sz="1600" dirty="0" smtClean="0"/>
              <a:t>Alternative </a:t>
            </a:r>
            <a:r>
              <a:rPr lang="de-DE" sz="1600" dirty="0" err="1" smtClean="0"/>
              <a:t>approach</a:t>
            </a:r>
            <a:r>
              <a:rPr lang="de-DE" sz="1600" dirty="0" smtClean="0"/>
              <a:t> </a:t>
            </a:r>
            <a:r>
              <a:rPr lang="de-DE" sz="1600" dirty="0" err="1" smtClean="0"/>
              <a:t>based</a:t>
            </a:r>
            <a:r>
              <a:rPr lang="de-DE" sz="1600" dirty="0" smtClean="0"/>
              <a:t> on </a:t>
            </a:r>
            <a:r>
              <a:rPr lang="de-DE" sz="1600" dirty="0" err="1" smtClean="0"/>
              <a:t>Sölch</a:t>
            </a:r>
            <a:r>
              <a:rPr lang="de-DE" sz="1600" dirty="0" smtClean="0"/>
              <a:t> &amp; Kärcher, 2010: Keep </a:t>
            </a:r>
            <a:r>
              <a:rPr lang="de-DE" sz="1600" dirty="0" err="1" smtClean="0"/>
              <a:t>vertical</a:t>
            </a:r>
            <a:r>
              <a:rPr lang="de-DE" sz="1600" dirty="0" smtClean="0"/>
              <a:t> </a:t>
            </a:r>
            <a:r>
              <a:rPr lang="de-DE" sz="1600" dirty="0" err="1" smtClean="0"/>
              <a:t>coordinate</a:t>
            </a:r>
            <a:r>
              <a:rPr lang="de-DE" sz="1600" dirty="0" smtClean="0"/>
              <a:t> </a:t>
            </a:r>
            <a:r>
              <a:rPr lang="de-DE" sz="1600" dirty="0" err="1" smtClean="0"/>
              <a:t>and</a:t>
            </a:r>
            <a:r>
              <a:rPr lang="de-DE" sz="1600" dirty="0" smtClean="0"/>
              <a:t> </a:t>
            </a:r>
            <a:r>
              <a:rPr lang="de-DE" sz="1600" dirty="0" err="1" smtClean="0"/>
              <a:t>assume</a:t>
            </a:r>
            <a:r>
              <a:rPr lang="de-DE" sz="1600" dirty="0" smtClean="0"/>
              <a:t> </a:t>
            </a:r>
            <a:r>
              <a:rPr lang="de-DE" sz="1600" dirty="0" err="1" smtClean="0"/>
              <a:t>that</a:t>
            </a:r>
            <a:r>
              <a:rPr lang="de-DE" sz="1600" dirty="0" smtClean="0"/>
              <a:t> </a:t>
            </a:r>
            <a:r>
              <a:rPr lang="de-DE" sz="1600" dirty="0" err="1" smtClean="0"/>
              <a:t>droplets</a:t>
            </a:r>
            <a:r>
              <a:rPr lang="de-DE" sz="1600" dirty="0" smtClean="0"/>
              <a:t> </a:t>
            </a:r>
            <a:r>
              <a:rPr lang="de-DE" sz="1600" dirty="0" err="1" smtClean="0"/>
              <a:t>are</a:t>
            </a:r>
            <a:r>
              <a:rPr lang="de-DE" sz="1600" dirty="0" smtClean="0"/>
              <a:t> well-mixed in </a:t>
            </a:r>
            <a:r>
              <a:rPr lang="de-DE" sz="1600" dirty="0" err="1" smtClean="0"/>
              <a:t>the</a:t>
            </a:r>
            <a:r>
              <a:rPr lang="de-DE" sz="1600" dirty="0" smtClean="0"/>
              <a:t> horizontal plane. Check </a:t>
            </a:r>
            <a:r>
              <a:rPr lang="de-DE" sz="1600" dirty="0" err="1" smtClean="0"/>
              <a:t>for</a:t>
            </a:r>
            <a:r>
              <a:rPr lang="de-DE" sz="1600" dirty="0" smtClean="0"/>
              <a:t> explicit </a:t>
            </a:r>
            <a:r>
              <a:rPr lang="de-DE" sz="1600" dirty="0" err="1" smtClean="0"/>
              <a:t>overtakes</a:t>
            </a:r>
            <a:r>
              <a:rPr lang="de-DE" sz="1600" dirty="0" smtClean="0"/>
              <a:t>. </a:t>
            </a:r>
            <a:br>
              <a:rPr lang="de-DE" sz="1600" dirty="0" smtClean="0"/>
            </a:br>
            <a:r>
              <a:rPr lang="de-DE" sz="1600" dirty="0" err="1" smtClean="0"/>
              <a:t>Results</a:t>
            </a:r>
            <a:r>
              <a:rPr lang="de-DE" sz="1600" dirty="0" smtClean="0"/>
              <a:t> </a:t>
            </a:r>
            <a:r>
              <a:rPr lang="de-DE" sz="1600" dirty="0" err="1" smtClean="0"/>
              <a:t>between</a:t>
            </a:r>
            <a:r>
              <a:rPr lang="de-DE" sz="1600" dirty="0" smtClean="0"/>
              <a:t> </a:t>
            </a:r>
            <a:r>
              <a:rPr lang="de-DE" sz="1600" dirty="0" err="1" smtClean="0"/>
              <a:t>both</a:t>
            </a:r>
            <a:r>
              <a:rPr lang="de-DE" sz="1600" dirty="0" smtClean="0"/>
              <a:t> </a:t>
            </a:r>
            <a:r>
              <a:rPr lang="de-DE" sz="1600" dirty="0" err="1" smtClean="0"/>
              <a:t>versions</a:t>
            </a:r>
            <a:r>
              <a:rPr lang="de-DE" sz="1600" dirty="0" smtClean="0"/>
              <a:t> </a:t>
            </a:r>
            <a:r>
              <a:rPr lang="de-DE" sz="1600" dirty="0" err="1" smtClean="0"/>
              <a:t>are</a:t>
            </a:r>
            <a:r>
              <a:rPr lang="de-DE" sz="1600" dirty="0" smtClean="0"/>
              <a:t> </a:t>
            </a:r>
            <a:r>
              <a:rPr lang="de-DE" sz="1600" dirty="0" err="1" smtClean="0"/>
              <a:t>small</a:t>
            </a:r>
            <a:r>
              <a:rPr lang="de-DE" sz="1600" dirty="0" smtClean="0"/>
              <a:t>, </a:t>
            </a:r>
            <a:r>
              <a:rPr lang="de-DE" sz="1600" dirty="0" err="1" smtClean="0"/>
              <a:t>implying</a:t>
            </a:r>
            <a:r>
              <a:rPr lang="de-DE" sz="1600" dirty="0" smtClean="0"/>
              <a:t> </a:t>
            </a:r>
            <a:r>
              <a:rPr lang="de-DE" sz="1600" dirty="0" err="1" smtClean="0"/>
              <a:t>that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assumption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„3D-well-mixedness“ </a:t>
            </a:r>
            <a:r>
              <a:rPr lang="de-DE" sz="1600" dirty="0" err="1" smtClean="0"/>
              <a:t>is</a:t>
            </a:r>
            <a:r>
              <a:rPr lang="de-DE" sz="1600" dirty="0" smtClean="0"/>
              <a:t> not </a:t>
            </a:r>
            <a:r>
              <a:rPr lang="de-DE" sz="1600" dirty="0" err="1" smtClean="0"/>
              <a:t>too</a:t>
            </a:r>
            <a:r>
              <a:rPr lang="de-DE" sz="1600" dirty="0" smtClean="0"/>
              <a:t> strong.</a:t>
            </a:r>
          </a:p>
          <a:p>
            <a:pPr lvl="1"/>
            <a:r>
              <a:rPr lang="de-DE" sz="1600" dirty="0" smtClean="0"/>
              <a:t>A </a:t>
            </a:r>
            <a:r>
              <a:rPr lang="de-DE" sz="1600" dirty="0" err="1" smtClean="0"/>
              <a:t>further</a:t>
            </a:r>
            <a:r>
              <a:rPr lang="de-DE" sz="1600" dirty="0" smtClean="0"/>
              <a:t> „real“ </a:t>
            </a:r>
            <a:r>
              <a:rPr lang="de-DE" sz="1600" dirty="0" err="1" smtClean="0"/>
              <a:t>column</a:t>
            </a:r>
            <a:r>
              <a:rPr lang="de-DE" sz="1600" dirty="0" smtClean="0"/>
              <a:t> </a:t>
            </a:r>
            <a:r>
              <a:rPr lang="de-DE" sz="1600" dirty="0" err="1" smtClean="0"/>
              <a:t>model</a:t>
            </a:r>
            <a:r>
              <a:rPr lang="de-DE" sz="1600" dirty="0" smtClean="0"/>
              <a:t> </a:t>
            </a:r>
            <a:r>
              <a:rPr lang="de-DE" sz="1600" dirty="0" err="1" smtClean="0"/>
              <a:t>setup</a:t>
            </a:r>
            <a:r>
              <a:rPr lang="de-DE" sz="1600" dirty="0" smtClean="0"/>
              <a:t> </a:t>
            </a:r>
            <a:r>
              <a:rPr lang="de-DE" sz="1600" dirty="0" err="1" smtClean="0"/>
              <a:t>is</a:t>
            </a:r>
            <a:r>
              <a:rPr lang="de-DE" sz="1600" dirty="0" smtClean="0"/>
              <a:t> </a:t>
            </a:r>
            <a:r>
              <a:rPr lang="de-DE" sz="1600" dirty="0" err="1" smtClean="0"/>
              <a:t>analysed</a:t>
            </a:r>
            <a:r>
              <a:rPr lang="de-DE" sz="1600" dirty="0" smtClean="0"/>
              <a:t>.</a:t>
            </a:r>
          </a:p>
          <a:p>
            <a:pPr lvl="1"/>
            <a:r>
              <a:rPr lang="de-DE" sz="1600" dirty="0" smtClean="0"/>
              <a:t>Due </a:t>
            </a:r>
            <a:r>
              <a:rPr lang="de-DE" sz="1600" dirty="0" err="1" smtClean="0"/>
              <a:t>to</a:t>
            </a:r>
            <a:r>
              <a:rPr lang="de-DE" sz="1600" dirty="0" smtClean="0"/>
              <a:t> a </a:t>
            </a:r>
            <a:r>
              <a:rPr lang="de-DE" sz="1600" dirty="0" err="1" smtClean="0"/>
              <a:t>small</a:t>
            </a:r>
            <a:r>
              <a:rPr lang="de-DE" sz="1600" dirty="0" smtClean="0"/>
              <a:t> </a:t>
            </a:r>
            <a:r>
              <a:rPr lang="de-DE" sz="1600" dirty="0" err="1" smtClean="0"/>
              <a:t>bug</a:t>
            </a:r>
            <a:r>
              <a:rPr lang="de-DE" sz="1600" dirty="0" smtClean="0"/>
              <a:t> in </a:t>
            </a:r>
            <a:r>
              <a:rPr lang="de-DE" sz="1600" dirty="0" err="1" smtClean="0"/>
              <a:t>Unterstrasser</a:t>
            </a:r>
            <a:r>
              <a:rPr lang="de-DE" sz="1600" dirty="0" smtClean="0"/>
              <a:t> et al, 2017, </a:t>
            </a:r>
            <a:r>
              <a:rPr lang="de-DE" sz="1600" dirty="0" err="1" smtClean="0"/>
              <a:t>we</a:t>
            </a:r>
            <a:r>
              <a:rPr lang="de-DE" sz="1600" dirty="0" smtClean="0"/>
              <a:t> </a:t>
            </a:r>
            <a:r>
              <a:rPr lang="de-DE" sz="1600" dirty="0" err="1" smtClean="0"/>
              <a:t>were</a:t>
            </a:r>
            <a:r>
              <a:rPr lang="de-DE" sz="1600" dirty="0" smtClean="0"/>
              <a:t> </a:t>
            </a:r>
            <a:r>
              <a:rPr lang="de-DE" sz="1600" dirty="0" err="1" smtClean="0"/>
              <a:t>too</a:t>
            </a:r>
            <a:r>
              <a:rPr lang="de-DE" sz="1600" dirty="0" smtClean="0"/>
              <a:t> </a:t>
            </a:r>
            <a:r>
              <a:rPr lang="de-DE" sz="1600" dirty="0" err="1" smtClean="0"/>
              <a:t>optimistic</a:t>
            </a:r>
            <a:r>
              <a:rPr lang="de-DE" sz="1600" dirty="0" smtClean="0"/>
              <a:t> </a:t>
            </a:r>
            <a:r>
              <a:rPr lang="de-DE" sz="1600" dirty="0" err="1" smtClean="0"/>
              <a:t>about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convergence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AON. In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corrected</a:t>
            </a:r>
            <a:r>
              <a:rPr lang="de-DE" sz="1600" dirty="0" smtClean="0"/>
              <a:t> </a:t>
            </a:r>
            <a:r>
              <a:rPr lang="de-DE" sz="1600" dirty="0" err="1" smtClean="0"/>
              <a:t>version</a:t>
            </a:r>
            <a:r>
              <a:rPr lang="de-DE" sz="1600" dirty="0" smtClean="0"/>
              <a:t> </a:t>
            </a:r>
            <a:r>
              <a:rPr lang="de-DE" sz="1600" dirty="0" err="1" smtClean="0"/>
              <a:t>used</a:t>
            </a:r>
            <a:r>
              <a:rPr lang="de-DE" sz="1600" dirty="0" smtClean="0"/>
              <a:t> in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present</a:t>
            </a:r>
            <a:r>
              <a:rPr lang="de-DE" sz="1600" dirty="0" smtClean="0"/>
              <a:t> </a:t>
            </a:r>
            <a:r>
              <a:rPr lang="de-DE" sz="1600" dirty="0" err="1" smtClean="0"/>
              <a:t>work</a:t>
            </a:r>
            <a:r>
              <a:rPr lang="de-DE" sz="1600" dirty="0" smtClean="0"/>
              <a:t>, AON </a:t>
            </a:r>
            <a:r>
              <a:rPr lang="de-DE" sz="1600" dirty="0" err="1" smtClean="0"/>
              <a:t>needs</a:t>
            </a:r>
            <a:r>
              <a:rPr lang="de-DE" sz="1600" dirty="0" smtClean="0"/>
              <a:t> </a:t>
            </a:r>
            <a:r>
              <a:rPr lang="de-DE" sz="1600" dirty="0" err="1" smtClean="0"/>
              <a:t>more</a:t>
            </a:r>
            <a:r>
              <a:rPr lang="de-DE" sz="1600" dirty="0" smtClean="0"/>
              <a:t> SIPs </a:t>
            </a:r>
            <a:r>
              <a:rPr lang="de-DE" sz="1600" dirty="0" err="1" smtClean="0"/>
              <a:t>for</a:t>
            </a:r>
            <a:r>
              <a:rPr lang="de-DE" sz="1600" dirty="0" smtClean="0"/>
              <a:t> </a:t>
            </a:r>
            <a:r>
              <a:rPr lang="de-DE" sz="1600" dirty="0" err="1" smtClean="0"/>
              <a:t>convergence</a:t>
            </a:r>
            <a:r>
              <a:rPr lang="de-DE" sz="1600" dirty="0" smtClean="0"/>
              <a:t>.</a:t>
            </a:r>
          </a:p>
          <a:p>
            <a:pPr lvl="1"/>
            <a:endParaRPr lang="de-DE" sz="1400" dirty="0" smtClean="0"/>
          </a:p>
          <a:p>
            <a:r>
              <a:rPr lang="de-DE" dirty="0" smtClean="0"/>
              <a:t>All in all, </a:t>
            </a:r>
            <a:r>
              <a:rPr lang="de-DE" dirty="0" err="1" smtClean="0"/>
              <a:t>our</a:t>
            </a:r>
            <a:r>
              <a:rPr lang="de-DE" dirty="0" smtClean="0"/>
              <a:t> </a:t>
            </a:r>
            <a:r>
              <a:rPr lang="de-DE" dirty="0" err="1" smtClean="0"/>
              <a:t>work</a:t>
            </a:r>
            <a:r>
              <a:rPr lang="de-DE" dirty="0" smtClean="0"/>
              <a:t> </a:t>
            </a:r>
            <a:r>
              <a:rPr lang="de-DE" dirty="0" err="1" smtClean="0"/>
              <a:t>strongly</a:t>
            </a:r>
            <a:r>
              <a:rPr lang="de-DE" dirty="0" smtClean="0"/>
              <a:t> </a:t>
            </a:r>
            <a:r>
              <a:rPr lang="de-DE" dirty="0" err="1" smtClean="0"/>
              <a:t>suggests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besides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realistic</a:t>
            </a:r>
            <a:r>
              <a:rPr lang="de-DE" dirty="0" smtClean="0"/>
              <a:t> </a:t>
            </a:r>
            <a:r>
              <a:rPr lang="de-DE" dirty="0" err="1" smtClean="0"/>
              <a:t>representation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cloud</a:t>
            </a:r>
            <a:r>
              <a:rPr lang="de-DE" dirty="0" smtClean="0"/>
              <a:t> </a:t>
            </a:r>
            <a:r>
              <a:rPr lang="de-DE" dirty="0" err="1" smtClean="0"/>
              <a:t>microphysics</a:t>
            </a:r>
            <a:r>
              <a:rPr lang="de-DE" dirty="0" smtClean="0"/>
              <a:t>, LCMs </a:t>
            </a:r>
            <a:r>
              <a:rPr lang="de-DE" dirty="0" err="1" smtClean="0"/>
              <a:t>might</a:t>
            </a:r>
            <a:r>
              <a:rPr lang="de-DE" dirty="0" smtClean="0"/>
              <a:t> also </a:t>
            </a:r>
            <a:r>
              <a:rPr lang="de-DE" dirty="0" err="1" smtClean="0"/>
              <a:t>become</a:t>
            </a:r>
            <a:r>
              <a:rPr lang="de-DE" dirty="0" smtClean="0"/>
              <a:t> a </a:t>
            </a:r>
            <a:r>
              <a:rPr lang="de-DE" dirty="0" err="1" smtClean="0"/>
              <a:t>computationally</a:t>
            </a:r>
            <a:r>
              <a:rPr lang="de-DE" dirty="0" smtClean="0"/>
              <a:t> </a:t>
            </a:r>
            <a:r>
              <a:rPr lang="de-DE" dirty="0" err="1" smtClean="0"/>
              <a:t>feasible</a:t>
            </a:r>
            <a:r>
              <a:rPr lang="de-DE" dirty="0" smtClean="0"/>
              <a:t> alternative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detailed</a:t>
            </a:r>
            <a:r>
              <a:rPr lang="de-DE" dirty="0" smtClean="0"/>
              <a:t> </a:t>
            </a:r>
            <a:r>
              <a:rPr lang="de-DE" dirty="0" err="1" smtClean="0"/>
              <a:t>cloud</a:t>
            </a:r>
            <a:r>
              <a:rPr lang="de-DE" dirty="0" smtClean="0"/>
              <a:t> </a:t>
            </a:r>
            <a:r>
              <a:rPr lang="de-DE" dirty="0" err="1" smtClean="0"/>
              <a:t>models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past</a:t>
            </a:r>
            <a:r>
              <a:rPr lang="de-DE" dirty="0" smtClean="0"/>
              <a:t>.</a:t>
            </a:r>
            <a:endParaRPr lang="de-DE" dirty="0"/>
          </a:p>
          <a:p>
            <a:pPr marL="0" indent="0">
              <a:buNone/>
            </a:pPr>
            <a:endParaRPr lang="de-DE" sz="1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Unterstrasser et al &gt; Collisional growth in LCMs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GB" noProof="0" smtClean="0"/>
              <a:t>DLR.de  •  Chart </a:t>
            </a:r>
            <a:fld id="{A5AC3FBE-A647-41C9-A8C3-4435ED4FC895}" type="slidenum">
              <a:rPr lang="en-GB" noProof="0" smtClean="0"/>
              <a:pPr>
                <a:defRPr/>
              </a:pPr>
              <a:t>8</a:t>
            </a:fld>
            <a:endParaRPr lang="en-GB" noProof="0" dirty="0"/>
          </a:p>
        </p:txBody>
      </p:sp>
      <p:sp>
        <p:nvSpPr>
          <p:cNvPr id="6" name="Rechteck 5"/>
          <p:cNvSpPr/>
          <p:nvPr/>
        </p:nvSpPr>
        <p:spPr>
          <a:xfrm>
            <a:off x="4585419" y="189434"/>
            <a:ext cx="74641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b="1" dirty="0" smtClean="0"/>
              <a:t>All </a:t>
            </a:r>
            <a:r>
              <a:rPr lang="de-DE" sz="1400" b="1" dirty="0" err="1" smtClean="0"/>
              <a:t>plots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are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taken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from</a:t>
            </a:r>
            <a:r>
              <a:rPr lang="de-DE" sz="1400" b="1" dirty="0" smtClean="0"/>
              <a:t> </a:t>
            </a:r>
            <a:r>
              <a:rPr lang="de-DE" sz="1400" i="1" dirty="0" err="1" smtClean="0"/>
              <a:t>Unterstrasser</a:t>
            </a:r>
            <a:r>
              <a:rPr lang="de-DE" sz="1400" i="1" dirty="0" smtClean="0"/>
              <a:t>, Hoffmann, Lerch, 2020, GMDD: </a:t>
            </a:r>
            <a:r>
              <a:rPr lang="en-US" sz="1400" i="1" dirty="0"/>
              <a:t>Collection/Aggregation in a </a:t>
            </a:r>
            <a:r>
              <a:rPr lang="en-US" sz="1400" i="1" dirty="0" err="1"/>
              <a:t>Lagrangian</a:t>
            </a:r>
            <a:r>
              <a:rPr lang="en-US" sz="1400" i="1" dirty="0"/>
              <a:t> cloud microphysical model</a:t>
            </a:r>
            <a:r>
              <a:rPr lang="en-US" sz="1400" i="1" dirty="0" smtClean="0"/>
              <a:t>: Insights </a:t>
            </a:r>
            <a:r>
              <a:rPr lang="en-US" sz="1400" i="1" dirty="0"/>
              <a:t>from column model applications using LCM1D (v0.9</a:t>
            </a:r>
            <a:r>
              <a:rPr lang="en-US" sz="1400" i="1" dirty="0" smtClean="0"/>
              <a:t>)</a:t>
            </a:r>
            <a:r>
              <a:rPr lang="de-DE" sz="1400" i="1" dirty="0" smtClean="0"/>
              <a:t>, https</a:t>
            </a:r>
            <a:r>
              <a:rPr lang="de-DE" sz="1400" i="1" dirty="0"/>
              <a:t>://</a:t>
            </a:r>
            <a:r>
              <a:rPr lang="de-DE" sz="1400" i="1" dirty="0" smtClean="0"/>
              <a:t>doi.org/10.5194/gmd-2019-343</a:t>
            </a:r>
            <a:endParaRPr lang="de-DE" sz="1400" i="1" dirty="0"/>
          </a:p>
        </p:txBody>
      </p:sp>
    </p:spTree>
    <p:extLst>
      <p:ext uri="{BB962C8B-B14F-4D97-AF65-F5344CB8AC3E}">
        <p14:creationId xmlns:p14="http://schemas.microsoft.com/office/powerpoint/2010/main" val="1474219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LR-Präsentation 16:9 Englisch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tx1"/>
          </a:solidFill>
        </a:ln>
      </a:spPr>
      <a:bodyPr rtlCol="0" anchor="ctr">
        <a:noAutofit/>
      </a:bodyPr>
      <a:lstStyle>
        <a:defPPr algn="ctr">
          <a:defRPr dirty="0" smtClean="0">
            <a:solidFill>
              <a:schemeClr val="tx1"/>
            </a:solidFill>
            <a:latin typeface="Arial" pitchFamily="34" charset="0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tns:customPropertyEditors xmlns:tns="http://schemas.microsoft.com/office/2006/customDocumentInformationPanel">
  <tns:showOnOpen>false</tns:showOnOpen>
  <tns:defaultPropertyEditorNamespace>Standardeigenschaften</tns:defaultPropertyEditorNamespace>
</tns:customPropertyEditors>
</file>

<file path=customXml/itemProps1.xml><?xml version="1.0" encoding="utf-8"?>
<ds:datastoreItem xmlns:ds="http://schemas.openxmlformats.org/officeDocument/2006/customXml" ds:itemID="{95C61B9F-14F0-4AD9-AC81-B8624FAD5FC8}">
  <ds:schemaRefs>
    <ds:schemaRef ds:uri="http://schemas.microsoft.com/office/2006/customDocumentInformationPan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905</Words>
  <Application>Microsoft Office PowerPoint</Application>
  <PresentationFormat>Benutzerdefiniert</PresentationFormat>
  <Paragraphs>98</Paragraphs>
  <Slides>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DLR-Präsentation 16:9 Englisch</vt:lpstr>
      <vt:lpstr>Collisional growth in a Lagrangian cloud model: Findings from column model simulations</vt:lpstr>
      <vt:lpstr>Introduction</vt:lpstr>
      <vt:lpstr>Background: Collisional growth in LCMs</vt:lpstr>
      <vt:lpstr>All-Or-Nothing (AON) Algorithm</vt:lpstr>
      <vt:lpstr>Column model setup</vt:lpstr>
      <vt:lpstr>Box model vs „academic“ column model</vt:lpstr>
      <vt:lpstr>Real column model application</vt:lpstr>
      <vt:lpstr>Conclusions</vt:lpstr>
    </vt:vector>
  </TitlesOfParts>
  <Company>DLR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Unterstraßer, Simon</dc:creator>
  <cp:lastModifiedBy>Unterstraßer, Simon</cp:lastModifiedBy>
  <cp:revision>103</cp:revision>
  <dcterms:created xsi:type="dcterms:W3CDTF">2012-06-19T06:51:55Z</dcterms:created>
  <dcterms:modified xsi:type="dcterms:W3CDTF">2020-05-02T18:39:54Z</dcterms:modified>
</cp:coreProperties>
</file>