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8" r:id="rId1"/>
  </p:sldMasterIdLst>
  <p:sldIdLst>
    <p:sldId id="256" r:id="rId2"/>
    <p:sldId id="271" r:id="rId3"/>
    <p:sldId id="266" r:id="rId4"/>
    <p:sldId id="263" r:id="rId5"/>
    <p:sldId id="265" r:id="rId6"/>
    <p:sldId id="264" r:id="rId7"/>
    <p:sldId id="258" r:id="rId8"/>
    <p:sldId id="259" r:id="rId9"/>
    <p:sldId id="270" r:id="rId10"/>
    <p:sldId id="260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squale marino" initials="pm" lastIdx="5" clrIdx="0">
    <p:extLst>
      <p:ext uri="{19B8F6BF-5375-455C-9EA6-DF929625EA0E}">
        <p15:presenceInfo xmlns:p15="http://schemas.microsoft.com/office/powerpoint/2012/main" userId="e8d8828ab83e61a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Stile medio 4 - Color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Stile medio 4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C89EF96-8CEA-46FF-86C4-4CE0E7609802}" styleName="Stile chiaro 3 - Color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Stile chi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Stile chiaro 2 - Color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DBED569-4797-4DF1-A0F4-6AAB3CD982D8}" styleName="Stile chiaro 3 - Colore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7AC3CCA-C797-4891-BE02-D94E43425B78}" styleName="Stile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D683-EDD8-4916-877D-D6710C05DD7C}" type="datetimeFigureOut">
              <a:rPr lang="it-IT" smtClean="0"/>
              <a:t>04/05/2020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6ECD9F36-E010-4EB8-B172-740CBFB798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4273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D683-EDD8-4916-877D-D6710C05DD7C}" type="datetimeFigureOut">
              <a:rPr lang="it-IT" smtClean="0"/>
              <a:t>04/05/2020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D9F36-E010-4EB8-B172-740CBFB798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3607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D683-EDD8-4916-877D-D6710C05DD7C}" type="datetimeFigureOut">
              <a:rPr lang="it-IT" smtClean="0"/>
              <a:t>04/05/2020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D9F36-E010-4EB8-B172-740CBFB798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1929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D683-EDD8-4916-877D-D6710C05DD7C}" type="datetimeFigureOut">
              <a:rPr lang="it-IT" smtClean="0"/>
              <a:t>04/05/2020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D9F36-E010-4EB8-B172-740CBFB798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58532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32F4D683-EDD8-4916-877D-D6710C05DD7C}" type="datetimeFigureOut">
              <a:rPr lang="it-IT" smtClean="0"/>
              <a:t>04/05/2020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it-IT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6ECD9F36-E010-4EB8-B172-740CBFB798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9615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D683-EDD8-4916-877D-D6710C05DD7C}" type="datetimeFigureOut">
              <a:rPr lang="it-IT" smtClean="0"/>
              <a:t>04/05/2020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D9F36-E010-4EB8-B172-740CBFB798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50419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D683-EDD8-4916-877D-D6710C05DD7C}" type="datetimeFigureOut">
              <a:rPr lang="it-IT" smtClean="0"/>
              <a:t>04/05/2020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D9F36-E010-4EB8-B172-740CBFB798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3425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D683-EDD8-4916-877D-D6710C05DD7C}" type="datetimeFigureOut">
              <a:rPr lang="it-IT" smtClean="0"/>
              <a:t>04/05/2020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D9F36-E010-4EB8-B172-740CBFB798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1444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D683-EDD8-4916-877D-D6710C05DD7C}" type="datetimeFigureOut">
              <a:rPr lang="it-IT" smtClean="0"/>
              <a:t>04/05/2020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D9F36-E010-4EB8-B172-740CBFB798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0706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D683-EDD8-4916-877D-D6710C05DD7C}" type="datetimeFigureOut">
              <a:rPr lang="it-IT" smtClean="0"/>
              <a:t>04/05/2020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D9F36-E010-4EB8-B172-740CBFB798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16968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D683-EDD8-4916-877D-D6710C05DD7C}" type="datetimeFigureOut">
              <a:rPr lang="it-IT" smtClean="0"/>
              <a:t>04/05/2020</a:t>
            </a:fld>
            <a:endParaRPr lang="it-IT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D9F36-E010-4EB8-B172-740CBFB798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9984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32F4D683-EDD8-4916-877D-D6710C05DD7C}" type="datetimeFigureOut">
              <a:rPr lang="it-IT" smtClean="0"/>
              <a:t>04/05/2020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6ECD9F36-E010-4EB8-B172-740CBFB798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90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20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C8CC0534-00BE-4A63-99CF-F714F8C48D34}"/>
              </a:ext>
            </a:extLst>
          </p:cNvPr>
          <p:cNvSpPr/>
          <p:nvPr/>
        </p:nvSpPr>
        <p:spPr>
          <a:xfrm>
            <a:off x="1434902" y="1477109"/>
            <a:ext cx="9256544" cy="25976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500" b="1" i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Hydro-meteorological thresholds based on synthetic dataset for improved prediction of rainfall-induced shallow landslides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54187F79-938B-44C7-B715-830106A4D993}"/>
              </a:ext>
            </a:extLst>
          </p:cNvPr>
          <p:cNvSpPr/>
          <p:nvPr/>
        </p:nvSpPr>
        <p:spPr>
          <a:xfrm>
            <a:off x="3193367" y="4342004"/>
            <a:ext cx="58380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it-IT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Pasquale Marino</a:t>
            </a:r>
            <a:r>
              <a:rPr lang="it-IT" sz="2000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it-IT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David James Peres</a:t>
            </a:r>
            <a:r>
              <a:rPr lang="it-IT" sz="2000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it-IT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Roberto Greco</a:t>
            </a:r>
            <a:r>
              <a:rPr lang="it-IT" sz="2000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it-IT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it-IT" sz="2000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Thom A. Bogaard</a:t>
            </a:r>
            <a:r>
              <a:rPr lang="it-IT" sz="2000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it-IT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69EC46C0-2A70-4661-8212-C1FB5942460A}"/>
              </a:ext>
            </a:extLst>
          </p:cNvPr>
          <p:cNvSpPr/>
          <p:nvPr/>
        </p:nvSpPr>
        <p:spPr>
          <a:xfrm>
            <a:off x="281354" y="5959305"/>
            <a:ext cx="1191064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Dipartimento di ingegneria, Università degli Studi della Campania ‘Luigi Vanvitelli’, via Roma 9, 81031 Aversa (CE),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Italy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>
              <a:spcAft>
                <a:spcPts val="600"/>
              </a:spcAft>
            </a:pPr>
            <a:r>
              <a:rPr lang="en-US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Department of Civil Engineering and Architecture, University of Catania, 95123 Catania, Italy</a:t>
            </a:r>
          </a:p>
          <a:p>
            <a:pPr algn="r">
              <a:spcAft>
                <a:spcPts val="600"/>
              </a:spcAft>
            </a:pPr>
            <a:r>
              <a:rPr lang="en-US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Section Water Resources, Department of Water Management, Faculty of Civil Engineering and Geosciences, Delft University of Technology, PO Box 5048, 2600 GA, Delft, The Netherlands</a:t>
            </a:r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35E8BFCD-F124-482C-94BF-C39C65C7E0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3629464" cy="939474"/>
          </a:xfrm>
          <a:prstGeom prst="rect">
            <a:avLst/>
          </a:prstGeom>
        </p:spPr>
      </p:pic>
      <p:sp>
        <p:nvSpPr>
          <p:cNvPr id="18" name="Rettangolo 17">
            <a:extLst>
              <a:ext uri="{FF2B5EF4-FFF2-40B4-BE49-F238E27FC236}">
                <a16:creationId xmlns:a16="http://schemas.microsoft.com/office/drawing/2014/main" id="{23DD713D-C6B8-49F3-A9EB-341DCE6AD853}"/>
              </a:ext>
            </a:extLst>
          </p:cNvPr>
          <p:cNvSpPr/>
          <p:nvPr/>
        </p:nvSpPr>
        <p:spPr>
          <a:xfrm>
            <a:off x="1280160" y="4457561"/>
            <a:ext cx="81170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Pasquale Marino</a:t>
            </a:r>
            <a:r>
              <a:rPr lang="it-IT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it-IT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David J. Peres</a:t>
            </a:r>
            <a:r>
              <a:rPr lang="it-IT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it-IT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Roberto Greco</a:t>
            </a:r>
            <a:r>
              <a:rPr lang="it-IT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it-IT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,and Thom A. Bogaard</a:t>
            </a:r>
            <a:r>
              <a:rPr lang="it-IT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4EC3FE76-38DB-455D-A14D-6FB085FAAF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55" r="69871" b="-1746"/>
          <a:stretch/>
        </p:blipFill>
        <p:spPr>
          <a:xfrm>
            <a:off x="9533809" y="72766"/>
            <a:ext cx="2658191" cy="775775"/>
          </a:xfrm>
          <a:prstGeom prst="rect">
            <a:avLst/>
          </a:prstGeom>
        </p:spPr>
      </p:pic>
      <p:pic>
        <p:nvPicPr>
          <p:cNvPr id="8" name="Immagine 7" descr="Immagine che contiene disegnando&#10;&#10;Descrizione generata automaticamente">
            <a:extLst>
              <a:ext uri="{FF2B5EF4-FFF2-40B4-BE49-F238E27FC236}">
                <a16:creationId xmlns:a16="http://schemas.microsoft.com/office/drawing/2014/main" id="{1F71C5B7-CDCF-4E25-8A55-D5EDBAF699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776" y="1"/>
            <a:ext cx="2216502" cy="77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5235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88369FA2-F7F5-4F8A-8DCF-F5DA6F58FC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5952" y="787791"/>
            <a:ext cx="7646047" cy="3074406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13483C33-9C5C-47D3-84A7-DC76AB8C182A}"/>
              </a:ext>
            </a:extLst>
          </p:cNvPr>
          <p:cNvSpPr/>
          <p:nvPr/>
        </p:nvSpPr>
        <p:spPr>
          <a:xfrm>
            <a:off x="640169" y="212388"/>
            <a:ext cx="94604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EFFECTS OF UNCERTAINTY IN SOIL MOISTURE INFORMATION 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AADF0BF0-DDEF-407A-8964-B462B22576DA}"/>
              </a:ext>
            </a:extLst>
          </p:cNvPr>
          <p:cNvSpPr/>
          <p:nvPr/>
        </p:nvSpPr>
        <p:spPr>
          <a:xfrm>
            <a:off x="7386578" y="877323"/>
            <a:ext cx="9348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Cervinara</a:t>
            </a:r>
            <a:endParaRPr lang="it-IT" sz="1400" b="1" dirty="0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C950805-D8D0-4322-812B-21AC1AD73B57}"/>
              </a:ext>
            </a:extLst>
          </p:cNvPr>
          <p:cNvSpPr/>
          <p:nvPr/>
        </p:nvSpPr>
        <p:spPr>
          <a:xfrm>
            <a:off x="11126277" y="920094"/>
            <a:ext cx="10230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Giampilieri</a:t>
            </a:r>
            <a:endParaRPr lang="it-IT" sz="1400" b="1" dirty="0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7D750F4C-D26E-4CEA-8BA2-202572A04D21}"/>
              </a:ext>
            </a:extLst>
          </p:cNvPr>
          <p:cNvSpPr/>
          <p:nvPr/>
        </p:nvSpPr>
        <p:spPr>
          <a:xfrm>
            <a:off x="287747" y="1397675"/>
            <a:ext cx="436098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soil moisture data, provided by the infiltration model, have been perturbed by adding to them random errors, and the hydro-meteorological thresholds for landslide prediction have been identified, on the so obtained “non-ideal” data set, by maximization of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TSS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ella 2">
                <a:extLst>
                  <a:ext uri="{FF2B5EF4-FFF2-40B4-BE49-F238E27FC236}">
                    <a16:creationId xmlns:a16="http://schemas.microsoft.com/office/drawing/2014/main" id="{343BF7D8-9FB3-4186-B687-CBA431E767C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2720610"/>
                  </p:ext>
                </p:extLst>
              </p:nvPr>
            </p:nvGraphicFramePr>
            <p:xfrm>
              <a:off x="6273865" y="3862197"/>
              <a:ext cx="5296265" cy="2995803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133175">
                      <a:extLst>
                        <a:ext uri="{9D8B030D-6E8A-4147-A177-3AD203B41FA5}">
                          <a16:colId xmlns:a16="http://schemas.microsoft.com/office/drawing/2014/main" val="2141778397"/>
                        </a:ext>
                      </a:extLst>
                    </a:gridCol>
                    <a:gridCol w="659791">
                      <a:extLst>
                        <a:ext uri="{9D8B030D-6E8A-4147-A177-3AD203B41FA5}">
                          <a16:colId xmlns:a16="http://schemas.microsoft.com/office/drawing/2014/main" val="3913741070"/>
                        </a:ext>
                      </a:extLst>
                    </a:gridCol>
                    <a:gridCol w="869783">
                      <a:extLst>
                        <a:ext uri="{9D8B030D-6E8A-4147-A177-3AD203B41FA5}">
                          <a16:colId xmlns:a16="http://schemas.microsoft.com/office/drawing/2014/main" val="1661780598"/>
                        </a:ext>
                      </a:extLst>
                    </a:gridCol>
                    <a:gridCol w="894358">
                      <a:extLst>
                        <a:ext uri="{9D8B030D-6E8A-4147-A177-3AD203B41FA5}">
                          <a16:colId xmlns:a16="http://schemas.microsoft.com/office/drawing/2014/main" val="4115915232"/>
                        </a:ext>
                      </a:extLst>
                    </a:gridCol>
                    <a:gridCol w="688049">
                      <a:extLst>
                        <a:ext uri="{9D8B030D-6E8A-4147-A177-3AD203B41FA5}">
                          <a16:colId xmlns:a16="http://schemas.microsoft.com/office/drawing/2014/main" val="4124381438"/>
                        </a:ext>
                      </a:extLst>
                    </a:gridCol>
                    <a:gridCol w="1051109">
                      <a:extLst>
                        <a:ext uri="{9D8B030D-6E8A-4147-A177-3AD203B41FA5}">
                          <a16:colId xmlns:a16="http://schemas.microsoft.com/office/drawing/2014/main" val="1799085026"/>
                        </a:ext>
                      </a:extLst>
                    </a:gridCol>
                  </a:tblGrid>
                  <a:tr h="952147"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Error standard deviation,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it-IT" sz="12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sub>
                              </m:sSub>
                            </m:oMath>
                          </a14:m>
                          <a:endParaRPr lang="it-IT" sz="12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(m</a:t>
                          </a:r>
                          <a:r>
                            <a:rPr lang="en-US" sz="1200" baseline="300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 </a:t>
                          </a: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</a:t>
                          </a:r>
                          <a:r>
                            <a:rPr lang="en-US" sz="1200" baseline="300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-3</a:t>
                          </a: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1206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it-IT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it-IT" sz="12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𝜎</m:t>
                                        </m:r>
                                      </m:e>
                                      <m:sub>
                                        <m:r>
                                          <a:rPr lang="en-US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𝑒</m:t>
                                        </m:r>
                                      </m:sub>
                                    </m:sSub>
                                  </m:num>
                                  <m:den>
                                    <m:acc>
                                      <m:accPr>
                                        <m:chr m:val="̅"/>
                                        <m:ctrlPr>
                                          <a:rPr lang="it-IT" sz="12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𝜃</m:t>
                                        </m:r>
                                      </m:e>
                                    </m:acc>
                                  </m:den>
                                </m:f>
                              </m:oMath>
                            </m:oMathPara>
                          </a14:m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TSS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269875" algn="ctr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it-IT" sz="12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N. of </a:t>
                          </a:r>
                          <a:r>
                            <a:rPr lang="it-IT" sz="1200" dirty="0" err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landslides</a:t>
                          </a:r>
                          <a:endParaRPr lang="it-IT" sz="12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63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Missed Alarms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False</a:t>
                          </a:r>
                        </a:p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Alarms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02968280"/>
                      </a:ext>
                    </a:extLst>
                  </a:tr>
                  <a:tr h="215968">
                    <a:tc gridSpan="6"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1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Cervinara</a:t>
                          </a: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indent="-1206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indent="-63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137821147"/>
                      </a:ext>
                    </a:extLst>
                  </a:tr>
                  <a:tr h="215968"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1206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0.947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42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63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301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124545470"/>
                      </a:ext>
                    </a:extLst>
                  </a:tr>
                  <a:tr h="215968"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0.01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1206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0.029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0.944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42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63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437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1173375"/>
                      </a:ext>
                    </a:extLst>
                  </a:tr>
                  <a:tr h="215968"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0.05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1206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0.147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0.940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42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63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633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433031464"/>
                      </a:ext>
                    </a:extLst>
                  </a:tr>
                  <a:tr h="215968">
                    <a:tc gridSpan="6"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1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Giampilieri</a:t>
                          </a: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indent="-1206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indent="-63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930458395"/>
                      </a:ext>
                    </a:extLst>
                  </a:tr>
                  <a:tr h="215968"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1206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0.857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231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63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2431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410732924"/>
                      </a:ext>
                    </a:extLst>
                  </a:tr>
                  <a:tr h="215968"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0.01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1206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0.069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0.848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231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63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12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2435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38606408"/>
                      </a:ext>
                    </a:extLst>
                  </a:tr>
                  <a:tr h="215968"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0.05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1206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0.346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0.687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231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63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28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4654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15525671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ella 2">
                <a:extLst>
                  <a:ext uri="{FF2B5EF4-FFF2-40B4-BE49-F238E27FC236}">
                    <a16:creationId xmlns:a16="http://schemas.microsoft.com/office/drawing/2014/main" id="{343BF7D8-9FB3-4186-B687-CBA431E767C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2720610"/>
                  </p:ext>
                </p:extLst>
              </p:nvPr>
            </p:nvGraphicFramePr>
            <p:xfrm>
              <a:off x="6273865" y="3862197"/>
              <a:ext cx="5296265" cy="2995803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133175">
                      <a:extLst>
                        <a:ext uri="{9D8B030D-6E8A-4147-A177-3AD203B41FA5}">
                          <a16:colId xmlns:a16="http://schemas.microsoft.com/office/drawing/2014/main" val="2141778397"/>
                        </a:ext>
                      </a:extLst>
                    </a:gridCol>
                    <a:gridCol w="659791">
                      <a:extLst>
                        <a:ext uri="{9D8B030D-6E8A-4147-A177-3AD203B41FA5}">
                          <a16:colId xmlns:a16="http://schemas.microsoft.com/office/drawing/2014/main" val="3913741070"/>
                        </a:ext>
                      </a:extLst>
                    </a:gridCol>
                    <a:gridCol w="869783">
                      <a:extLst>
                        <a:ext uri="{9D8B030D-6E8A-4147-A177-3AD203B41FA5}">
                          <a16:colId xmlns:a16="http://schemas.microsoft.com/office/drawing/2014/main" val="1661780598"/>
                        </a:ext>
                      </a:extLst>
                    </a:gridCol>
                    <a:gridCol w="894358">
                      <a:extLst>
                        <a:ext uri="{9D8B030D-6E8A-4147-A177-3AD203B41FA5}">
                          <a16:colId xmlns:a16="http://schemas.microsoft.com/office/drawing/2014/main" val="4115915232"/>
                        </a:ext>
                      </a:extLst>
                    </a:gridCol>
                    <a:gridCol w="688049">
                      <a:extLst>
                        <a:ext uri="{9D8B030D-6E8A-4147-A177-3AD203B41FA5}">
                          <a16:colId xmlns:a16="http://schemas.microsoft.com/office/drawing/2014/main" val="4124381438"/>
                        </a:ext>
                      </a:extLst>
                    </a:gridCol>
                    <a:gridCol w="1051109">
                      <a:extLst>
                        <a:ext uri="{9D8B030D-6E8A-4147-A177-3AD203B41FA5}">
                          <a16:colId xmlns:a16="http://schemas.microsoft.com/office/drawing/2014/main" val="1799085026"/>
                        </a:ext>
                      </a:extLst>
                    </a:gridCol>
                  </a:tblGrid>
                  <a:tr h="1064387"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538" t="-571" r="-368817" b="-190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173148" t="-571" r="-535185" b="-190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TSS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269875" algn="ctr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it-IT" sz="12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N. of </a:t>
                          </a:r>
                          <a:r>
                            <a:rPr lang="it-IT" sz="1200" dirty="0" err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landslides</a:t>
                          </a:r>
                          <a:endParaRPr lang="it-IT" sz="12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63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Missed Alarms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False</a:t>
                          </a:r>
                        </a:p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Alarms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02968280"/>
                      </a:ext>
                    </a:extLst>
                  </a:tr>
                  <a:tr h="241427">
                    <a:tc gridSpan="6"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1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Cervinara</a:t>
                          </a: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indent="-1206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indent="-63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137821147"/>
                      </a:ext>
                    </a:extLst>
                  </a:tr>
                  <a:tr h="241427"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1206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0.947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42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63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301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124545470"/>
                      </a:ext>
                    </a:extLst>
                  </a:tr>
                  <a:tr h="241427"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0.01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1206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0.029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0.944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42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63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437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1173375"/>
                      </a:ext>
                    </a:extLst>
                  </a:tr>
                  <a:tr h="241427"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0.05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1206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0.147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0.940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42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63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633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433031464"/>
                      </a:ext>
                    </a:extLst>
                  </a:tr>
                  <a:tr h="241427">
                    <a:tc gridSpan="6"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1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Giampilieri</a:t>
                          </a: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indent="-1206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indent="-63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930458395"/>
                      </a:ext>
                    </a:extLst>
                  </a:tr>
                  <a:tr h="241427"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1206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0.857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231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63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2431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410732924"/>
                      </a:ext>
                    </a:extLst>
                  </a:tr>
                  <a:tr h="241427"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0.01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1206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0.069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0.848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231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63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12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2435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38606408"/>
                      </a:ext>
                    </a:extLst>
                  </a:tr>
                  <a:tr h="241427"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0.05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1206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0.346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0.687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231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-635"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28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indent="269875"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4654</a:t>
                          </a:r>
                          <a:endParaRPr lang="it-IT" sz="12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15525671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ttangolo 8">
                <a:extLst>
                  <a:ext uri="{FF2B5EF4-FFF2-40B4-BE49-F238E27FC236}">
                    <a16:creationId xmlns:a16="http://schemas.microsoft.com/office/drawing/2014/main" id="{54A5332E-5746-47E1-B763-337CAED43452}"/>
                  </a:ext>
                </a:extLst>
              </p:cNvPr>
              <p:cNvSpPr/>
              <p:nvPr/>
            </p:nvSpPr>
            <p:spPr>
              <a:xfrm>
                <a:off x="284914" y="4152622"/>
                <a:ext cx="3817034" cy="20313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algn="just">
                  <a:spcAft>
                    <a:spcPts val="0"/>
                  </a:spcAft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 lower limit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𝜎</m:t>
                        </m:r>
                      </m:e>
                      <m:sub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0.01 m</a:t>
                </a:r>
                <a:r>
                  <a:rPr lang="en-US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-3</a:t>
                </a:r>
                <a:r>
                  <a:rPr 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 is representative of errors of on-site TDR measurements, and the upper one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𝜎</m:t>
                        </m:r>
                      </m:e>
                      <m:sub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0.05 m</a:t>
                </a:r>
                <a:r>
                  <a:rPr lang="en-US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-3</a:t>
                </a:r>
                <a:r>
                  <a:rPr 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 is the reported uncertainty of the currently available soil moisture retrievals from satellite radar measurements.</a:t>
                </a:r>
                <a:endParaRPr lang="it-IT" sz="1200" dirty="0">
                  <a:solidFill>
                    <a:srgbClr val="000000"/>
                  </a:solidFill>
                  <a:effectLst/>
                  <a:latin typeface="Palatino Linotype" panose="0204050205050503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Rettangolo 8">
                <a:extLst>
                  <a:ext uri="{FF2B5EF4-FFF2-40B4-BE49-F238E27FC236}">
                    <a16:creationId xmlns:a16="http://schemas.microsoft.com/office/drawing/2014/main" id="{54A5332E-5746-47E1-B763-337CAED434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914" y="4152622"/>
                <a:ext cx="3817034" cy="2031325"/>
              </a:xfrm>
              <a:prstGeom prst="rect">
                <a:avLst/>
              </a:prstGeom>
              <a:blipFill>
                <a:blip r:embed="rId4"/>
                <a:stretch>
                  <a:fillRect l="-1118" t="-1502" r="-1278" b="-3604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Immagine 10" descr="Risultati immagini per sentinel 1">
            <a:extLst>
              <a:ext uri="{FF2B5EF4-FFF2-40B4-BE49-F238E27FC236}">
                <a16:creationId xmlns:a16="http://schemas.microsoft.com/office/drawing/2014/main" id="{41C0CA92-16CB-4361-8061-F4F63450C17A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812" y="5514532"/>
            <a:ext cx="1638324" cy="992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Rettangolo 13">
            <a:extLst>
              <a:ext uri="{FF2B5EF4-FFF2-40B4-BE49-F238E27FC236}">
                <a16:creationId xmlns:a16="http://schemas.microsoft.com/office/drawing/2014/main" id="{C569E758-8C4D-40C6-A17E-F496629B3EA4}"/>
              </a:ext>
            </a:extLst>
          </p:cNvPr>
          <p:cNvSpPr/>
          <p:nvPr/>
        </p:nvSpPr>
        <p:spPr>
          <a:xfrm>
            <a:off x="2967597" y="6489165"/>
            <a:ext cx="32828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Soil Moisture Active and Passive (SMAP), NASA</a:t>
            </a:r>
            <a:endParaRPr lang="it-IT" sz="1200" dirty="0"/>
          </a:p>
        </p:txBody>
      </p:sp>
      <p:pic>
        <p:nvPicPr>
          <p:cNvPr id="2050" name="Picture 2" descr="TDR Probes and Installation Tools">
            <a:extLst>
              <a:ext uri="{FF2B5EF4-FFF2-40B4-BE49-F238E27FC236}">
                <a16:creationId xmlns:a16="http://schemas.microsoft.com/office/drawing/2014/main" id="{136AC03D-580E-45DA-A9E8-F1FA288076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474" y="4357840"/>
            <a:ext cx="190500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ttangolo 14">
            <a:extLst>
              <a:ext uri="{FF2B5EF4-FFF2-40B4-BE49-F238E27FC236}">
                <a16:creationId xmlns:a16="http://schemas.microsoft.com/office/drawing/2014/main" id="{D34E0A65-D998-44C0-B514-3678AA9C0F28}"/>
              </a:ext>
            </a:extLst>
          </p:cNvPr>
          <p:cNvSpPr/>
          <p:nvPr/>
        </p:nvSpPr>
        <p:spPr>
          <a:xfrm>
            <a:off x="4979129" y="4904381"/>
            <a:ext cx="94128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TDR probes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39774176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0F7E44DD-06CB-47C7-869D-6B752C121115}"/>
              </a:ext>
            </a:extLst>
          </p:cNvPr>
          <p:cNvSpPr/>
          <p:nvPr/>
        </p:nvSpPr>
        <p:spPr>
          <a:xfrm>
            <a:off x="334107" y="828731"/>
            <a:ext cx="1059156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results show that the improvements depend on climate, soil and geomorphologic features of the area of interest.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case of soils with high water storage and infiltration capacity (</a:t>
            </a:r>
            <a:r>
              <a:rPr lang="en-GB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Cervinara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case), the use of soil moisture information can significantly reduce the number of false alarms. In the case of soils with </a:t>
            </a:r>
            <a:r>
              <a:rPr lang="it-IT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lower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storage capacity and hydraulic conductivity (</a:t>
            </a:r>
            <a:r>
              <a:rPr lang="en-GB" sz="24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Giampilieri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case), the improvement is even stronger, as both false alarms and missed alarms are reduced, though less robust with respect to uncertainty in soil moisture data.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study confirms that antecedent soil moisture is an important causal, and dynamic, predisposing factor for landslide initiation, and therefore a key variable to include in shallow landslide forecasting.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13483C33-9C5C-47D3-84A7-DC76AB8C182A}"/>
              </a:ext>
            </a:extLst>
          </p:cNvPr>
          <p:cNvSpPr/>
          <p:nvPr/>
        </p:nvSpPr>
        <p:spPr>
          <a:xfrm>
            <a:off x="640169" y="212388"/>
            <a:ext cx="2862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Take Home Message</a:t>
            </a: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1E606B53-12D2-47E6-8F29-4E666C6FDE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7647" y="158581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2596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>
            <a:extLst>
              <a:ext uri="{FF2B5EF4-FFF2-40B4-BE49-F238E27FC236}">
                <a16:creationId xmlns:a16="http://schemas.microsoft.com/office/drawing/2014/main" id="{C9952FE3-2174-4CA4-BB91-EAAC8EA94877}"/>
              </a:ext>
            </a:extLst>
          </p:cNvPr>
          <p:cNvSpPr/>
          <p:nvPr/>
        </p:nvSpPr>
        <p:spPr>
          <a:xfrm>
            <a:off x="689317" y="2436420"/>
            <a:ext cx="1028700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READING!!! </a:t>
            </a:r>
            <a:r>
              <a:rPr lang="en-US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FOR ANY QUESTION ASK IN CHAT</a:t>
            </a:r>
            <a:endParaRPr lang="it-IT" sz="4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Tabella 11">
            <a:extLst>
              <a:ext uri="{FF2B5EF4-FFF2-40B4-BE49-F238E27FC236}">
                <a16:creationId xmlns:a16="http://schemas.microsoft.com/office/drawing/2014/main" id="{F1BD4AA8-F7E6-4B52-8AF5-2944C982AFE1}"/>
              </a:ext>
            </a:extLst>
          </p:cNvPr>
          <p:cNvGraphicFramePr>
            <a:graphicFrameLocks noGrp="1"/>
          </p:cNvGraphicFramePr>
          <p:nvPr/>
        </p:nvGraphicFramePr>
        <p:xfrm>
          <a:off x="2147647" y="1585492"/>
          <a:ext cx="2476500" cy="548640"/>
        </p:xfrm>
        <a:graphic>
          <a:graphicData uri="http://schemas.openxmlformats.org/drawingml/2006/table">
            <a:tbl>
              <a:tblPr/>
              <a:tblGrid>
                <a:gridCol w="2476500">
                  <a:extLst>
                    <a:ext uri="{9D8B030D-6E8A-4147-A177-3AD203B41FA5}">
                      <a16:colId xmlns:a16="http://schemas.microsoft.com/office/drawing/2014/main" val="223352592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it-IT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1563665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42554"/>
                  </a:ext>
                </a:extLst>
              </a:tr>
            </a:tbl>
          </a:graphicData>
        </a:graphic>
      </p:graphicFrame>
      <p:sp>
        <p:nvSpPr>
          <p:cNvPr id="13" name="Rectangle 2">
            <a:extLst>
              <a:ext uri="{FF2B5EF4-FFF2-40B4-BE49-F238E27FC236}">
                <a16:creationId xmlns:a16="http://schemas.microsoft.com/office/drawing/2014/main" id="{1E606B53-12D2-47E6-8F29-4E666C6FDE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7647" y="158581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B71C8D84-C536-4565-90AD-1F0E70B9BEA0}"/>
              </a:ext>
            </a:extLst>
          </p:cNvPr>
          <p:cNvSpPr/>
          <p:nvPr/>
        </p:nvSpPr>
        <p:spPr>
          <a:xfrm>
            <a:off x="179362" y="5272190"/>
            <a:ext cx="102870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title:</a:t>
            </a:r>
          </a:p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Marino</a:t>
            </a:r>
            <a:r>
              <a:rPr lang="it-IT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P, Peres DJ, Cancelliere A, Greco R and </a:t>
            </a:r>
            <a:r>
              <a:rPr lang="it-I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Bogaard</a:t>
            </a: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(2020)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Soil moisture information can improve shallow landslide forecasting using the hydrometeorological threshold approach. Landslides, accepted for publication. DOI: </a:t>
            </a: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10.1007/s10346-020-01420-8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E2A7365F-30EF-419A-9D65-B830105E23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3629464" cy="93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245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>
            <a:extLst>
              <a:ext uri="{FF2B5EF4-FFF2-40B4-BE49-F238E27FC236}">
                <a16:creationId xmlns:a16="http://schemas.microsoft.com/office/drawing/2014/main" id="{0843DAE1-6597-432C-8CE0-E6EF0487E268}"/>
              </a:ext>
            </a:extLst>
          </p:cNvPr>
          <p:cNvSpPr/>
          <p:nvPr/>
        </p:nvSpPr>
        <p:spPr>
          <a:xfrm>
            <a:off x="507849" y="183858"/>
            <a:ext cx="2319757" cy="460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GB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HIGHLIGHTS: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15AD465-5774-4CF8-AC98-F7099AB2E0B2}"/>
              </a:ext>
            </a:extLst>
          </p:cNvPr>
          <p:cNvSpPr/>
          <p:nvPr/>
        </p:nvSpPr>
        <p:spPr>
          <a:xfrm>
            <a:off x="266354" y="813566"/>
            <a:ext cx="1059156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Hydro-meteorological thresholds 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 improvement in landslide forecasting, compared to the traditional and widely-used meteorological thresholds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use of soil moisture information, either in near-surface, even more in root-zone, can enhance the capability of forecasting shallow landslides</a:t>
            </a:r>
          </a:p>
          <a:p>
            <a:pPr algn="just"/>
            <a:endParaRPr 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get datasets long enough to carry out statistical analyses, synthetic time series of rainfall and soil cover response have been generated, using a stochastic rainfall model and a physically based infiltration model.</a:t>
            </a:r>
            <a:endParaRPr lang="it-I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0AFBB28D-BA3F-4BE7-8F8E-AAF08CA648DA}"/>
              </a:ext>
            </a:extLst>
          </p:cNvPr>
          <p:cNvSpPr/>
          <p:nvPr/>
        </p:nvSpPr>
        <p:spPr>
          <a:xfrm>
            <a:off x="0" y="5012918"/>
            <a:ext cx="118731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title:</a:t>
            </a:r>
          </a:p>
          <a:p>
            <a:r>
              <a:rPr lang="it-I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Marino</a:t>
            </a:r>
            <a:r>
              <a:rPr lang="it-IT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P, Peres DJ, Cancelliere A, Greco R and </a:t>
            </a:r>
            <a:r>
              <a:rPr lang="it-IT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Bogaard</a:t>
            </a:r>
            <a:r>
              <a:rPr lang="it-I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(2020)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Soil moisture information can improve shallow landslide forecasting using the hydrometeorological threshold approach. Landslides, accepted for publication. DOI: </a:t>
            </a:r>
            <a:r>
              <a:rPr lang="it-I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10.1007/s10346-020-01420-8</a:t>
            </a:r>
          </a:p>
        </p:txBody>
      </p:sp>
    </p:spTree>
    <p:extLst>
      <p:ext uri="{BB962C8B-B14F-4D97-AF65-F5344CB8AC3E}">
        <p14:creationId xmlns:p14="http://schemas.microsoft.com/office/powerpoint/2010/main" val="766785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4283E271-D34A-4825-A436-4A67A2FD6A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687" y="1457342"/>
            <a:ext cx="4257735" cy="30431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6FD0CA8F-0F60-4DCB-A14F-033E2BB4BE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4035" y="1493003"/>
            <a:ext cx="4328901" cy="300751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3663D17D-9511-426C-8194-3ABE54949EB8}"/>
              </a:ext>
            </a:extLst>
          </p:cNvPr>
          <p:cNvSpPr/>
          <p:nvPr/>
        </p:nvSpPr>
        <p:spPr>
          <a:xfrm>
            <a:off x="376057" y="204945"/>
            <a:ext cx="2510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CASE STUDIES 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B8B066C9-D1C1-45E2-AD99-E535365EE5D4}"/>
              </a:ext>
            </a:extLst>
          </p:cNvPr>
          <p:cNvSpPr/>
          <p:nvPr/>
        </p:nvSpPr>
        <p:spPr>
          <a:xfrm>
            <a:off x="1373984" y="800864"/>
            <a:ext cx="40671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Cervinara</a:t>
            </a:r>
            <a:r>
              <a:rPr lang="en-GB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(Campania, Southern Italy)</a:t>
            </a:r>
          </a:p>
          <a:p>
            <a:pPr algn="ctr"/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= 325 mm in 48 </a:t>
            </a:r>
            <a:r>
              <a:rPr lang="it-I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hrs</a:t>
            </a: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(15/16-12-1999)</a:t>
            </a:r>
            <a:r>
              <a:rPr lang="en-GB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it-IT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86CB87EE-1442-4B42-AD0F-D4EFE6E30D97}"/>
              </a:ext>
            </a:extLst>
          </p:cNvPr>
          <p:cNvSpPr/>
          <p:nvPr/>
        </p:nvSpPr>
        <p:spPr>
          <a:xfrm>
            <a:off x="6203851" y="800864"/>
            <a:ext cx="36087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Giampilieri</a:t>
            </a:r>
            <a:r>
              <a:rPr lang="en-GB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(Sicily, Southern Italy)</a:t>
            </a:r>
          </a:p>
          <a:p>
            <a:pPr algn="ctr"/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= 220mm in 7 </a:t>
            </a:r>
            <a:r>
              <a:rPr lang="it-I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hrs</a:t>
            </a: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(1-10-2009)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0179D04C-715B-4A7D-8D17-44D46EA1590C}"/>
              </a:ext>
            </a:extLst>
          </p:cNvPr>
          <p:cNvSpPr/>
          <p:nvPr/>
        </p:nvSpPr>
        <p:spPr>
          <a:xfrm>
            <a:off x="1171724" y="4500514"/>
            <a:ext cx="91312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GB" sz="1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red zones represent the areas affected by debris flows triggered by a rainfall event of 325mm in 48 hours for </a:t>
            </a:r>
            <a:r>
              <a:rPr lang="en-GB" sz="14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Cervinara</a:t>
            </a:r>
            <a:r>
              <a:rPr lang="en-GB" sz="1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and of </a:t>
            </a:r>
            <a:r>
              <a:rPr lang="en-GB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220mm in 7 hours</a:t>
            </a:r>
            <a:endParaRPr lang="it-IT" sz="1050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5AD026AE-B75C-41E7-AA26-1E79ADADD4C5}"/>
              </a:ext>
            </a:extLst>
          </p:cNvPr>
          <p:cNvSpPr/>
          <p:nvPr/>
        </p:nvSpPr>
        <p:spPr>
          <a:xfrm>
            <a:off x="666492" y="5198125"/>
            <a:ext cx="17531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1000"/>
              </a:spcAft>
            </a:pPr>
            <a:r>
              <a:rPr lang="en-GB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Main geotechnical and geometrical characteristics:</a:t>
            </a:r>
            <a:endParaRPr lang="it-IT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ella 5">
                <a:extLst>
                  <a:ext uri="{FF2B5EF4-FFF2-40B4-BE49-F238E27FC236}">
                    <a16:creationId xmlns:a16="http://schemas.microsoft.com/office/drawing/2014/main" id="{C035808F-1806-4A6A-BCDD-9B2A3661F45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69557957"/>
                  </p:ext>
                </p:extLst>
              </p:nvPr>
            </p:nvGraphicFramePr>
            <p:xfrm>
              <a:off x="2419643" y="5023734"/>
              <a:ext cx="8627364" cy="1767246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010581">
                      <a:extLst>
                        <a:ext uri="{9D8B030D-6E8A-4147-A177-3AD203B41FA5}">
                          <a16:colId xmlns:a16="http://schemas.microsoft.com/office/drawing/2014/main" val="854783555"/>
                        </a:ext>
                      </a:extLst>
                    </a:gridCol>
                    <a:gridCol w="1045455">
                      <a:extLst>
                        <a:ext uri="{9D8B030D-6E8A-4147-A177-3AD203B41FA5}">
                          <a16:colId xmlns:a16="http://schemas.microsoft.com/office/drawing/2014/main" val="1686896906"/>
                        </a:ext>
                      </a:extLst>
                    </a:gridCol>
                    <a:gridCol w="948102">
                      <a:extLst>
                        <a:ext uri="{9D8B030D-6E8A-4147-A177-3AD203B41FA5}">
                          <a16:colId xmlns:a16="http://schemas.microsoft.com/office/drawing/2014/main" val="4010571008"/>
                        </a:ext>
                      </a:extLst>
                    </a:gridCol>
                    <a:gridCol w="1111567">
                      <a:extLst>
                        <a:ext uri="{9D8B030D-6E8A-4147-A177-3AD203B41FA5}">
                          <a16:colId xmlns:a16="http://schemas.microsoft.com/office/drawing/2014/main" val="1809923026"/>
                        </a:ext>
                      </a:extLst>
                    </a:gridCol>
                    <a:gridCol w="876177">
                      <a:extLst>
                        <a:ext uri="{9D8B030D-6E8A-4147-A177-3AD203B41FA5}">
                          <a16:colId xmlns:a16="http://schemas.microsoft.com/office/drawing/2014/main" val="3083236650"/>
                        </a:ext>
                      </a:extLst>
                    </a:gridCol>
                    <a:gridCol w="876177">
                      <a:extLst>
                        <a:ext uri="{9D8B030D-6E8A-4147-A177-3AD203B41FA5}">
                          <a16:colId xmlns:a16="http://schemas.microsoft.com/office/drawing/2014/main" val="2549352139"/>
                        </a:ext>
                      </a:extLst>
                    </a:gridCol>
                    <a:gridCol w="876177">
                      <a:extLst>
                        <a:ext uri="{9D8B030D-6E8A-4147-A177-3AD203B41FA5}">
                          <a16:colId xmlns:a16="http://schemas.microsoft.com/office/drawing/2014/main" val="520388955"/>
                        </a:ext>
                      </a:extLst>
                    </a:gridCol>
                    <a:gridCol w="876177">
                      <a:extLst>
                        <a:ext uri="{9D8B030D-6E8A-4147-A177-3AD203B41FA5}">
                          <a16:colId xmlns:a16="http://schemas.microsoft.com/office/drawing/2014/main" val="283906438"/>
                        </a:ext>
                      </a:extLst>
                    </a:gridCol>
                    <a:gridCol w="1006951">
                      <a:extLst>
                        <a:ext uri="{9D8B030D-6E8A-4147-A177-3AD203B41FA5}">
                          <a16:colId xmlns:a16="http://schemas.microsoft.com/office/drawing/2014/main" val="4064420132"/>
                        </a:ext>
                      </a:extLst>
                    </a:gridCol>
                  </a:tblGrid>
                  <a:tr h="85341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Test </a:t>
                          </a:r>
                          <a:r>
                            <a:rPr lang="it-IT" sz="1200" b="0" dirty="0" err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sites</a:t>
                          </a:r>
                          <a:endParaRPr lang="it-IT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Soil dry unit weight,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it-IT" sz="1200" b="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12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𝛾</m:t>
                                  </m:r>
                                </m:e>
                                <m:sub>
                                  <m:r>
                                    <a:rPr lang="it-IT" sz="12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𝑑𝑟𝑦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(N m</a:t>
                          </a:r>
                          <a:r>
                            <a:rPr lang="en-GB" sz="1200" b="0" baseline="300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-3</a:t>
                          </a:r>
                          <a:r>
                            <a:rPr lang="en-GB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it-IT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Soil effective cohesion,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it-IT" sz="1200" b="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it-IT" sz="1200" b="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p>
                                  <m:r>
                                    <a:rPr lang="en-GB" sz="1200" b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</m:oMath>
                          </a14:m>
                          <a:r>
                            <a:rPr lang="en-GB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(kPa)</a:t>
                          </a:r>
                          <a:endParaRPr lang="it-IT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Soil effective friction angle, </a:t>
                          </a:r>
                          <a14:m>
                            <m:oMath xmlns:m="http://schemas.openxmlformats.org/officeDocument/2006/math">
                              <m:r>
                                <a:rPr lang="it-IT" sz="1200" b="0" i="1" smtClean="0">
                                  <a:effectLst/>
                                  <a:latin typeface="Cambria Math" panose="02040503050406030204" pitchFamily="18" charset="0"/>
                                </a:rPr>
                                <m:t>𝜙</m:t>
                              </m:r>
                              <m:r>
                                <a:rPr lang="en-GB" sz="1200" b="0" smtClean="0">
                                  <a:effectLst/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oMath>
                          </a14:m>
                          <a:r>
                            <a:rPr lang="en-GB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(°)</a:t>
                          </a:r>
                          <a:endParaRPr lang="it-IT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200" b="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</a:t>
                          </a:r>
                          <a:r>
                            <a:rPr lang="en-GB" sz="1200" b="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s</a:t>
                          </a:r>
                          <a:endParaRPr lang="it-IT" sz="1200" b="0" kern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200" b="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</a:t>
                          </a:r>
                          <a:r>
                            <a:rPr lang="en-GB" sz="1200" b="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r</a:t>
                          </a:r>
                          <a:endParaRPr lang="it-IT" sz="1200" b="0" kern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200" b="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Ks (m</a:t>
                          </a:r>
                          <a:r>
                            <a:rPr lang="en-GB" sz="1200" b="0" kern="1200" baseline="30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-1</a:t>
                          </a:r>
                          <a:r>
                            <a:rPr lang="en-GB" sz="1200" b="0" kern="1200" baseline="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it-IT" sz="1200" b="0" kern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200" b="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Soil cover, d (m)</a:t>
                          </a:r>
                          <a:endParaRPr lang="it-IT" sz="1200" b="0" kern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 kern="12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Slope</a:t>
                          </a:r>
                          <a:r>
                            <a:rPr lang="it-IT" sz="1200" b="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it-IT" sz="1200" b="0" kern="12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average</a:t>
                          </a:r>
                          <a:r>
                            <a:rPr lang="it-IT" sz="1200" b="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it-IT" sz="1200" b="0" kern="12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inclination</a:t>
                          </a:r>
                          <a:r>
                            <a:rPr lang="it-IT" sz="1200" b="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angle, </a:t>
                          </a:r>
                          <a14:m>
                            <m:oMath xmlns:m="http://schemas.openxmlformats.org/officeDocument/2006/math">
                              <m:r>
                                <a:rPr lang="it-IT" sz="12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Times New Roman" panose="02020603050405020304" pitchFamily="18" charset="0"/>
                                </a:rPr>
                                <m:t>𝛼</m:t>
                              </m:r>
                            </m:oMath>
                          </a14:m>
                          <a:r>
                            <a:rPr lang="it-IT" sz="1200" b="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(°)</a:t>
                          </a: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26555987"/>
                      </a:ext>
                    </a:extLst>
                  </a:tr>
                  <a:tr h="35370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Cervinara </a:t>
                          </a:r>
                          <a:endParaRPr lang="it-IT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6500</a:t>
                          </a:r>
                          <a:endParaRPr lang="it-IT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it-IT" sz="1200" b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38</a:t>
                          </a:r>
                          <a:endParaRPr lang="it-IT" sz="1200" b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b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0.75</a:t>
                          </a:r>
                          <a:endParaRPr lang="it-IT" sz="1000" b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b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0.05</a:t>
                          </a:r>
                          <a:endParaRPr lang="it-IT" sz="1000" b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b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0.29</a:t>
                          </a:r>
                          <a:endParaRPr lang="it-IT" sz="1000" b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1.5 - 2.5</a:t>
                          </a:r>
                          <a:endParaRPr lang="it-IT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40</a:t>
                          </a:r>
                          <a:endParaRPr lang="it-IT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62860910"/>
                      </a:ext>
                    </a:extLst>
                  </a:tr>
                  <a:tr h="3491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Giampilieri </a:t>
                          </a:r>
                          <a:endParaRPr lang="it-IT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15600</a:t>
                          </a:r>
                          <a:endParaRPr lang="it-IT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5.7</a:t>
                          </a:r>
                          <a:endParaRPr lang="it-IT" sz="1200" b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37</a:t>
                          </a:r>
                          <a:endParaRPr lang="it-IT" sz="1200" b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b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0.35</a:t>
                          </a:r>
                          <a:endParaRPr lang="it-IT" sz="1000" b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b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0.045</a:t>
                          </a:r>
                          <a:endParaRPr lang="it-IT" sz="1000" b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b="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0.072</a:t>
                          </a:r>
                          <a:endParaRPr lang="it-IT" sz="1000" b="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1.5 - 2.5</a:t>
                          </a:r>
                          <a:endParaRPr lang="it-IT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35 - 45</a:t>
                          </a:r>
                          <a:endParaRPr lang="it-IT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1287623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ella 5">
                <a:extLst>
                  <a:ext uri="{FF2B5EF4-FFF2-40B4-BE49-F238E27FC236}">
                    <a16:creationId xmlns:a16="http://schemas.microsoft.com/office/drawing/2014/main" id="{C035808F-1806-4A6A-BCDD-9B2A3661F45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69557957"/>
                  </p:ext>
                </p:extLst>
              </p:nvPr>
            </p:nvGraphicFramePr>
            <p:xfrm>
              <a:off x="2419643" y="5023734"/>
              <a:ext cx="8627364" cy="1767246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010581">
                      <a:extLst>
                        <a:ext uri="{9D8B030D-6E8A-4147-A177-3AD203B41FA5}">
                          <a16:colId xmlns:a16="http://schemas.microsoft.com/office/drawing/2014/main" val="854783555"/>
                        </a:ext>
                      </a:extLst>
                    </a:gridCol>
                    <a:gridCol w="1045455">
                      <a:extLst>
                        <a:ext uri="{9D8B030D-6E8A-4147-A177-3AD203B41FA5}">
                          <a16:colId xmlns:a16="http://schemas.microsoft.com/office/drawing/2014/main" val="1686896906"/>
                        </a:ext>
                      </a:extLst>
                    </a:gridCol>
                    <a:gridCol w="948102">
                      <a:extLst>
                        <a:ext uri="{9D8B030D-6E8A-4147-A177-3AD203B41FA5}">
                          <a16:colId xmlns:a16="http://schemas.microsoft.com/office/drawing/2014/main" val="4010571008"/>
                        </a:ext>
                      </a:extLst>
                    </a:gridCol>
                    <a:gridCol w="1111567">
                      <a:extLst>
                        <a:ext uri="{9D8B030D-6E8A-4147-A177-3AD203B41FA5}">
                          <a16:colId xmlns:a16="http://schemas.microsoft.com/office/drawing/2014/main" val="1809923026"/>
                        </a:ext>
                      </a:extLst>
                    </a:gridCol>
                    <a:gridCol w="876177">
                      <a:extLst>
                        <a:ext uri="{9D8B030D-6E8A-4147-A177-3AD203B41FA5}">
                          <a16:colId xmlns:a16="http://schemas.microsoft.com/office/drawing/2014/main" val="3083236650"/>
                        </a:ext>
                      </a:extLst>
                    </a:gridCol>
                    <a:gridCol w="876177">
                      <a:extLst>
                        <a:ext uri="{9D8B030D-6E8A-4147-A177-3AD203B41FA5}">
                          <a16:colId xmlns:a16="http://schemas.microsoft.com/office/drawing/2014/main" val="2549352139"/>
                        </a:ext>
                      </a:extLst>
                    </a:gridCol>
                    <a:gridCol w="876177">
                      <a:extLst>
                        <a:ext uri="{9D8B030D-6E8A-4147-A177-3AD203B41FA5}">
                          <a16:colId xmlns:a16="http://schemas.microsoft.com/office/drawing/2014/main" val="520388955"/>
                        </a:ext>
                      </a:extLst>
                    </a:gridCol>
                    <a:gridCol w="876177">
                      <a:extLst>
                        <a:ext uri="{9D8B030D-6E8A-4147-A177-3AD203B41FA5}">
                          <a16:colId xmlns:a16="http://schemas.microsoft.com/office/drawing/2014/main" val="283906438"/>
                        </a:ext>
                      </a:extLst>
                    </a:gridCol>
                    <a:gridCol w="1006951">
                      <a:extLst>
                        <a:ext uri="{9D8B030D-6E8A-4147-A177-3AD203B41FA5}">
                          <a16:colId xmlns:a16="http://schemas.microsoft.com/office/drawing/2014/main" val="4064420132"/>
                        </a:ext>
                      </a:extLst>
                    </a:gridCol>
                  </a:tblGrid>
                  <a:tr h="106438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Test </a:t>
                          </a:r>
                          <a:r>
                            <a:rPr lang="it-IT" sz="1200" b="0" dirty="0" err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sites</a:t>
                          </a:r>
                          <a:endParaRPr lang="it-IT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97093" t="-571" r="-628488" b="-69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218710" t="-571" r="-597419" b="-69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269945" t="-571" r="-406011" b="-69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200" b="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</a:t>
                          </a:r>
                          <a:r>
                            <a:rPr lang="en-GB" sz="1200" b="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s</a:t>
                          </a:r>
                          <a:endParaRPr lang="it-IT" sz="1200" b="0" kern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200" b="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  <a:sym typeface="Symbol" panose="05050102010706020507" pitchFamily="18" charset="2"/>
                            </a:rPr>
                            <a:t></a:t>
                          </a:r>
                          <a:r>
                            <a:rPr lang="en-GB" sz="1200" b="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r</a:t>
                          </a:r>
                          <a:endParaRPr lang="it-IT" sz="1200" b="0" kern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200" b="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Ks (m</a:t>
                          </a:r>
                          <a:r>
                            <a:rPr lang="en-GB" sz="1200" b="0" kern="1200" baseline="30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-1</a:t>
                          </a:r>
                          <a:r>
                            <a:rPr lang="en-GB" sz="1200" b="0" kern="1200" baseline="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it-IT" sz="1200" b="0" kern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200" b="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Soil cover, d (m)</a:t>
                          </a:r>
                          <a:endParaRPr lang="it-IT" sz="1200" b="0" kern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759394" t="-571" r="-1212" b="-697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26555987"/>
                      </a:ext>
                    </a:extLst>
                  </a:tr>
                  <a:tr h="35370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Cervinara </a:t>
                          </a:r>
                          <a:endParaRPr lang="it-IT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6500</a:t>
                          </a:r>
                          <a:endParaRPr lang="it-IT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it-IT" sz="1200" b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38</a:t>
                          </a:r>
                          <a:endParaRPr lang="it-IT" sz="1200" b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b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0.75</a:t>
                          </a:r>
                          <a:endParaRPr lang="it-IT" sz="1000" b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b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0.05</a:t>
                          </a:r>
                          <a:endParaRPr lang="it-IT" sz="1000" b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b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0.29</a:t>
                          </a:r>
                          <a:endParaRPr lang="it-IT" sz="1000" b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1.5 - 2.5</a:t>
                          </a:r>
                          <a:endParaRPr lang="it-IT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40</a:t>
                          </a:r>
                          <a:endParaRPr lang="it-IT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62860910"/>
                      </a:ext>
                    </a:extLst>
                  </a:tr>
                  <a:tr h="34915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Giampilieri </a:t>
                          </a:r>
                          <a:endParaRPr lang="it-IT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15600</a:t>
                          </a:r>
                          <a:endParaRPr lang="it-IT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5.7</a:t>
                          </a:r>
                          <a:endParaRPr lang="it-IT" sz="1200" b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37</a:t>
                          </a:r>
                          <a:endParaRPr lang="it-IT" sz="1200" b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b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0.35</a:t>
                          </a:r>
                          <a:endParaRPr lang="it-IT" sz="1000" b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b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0.045</a:t>
                          </a:r>
                          <a:endParaRPr lang="it-IT" sz="1000" b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 b="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0.072</a:t>
                          </a:r>
                          <a:endParaRPr lang="it-IT" sz="1000" b="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1.5 - 2.5</a:t>
                          </a:r>
                          <a:endParaRPr lang="it-IT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2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35 - 45</a:t>
                          </a:r>
                          <a:endParaRPr lang="it-IT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1287623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813743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6FF4F6A7-7F09-4773-85A0-092EB1C77D22}"/>
              </a:ext>
            </a:extLst>
          </p:cNvPr>
          <p:cNvSpPr/>
          <p:nvPr/>
        </p:nvSpPr>
        <p:spPr>
          <a:xfrm>
            <a:off x="640172" y="212388"/>
            <a:ext cx="37911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RAINFALL DATASET</a:t>
            </a:r>
          </a:p>
        </p:txBody>
      </p:sp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12E56772-3C8A-413A-BE85-81EA788584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499770"/>
              </p:ext>
            </p:extLst>
          </p:nvPr>
        </p:nvGraphicFramePr>
        <p:xfrm>
          <a:off x="4431323" y="957983"/>
          <a:ext cx="7130429" cy="5262845"/>
        </p:xfrm>
        <a:graphic>
          <a:graphicData uri="http://schemas.openxmlformats.org/drawingml/2006/table">
            <a:tbl>
              <a:tblPr firstRow="1" firstCol="1" bandRow="1"/>
              <a:tblGrid>
                <a:gridCol w="959543">
                  <a:extLst>
                    <a:ext uri="{9D8B030D-6E8A-4147-A177-3AD203B41FA5}">
                      <a16:colId xmlns:a16="http://schemas.microsoft.com/office/drawing/2014/main" val="3770316813"/>
                    </a:ext>
                  </a:extLst>
                </a:gridCol>
                <a:gridCol w="948966">
                  <a:extLst>
                    <a:ext uri="{9D8B030D-6E8A-4147-A177-3AD203B41FA5}">
                      <a16:colId xmlns:a16="http://schemas.microsoft.com/office/drawing/2014/main" val="2453639425"/>
                    </a:ext>
                  </a:extLst>
                </a:gridCol>
                <a:gridCol w="737093">
                  <a:extLst>
                    <a:ext uri="{9D8B030D-6E8A-4147-A177-3AD203B41FA5}">
                      <a16:colId xmlns:a16="http://schemas.microsoft.com/office/drawing/2014/main" val="842461030"/>
                    </a:ext>
                  </a:extLst>
                </a:gridCol>
                <a:gridCol w="1020335">
                  <a:extLst>
                    <a:ext uri="{9D8B030D-6E8A-4147-A177-3AD203B41FA5}">
                      <a16:colId xmlns:a16="http://schemas.microsoft.com/office/drawing/2014/main" val="2968937510"/>
                    </a:ext>
                  </a:extLst>
                </a:gridCol>
                <a:gridCol w="949441">
                  <a:extLst>
                    <a:ext uri="{9D8B030D-6E8A-4147-A177-3AD203B41FA5}">
                      <a16:colId xmlns:a16="http://schemas.microsoft.com/office/drawing/2014/main" val="3966820996"/>
                    </a:ext>
                  </a:extLst>
                </a:gridCol>
                <a:gridCol w="835387">
                  <a:extLst>
                    <a:ext uri="{9D8B030D-6E8A-4147-A177-3AD203B41FA5}">
                      <a16:colId xmlns:a16="http://schemas.microsoft.com/office/drawing/2014/main" val="2424368202"/>
                    </a:ext>
                  </a:extLst>
                </a:gridCol>
                <a:gridCol w="836128">
                  <a:extLst>
                    <a:ext uri="{9D8B030D-6E8A-4147-A177-3AD203B41FA5}">
                      <a16:colId xmlns:a16="http://schemas.microsoft.com/office/drawing/2014/main" val="3619888821"/>
                    </a:ext>
                  </a:extLst>
                </a:gridCol>
                <a:gridCol w="843536">
                  <a:extLst>
                    <a:ext uri="{9D8B030D-6E8A-4147-A177-3AD203B41FA5}">
                      <a16:colId xmlns:a16="http://schemas.microsoft.com/office/drawing/2014/main" val="2277583459"/>
                    </a:ext>
                  </a:extLst>
                </a:gridCol>
              </a:tblGrid>
              <a:tr h="3248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Rain gauge</a:t>
                      </a:r>
                      <a:endParaRPr lang="it-IT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Cervinara</a:t>
                      </a:r>
                      <a:r>
                        <a:rPr lang="en-GB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(Campania)</a:t>
                      </a:r>
                      <a:endParaRPr lang="it-IT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2123220"/>
                  </a:ext>
                </a:extLst>
              </a:tr>
              <a:tr h="6872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Season</a:t>
                      </a:r>
                      <a:endParaRPr lang="it-IT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September</a:t>
                      </a:r>
                      <a:endParaRPr lang="it-IT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October</a:t>
                      </a:r>
                      <a:endParaRPr lang="it-IT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November</a:t>
                      </a:r>
                      <a:endParaRPr lang="it-IT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December-March</a:t>
                      </a:r>
                      <a:endParaRPr lang="it-IT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April</a:t>
                      </a:r>
                      <a:endParaRPr lang="it-IT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May-June</a:t>
                      </a:r>
                      <a:endParaRPr lang="it-IT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July-August</a:t>
                      </a:r>
                      <a:endParaRPr lang="it-IT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285819"/>
                  </a:ext>
                </a:extLst>
              </a:tr>
              <a:tr h="3228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</a:t>
                      </a:r>
                      <a:r>
                        <a:rPr lang="en-GB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(h</a:t>
                      </a:r>
                      <a:r>
                        <a:rPr lang="en-GB" sz="1300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</a:t>
                      </a:r>
                      <a:r>
                        <a:rPr lang="en-GB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it-IT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0.00524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0.00257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0.00809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0.00386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0.00900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4280298"/>
                  </a:ext>
                </a:extLst>
              </a:tr>
              <a:tr h="3228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 i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</a:t>
                      </a:r>
                      <a:endParaRPr lang="it-IT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2.684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36.4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2.601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38.7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21.6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1.396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0688114"/>
                  </a:ext>
                </a:extLst>
              </a:tr>
              <a:tr h="3228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 i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</a:t>
                      </a: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(h</a:t>
                      </a:r>
                      <a:r>
                        <a:rPr lang="en-GB" sz="1300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</a:t>
                      </a: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it-IT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867612"/>
                  </a:ext>
                </a:extLst>
              </a:tr>
              <a:tr h="3228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 i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</a:t>
                      </a: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(h</a:t>
                      </a:r>
                      <a:r>
                        <a:rPr lang="en-GB" sz="1300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</a:t>
                      </a: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it-IT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1.411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57.3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1.430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8.59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1.231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4500838"/>
                  </a:ext>
                </a:extLst>
              </a:tr>
              <a:tr h="3228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 i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</a:t>
                      </a: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(h</a:t>
                      </a:r>
                      <a:r>
                        <a:rPr lang="en-GB" sz="1300" baseline="30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 </a:t>
                      </a: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lang="en-GB" sz="1300" baseline="30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-b</a:t>
                      </a: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it-IT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0.0471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0.967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4500485"/>
                  </a:ext>
                </a:extLst>
              </a:tr>
              <a:tr h="3248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Rain gauge</a:t>
                      </a:r>
                      <a:endParaRPr lang="it-IT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Giampilieri</a:t>
                      </a:r>
                      <a:r>
                        <a:rPr lang="en-GB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(Sicily)</a:t>
                      </a:r>
                      <a:endParaRPr lang="it-IT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3800717"/>
                  </a:ext>
                </a:extLst>
              </a:tr>
              <a:tr h="6872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Season</a:t>
                      </a:r>
                      <a:endParaRPr lang="it-IT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September-October</a:t>
                      </a:r>
                      <a:endParaRPr lang="it-IT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November</a:t>
                      </a:r>
                      <a:endParaRPr lang="it-IT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December</a:t>
                      </a:r>
                      <a:endParaRPr lang="it-IT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January-March</a:t>
                      </a:r>
                      <a:endParaRPr lang="it-IT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April-August</a:t>
                      </a:r>
                      <a:endParaRPr lang="it-IT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260554"/>
                  </a:ext>
                </a:extLst>
              </a:tr>
              <a:tr h="3248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 i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</a:t>
                      </a: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(h</a:t>
                      </a:r>
                      <a:r>
                        <a:rPr lang="en-GB" sz="1300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</a:t>
                      </a: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it-IT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0.00149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0.00319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it-IT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739742"/>
                  </a:ext>
                </a:extLst>
              </a:tr>
              <a:tr h="3248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 i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</a:t>
                      </a:r>
                      <a:endParaRPr lang="it-IT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1.57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42.4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42.6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44.3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it-IT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39579"/>
                  </a:ext>
                </a:extLst>
              </a:tr>
              <a:tr h="3248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 i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</a:t>
                      </a: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(h</a:t>
                      </a:r>
                      <a:r>
                        <a:rPr lang="en-GB" sz="1300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</a:t>
                      </a: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it-IT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0.00596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0.00988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0.0102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it-IT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5230492"/>
                  </a:ext>
                </a:extLst>
              </a:tr>
              <a:tr h="3248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 i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</a:t>
                      </a: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(h</a:t>
                      </a:r>
                      <a:r>
                        <a:rPr lang="en-GB" sz="1300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</a:t>
                      </a: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it-IT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0.941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0.677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it-IT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8128065"/>
                  </a:ext>
                </a:extLst>
              </a:tr>
              <a:tr h="3248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 i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</a:t>
                      </a: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(h</a:t>
                      </a:r>
                      <a:r>
                        <a:rPr lang="en-GB" sz="1300" baseline="30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 </a:t>
                      </a: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lang="en-GB" sz="1300" baseline="30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-b</a:t>
                      </a: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it-IT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0.693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1.035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1.134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it-IT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5241014"/>
                  </a:ext>
                </a:extLst>
              </a:tr>
            </a:tbl>
          </a:graphicData>
        </a:graphic>
      </p:graphicFrame>
      <p:sp>
        <p:nvSpPr>
          <p:cNvPr id="11" name="Rettangolo 10">
            <a:extLst>
              <a:ext uri="{FF2B5EF4-FFF2-40B4-BE49-F238E27FC236}">
                <a16:creationId xmlns:a16="http://schemas.microsoft.com/office/drawing/2014/main" id="{E6824524-8F5E-4484-A608-DC2219E10B7C}"/>
              </a:ext>
            </a:extLst>
          </p:cNvPr>
          <p:cNvSpPr/>
          <p:nvPr/>
        </p:nvSpPr>
        <p:spPr>
          <a:xfrm>
            <a:off x="436099" y="788638"/>
            <a:ext cx="3439643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hourly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rainfall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series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been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generated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the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Neyman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-Scott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Rectangular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Pulse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(NSRP) model (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Neyman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Scott 1958).</a:t>
            </a:r>
          </a:p>
          <a:p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parameters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been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calibrated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based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on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data 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available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from 1</a:t>
            </a:r>
            <a:r>
              <a:rPr lang="it-IT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January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2001 to 31</a:t>
            </a:r>
            <a:r>
              <a:rPr lang="it-IT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December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2017 with time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resolution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10 minutes for the case study of Cervinara, and from 1</a:t>
            </a:r>
            <a:r>
              <a:rPr lang="it-IT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2002 to 31</a:t>
            </a:r>
            <a:r>
              <a:rPr lang="it-IT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December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2013 with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hourly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resolution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Giampilieri.</a:t>
            </a:r>
            <a:endParaRPr lang="it-IT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07250D73-B02A-464D-A8B2-DA164F2AC372}"/>
              </a:ext>
            </a:extLst>
          </p:cNvPr>
          <p:cNvSpPr/>
          <p:nvPr/>
        </p:nvSpPr>
        <p:spPr>
          <a:xfrm>
            <a:off x="4332848" y="611539"/>
            <a:ext cx="73033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6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Seasonally calibrated parameters of the NSRP model of rainfall for the two test sites</a:t>
            </a:r>
            <a:endParaRPr lang="it-IT" sz="1600" b="1" i="1" dirty="0"/>
          </a:p>
        </p:txBody>
      </p:sp>
    </p:spTree>
    <p:extLst>
      <p:ext uri="{BB962C8B-B14F-4D97-AF65-F5344CB8AC3E}">
        <p14:creationId xmlns:p14="http://schemas.microsoft.com/office/powerpoint/2010/main" val="2804660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6FF4F6A7-7F09-4773-85A0-092EB1C77D22}"/>
              </a:ext>
            </a:extLst>
          </p:cNvPr>
          <p:cNvSpPr/>
          <p:nvPr/>
        </p:nvSpPr>
        <p:spPr>
          <a:xfrm>
            <a:off x="640171" y="212388"/>
            <a:ext cx="110656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PHYSICALLY BASED MODEL OF INFILTRATION AND DRAINAGE PROCESSES IN THE UNSATURATED SLOPE COVER 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E83C81AF-1E4D-4774-A83C-98E2EF37C4D7}"/>
              </a:ext>
            </a:extLst>
          </p:cNvPr>
          <p:cNvSpPr/>
          <p:nvPr/>
        </p:nvSpPr>
        <p:spPr>
          <a:xfrm>
            <a:off x="239687" y="5707539"/>
            <a:ext cx="105132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parameters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been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assigned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according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available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laboratory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field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observations</a:t>
            </a:r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ttangolo 6">
                <a:extLst>
                  <a:ext uri="{FF2B5EF4-FFF2-40B4-BE49-F238E27FC236}">
                    <a16:creationId xmlns:a16="http://schemas.microsoft.com/office/drawing/2014/main" id="{3C8DB068-8AE1-440A-B5CC-8147C984A012}"/>
                  </a:ext>
                </a:extLst>
              </p:cNvPr>
              <p:cNvSpPr/>
              <p:nvPr/>
            </p:nvSpPr>
            <p:spPr>
              <a:xfrm>
                <a:off x="777533" y="2310472"/>
                <a:ext cx="3274230" cy="10258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it-IT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m:rPr>
                              <m:sty m:val="p"/>
                            </m:rPr>
                            <a:rPr lang="en-GB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θ</m:t>
                          </m:r>
                        </m:num>
                        <m:den>
                          <m:r>
                            <a:rPr lang="en-GB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m:rPr>
                              <m:sty m:val="p"/>
                            </m:rPr>
                            <a:rPr lang="en-GB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</m:den>
                      </m:f>
                      <m:r>
                        <a:rPr lang="en-GB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it-IT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en-GB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it-IT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it-IT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it-IT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GB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d>
                            <m:dPr>
                              <m:ctrlPr>
                                <a:rPr lang="it-IT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it-IT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GB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ψ</m:t>
                                  </m:r>
                                </m:num>
                                <m:den>
                                  <m:r>
                                    <a:rPr lang="en-GB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a:rPr lang="it-IT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den>
                              </m:f>
                              <m:r>
                                <a:rPr lang="en-GB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GB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cosα</m:t>
                              </m:r>
                            </m:e>
                          </m:d>
                        </m:e>
                      </m:d>
                      <m:r>
                        <a:rPr lang="en-GB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GB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S</m:t>
                      </m:r>
                    </m:oMath>
                  </m:oMathPara>
                </a14:m>
                <a:endParaRPr lang="it-IT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ttangolo 6">
                <a:extLst>
                  <a:ext uri="{FF2B5EF4-FFF2-40B4-BE49-F238E27FC236}">
                    <a16:creationId xmlns:a16="http://schemas.microsoft.com/office/drawing/2014/main" id="{3C8DB068-8AE1-440A-B5CC-8147C984A0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533" y="2310472"/>
                <a:ext cx="3274230" cy="102585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ttangolo 9">
            <a:extLst>
              <a:ext uri="{FF2B5EF4-FFF2-40B4-BE49-F238E27FC236}">
                <a16:creationId xmlns:a16="http://schemas.microsoft.com/office/drawing/2014/main" id="{30862FD1-FF93-4880-829B-480203A40B2E}"/>
              </a:ext>
            </a:extLst>
          </p:cNvPr>
          <p:cNvSpPr/>
          <p:nvPr/>
        </p:nvSpPr>
        <p:spPr>
          <a:xfrm>
            <a:off x="380364" y="1327694"/>
            <a:ext cx="73427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modelling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the flows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been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carried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out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using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1D Richards’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equation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(Richards  1931),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implemented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HYDRUS-1D software (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Šimůnek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et al. 2008):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6B11A12B-921E-4B9F-BAE5-ECBDEB439E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5372" y="1850241"/>
            <a:ext cx="5291470" cy="321925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ttangolo 11">
                <a:extLst>
                  <a:ext uri="{FF2B5EF4-FFF2-40B4-BE49-F238E27FC236}">
                    <a16:creationId xmlns:a16="http://schemas.microsoft.com/office/drawing/2014/main" id="{73FAF978-F97E-44F5-BC9F-D8F22675A3AF}"/>
                  </a:ext>
                </a:extLst>
              </p:cNvPr>
              <p:cNvSpPr/>
              <p:nvPr/>
            </p:nvSpPr>
            <p:spPr>
              <a:xfrm>
                <a:off x="380363" y="3801251"/>
                <a:ext cx="6555009" cy="16140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Leakage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component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the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soil-bedrock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interface</a:t>
                </a:r>
                <a:r>
                  <a:rPr lang="it-IT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GB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has been approximated by the following equation:</a:t>
                </a:r>
              </a:p>
              <a:p>
                <a:r>
                  <a:rPr lang="en-GB" dirty="0"/>
                  <a:t>     </a:t>
                </a:r>
              </a:p>
              <a:p>
                <a:r>
                  <a:rPr lang="en-GB" dirty="0"/>
                  <a:t>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ctrlPr>
                          <a:rPr lang="it-IT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it-IT" i="1">
                            <a:latin typeface="Cambria Math" panose="02040503050406030204" pitchFamily="18" charset="0"/>
                          </a:rPr>
                          <m:t>q</m:t>
                        </m:r>
                        <m:d>
                          <m:dPr>
                            <m:ctrlPr>
                              <a:rPr lang="it-I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it-IT" i="1">
                                <a:latin typeface="Cambria Math" panose="02040503050406030204" pitchFamily="18" charset="0"/>
                              </a:rPr>
                              <m:t>ψ</m:t>
                            </m:r>
                          </m:e>
                        </m:d>
                        <m:r>
                          <a:rPr lang="it-IT" i="1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it-I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it-IT" i="1">
                                <a:latin typeface="Cambria Math" panose="02040503050406030204" pitchFamily="18" charset="0"/>
                              </a:rPr>
                              <m:t>A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it-IT" i="1">
                                <a:latin typeface="Cambria Math" panose="02040503050406030204" pitchFamily="18" charset="0"/>
                              </a:rPr>
                              <m:t>qh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it-IT" i="1">
                            <a:latin typeface="Cambria Math" panose="02040503050406030204" pitchFamily="18" charset="0"/>
                          </a:rPr>
                          <m:t>ex</m:t>
                        </m:r>
                        <m:func>
                          <m:funcPr>
                            <m:ctrlPr>
                              <a:rPr lang="it-IT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it-IT" i="1">
                                <a:latin typeface="Cambria Math" panose="02040503050406030204" pitchFamily="18" charset="0"/>
                              </a:rPr>
                              <m:t>p</m:t>
                            </m:r>
                          </m:fName>
                          <m:e>
                            <m:r>
                              <a:rPr lang="it-IT" i="1">
                                <a:latin typeface="Cambria Math" panose="02040503050406030204" pitchFamily="18" charset="0"/>
                              </a:rPr>
                              <m:t>(</m:t>
                            </m:r>
                          </m:e>
                        </m:func>
                        <m:sSub>
                          <m:sSubPr>
                            <m:ctrlPr>
                              <a:rPr lang="it-I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it-IT" i="1">
                                <a:latin typeface="Cambria Math" panose="02040503050406030204" pitchFamily="18" charset="0"/>
                              </a:rPr>
                              <m:t>B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it-IT" i="1">
                                <a:latin typeface="Cambria Math" panose="02040503050406030204" pitchFamily="18" charset="0"/>
                              </a:rPr>
                              <m:t>qh</m:t>
                            </m:r>
                          </m:sub>
                        </m:sSub>
                        <m:r>
                          <a:rPr lang="it-IT" i="1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m:rPr>
                            <m:sty m:val="p"/>
                          </m:rPr>
                          <a:rPr lang="it-IT" i="1">
                            <a:latin typeface="Cambria Math" panose="02040503050406030204" pitchFamily="18" charset="0"/>
                          </a:rPr>
                          <m:t>ψ</m:t>
                        </m:r>
                        <m:r>
                          <a:rPr lang="it-IT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it-I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it-IT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it-IT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it-IT" i="1">
                            <a:latin typeface="Cambria Math" panose="02040503050406030204" pitchFamily="18" charset="0"/>
                          </a:rPr>
                          <m:t>|</m:t>
                        </m:r>
                      </m:e>
                    </m:d>
                  </m:oMath>
                </a14:m>
                <a:endParaRPr lang="it-IT" i="1" dirty="0">
                  <a:latin typeface="Cambria Math" panose="020405030504060302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it-IT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Rettangolo 11">
                <a:extLst>
                  <a:ext uri="{FF2B5EF4-FFF2-40B4-BE49-F238E27FC236}">
                    <a16:creationId xmlns:a16="http://schemas.microsoft.com/office/drawing/2014/main" id="{73FAF978-F97E-44F5-BC9F-D8F22675A3A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363" y="3801251"/>
                <a:ext cx="6555009" cy="1614096"/>
              </a:xfrm>
              <a:prstGeom prst="rect">
                <a:avLst/>
              </a:prstGeom>
              <a:blipFill>
                <a:blip r:embed="rId4"/>
                <a:stretch>
                  <a:fillRect l="-836" t="-2273" b="-38258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00776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C945CFC7-E607-4891-9641-EB29BA943F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04" y="714820"/>
            <a:ext cx="8676668" cy="5742476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6FF4F6A7-7F09-4773-85A0-092EB1C77D22}"/>
              </a:ext>
            </a:extLst>
          </p:cNvPr>
          <p:cNvSpPr/>
          <p:nvPr/>
        </p:nvSpPr>
        <p:spPr>
          <a:xfrm>
            <a:off x="527629" y="253155"/>
            <a:ext cx="112048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DEFINITION OF RAINFALL EVENTS AND OF LANDSLIDES TRIGGERING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ttangolo 3">
                <a:extLst>
                  <a:ext uri="{FF2B5EF4-FFF2-40B4-BE49-F238E27FC236}">
                    <a16:creationId xmlns:a16="http://schemas.microsoft.com/office/drawing/2014/main" id="{D9E52B3B-4923-402A-90F0-5E23A029FA61}"/>
                  </a:ext>
                </a:extLst>
              </p:cNvPr>
              <p:cNvSpPr/>
              <p:nvPr/>
            </p:nvSpPr>
            <p:spPr>
              <a:xfrm>
                <a:off x="9256543" y="4044477"/>
                <a:ext cx="2475912" cy="984885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it-IT" sz="2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Factor</a:t>
                </a:r>
                <a:r>
                  <a:rPr lang="it-IT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of </a:t>
                </a:r>
                <a:r>
                  <a:rPr lang="it-IT" sz="2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safety</a:t>
                </a:r>
                <a:r>
                  <a:rPr lang="it-IT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sz="20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</a:t>
                </a:r>
                <a:r>
                  <a:rPr lang="it-IT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z = 200cm </a:t>
                </a:r>
                <a14:m>
                  <m:oMath xmlns:m="http://schemas.openxmlformats.org/officeDocument/2006/math">
                    <m:r>
                      <a:rPr lang="it-IT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</m:oMath>
                </a14:m>
                <a:r>
                  <a:rPr lang="it-IT" sz="2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 (</a:t>
                </a:r>
                <a:r>
                  <a:rPr lang="en-GB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infinite slope hypothesis)</a:t>
                </a:r>
                <a:endParaRPr lang="it-IT" sz="2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ttangolo 3">
                <a:extLst>
                  <a:ext uri="{FF2B5EF4-FFF2-40B4-BE49-F238E27FC236}">
                    <a16:creationId xmlns:a16="http://schemas.microsoft.com/office/drawing/2014/main" id="{D9E52B3B-4923-402A-90F0-5E23A029FA6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56543" y="4044477"/>
                <a:ext cx="2475912" cy="984885"/>
              </a:xfrm>
              <a:prstGeom prst="rect">
                <a:avLst/>
              </a:prstGeom>
              <a:blipFill>
                <a:blip r:embed="rId3"/>
                <a:stretch>
                  <a:fillRect l="-2200" t="-2439" r="-2200" b="-7927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Connettore 2 8">
            <a:extLst>
              <a:ext uri="{FF2B5EF4-FFF2-40B4-BE49-F238E27FC236}">
                <a16:creationId xmlns:a16="http://schemas.microsoft.com/office/drawing/2014/main" id="{5A263794-C7B4-42F4-BB38-5B94FCE6225E}"/>
              </a:ext>
            </a:extLst>
          </p:cNvPr>
          <p:cNvCxnSpPr>
            <a:cxnSpLocks/>
            <a:stCxn id="11" idx="6"/>
            <a:endCxn id="4" idx="1"/>
          </p:cNvCxnSpPr>
          <p:nvPr/>
        </p:nvCxnSpPr>
        <p:spPr>
          <a:xfrm flipV="1">
            <a:off x="7209603" y="4536920"/>
            <a:ext cx="2046940" cy="36583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ttangolo 9">
            <a:extLst>
              <a:ext uri="{FF2B5EF4-FFF2-40B4-BE49-F238E27FC236}">
                <a16:creationId xmlns:a16="http://schemas.microsoft.com/office/drawing/2014/main" id="{7E81BFAA-FEE7-4DBA-8D0B-45A43AAEE39A}"/>
              </a:ext>
            </a:extLst>
          </p:cNvPr>
          <p:cNvSpPr/>
          <p:nvPr/>
        </p:nvSpPr>
        <p:spPr>
          <a:xfrm>
            <a:off x="8718872" y="1493139"/>
            <a:ext cx="2910117" cy="1631216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Periods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least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2.0 mm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rainfall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depth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preceded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followed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by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least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day with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less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2.0 mm </a:t>
            </a:r>
            <a:r>
              <a:rPr lang="it-I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rainfall</a:t>
            </a:r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4190C173-B019-4931-B8FE-3144C3D559FE}"/>
              </a:ext>
            </a:extLst>
          </p:cNvPr>
          <p:cNvSpPr/>
          <p:nvPr/>
        </p:nvSpPr>
        <p:spPr>
          <a:xfrm>
            <a:off x="7026724" y="4776143"/>
            <a:ext cx="182879" cy="25321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ella 7">
                <a:extLst>
                  <a:ext uri="{FF2B5EF4-FFF2-40B4-BE49-F238E27FC236}">
                    <a16:creationId xmlns:a16="http://schemas.microsoft.com/office/drawing/2014/main" id="{E273121B-BF44-4075-94E2-5BDCE7E570E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1298539"/>
                  </p:ext>
                </p:extLst>
              </p:nvPr>
            </p:nvGraphicFramePr>
            <p:xfrm>
              <a:off x="7751298" y="5159342"/>
              <a:ext cx="3849858" cy="1485330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711936">
                      <a:extLst>
                        <a:ext uri="{9D8B030D-6E8A-4147-A177-3AD203B41FA5}">
                          <a16:colId xmlns:a16="http://schemas.microsoft.com/office/drawing/2014/main" val="717723696"/>
                        </a:ext>
                      </a:extLst>
                    </a:gridCol>
                    <a:gridCol w="866996">
                      <a:extLst>
                        <a:ext uri="{9D8B030D-6E8A-4147-A177-3AD203B41FA5}">
                          <a16:colId xmlns:a16="http://schemas.microsoft.com/office/drawing/2014/main" val="3398823358"/>
                        </a:ext>
                      </a:extLst>
                    </a:gridCol>
                    <a:gridCol w="1270926">
                      <a:extLst>
                        <a:ext uri="{9D8B030D-6E8A-4147-A177-3AD203B41FA5}">
                          <a16:colId xmlns:a16="http://schemas.microsoft.com/office/drawing/2014/main" val="2461358256"/>
                        </a:ext>
                      </a:extLst>
                    </a:gridCol>
                  </a:tblGrid>
                  <a:tr h="83960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Test </a:t>
                          </a:r>
                          <a:r>
                            <a:rPr lang="it-IT" sz="1400" b="1" dirty="0" err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sites</a:t>
                          </a:r>
                          <a:endParaRPr lang="it-IT" sz="14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 err="1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Number</a:t>
                          </a: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of events</a:t>
                          </a: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Critical pressure height,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it-IT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𝜓</m:t>
                                  </m:r>
                                </m:e>
                                <m:sub>
                                  <m:r>
                                    <a:rPr lang="it-IT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(m)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9453046"/>
                      </a:ext>
                    </a:extLst>
                  </a:tr>
                  <a:tr h="25917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Cervinara</a:t>
                          </a: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53061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-0.16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92843442"/>
                      </a:ext>
                    </a:extLst>
                  </a:tr>
                  <a:tr h="27928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Giampilieri</a:t>
                          </a: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24492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0.51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3453725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ella 7">
                <a:extLst>
                  <a:ext uri="{FF2B5EF4-FFF2-40B4-BE49-F238E27FC236}">
                    <a16:creationId xmlns:a16="http://schemas.microsoft.com/office/drawing/2014/main" id="{E273121B-BF44-4075-94E2-5BDCE7E570E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1298539"/>
                  </p:ext>
                </p:extLst>
              </p:nvPr>
            </p:nvGraphicFramePr>
            <p:xfrm>
              <a:off x="7751298" y="5159342"/>
              <a:ext cx="3849858" cy="1485330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711936">
                      <a:extLst>
                        <a:ext uri="{9D8B030D-6E8A-4147-A177-3AD203B41FA5}">
                          <a16:colId xmlns:a16="http://schemas.microsoft.com/office/drawing/2014/main" val="717723696"/>
                        </a:ext>
                      </a:extLst>
                    </a:gridCol>
                    <a:gridCol w="866996">
                      <a:extLst>
                        <a:ext uri="{9D8B030D-6E8A-4147-A177-3AD203B41FA5}">
                          <a16:colId xmlns:a16="http://schemas.microsoft.com/office/drawing/2014/main" val="3398823358"/>
                        </a:ext>
                      </a:extLst>
                    </a:gridCol>
                    <a:gridCol w="1270926">
                      <a:extLst>
                        <a:ext uri="{9D8B030D-6E8A-4147-A177-3AD203B41FA5}">
                          <a16:colId xmlns:a16="http://schemas.microsoft.com/office/drawing/2014/main" val="2461358256"/>
                        </a:ext>
                      </a:extLst>
                    </a:gridCol>
                  </a:tblGrid>
                  <a:tr h="9218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Test </a:t>
                          </a:r>
                          <a:r>
                            <a:rPr lang="it-IT" sz="1400" b="1" dirty="0" err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sites</a:t>
                          </a:r>
                          <a:endParaRPr lang="it-IT" sz="14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 err="1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Number</a:t>
                          </a: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of events</a:t>
                          </a: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203349" t="-658" r="-957" b="-7236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99453046"/>
                      </a:ext>
                    </a:extLst>
                  </a:tr>
                  <a:tr h="2817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Cervinara</a:t>
                          </a: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53061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-0.16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92843442"/>
                      </a:ext>
                    </a:extLst>
                  </a:tr>
                  <a:tr h="2817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Giampilieri</a:t>
                          </a: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24492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0.51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3453725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92641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screenshot&#10;&#10;Descrizione generata automaticamente">
            <a:extLst>
              <a:ext uri="{FF2B5EF4-FFF2-40B4-BE49-F238E27FC236}">
                <a16:creationId xmlns:a16="http://schemas.microsoft.com/office/drawing/2014/main" id="{DD93A9DC-E9AB-48F8-A305-0C6C8517F6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56" y="1179399"/>
            <a:ext cx="10286075" cy="3438824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6FF4F6A7-7F09-4773-85A0-092EB1C77D22}"/>
              </a:ext>
            </a:extLst>
          </p:cNvPr>
          <p:cNvSpPr/>
          <p:nvPr/>
        </p:nvSpPr>
        <p:spPr>
          <a:xfrm>
            <a:off x="640171" y="212388"/>
            <a:ext cx="5254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METEOROLOGICAL THRESHOLDS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ttangolo 1">
                <a:extLst>
                  <a:ext uri="{FF2B5EF4-FFF2-40B4-BE49-F238E27FC236}">
                    <a16:creationId xmlns:a16="http://schemas.microsoft.com/office/drawing/2014/main" id="{49876FA6-6628-417A-B683-18C48228A52C}"/>
                  </a:ext>
                </a:extLst>
              </p:cNvPr>
              <p:cNvSpPr/>
              <p:nvPr/>
            </p:nvSpPr>
            <p:spPr>
              <a:xfrm>
                <a:off x="640171" y="4607873"/>
                <a:ext cx="4657953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GB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The power-law red lines </a:t>
                </a:r>
                <a14:m>
                  <m:oMath xmlns:m="http://schemas.openxmlformats.org/officeDocument/2006/math">
                    <m:r>
                      <a:rPr lang="it-IT" i="1">
                        <a:latin typeface="Cambria Math" panose="02040503050406030204" pitchFamily="18" charset="0"/>
                      </a:rPr>
                      <m:t>𝑌</m:t>
                    </m:r>
                    <m:r>
                      <a:rPr lang="it-IT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it-IT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it-IT" i="1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it-IT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it-IT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it-IT" i="1">
                            <a:latin typeface="Cambria Math" panose="02040503050406030204" pitchFamily="18" charset="0"/>
                          </a:rPr>
                          <m:t>𝐵</m:t>
                        </m:r>
                      </m:sup>
                    </m:sSup>
                  </m:oMath>
                </a14:m>
                <a:r>
                  <a:rPr lang="en-GB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obtained by maximising the true skill statistic (TSS) </a:t>
                </a:r>
                <a:r>
                  <a:rPr lang="en-GB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for </a:t>
                </a:r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1000</a:t>
                </a:r>
                <a:r>
                  <a:rPr lang="en-GB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years long synthetic data sets</a:t>
                </a:r>
                <a:r>
                  <a:rPr lang="en-GB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represent the thresholds separating the two classes of events.</a:t>
                </a:r>
                <a:endParaRPr lang="it-IT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ttangolo 1">
                <a:extLst>
                  <a:ext uri="{FF2B5EF4-FFF2-40B4-BE49-F238E27FC236}">
                    <a16:creationId xmlns:a16="http://schemas.microsoft.com/office/drawing/2014/main" id="{49876FA6-6628-417A-B683-18C48228A52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171" y="4607873"/>
                <a:ext cx="4657953" cy="1200329"/>
              </a:xfrm>
              <a:prstGeom prst="rect">
                <a:avLst/>
              </a:prstGeom>
              <a:blipFill>
                <a:blip r:embed="rId3"/>
                <a:stretch>
                  <a:fillRect l="-1047" t="-3046" r="-1178" b="-710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ttangolo 2">
            <a:extLst>
              <a:ext uri="{FF2B5EF4-FFF2-40B4-BE49-F238E27FC236}">
                <a16:creationId xmlns:a16="http://schemas.microsoft.com/office/drawing/2014/main" id="{12693C86-3AFD-41C6-894B-DBDF91E026D9}"/>
              </a:ext>
            </a:extLst>
          </p:cNvPr>
          <p:cNvSpPr/>
          <p:nvPr/>
        </p:nvSpPr>
        <p:spPr>
          <a:xfrm>
            <a:off x="640172" y="810066"/>
            <a:ext cx="103185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Precipitation Intensity-Duration (I-D) landslide threshold of </a:t>
            </a:r>
            <a:r>
              <a:rPr lang="en-GB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Cervinara</a:t>
            </a:r>
            <a:r>
              <a:rPr lang="en-GB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(a) and of </a:t>
            </a:r>
            <a:r>
              <a:rPr lang="en-GB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Giampilieri</a:t>
            </a:r>
            <a:r>
              <a:rPr lang="en-GB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(b) </a:t>
            </a:r>
            <a:endParaRPr lang="it-IT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ttangolo 3">
                <a:extLst>
                  <a:ext uri="{FF2B5EF4-FFF2-40B4-BE49-F238E27FC236}">
                    <a16:creationId xmlns:a16="http://schemas.microsoft.com/office/drawing/2014/main" id="{BA9F59CB-BE5A-4892-A9F6-0F7109E91385}"/>
                  </a:ext>
                </a:extLst>
              </p:cNvPr>
              <p:cNvSpPr/>
              <p:nvPr/>
            </p:nvSpPr>
            <p:spPr>
              <a:xfrm>
                <a:off x="672656" y="5808202"/>
                <a:ext cx="1838965" cy="4841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TSS </a:t>
                </a:r>
                <a14:m>
                  <m:oMath xmlns:m="http://schemas.openxmlformats.org/officeDocument/2006/math">
                    <m:r>
                      <a:rPr lang="it-IT" i="0">
                        <a:latin typeface="Cambria Math" panose="02040503050406030204" pitchFamily="18" charset="0"/>
                      </a:rPr>
                      <m:t>=1−</m:t>
                    </m:r>
                    <m:f>
                      <m:fPr>
                        <m:ctrlPr>
                          <a:rPr lang="it-I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it-IT" i="1">
                            <a:latin typeface="Cambria Math" panose="02040503050406030204" pitchFamily="18" charset="0"/>
                          </a:rPr>
                          <m:t>𝑀</m:t>
                        </m:r>
                      </m:num>
                      <m:den>
                        <m:r>
                          <a:rPr lang="it-IT" i="1">
                            <a:latin typeface="Cambria Math" panose="02040503050406030204" pitchFamily="18" charset="0"/>
                          </a:rPr>
                          <m:t>𝑃</m:t>
                        </m:r>
                      </m:den>
                    </m:f>
                    <m:r>
                      <a:rPr lang="it-IT" i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it-I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it-IT" i="1">
                            <a:latin typeface="Cambria Math" panose="02040503050406030204" pitchFamily="18" charset="0"/>
                          </a:rPr>
                          <m:t>𝐹</m:t>
                        </m:r>
                      </m:num>
                      <m:den>
                        <m:r>
                          <a:rPr lang="it-IT" i="1">
                            <a:latin typeface="Cambria Math" panose="02040503050406030204" pitchFamily="18" charset="0"/>
                          </a:rPr>
                          <m:t>𝑁</m:t>
                        </m:r>
                      </m:den>
                    </m:f>
                  </m:oMath>
                </a14:m>
                <a:endParaRPr lang="it-IT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ttangolo 3">
                <a:extLst>
                  <a:ext uri="{FF2B5EF4-FFF2-40B4-BE49-F238E27FC236}">
                    <a16:creationId xmlns:a16="http://schemas.microsoft.com/office/drawing/2014/main" id="{BA9F59CB-BE5A-4892-A9F6-0F7109E9138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656" y="5808202"/>
                <a:ext cx="1838965" cy="484172"/>
              </a:xfrm>
              <a:prstGeom prst="rect">
                <a:avLst/>
              </a:prstGeom>
              <a:blipFill>
                <a:blip r:embed="rId4"/>
                <a:stretch>
                  <a:fillRect l="-2649" b="-7595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Tabella 6">
            <a:extLst>
              <a:ext uri="{FF2B5EF4-FFF2-40B4-BE49-F238E27FC236}">
                <a16:creationId xmlns:a16="http://schemas.microsoft.com/office/drawing/2014/main" id="{5DEC004C-C14B-49EF-A8FB-C50AC4A618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367839"/>
              </p:ext>
            </p:extLst>
          </p:nvPr>
        </p:nvGraphicFramePr>
        <p:xfrm>
          <a:off x="5460583" y="4669332"/>
          <a:ext cx="5498148" cy="201853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32716">
                  <a:extLst>
                    <a:ext uri="{9D8B030D-6E8A-4147-A177-3AD203B41FA5}">
                      <a16:colId xmlns:a16="http://schemas.microsoft.com/office/drawing/2014/main" val="2385910689"/>
                    </a:ext>
                  </a:extLst>
                </a:gridCol>
                <a:gridCol w="1832716">
                  <a:extLst>
                    <a:ext uri="{9D8B030D-6E8A-4147-A177-3AD203B41FA5}">
                      <a16:colId xmlns:a16="http://schemas.microsoft.com/office/drawing/2014/main" val="3712387870"/>
                    </a:ext>
                  </a:extLst>
                </a:gridCol>
                <a:gridCol w="1832716">
                  <a:extLst>
                    <a:ext uri="{9D8B030D-6E8A-4147-A177-3AD203B41FA5}">
                      <a16:colId xmlns:a16="http://schemas.microsoft.com/office/drawing/2014/main" val="3364608503"/>
                    </a:ext>
                  </a:extLst>
                </a:gridCol>
              </a:tblGrid>
              <a:tr h="2203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Indicator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 err="1">
                          <a:effectLst/>
                        </a:rPr>
                        <a:t>Cervinara</a:t>
                      </a:r>
                      <a:endParaRPr lang="it-IT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 err="1">
                          <a:effectLst/>
                        </a:rPr>
                        <a:t>Giampilieri</a:t>
                      </a:r>
                      <a:endParaRPr lang="it-IT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6489637"/>
                  </a:ext>
                </a:extLst>
              </a:tr>
              <a:tr h="4671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Optimal True Skill Statistic, TSS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0.934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0.720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6307217"/>
                  </a:ext>
                </a:extLst>
              </a:tr>
              <a:tr h="4671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Total number of landslides, P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42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231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7855462"/>
                  </a:ext>
                </a:extLst>
              </a:tr>
              <a:tr h="2203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True Alarms, P-M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40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198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428451"/>
                  </a:ext>
                </a:extLst>
              </a:tr>
              <a:tr h="2203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Missed Alarms, M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</a:rPr>
                        <a:t>33</a:t>
                      </a:r>
                      <a:endParaRPr lang="it-IT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5936406"/>
                  </a:ext>
                </a:extLst>
              </a:tr>
              <a:tr h="2203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False Alarms, F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</a:rPr>
                        <a:t>963</a:t>
                      </a:r>
                      <a:endParaRPr lang="it-IT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</a:rPr>
                        <a:t>3327</a:t>
                      </a:r>
                      <a:endParaRPr lang="it-IT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35619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028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6A06E4E-43F8-4BA6-891E-50595E5F1E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9052" y="230059"/>
            <a:ext cx="4906394" cy="3327008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3E23AE35-F1B3-4B62-94EF-1C0E3B217918}"/>
              </a:ext>
            </a:extLst>
          </p:cNvPr>
          <p:cNvSpPr/>
          <p:nvPr/>
        </p:nvSpPr>
        <p:spPr>
          <a:xfrm>
            <a:off x="640171" y="212388"/>
            <a:ext cx="63186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HYDRO-METEOROLOGICAL THRESHOLD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ttangolo 2">
                <a:extLst>
                  <a:ext uri="{FF2B5EF4-FFF2-40B4-BE49-F238E27FC236}">
                    <a16:creationId xmlns:a16="http://schemas.microsoft.com/office/drawing/2014/main" id="{E31088C6-42E3-47EB-BFF6-3F7D17373BD2}"/>
                  </a:ext>
                </a:extLst>
              </p:cNvPr>
              <p:cNvSpPr/>
              <p:nvPr/>
            </p:nvSpPr>
            <p:spPr>
              <a:xfrm>
                <a:off x="0" y="838930"/>
                <a:ext cx="5618770" cy="2862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 optimal hydro-meteorological thresholds have been identified as power-law equations in the plane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it-IT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𝜃</m:t>
                        </m:r>
                        <m:r>
                          <a:rPr lang="en-GB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GB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</m:d>
                  </m:oMath>
                </a14:m>
                <a:endParaRPr lang="en-GB" i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meteorological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variable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the P-event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depth</a:t>
                </a:r>
                <a:endParaRPr lang="it-IT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1</a:t>
                </a:r>
                <a:r>
                  <a:rPr lang="it-IT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hydro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variable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it-IT" i="1">
                            <a:latin typeface="Cambria Math" panose="02040503050406030204" pitchFamily="18" charset="0"/>
                          </a:rPr>
                          <m:t>𝑁𝑆</m:t>
                        </m:r>
                      </m:sub>
                    </m:sSub>
                  </m:oMath>
                </a14:m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0-5 cm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average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soil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moisture</a:t>
                </a:r>
                <a:endParaRPr lang="it-IT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2</a:t>
                </a:r>
                <a:r>
                  <a:rPr lang="it-IT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hydro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variable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it-IT" b="0" i="1" smtClean="0">
                            <a:latin typeface="Cambria Math" panose="02040503050406030204" pitchFamily="18" charset="0"/>
                          </a:rPr>
                          <m:t>𝑅𝑍</m:t>
                        </m:r>
                      </m:sub>
                    </m:sSub>
                  </m:oMath>
                </a14:m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0-100 cm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average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soil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moisture</a:t>
                </a:r>
                <a:endParaRPr lang="it-IT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it-I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it-IT" i="1">
                            <a:latin typeface="Cambria Math" panose="02040503050406030204" pitchFamily="18" charset="0"/>
                          </a:rPr>
                          <m:t>𝑁𝑆</m:t>
                        </m:r>
                      </m:sub>
                    </m:sSub>
                  </m:oMath>
                </a14:m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could be derived from remote sensing,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it-IT" i="1">
                            <a:latin typeface="Cambria Math" panose="02040503050406030204" pitchFamily="18" charset="0"/>
                          </a:rPr>
                          <m:t>𝑅𝑍</m:t>
                        </m:r>
                      </m:sub>
                    </m:sSub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could be obtained by sensors or modelled using remote sensing input</a:t>
                </a:r>
              </a:p>
            </p:txBody>
          </p:sp>
        </mc:Choice>
        <mc:Fallback xmlns="">
          <p:sp>
            <p:nvSpPr>
              <p:cNvPr id="3" name="Rettangolo 2">
                <a:extLst>
                  <a:ext uri="{FF2B5EF4-FFF2-40B4-BE49-F238E27FC236}">
                    <a16:creationId xmlns:a16="http://schemas.microsoft.com/office/drawing/2014/main" id="{E31088C6-42E3-47EB-BFF6-3F7D17373BD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838930"/>
                <a:ext cx="5618770" cy="2862322"/>
              </a:xfrm>
              <a:prstGeom prst="rect">
                <a:avLst/>
              </a:prstGeom>
              <a:blipFill>
                <a:blip r:embed="rId3"/>
                <a:stretch>
                  <a:fillRect l="-651" t="-1279" r="-1410" b="-2559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ttangolo 8">
            <a:extLst>
              <a:ext uri="{FF2B5EF4-FFF2-40B4-BE49-F238E27FC236}">
                <a16:creationId xmlns:a16="http://schemas.microsoft.com/office/drawing/2014/main" id="{BD6659BF-2337-4BC5-817F-F676CCD09305}"/>
              </a:ext>
            </a:extLst>
          </p:cNvPr>
          <p:cNvSpPr/>
          <p:nvPr/>
        </p:nvSpPr>
        <p:spPr>
          <a:xfrm>
            <a:off x="7708879" y="504776"/>
            <a:ext cx="10406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Cervinara</a:t>
            </a:r>
            <a:endParaRPr lang="it-IT" sz="16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" name="Tabella 13">
                <a:extLst>
                  <a:ext uri="{FF2B5EF4-FFF2-40B4-BE49-F238E27FC236}">
                    <a16:creationId xmlns:a16="http://schemas.microsoft.com/office/drawing/2014/main" id="{B71D67B5-2D9D-4ECC-B95B-6C8A738C268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42108215"/>
                  </p:ext>
                </p:extLst>
              </p:nvPr>
            </p:nvGraphicFramePr>
            <p:xfrm>
              <a:off x="296554" y="4861504"/>
              <a:ext cx="4914139" cy="1911225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178939">
                      <a:extLst>
                        <a:ext uri="{9D8B030D-6E8A-4147-A177-3AD203B41FA5}">
                          <a16:colId xmlns:a16="http://schemas.microsoft.com/office/drawing/2014/main" val="1249032036"/>
                        </a:ext>
                      </a:extLst>
                    </a:gridCol>
                    <a:gridCol w="806841">
                      <a:extLst>
                        <a:ext uri="{9D8B030D-6E8A-4147-A177-3AD203B41FA5}">
                          <a16:colId xmlns:a16="http://schemas.microsoft.com/office/drawing/2014/main" val="4201553630"/>
                        </a:ext>
                      </a:extLst>
                    </a:gridCol>
                    <a:gridCol w="806841">
                      <a:extLst>
                        <a:ext uri="{9D8B030D-6E8A-4147-A177-3AD203B41FA5}">
                          <a16:colId xmlns:a16="http://schemas.microsoft.com/office/drawing/2014/main" val="3916733927"/>
                        </a:ext>
                      </a:extLst>
                    </a:gridCol>
                    <a:gridCol w="895589">
                      <a:extLst>
                        <a:ext uri="{9D8B030D-6E8A-4147-A177-3AD203B41FA5}">
                          <a16:colId xmlns:a16="http://schemas.microsoft.com/office/drawing/2014/main" val="679530816"/>
                        </a:ext>
                      </a:extLst>
                    </a:gridCol>
                    <a:gridCol w="585666">
                      <a:extLst>
                        <a:ext uri="{9D8B030D-6E8A-4147-A177-3AD203B41FA5}">
                          <a16:colId xmlns:a16="http://schemas.microsoft.com/office/drawing/2014/main" val="876873739"/>
                        </a:ext>
                      </a:extLst>
                    </a:gridCol>
                    <a:gridCol w="640263">
                      <a:extLst>
                        <a:ext uri="{9D8B030D-6E8A-4147-A177-3AD203B41FA5}">
                          <a16:colId xmlns:a16="http://schemas.microsoft.com/office/drawing/2014/main" val="3257667243"/>
                        </a:ext>
                      </a:extLst>
                    </a:gridCol>
                  </a:tblGrid>
                  <a:tr h="23500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chemeClr val="bg1"/>
                        </a:solidFill>
                      </a:tcPr>
                    </a:tc>
                    <a:tc gridSpan="5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b="1" dirty="0" err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Cervinara</a:t>
                          </a:r>
                          <a:endParaRPr lang="it-IT" sz="14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4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52247943"/>
                      </a:ext>
                    </a:extLst>
                  </a:tr>
                  <a:tr h="76117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Threshold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Time lag [h]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Best TSS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N. of </a:t>
                          </a:r>
                          <a:r>
                            <a:rPr lang="it-IT" sz="1400" dirty="0" err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landslides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43444933"/>
                      </a:ext>
                    </a:extLst>
                  </a:tr>
                  <a:tr h="235009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it-IT" sz="14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it-IT" sz="1400" b="0" i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NS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- H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24</a:t>
                          </a: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0.947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42</a:t>
                          </a: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b="1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008000"/>
                              </a:highlight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301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28809642"/>
                      </a:ext>
                    </a:extLst>
                  </a:tr>
                  <a:tr h="23500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it-IT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GB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𝑅𝑍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- H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48</a:t>
                          </a: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0.949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42</a:t>
                          </a: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b="1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008000"/>
                              </a:highlight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186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21353193"/>
                      </a:ext>
                    </a:extLst>
                  </a:tr>
                  <a:tr h="23500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i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I - D</a:t>
                          </a:r>
                          <a:endParaRPr lang="it-IT" sz="1400" i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-</a:t>
                          </a: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0.934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42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963</a:t>
                          </a:r>
                          <a:endParaRPr lang="it-IT" sz="1400" dirty="0">
                            <a:solidFill>
                              <a:schemeClr val="tx1"/>
                            </a:solidFill>
                            <a:effectLst/>
                            <a:highlight>
                              <a:srgbClr val="FFFF00"/>
                            </a:highlight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8157618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" name="Tabella 13">
                <a:extLst>
                  <a:ext uri="{FF2B5EF4-FFF2-40B4-BE49-F238E27FC236}">
                    <a16:creationId xmlns:a16="http://schemas.microsoft.com/office/drawing/2014/main" id="{B71D67B5-2D9D-4ECC-B95B-6C8A738C268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42108215"/>
                  </p:ext>
                </p:extLst>
              </p:nvPr>
            </p:nvGraphicFramePr>
            <p:xfrm>
              <a:off x="296554" y="4861504"/>
              <a:ext cx="4914139" cy="1911225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178939">
                      <a:extLst>
                        <a:ext uri="{9D8B030D-6E8A-4147-A177-3AD203B41FA5}">
                          <a16:colId xmlns:a16="http://schemas.microsoft.com/office/drawing/2014/main" val="1249032036"/>
                        </a:ext>
                      </a:extLst>
                    </a:gridCol>
                    <a:gridCol w="806841">
                      <a:extLst>
                        <a:ext uri="{9D8B030D-6E8A-4147-A177-3AD203B41FA5}">
                          <a16:colId xmlns:a16="http://schemas.microsoft.com/office/drawing/2014/main" val="4201553630"/>
                        </a:ext>
                      </a:extLst>
                    </a:gridCol>
                    <a:gridCol w="806841">
                      <a:extLst>
                        <a:ext uri="{9D8B030D-6E8A-4147-A177-3AD203B41FA5}">
                          <a16:colId xmlns:a16="http://schemas.microsoft.com/office/drawing/2014/main" val="3916733927"/>
                        </a:ext>
                      </a:extLst>
                    </a:gridCol>
                    <a:gridCol w="895589">
                      <a:extLst>
                        <a:ext uri="{9D8B030D-6E8A-4147-A177-3AD203B41FA5}">
                          <a16:colId xmlns:a16="http://schemas.microsoft.com/office/drawing/2014/main" val="679530816"/>
                        </a:ext>
                      </a:extLst>
                    </a:gridCol>
                    <a:gridCol w="585666">
                      <a:extLst>
                        <a:ext uri="{9D8B030D-6E8A-4147-A177-3AD203B41FA5}">
                          <a16:colId xmlns:a16="http://schemas.microsoft.com/office/drawing/2014/main" val="876873739"/>
                        </a:ext>
                      </a:extLst>
                    </a:gridCol>
                    <a:gridCol w="640263">
                      <a:extLst>
                        <a:ext uri="{9D8B030D-6E8A-4147-A177-3AD203B41FA5}">
                          <a16:colId xmlns:a16="http://schemas.microsoft.com/office/drawing/2014/main" val="3257667243"/>
                        </a:ext>
                      </a:extLst>
                    </a:gridCol>
                  </a:tblGrid>
                  <a:tr h="2817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chemeClr val="bg1"/>
                        </a:solidFill>
                      </a:tcPr>
                    </a:tc>
                    <a:tc gridSpan="5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b="1" dirty="0" err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Cervinara</a:t>
                          </a:r>
                          <a:endParaRPr lang="it-IT" sz="14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4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52247943"/>
                      </a:ext>
                    </a:extLst>
                  </a:tr>
                  <a:tr h="76117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Threshold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Time lag [h]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Best TSS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N. of </a:t>
                          </a:r>
                          <a:r>
                            <a:rPr lang="it-IT" sz="1400" dirty="0" err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landslides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43444933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4"/>
                          <a:stretch>
                            <a:fillRect l="-515" t="-346000" r="-317010" b="-2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24</a:t>
                          </a: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0.947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42</a:t>
                          </a: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b="1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008000"/>
                              </a:highlight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301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28809642"/>
                      </a:ext>
                    </a:extLst>
                  </a:tr>
                  <a:tr h="281750"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65771" marR="65771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4"/>
                          <a:stretch>
                            <a:fillRect l="-515" t="-474468" r="-317010" b="-1340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48</a:t>
                          </a: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0.949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42</a:t>
                          </a: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b="1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008000"/>
                              </a:highlight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186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21353193"/>
                      </a:ext>
                    </a:extLst>
                  </a:tr>
                  <a:tr h="2817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i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I - D</a:t>
                          </a:r>
                          <a:endParaRPr lang="it-IT" sz="1400" i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-</a:t>
                          </a: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0.934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42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963</a:t>
                          </a:r>
                          <a:endParaRPr lang="it-IT" sz="1400" dirty="0">
                            <a:solidFill>
                              <a:schemeClr val="tx1"/>
                            </a:solidFill>
                            <a:effectLst/>
                            <a:highlight>
                              <a:srgbClr val="FFFF00"/>
                            </a:highlight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8157618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7" name="Immagine 6">
            <a:extLst>
              <a:ext uri="{FF2B5EF4-FFF2-40B4-BE49-F238E27FC236}">
                <a16:creationId xmlns:a16="http://schemas.microsoft.com/office/drawing/2014/main" id="{136DF7FF-62A1-4056-8C62-1519715D07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8646" y="3529465"/>
            <a:ext cx="4906800" cy="3224992"/>
          </a:xfrm>
          <a:prstGeom prst="rect">
            <a:avLst/>
          </a:prstGeom>
        </p:spPr>
      </p:pic>
      <p:pic>
        <p:nvPicPr>
          <p:cNvPr id="8" name="Immagine 7" descr="Risultati immagini per sentinel 1">
            <a:extLst>
              <a:ext uri="{FF2B5EF4-FFF2-40B4-BE49-F238E27FC236}">
                <a16:creationId xmlns:a16="http://schemas.microsoft.com/office/drawing/2014/main" id="{54DCA97D-9AA2-4845-9D62-7AC75C2AD0C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4461" y="3475432"/>
            <a:ext cx="1638324" cy="992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1893A44F-6F61-40D6-838D-18CB3A6C7D69}"/>
              </a:ext>
            </a:extLst>
          </p:cNvPr>
          <p:cNvSpPr/>
          <p:nvPr/>
        </p:nvSpPr>
        <p:spPr>
          <a:xfrm>
            <a:off x="813494" y="4522421"/>
            <a:ext cx="32828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Soil Moisture Active and Passive (SMAP), NASA</a:t>
            </a:r>
            <a:endParaRPr lang="it-IT" sz="1200" dirty="0"/>
          </a:p>
        </p:txBody>
      </p:sp>
      <p:pic>
        <p:nvPicPr>
          <p:cNvPr id="11" name="Picture 2" descr="TDR Probes and Installation Tools">
            <a:extLst>
              <a:ext uri="{FF2B5EF4-FFF2-40B4-BE49-F238E27FC236}">
                <a16:creationId xmlns:a16="http://schemas.microsoft.com/office/drawing/2014/main" id="{895C575B-59E6-407E-A103-F26F936130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238" y="3547041"/>
            <a:ext cx="190500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29EB6693-92A7-4685-87BD-42F6619D5A96}"/>
              </a:ext>
            </a:extLst>
          </p:cNvPr>
          <p:cNvSpPr/>
          <p:nvPr/>
        </p:nvSpPr>
        <p:spPr>
          <a:xfrm>
            <a:off x="4670680" y="4035131"/>
            <a:ext cx="94128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TDR probes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41937413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85191D9B-4CA7-403C-A0AF-B48D04AC79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1979" y="317753"/>
            <a:ext cx="4822169" cy="6540247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3E23AE35-F1B3-4B62-94EF-1C0E3B217918}"/>
              </a:ext>
            </a:extLst>
          </p:cNvPr>
          <p:cNvSpPr/>
          <p:nvPr/>
        </p:nvSpPr>
        <p:spPr>
          <a:xfrm>
            <a:off x="640171" y="212388"/>
            <a:ext cx="63186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HYDRO-METEOROLOGICAL THRESHOLD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ttangolo 2">
                <a:extLst>
                  <a:ext uri="{FF2B5EF4-FFF2-40B4-BE49-F238E27FC236}">
                    <a16:creationId xmlns:a16="http://schemas.microsoft.com/office/drawing/2014/main" id="{E31088C6-42E3-47EB-BFF6-3F7D17373BD2}"/>
                  </a:ext>
                </a:extLst>
              </p:cNvPr>
              <p:cNvSpPr/>
              <p:nvPr/>
            </p:nvSpPr>
            <p:spPr>
              <a:xfrm>
                <a:off x="0" y="838930"/>
                <a:ext cx="5618770" cy="2862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 optimal hydro-meteorological thresholds have been identified as power-law equations in the plane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it-IT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𝜃</m:t>
                        </m:r>
                        <m:r>
                          <a:rPr lang="en-GB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GB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</m:d>
                  </m:oMath>
                </a14:m>
                <a:endParaRPr lang="en-GB" i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meteorological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variable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the P-event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depth</a:t>
                </a:r>
                <a:endParaRPr lang="it-IT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1</a:t>
                </a:r>
                <a:r>
                  <a:rPr lang="it-IT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hydro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variable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it-IT" i="1">
                            <a:latin typeface="Cambria Math" panose="02040503050406030204" pitchFamily="18" charset="0"/>
                          </a:rPr>
                          <m:t>𝑁𝑆</m:t>
                        </m:r>
                      </m:sub>
                    </m:sSub>
                  </m:oMath>
                </a14:m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0-5 cm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average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soil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moisture</a:t>
                </a:r>
                <a:endParaRPr lang="it-IT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2</a:t>
                </a:r>
                <a:r>
                  <a:rPr lang="it-IT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hydro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variable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it-IT" b="0" i="1" smtClean="0">
                            <a:latin typeface="Cambria Math" panose="02040503050406030204" pitchFamily="18" charset="0"/>
                          </a:rPr>
                          <m:t>𝑅𝑍</m:t>
                        </m:r>
                      </m:sub>
                    </m:sSub>
                  </m:oMath>
                </a14:m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0-100 cm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average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soil</a:t>
                </a:r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it-IT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moisture</a:t>
                </a:r>
                <a:endParaRPr lang="it-IT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it-I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it-IT" i="1">
                            <a:latin typeface="Cambria Math" panose="02040503050406030204" pitchFamily="18" charset="0"/>
                          </a:rPr>
                          <m:t>𝑁𝑆</m:t>
                        </m:r>
                      </m:sub>
                    </m:sSub>
                  </m:oMath>
                </a14:m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could be derived from remote sensing,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it-IT" i="1">
                            <a:latin typeface="Cambria Math" panose="02040503050406030204" pitchFamily="18" charset="0"/>
                          </a:rPr>
                          <m:t>𝑅𝑍</m:t>
                        </m:r>
                      </m:sub>
                    </m:sSub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could be obtained by sensors or modelled using remote sensing input</a:t>
                </a:r>
              </a:p>
            </p:txBody>
          </p:sp>
        </mc:Choice>
        <mc:Fallback xmlns="">
          <p:sp>
            <p:nvSpPr>
              <p:cNvPr id="3" name="Rettangolo 2">
                <a:extLst>
                  <a:ext uri="{FF2B5EF4-FFF2-40B4-BE49-F238E27FC236}">
                    <a16:creationId xmlns:a16="http://schemas.microsoft.com/office/drawing/2014/main" id="{E31088C6-42E3-47EB-BFF6-3F7D17373BD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838930"/>
                <a:ext cx="5618770" cy="2862322"/>
              </a:xfrm>
              <a:prstGeom prst="rect">
                <a:avLst/>
              </a:prstGeom>
              <a:blipFill>
                <a:blip r:embed="rId3"/>
                <a:stretch>
                  <a:fillRect l="-651" t="-1279" r="-1410" b="-2559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magine 7" descr="Risultati immagini per sentinel 1">
            <a:extLst>
              <a:ext uri="{FF2B5EF4-FFF2-40B4-BE49-F238E27FC236}">
                <a16:creationId xmlns:a16="http://schemas.microsoft.com/office/drawing/2014/main" id="{54DCA97D-9AA2-4845-9D62-7AC75C2AD0CC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4461" y="3475432"/>
            <a:ext cx="1638324" cy="992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1893A44F-6F61-40D6-838D-18CB3A6C7D69}"/>
              </a:ext>
            </a:extLst>
          </p:cNvPr>
          <p:cNvSpPr/>
          <p:nvPr/>
        </p:nvSpPr>
        <p:spPr>
          <a:xfrm>
            <a:off x="813494" y="4522421"/>
            <a:ext cx="32828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Soil Moisture Active and Passive (SMAP), NASA</a:t>
            </a:r>
            <a:endParaRPr lang="it-IT" sz="1200" dirty="0"/>
          </a:p>
        </p:txBody>
      </p:sp>
      <p:pic>
        <p:nvPicPr>
          <p:cNvPr id="11" name="Picture 2" descr="TDR Probes and Installation Tools">
            <a:extLst>
              <a:ext uri="{FF2B5EF4-FFF2-40B4-BE49-F238E27FC236}">
                <a16:creationId xmlns:a16="http://schemas.microsoft.com/office/drawing/2014/main" id="{895C575B-59E6-407E-A103-F26F936130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238" y="3547041"/>
            <a:ext cx="190500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29EB6693-92A7-4685-87BD-42F6619D5A96}"/>
              </a:ext>
            </a:extLst>
          </p:cNvPr>
          <p:cNvSpPr/>
          <p:nvPr/>
        </p:nvSpPr>
        <p:spPr>
          <a:xfrm>
            <a:off x="4670680" y="4035131"/>
            <a:ext cx="94128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TDR probes</a:t>
            </a:r>
            <a:endParaRPr lang="it-IT" sz="1200" dirty="0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EEC94EFC-AFF5-4C18-AC67-632255CA553D}"/>
              </a:ext>
            </a:extLst>
          </p:cNvPr>
          <p:cNvSpPr/>
          <p:nvPr/>
        </p:nvSpPr>
        <p:spPr>
          <a:xfrm>
            <a:off x="7750258" y="443220"/>
            <a:ext cx="11576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Giampilieri</a:t>
            </a:r>
            <a:endParaRPr lang="it-IT" sz="16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Tabella 14">
                <a:extLst>
                  <a:ext uri="{FF2B5EF4-FFF2-40B4-BE49-F238E27FC236}">
                    <a16:creationId xmlns:a16="http://schemas.microsoft.com/office/drawing/2014/main" id="{C4ABC7FD-5A18-4F92-B6E1-461D9EB2A34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95992345"/>
                  </p:ext>
                </p:extLst>
              </p:nvPr>
            </p:nvGraphicFramePr>
            <p:xfrm>
              <a:off x="217526" y="4860819"/>
              <a:ext cx="5183718" cy="1911225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178939">
                      <a:extLst>
                        <a:ext uri="{9D8B030D-6E8A-4147-A177-3AD203B41FA5}">
                          <a16:colId xmlns:a16="http://schemas.microsoft.com/office/drawing/2014/main" val="1249032036"/>
                        </a:ext>
                      </a:extLst>
                    </a:gridCol>
                    <a:gridCol w="807791">
                      <a:extLst>
                        <a:ext uri="{9D8B030D-6E8A-4147-A177-3AD203B41FA5}">
                          <a16:colId xmlns:a16="http://schemas.microsoft.com/office/drawing/2014/main" val="4047576510"/>
                        </a:ext>
                      </a:extLst>
                    </a:gridCol>
                    <a:gridCol w="807791">
                      <a:extLst>
                        <a:ext uri="{9D8B030D-6E8A-4147-A177-3AD203B41FA5}">
                          <a16:colId xmlns:a16="http://schemas.microsoft.com/office/drawing/2014/main" val="1585460610"/>
                        </a:ext>
                      </a:extLst>
                    </a:gridCol>
                    <a:gridCol w="909670">
                      <a:extLst>
                        <a:ext uri="{9D8B030D-6E8A-4147-A177-3AD203B41FA5}">
                          <a16:colId xmlns:a16="http://schemas.microsoft.com/office/drawing/2014/main" val="3797569884"/>
                        </a:ext>
                      </a:extLst>
                    </a:gridCol>
                    <a:gridCol w="769669">
                      <a:extLst>
                        <a:ext uri="{9D8B030D-6E8A-4147-A177-3AD203B41FA5}">
                          <a16:colId xmlns:a16="http://schemas.microsoft.com/office/drawing/2014/main" val="3011306571"/>
                        </a:ext>
                      </a:extLst>
                    </a:gridCol>
                    <a:gridCol w="709858">
                      <a:extLst>
                        <a:ext uri="{9D8B030D-6E8A-4147-A177-3AD203B41FA5}">
                          <a16:colId xmlns:a16="http://schemas.microsoft.com/office/drawing/2014/main" val="3706589466"/>
                        </a:ext>
                      </a:extLst>
                    </a:gridCol>
                  </a:tblGrid>
                  <a:tr h="23500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chemeClr val="bg1"/>
                        </a:solidFill>
                      </a:tcPr>
                    </a:tc>
                    <a:tc gridSpan="5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b="1" dirty="0" err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Giampilieri</a:t>
                          </a:r>
                          <a:endParaRPr lang="it-IT" sz="14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4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52247943"/>
                      </a:ext>
                    </a:extLst>
                  </a:tr>
                  <a:tr h="76117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Threshold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Time lag [h]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Best TSS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N. of </a:t>
                          </a:r>
                          <a:r>
                            <a:rPr lang="it-IT" sz="1400" dirty="0" err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landslides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43444933"/>
                      </a:ext>
                    </a:extLst>
                  </a:tr>
                  <a:tr h="235009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it-IT" sz="1400" i="1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it-IT" sz="1400" b="0" i="0" smtClean="0">
                                      <a:effectLst/>
                                      <a:latin typeface="Cambria Math" panose="02040503050406030204" pitchFamily="18" charset="0"/>
                                    </a:rPr>
                                    <m:t>NS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- H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48</a:t>
                          </a: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0.857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231</a:t>
                          </a: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b="1" dirty="0">
                              <a:effectLst/>
                              <a:highlight>
                                <a:srgbClr val="008000"/>
                              </a:highlight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10</a:t>
                          </a: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b="1" dirty="0">
                              <a:effectLst/>
                              <a:highlight>
                                <a:srgbClr val="008000"/>
                              </a:highlight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2431</a:t>
                          </a: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28809642"/>
                      </a:ext>
                    </a:extLst>
                  </a:tr>
                  <a:tr h="23500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it-IT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GB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𝑅𝑍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- H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0</a:t>
                          </a: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0.947</a:t>
                          </a: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231</a:t>
                          </a: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b="1" dirty="0">
                              <a:effectLst/>
                              <a:highlight>
                                <a:srgbClr val="008000"/>
                              </a:highlight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b="1" dirty="0">
                              <a:effectLst/>
                              <a:highlight>
                                <a:srgbClr val="008000"/>
                              </a:highlight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1170</a:t>
                          </a: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21353193"/>
                      </a:ext>
                    </a:extLst>
                  </a:tr>
                  <a:tr h="23500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i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I - D</a:t>
                          </a:r>
                          <a:endParaRPr lang="it-IT" sz="1400" i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-</a:t>
                          </a: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0.720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231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33</a:t>
                          </a:r>
                          <a:endParaRPr lang="it-IT" sz="1400" dirty="0">
                            <a:effectLst/>
                            <a:highlight>
                              <a:srgbClr val="FFFF00"/>
                            </a:highlight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3327</a:t>
                          </a:r>
                          <a:endParaRPr lang="it-IT" sz="1400" dirty="0">
                            <a:effectLst/>
                            <a:highlight>
                              <a:srgbClr val="FFFF00"/>
                            </a:highlight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8157618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Tabella 14">
                <a:extLst>
                  <a:ext uri="{FF2B5EF4-FFF2-40B4-BE49-F238E27FC236}">
                    <a16:creationId xmlns:a16="http://schemas.microsoft.com/office/drawing/2014/main" id="{C4ABC7FD-5A18-4F92-B6E1-461D9EB2A34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95992345"/>
                  </p:ext>
                </p:extLst>
              </p:nvPr>
            </p:nvGraphicFramePr>
            <p:xfrm>
              <a:off x="217526" y="4860819"/>
              <a:ext cx="5183718" cy="1911225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178939">
                      <a:extLst>
                        <a:ext uri="{9D8B030D-6E8A-4147-A177-3AD203B41FA5}">
                          <a16:colId xmlns:a16="http://schemas.microsoft.com/office/drawing/2014/main" val="1249032036"/>
                        </a:ext>
                      </a:extLst>
                    </a:gridCol>
                    <a:gridCol w="807791">
                      <a:extLst>
                        <a:ext uri="{9D8B030D-6E8A-4147-A177-3AD203B41FA5}">
                          <a16:colId xmlns:a16="http://schemas.microsoft.com/office/drawing/2014/main" val="4047576510"/>
                        </a:ext>
                      </a:extLst>
                    </a:gridCol>
                    <a:gridCol w="807791">
                      <a:extLst>
                        <a:ext uri="{9D8B030D-6E8A-4147-A177-3AD203B41FA5}">
                          <a16:colId xmlns:a16="http://schemas.microsoft.com/office/drawing/2014/main" val="1585460610"/>
                        </a:ext>
                      </a:extLst>
                    </a:gridCol>
                    <a:gridCol w="909670">
                      <a:extLst>
                        <a:ext uri="{9D8B030D-6E8A-4147-A177-3AD203B41FA5}">
                          <a16:colId xmlns:a16="http://schemas.microsoft.com/office/drawing/2014/main" val="3797569884"/>
                        </a:ext>
                      </a:extLst>
                    </a:gridCol>
                    <a:gridCol w="769669">
                      <a:extLst>
                        <a:ext uri="{9D8B030D-6E8A-4147-A177-3AD203B41FA5}">
                          <a16:colId xmlns:a16="http://schemas.microsoft.com/office/drawing/2014/main" val="3011306571"/>
                        </a:ext>
                      </a:extLst>
                    </a:gridCol>
                    <a:gridCol w="709858">
                      <a:extLst>
                        <a:ext uri="{9D8B030D-6E8A-4147-A177-3AD203B41FA5}">
                          <a16:colId xmlns:a16="http://schemas.microsoft.com/office/drawing/2014/main" val="3706589466"/>
                        </a:ext>
                      </a:extLst>
                    </a:gridCol>
                  </a:tblGrid>
                  <a:tr h="2817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chemeClr val="bg1"/>
                        </a:solidFill>
                      </a:tcPr>
                    </a:tc>
                    <a:tc gridSpan="5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b="1" dirty="0" err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Giampilieri</a:t>
                          </a:r>
                          <a:endParaRPr lang="it-IT" sz="14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it-IT" sz="14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52247943"/>
                      </a:ext>
                    </a:extLst>
                  </a:tr>
                  <a:tr h="76117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Threshold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Time lag [h]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Best TSS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N. of </a:t>
                          </a:r>
                          <a:r>
                            <a:rPr lang="it-IT" sz="1400" dirty="0" err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landslides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43444933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6"/>
                          <a:stretch>
                            <a:fillRect l="-515" t="-344000" r="-340206" b="-22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48</a:t>
                          </a: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0.857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231</a:t>
                          </a: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b="1" dirty="0">
                              <a:effectLst/>
                              <a:highlight>
                                <a:srgbClr val="008000"/>
                              </a:highlight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10</a:t>
                          </a: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b="1" dirty="0">
                              <a:effectLst/>
                              <a:highlight>
                                <a:srgbClr val="008000"/>
                              </a:highlight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2431</a:t>
                          </a: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628809642"/>
                      </a:ext>
                    </a:extLst>
                  </a:tr>
                  <a:tr h="281750"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65771" marR="65771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6"/>
                          <a:stretch>
                            <a:fillRect l="-515" t="-472340" r="-340206" b="-1361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0</a:t>
                          </a: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0.947</a:t>
                          </a: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231</a:t>
                          </a: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b="1" dirty="0">
                              <a:effectLst/>
                              <a:highlight>
                                <a:srgbClr val="008000"/>
                              </a:highlight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b="1" dirty="0">
                              <a:effectLst/>
                              <a:highlight>
                                <a:srgbClr val="008000"/>
                              </a:highlight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1170</a:t>
                          </a:r>
                        </a:p>
                      </a:txBody>
                      <a:tcPr marL="68580" marR="68580" marT="0" marB="0"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21353193"/>
                      </a:ext>
                    </a:extLst>
                  </a:tr>
                  <a:tr h="2817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1400" i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I - D</a:t>
                          </a:r>
                          <a:endParaRPr lang="it-IT" sz="1400" i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-</a:t>
                          </a:r>
                        </a:p>
                      </a:txBody>
                      <a:tcPr marL="65771" marR="65771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0.720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231</a:t>
                          </a:r>
                          <a:endParaRPr lang="it-IT" sz="1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33</a:t>
                          </a:r>
                          <a:endParaRPr lang="it-IT" sz="1400" dirty="0">
                            <a:effectLst/>
                            <a:highlight>
                              <a:srgbClr val="FFFF00"/>
                            </a:highlight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it-IT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3327</a:t>
                          </a:r>
                          <a:endParaRPr lang="it-IT" sz="1400" dirty="0">
                            <a:effectLst/>
                            <a:highlight>
                              <a:srgbClr val="FFFF00"/>
                            </a:highlight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5771" marR="65771" marT="0" marB="0" anchor="ctr"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8157618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2746454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egno">
  <a:themeElements>
    <a:clrScheme name="Legno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Legno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Legno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TM03090434[[fn=Legno]]</Template>
  <TotalTime>1158</TotalTime>
  <Words>1426</Words>
  <Application>Microsoft Office PowerPoint</Application>
  <PresentationFormat>Widescreen</PresentationFormat>
  <Paragraphs>316</Paragraphs>
  <Slides>12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21" baseType="lpstr">
      <vt:lpstr>Arial</vt:lpstr>
      <vt:lpstr>Calibri</vt:lpstr>
      <vt:lpstr>Cambria Math</vt:lpstr>
      <vt:lpstr>Palatino Linotype</vt:lpstr>
      <vt:lpstr>Rockwell</vt:lpstr>
      <vt:lpstr>Rockwell Condensed</vt:lpstr>
      <vt:lpstr>Times New Roman</vt:lpstr>
      <vt:lpstr>Wingdings</vt:lpstr>
      <vt:lpstr>Legno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pasquale marino</dc:creator>
  <cp:lastModifiedBy>pasquale marino</cp:lastModifiedBy>
  <cp:revision>152</cp:revision>
  <dcterms:created xsi:type="dcterms:W3CDTF">2020-04-27T16:18:34Z</dcterms:created>
  <dcterms:modified xsi:type="dcterms:W3CDTF">2020-05-04T06:22:22Z</dcterms:modified>
</cp:coreProperties>
</file>