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8" r:id="rId2"/>
    <p:sldId id="256" r:id="rId3"/>
    <p:sldId id="259" r:id="rId4"/>
    <p:sldId id="260" r:id="rId5"/>
    <p:sldId id="266" r:id="rId6"/>
    <p:sldId id="263" r:id="rId7"/>
    <p:sldId id="261" r:id="rId8"/>
    <p:sldId id="267" r:id="rId9"/>
    <p:sldId id="264" r:id="rId10"/>
    <p:sldId id="262" r:id="rId1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970" autoAdjust="0"/>
  </p:normalViewPr>
  <p:slideViewPr>
    <p:cSldViewPr snapToGrid="0">
      <p:cViewPr varScale="1">
        <p:scale>
          <a:sx n="82" d="100"/>
          <a:sy n="82" d="100"/>
        </p:scale>
        <p:origin x="614" y="72"/>
      </p:cViewPr>
      <p:guideLst>
        <p:guide orient="horz" pos="2184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B4757F9B-B73D-4D6C-99F5-A6AB8A37ACA1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0A4F184D-9159-4FC5-ACD8-E9DA4889DD1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821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4F184D-9159-4FC5-ACD8-E9DA4889DD1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08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4F184D-9159-4FC5-ACD8-E9DA4889DD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037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062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82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188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358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529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89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496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270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15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03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583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FCFB5-B262-417D-9AC3-265CDCC650B7}" type="datetimeFigureOut">
              <a:rPr lang="en-US" smtClean="0"/>
              <a:t>4/28/2021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D55BA-80AF-46AA-B767-88D3E3C5024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30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ángulo 36">
            <a:extLst>
              <a:ext uri="{FF2B5EF4-FFF2-40B4-BE49-F238E27FC236}">
                <a16:creationId xmlns:a16="http://schemas.microsoft.com/office/drawing/2014/main" id="{1FF02EF1-23C8-4692-94D1-8E9EAA9801FB}"/>
              </a:ext>
            </a:extLst>
          </p:cNvPr>
          <p:cNvSpPr/>
          <p:nvPr/>
        </p:nvSpPr>
        <p:spPr>
          <a:xfrm>
            <a:off x="46422" y="3849203"/>
            <a:ext cx="6187229" cy="28221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8BB2D5-0EA1-4B3C-9F17-BDBFEDAFD46B}"/>
              </a:ext>
            </a:extLst>
          </p:cNvPr>
          <p:cNvSpPr txBox="1"/>
          <p:nvPr/>
        </p:nvSpPr>
        <p:spPr>
          <a:xfrm>
            <a:off x="0" y="-4043"/>
            <a:ext cx="6233652" cy="55399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1500" b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Assessment of an artificial recharge system through numerical simulations, </a:t>
            </a:r>
            <a:r>
              <a:rPr lang="en-US" sz="1400" i="1" dirty="0">
                <a:solidFill>
                  <a:schemeClr val="bg1">
                    <a:lumMod val="9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Y. Olivares &amp; P. Herrera</a:t>
            </a:r>
            <a:endParaRPr lang="en-US" sz="1400" i="1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3F4E2AD-25B9-40CE-B4B1-1EDA84D4E1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5" y="1153034"/>
            <a:ext cx="3959067" cy="2616535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19DBD071-639C-499C-A04C-11E4B37E5B6D}"/>
              </a:ext>
            </a:extLst>
          </p:cNvPr>
          <p:cNvSpPr txBox="1"/>
          <p:nvPr/>
        </p:nvSpPr>
        <p:spPr>
          <a:xfrm>
            <a:off x="3911738" y="654962"/>
            <a:ext cx="1689059" cy="4730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Arizona, USA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67B31E0-FE30-48D4-BBF8-4E1E6256D5A2}"/>
              </a:ext>
            </a:extLst>
          </p:cNvPr>
          <p:cNvSpPr txBox="1"/>
          <p:nvPr/>
        </p:nvSpPr>
        <p:spPr>
          <a:xfrm>
            <a:off x="0" y="592941"/>
            <a:ext cx="6233652" cy="56938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tIns="91440" rtlCol="0">
            <a:spAutoFit/>
          </a:bodyPr>
          <a:lstStyle/>
          <a:p>
            <a:r>
              <a:rPr lang="en-US" sz="1400" b="1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Aquifer Storage and Recovery (ASR): </a:t>
            </a:r>
          </a:p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1. Infiltrate water   2. Recover water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067F45D-C467-4EA3-94E2-34995BC9F278}"/>
              </a:ext>
            </a:extLst>
          </p:cNvPr>
          <p:cNvSpPr txBox="1"/>
          <p:nvPr/>
        </p:nvSpPr>
        <p:spPr>
          <a:xfrm>
            <a:off x="4019250" y="1425208"/>
            <a:ext cx="230556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Design &amp; operation:</a:t>
            </a:r>
          </a:p>
          <a:p>
            <a:r>
              <a:rPr lang="en-US" sz="1500" dirty="0"/>
              <a:t>    low cost                    (A, B)</a:t>
            </a:r>
          </a:p>
          <a:p>
            <a:r>
              <a:rPr lang="en-US" sz="1500" dirty="0"/>
              <a:t>    easy to build            (A, B)</a:t>
            </a:r>
          </a:p>
          <a:p>
            <a:r>
              <a:rPr lang="en-US" sz="1500" dirty="0"/>
              <a:t>    easy to operate       (A, B)</a:t>
            </a:r>
          </a:p>
          <a:p>
            <a:r>
              <a:rPr lang="en-US" sz="1500" dirty="0"/>
              <a:t>    natural filtration     (A, B)</a:t>
            </a:r>
          </a:p>
          <a:p>
            <a:r>
              <a:rPr lang="en-US" sz="1500" dirty="0"/>
              <a:t>    recover water          (?)</a:t>
            </a: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30500751-9EE4-4816-84F5-8BB606698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05" y="3823768"/>
            <a:ext cx="5217553" cy="2909642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1E03B71A-4301-4B0F-982E-D73A954D7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585" y="3063433"/>
            <a:ext cx="5538957" cy="3631940"/>
          </a:xfrm>
          <a:prstGeom prst="rect">
            <a:avLst/>
          </a:prstGeom>
        </p:spPr>
      </p:pic>
      <p:sp>
        <p:nvSpPr>
          <p:cNvPr id="32" name="Rectángulo 31">
            <a:extLst>
              <a:ext uri="{FF2B5EF4-FFF2-40B4-BE49-F238E27FC236}">
                <a16:creationId xmlns:a16="http://schemas.microsoft.com/office/drawing/2014/main" id="{053DB009-C1C6-4879-A821-8FB83FA7D551}"/>
              </a:ext>
            </a:extLst>
          </p:cNvPr>
          <p:cNvSpPr/>
          <p:nvPr/>
        </p:nvSpPr>
        <p:spPr>
          <a:xfrm>
            <a:off x="6415982" y="106829"/>
            <a:ext cx="5704948" cy="6644342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B80EFE67-F6CD-4A71-BD98-C3FCD3F92EA4}"/>
              </a:ext>
            </a:extLst>
          </p:cNvPr>
          <p:cNvSpPr txBox="1"/>
          <p:nvPr/>
        </p:nvSpPr>
        <p:spPr>
          <a:xfrm>
            <a:off x="2520225" y="6031220"/>
            <a:ext cx="369267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00" b="1" dirty="0">
                <a:solidFill>
                  <a:schemeClr val="accent2">
                    <a:lumMod val="75000"/>
                  </a:schemeClr>
                </a:solidFill>
              </a:rPr>
              <a:t>FACT: Subsurface is heterogeneous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D7175B0C-6DE8-4210-ACA5-0FC69DFF9FD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025"/>
          <a:stretch/>
        </p:blipFill>
        <p:spPr>
          <a:xfrm>
            <a:off x="6487150" y="711568"/>
            <a:ext cx="5524701" cy="1570978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B3460C30-5215-4153-89DF-E3573F366995}"/>
              </a:ext>
            </a:extLst>
          </p:cNvPr>
          <p:cNvSpPr txBox="1"/>
          <p:nvPr/>
        </p:nvSpPr>
        <p:spPr>
          <a:xfrm>
            <a:off x="6423624" y="127602"/>
            <a:ext cx="55695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2D axisymmetric detailed numerical simulations of shallow well (B)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EDC2FBD0-1E1F-423D-B907-02685E52765D}"/>
              </a:ext>
            </a:extLst>
          </p:cNvPr>
          <p:cNvSpPr/>
          <p:nvPr/>
        </p:nvSpPr>
        <p:spPr>
          <a:xfrm rot="-120000">
            <a:off x="7547663" y="1155438"/>
            <a:ext cx="503853" cy="565080"/>
          </a:xfrm>
          <a:prstGeom prst="rect">
            <a:avLst/>
          </a:prstGeom>
          <a:noFill/>
          <a:ln w="19050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8A0B39B3-D41D-4D0C-B41C-5A1D8CC6C08B}"/>
              </a:ext>
            </a:extLst>
          </p:cNvPr>
          <p:cNvSpPr txBox="1"/>
          <p:nvPr/>
        </p:nvSpPr>
        <p:spPr>
          <a:xfrm>
            <a:off x="6419503" y="2348578"/>
            <a:ext cx="5721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Question: </a:t>
            </a:r>
            <a:r>
              <a:rPr lang="en-US" dirty="0"/>
              <a:t> </a:t>
            </a:r>
            <a:r>
              <a:rPr lang="en-US" b="1" i="1" dirty="0">
                <a:solidFill>
                  <a:schemeClr val="accent2">
                    <a:lumMod val="50000"/>
                  </a:schemeClr>
                </a:solidFill>
              </a:rPr>
              <a:t>what would be the impact of different hydro-stratigraphic units?</a:t>
            </a:r>
          </a:p>
        </p:txBody>
      </p:sp>
    </p:spTree>
    <p:extLst>
      <p:ext uri="{BB962C8B-B14F-4D97-AF65-F5344CB8AC3E}">
        <p14:creationId xmlns:p14="http://schemas.microsoft.com/office/powerpoint/2010/main" val="295903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683184"/>
            <a:ext cx="11831216" cy="2387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Assessment of an </a:t>
            </a:r>
            <a:b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artificial recharge system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through numerical simulations</a:t>
            </a: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080" y="4636184"/>
            <a:ext cx="9144000" cy="1655762"/>
          </a:xfrm>
        </p:spPr>
        <p:txBody>
          <a:bodyPr/>
          <a:lstStyle/>
          <a:p>
            <a:r>
              <a:rPr lang="de-DE" sz="4000" dirty="0">
                <a:solidFill>
                  <a:schemeClr val="bg1"/>
                </a:solidFill>
              </a:rPr>
              <a:t>Yerko Olivares</a:t>
            </a:r>
            <a:r>
              <a:rPr lang="de-DE" sz="4000" baseline="30000" dirty="0">
                <a:solidFill>
                  <a:schemeClr val="bg1"/>
                </a:solidFill>
              </a:rPr>
              <a:t>1</a:t>
            </a:r>
            <a:r>
              <a:rPr lang="de-DE" sz="4000" dirty="0">
                <a:solidFill>
                  <a:schemeClr val="bg1"/>
                </a:solidFill>
              </a:rPr>
              <a:t> and Paulo Herrera</a:t>
            </a:r>
            <a:r>
              <a:rPr lang="de-DE" sz="4000" baseline="30000" dirty="0">
                <a:solidFill>
                  <a:schemeClr val="bg1"/>
                </a:solidFill>
              </a:rPr>
              <a:t>1,2</a:t>
            </a:r>
          </a:p>
          <a:p>
            <a:r>
              <a:rPr lang="de-DE" i="1" dirty="0">
                <a:solidFill>
                  <a:schemeClr val="bg1"/>
                </a:solidFill>
              </a:rPr>
              <a:t>Department of Civil Engineering, U. T</a:t>
            </a:r>
            <a:r>
              <a:rPr lang="es-CL" i="1" dirty="0">
                <a:solidFill>
                  <a:schemeClr val="bg1"/>
                </a:solidFill>
              </a:rPr>
              <a:t>é</a:t>
            </a:r>
            <a:r>
              <a:rPr lang="de-DE" i="1" dirty="0">
                <a:solidFill>
                  <a:schemeClr val="bg1"/>
                </a:solidFill>
              </a:rPr>
              <a:t>cnica Federico Santa María, Chile</a:t>
            </a:r>
          </a:p>
          <a:p>
            <a:r>
              <a:rPr lang="de-DE" i="1" dirty="0">
                <a:solidFill>
                  <a:schemeClr val="bg1"/>
                </a:solidFill>
              </a:rPr>
              <a:t>Deparment of Environmental Geosciences, U. Vienna, Austria</a:t>
            </a:r>
            <a:endParaRPr lang="en-US" i="1" dirty="0">
              <a:solidFill>
                <a:schemeClr val="bg1"/>
              </a:solidFill>
            </a:endParaRPr>
          </a:p>
        </p:txBody>
      </p:sp>
      <p:pic>
        <p:nvPicPr>
          <p:cNvPr id="5" name="Imagen 4" descr="Texto&#10;&#10;Descripción generada automáticamente con confianza media">
            <a:extLst>
              <a:ext uri="{FF2B5EF4-FFF2-40B4-BE49-F238E27FC236}">
                <a16:creationId xmlns:a16="http://schemas.microsoft.com/office/drawing/2014/main" id="{1E3741DB-C489-429F-86B4-67FF9DDAAB3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62" y="127892"/>
            <a:ext cx="2393441" cy="1215716"/>
          </a:xfrm>
          <a:prstGeom prst="rect">
            <a:avLst/>
          </a:prstGeom>
        </p:spPr>
      </p:pic>
      <p:pic>
        <p:nvPicPr>
          <p:cNvPr id="11" name="Imagen 10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AABC8449-F68A-469A-A00D-7D36308D98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65" y="198288"/>
            <a:ext cx="2431431" cy="1215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424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7B2450-8CFC-4DC3-BF92-407B9932C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653" y="96123"/>
            <a:ext cx="5091518" cy="1566484"/>
          </a:xfrm>
          <a:solidFill>
            <a:schemeClr val="tx1">
              <a:lumMod val="65000"/>
              <a:lumOff val="35000"/>
            </a:schemeClr>
          </a:solidFill>
        </p:spPr>
        <p:txBody>
          <a:bodyPr tIns="182880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Artificial Recharge (AR)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Managed Aquifer Recharge (MAR) </a:t>
            </a:r>
          </a:p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Aquifer Storage &amp; Recovery (ASR)</a:t>
            </a:r>
          </a:p>
        </p:txBody>
      </p:sp>
      <p:sp>
        <p:nvSpPr>
          <p:cNvPr id="5" name="Es igual a 4">
            <a:extLst>
              <a:ext uri="{FF2B5EF4-FFF2-40B4-BE49-F238E27FC236}">
                <a16:creationId xmlns:a16="http://schemas.microsoft.com/office/drawing/2014/main" id="{A30C6204-8912-44F2-A293-C3CBDF512637}"/>
              </a:ext>
            </a:extLst>
          </p:cNvPr>
          <p:cNvSpPr/>
          <p:nvPr/>
        </p:nvSpPr>
        <p:spPr>
          <a:xfrm>
            <a:off x="5213171" y="634002"/>
            <a:ext cx="804421" cy="562484"/>
          </a:xfrm>
          <a:prstGeom prst="mathEqual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059DA22-8A08-4326-B301-D4ABABBBA813}"/>
              </a:ext>
            </a:extLst>
          </p:cNvPr>
          <p:cNvSpPr txBox="1"/>
          <p:nvPr/>
        </p:nvSpPr>
        <p:spPr>
          <a:xfrm>
            <a:off x="6066559" y="96123"/>
            <a:ext cx="6024930" cy="1523494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tIns="91440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Aquifers as reservoirs to store water</a:t>
            </a:r>
          </a:p>
          <a:p>
            <a:endParaRPr 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1. Infiltrate water</a:t>
            </a:r>
            <a:endParaRPr lang="en-US" sz="2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2. Recover water</a:t>
            </a:r>
            <a:endParaRPr lang="en-US" sz="22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C503AA2-FE4F-4CFF-8E9B-ECB2016F204B}"/>
              </a:ext>
            </a:extLst>
          </p:cNvPr>
          <p:cNvGrpSpPr/>
          <p:nvPr/>
        </p:nvGrpSpPr>
        <p:grpSpPr>
          <a:xfrm>
            <a:off x="97280" y="1752724"/>
            <a:ext cx="7733486" cy="5037015"/>
            <a:chOff x="97280" y="1752724"/>
            <a:chExt cx="7733486" cy="5037015"/>
          </a:xfrm>
        </p:grpSpPr>
        <p:sp>
          <p:nvSpPr>
            <p:cNvPr id="8" name="CuadroTexto 7">
              <a:extLst>
                <a:ext uri="{FF2B5EF4-FFF2-40B4-BE49-F238E27FC236}">
                  <a16:creationId xmlns:a16="http://schemas.microsoft.com/office/drawing/2014/main" id="{27621A43-CF5F-4131-96CE-0B7FF621C8BF}"/>
                </a:ext>
              </a:extLst>
            </p:cNvPr>
            <p:cNvSpPr txBox="1"/>
            <p:nvPr/>
          </p:nvSpPr>
          <p:spPr>
            <a:xfrm>
              <a:off x="5405317" y="1752724"/>
              <a:ext cx="10180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(A)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69FA80C2-2CFA-42C2-8181-5865AB43690A}"/>
                </a:ext>
              </a:extLst>
            </p:cNvPr>
            <p:cNvSpPr txBox="1"/>
            <p:nvPr/>
          </p:nvSpPr>
          <p:spPr>
            <a:xfrm>
              <a:off x="2722089" y="1755837"/>
              <a:ext cx="73430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(B)</a:t>
              </a: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FE9BC32D-7B60-47A2-B295-A867D3806DB0}"/>
                </a:ext>
              </a:extLst>
            </p:cNvPr>
            <p:cNvSpPr txBox="1"/>
            <p:nvPr/>
          </p:nvSpPr>
          <p:spPr>
            <a:xfrm>
              <a:off x="706202" y="1764403"/>
              <a:ext cx="10180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/>
                <a:t>(C)</a:t>
              </a:r>
            </a:p>
          </p:txBody>
        </p:sp>
        <p:sp>
          <p:nvSpPr>
            <p:cNvPr id="12" name="Rectangle 1">
              <a:extLst>
                <a:ext uri="{FF2B5EF4-FFF2-40B4-BE49-F238E27FC236}">
                  <a16:creationId xmlns:a16="http://schemas.microsoft.com/office/drawing/2014/main" id="{645EFD68-73CF-470B-A8FD-5CFC90B65EDA}"/>
                </a:ext>
              </a:extLst>
            </p:cNvPr>
            <p:cNvSpPr/>
            <p:nvPr/>
          </p:nvSpPr>
          <p:spPr>
            <a:xfrm>
              <a:off x="107004" y="2357747"/>
              <a:ext cx="7723762" cy="4429683"/>
            </a:xfrm>
            <a:prstGeom prst="rect">
              <a:avLst/>
            </a:prstGeom>
            <a:blipFill>
              <a:blip r:embed="rId2"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3" name="Group 6">
              <a:extLst>
                <a:ext uri="{FF2B5EF4-FFF2-40B4-BE49-F238E27FC236}">
                  <a16:creationId xmlns:a16="http://schemas.microsoft.com/office/drawing/2014/main" id="{24AF0537-B296-4484-8DA0-EADA3D12FDA6}"/>
                </a:ext>
              </a:extLst>
            </p:cNvPr>
            <p:cNvGrpSpPr/>
            <p:nvPr/>
          </p:nvGrpSpPr>
          <p:grpSpPr>
            <a:xfrm>
              <a:off x="4436536" y="2233093"/>
              <a:ext cx="2641600" cy="774700"/>
              <a:chOff x="8547100" y="1612900"/>
              <a:chExt cx="2641600" cy="774700"/>
            </a:xfrm>
          </p:grpSpPr>
          <p:sp>
            <p:nvSpPr>
              <p:cNvPr id="31" name="Trapezoid 4">
                <a:extLst>
                  <a:ext uri="{FF2B5EF4-FFF2-40B4-BE49-F238E27FC236}">
                    <a16:creationId xmlns:a16="http://schemas.microsoft.com/office/drawing/2014/main" id="{F4B286F1-140E-4E4A-B145-DA67AA20A6BD}"/>
                  </a:ext>
                </a:extLst>
              </p:cNvPr>
              <p:cNvSpPr/>
              <p:nvPr/>
            </p:nvSpPr>
            <p:spPr>
              <a:xfrm rot="10800000">
                <a:off x="8547100" y="1612900"/>
                <a:ext cx="2641600" cy="774700"/>
              </a:xfrm>
              <a:prstGeom prst="trapezoid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Trapezoid 5">
                <a:extLst>
                  <a:ext uri="{FF2B5EF4-FFF2-40B4-BE49-F238E27FC236}">
                    <a16:creationId xmlns:a16="http://schemas.microsoft.com/office/drawing/2014/main" id="{34583244-99F9-4D6C-9AEB-17EFDA24A6A1}"/>
                  </a:ext>
                </a:extLst>
              </p:cNvPr>
              <p:cNvSpPr/>
              <p:nvPr/>
            </p:nvSpPr>
            <p:spPr>
              <a:xfrm rot="10800000">
                <a:off x="8623299" y="1943100"/>
                <a:ext cx="2481475" cy="444500"/>
              </a:xfrm>
              <a:prstGeom prst="trapezoid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5" name="Group 10">
              <a:extLst>
                <a:ext uri="{FF2B5EF4-FFF2-40B4-BE49-F238E27FC236}">
                  <a16:creationId xmlns:a16="http://schemas.microsoft.com/office/drawing/2014/main" id="{F0F0C160-7C6D-4D95-87E3-6EB1E4959DEF}"/>
                </a:ext>
              </a:extLst>
            </p:cNvPr>
            <p:cNvGrpSpPr/>
            <p:nvPr/>
          </p:nvGrpSpPr>
          <p:grpSpPr>
            <a:xfrm>
              <a:off x="2620322" y="2352781"/>
              <a:ext cx="790979" cy="1838665"/>
              <a:chOff x="6546281" y="1612899"/>
              <a:chExt cx="790979" cy="2210955"/>
            </a:xfrm>
          </p:grpSpPr>
          <p:sp>
            <p:nvSpPr>
              <p:cNvPr id="29" name="Rectangle 9">
                <a:extLst>
                  <a:ext uri="{FF2B5EF4-FFF2-40B4-BE49-F238E27FC236}">
                    <a16:creationId xmlns:a16="http://schemas.microsoft.com/office/drawing/2014/main" id="{8FD8D804-535A-4A93-8677-ECD9939894F3}"/>
                  </a:ext>
                </a:extLst>
              </p:cNvPr>
              <p:cNvSpPr/>
              <p:nvPr/>
            </p:nvSpPr>
            <p:spPr>
              <a:xfrm>
                <a:off x="6546281" y="1612899"/>
                <a:ext cx="790979" cy="2210955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Rectangle 8">
                <a:extLst>
                  <a:ext uri="{FF2B5EF4-FFF2-40B4-BE49-F238E27FC236}">
                    <a16:creationId xmlns:a16="http://schemas.microsoft.com/office/drawing/2014/main" id="{603EF704-1681-4163-ACCA-CF1C42124D5D}"/>
                  </a:ext>
                </a:extLst>
              </p:cNvPr>
              <p:cNvSpPr/>
              <p:nvPr/>
            </p:nvSpPr>
            <p:spPr>
              <a:xfrm>
                <a:off x="6546281" y="2601797"/>
                <a:ext cx="790979" cy="1222057"/>
              </a:xfrm>
              <a:prstGeom prst="rect">
                <a:avLst/>
              </a:prstGeom>
              <a:pattFill prst="narVert">
                <a:fgClr>
                  <a:schemeClr val="tx1"/>
                </a:fgClr>
                <a:bgClr>
                  <a:schemeClr val="bg1"/>
                </a:bgClr>
              </a:patt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A835246-2E7F-445F-801D-1989101CDA7D}"/>
                </a:ext>
              </a:extLst>
            </p:cNvPr>
            <p:cNvSpPr/>
            <p:nvPr/>
          </p:nvSpPr>
          <p:spPr>
            <a:xfrm>
              <a:off x="107004" y="4501319"/>
              <a:ext cx="7723762" cy="611811"/>
            </a:xfrm>
            <a:prstGeom prst="rect">
              <a:avLst/>
            </a:prstGeom>
            <a:blipFill>
              <a:blip r:embed="rId3"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19" name="Group 13">
              <a:extLst>
                <a:ext uri="{FF2B5EF4-FFF2-40B4-BE49-F238E27FC236}">
                  <a16:creationId xmlns:a16="http://schemas.microsoft.com/office/drawing/2014/main" id="{3A7908A6-4308-4CA2-9FAB-F1782641E76C}"/>
                </a:ext>
              </a:extLst>
            </p:cNvPr>
            <p:cNvGrpSpPr/>
            <p:nvPr/>
          </p:nvGrpSpPr>
          <p:grpSpPr>
            <a:xfrm>
              <a:off x="830107" y="2352781"/>
              <a:ext cx="395926" cy="4153701"/>
              <a:chOff x="2837469" y="1612899"/>
              <a:chExt cx="395926" cy="4429682"/>
            </a:xfrm>
          </p:grpSpPr>
          <p:sp>
            <p:nvSpPr>
              <p:cNvPr id="27" name="Rectangle 11">
                <a:extLst>
                  <a:ext uri="{FF2B5EF4-FFF2-40B4-BE49-F238E27FC236}">
                    <a16:creationId xmlns:a16="http://schemas.microsoft.com/office/drawing/2014/main" id="{F2347D72-875E-4655-A863-C79E51DF2A64}"/>
                  </a:ext>
                </a:extLst>
              </p:cNvPr>
              <p:cNvSpPr/>
              <p:nvPr/>
            </p:nvSpPr>
            <p:spPr>
              <a:xfrm>
                <a:off x="2837469" y="1612899"/>
                <a:ext cx="395926" cy="4429682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Rectangle 12">
                <a:extLst>
                  <a:ext uri="{FF2B5EF4-FFF2-40B4-BE49-F238E27FC236}">
                    <a16:creationId xmlns:a16="http://schemas.microsoft.com/office/drawing/2014/main" id="{D291C352-FC2D-49DD-8ED7-068FC314E4E0}"/>
                  </a:ext>
                </a:extLst>
              </p:cNvPr>
              <p:cNvSpPr/>
              <p:nvPr/>
            </p:nvSpPr>
            <p:spPr>
              <a:xfrm>
                <a:off x="2837469" y="5187082"/>
                <a:ext cx="395926" cy="774569"/>
              </a:xfrm>
              <a:prstGeom prst="rect">
                <a:avLst/>
              </a:prstGeom>
              <a:pattFill prst="smGrid">
                <a:fgClr>
                  <a:schemeClr val="tx1">
                    <a:lumMod val="65000"/>
                    <a:lumOff val="35000"/>
                  </a:schemeClr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C87C7452-56CC-49DB-9DC6-4944FCE0C95D}"/>
                </a:ext>
              </a:extLst>
            </p:cNvPr>
            <p:cNvSpPr/>
            <p:nvPr/>
          </p:nvSpPr>
          <p:spPr>
            <a:xfrm>
              <a:off x="97280" y="5545139"/>
              <a:ext cx="7723762" cy="124460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0">
              <a:extLst>
                <a:ext uri="{FF2B5EF4-FFF2-40B4-BE49-F238E27FC236}">
                  <a16:creationId xmlns:a16="http://schemas.microsoft.com/office/drawing/2014/main" id="{39A1AA27-E980-4189-BF13-E1EEED114617}"/>
                </a:ext>
              </a:extLst>
            </p:cNvPr>
            <p:cNvSpPr txBox="1"/>
            <p:nvPr/>
          </p:nvSpPr>
          <p:spPr>
            <a:xfrm>
              <a:off x="5414185" y="5536003"/>
              <a:ext cx="1796032" cy="58477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200" b="1" dirty="0">
                  <a:solidFill>
                    <a:srgbClr val="C00000"/>
                  </a:solidFill>
                </a:rPr>
                <a:t>HU 3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4" name="TextBox 16">
              <a:extLst>
                <a:ext uri="{FF2B5EF4-FFF2-40B4-BE49-F238E27FC236}">
                  <a16:creationId xmlns:a16="http://schemas.microsoft.com/office/drawing/2014/main" id="{6237B85B-C6AF-42BC-A923-AC69C7AA1865}"/>
                </a:ext>
              </a:extLst>
            </p:cNvPr>
            <p:cNvSpPr txBox="1"/>
            <p:nvPr/>
          </p:nvSpPr>
          <p:spPr>
            <a:xfrm>
              <a:off x="5414185" y="3252868"/>
              <a:ext cx="1796032" cy="58477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200" b="1" dirty="0">
                  <a:solidFill>
                    <a:srgbClr val="C00000"/>
                  </a:solidFill>
                </a:rPr>
                <a:t>HU 1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5" name="TextBox 19">
              <a:extLst>
                <a:ext uri="{FF2B5EF4-FFF2-40B4-BE49-F238E27FC236}">
                  <a16:creationId xmlns:a16="http://schemas.microsoft.com/office/drawing/2014/main" id="{8B6AC290-7CD0-451E-AE70-7CCDD5586F94}"/>
                </a:ext>
              </a:extLst>
            </p:cNvPr>
            <p:cNvSpPr txBox="1"/>
            <p:nvPr/>
          </p:nvSpPr>
          <p:spPr>
            <a:xfrm>
              <a:off x="5414185" y="4518274"/>
              <a:ext cx="1796032" cy="584775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3200" b="1" dirty="0">
                  <a:solidFill>
                    <a:srgbClr val="C00000"/>
                  </a:solidFill>
                </a:rPr>
                <a:t>HU 2</a:t>
              </a:r>
              <a:endParaRPr lang="en-US" sz="2000" b="1" dirty="0">
                <a:solidFill>
                  <a:srgbClr val="C00000"/>
                </a:solidFill>
              </a:endParaRPr>
            </a:p>
          </p:txBody>
        </p:sp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D11F94DA-1357-4388-8AA1-2D5020DA3282}"/>
                </a:ext>
              </a:extLst>
            </p:cNvPr>
            <p:cNvSpPr txBox="1"/>
            <p:nvPr/>
          </p:nvSpPr>
          <p:spPr>
            <a:xfrm>
              <a:off x="2073902" y="5859168"/>
              <a:ext cx="2362634" cy="52322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de-DE" sz="2800" b="1" dirty="0">
                  <a:solidFill>
                    <a:schemeClr val="accent6">
                      <a:lumMod val="50000"/>
                    </a:schemeClr>
                  </a:solidFill>
                </a:rPr>
                <a:t>Aquifer, high K</a:t>
              </a:r>
              <a:endParaRPr lang="en-US" sz="2800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33" name="CuadroTexto 32">
              <a:extLst>
                <a:ext uri="{FF2B5EF4-FFF2-40B4-BE49-F238E27FC236}">
                  <a16:creationId xmlns:a16="http://schemas.microsoft.com/office/drawing/2014/main" id="{60737C65-46F5-4C6D-BAD9-26E0C6323A50}"/>
                </a:ext>
              </a:extLst>
            </p:cNvPr>
            <p:cNvSpPr txBox="1"/>
            <p:nvPr/>
          </p:nvSpPr>
          <p:spPr>
            <a:xfrm>
              <a:off x="2073902" y="4545615"/>
              <a:ext cx="2492414" cy="523220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accent6">
                      <a:lumMod val="50000"/>
                    </a:schemeClr>
                  </a:solidFill>
                </a:rPr>
                <a:t>Aquitard, low K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350D9A83-7833-4791-9C0E-772C0FFB9E8B}"/>
              </a:ext>
            </a:extLst>
          </p:cNvPr>
          <p:cNvSpPr txBox="1"/>
          <p:nvPr/>
        </p:nvSpPr>
        <p:spPr>
          <a:xfrm>
            <a:off x="8020127" y="1662607"/>
            <a:ext cx="414017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Design &amp; operation:</a:t>
            </a:r>
          </a:p>
          <a:p>
            <a:r>
              <a:rPr lang="en-US" sz="2400" dirty="0"/>
              <a:t>    low cost                    (A, B)</a:t>
            </a:r>
          </a:p>
          <a:p>
            <a:r>
              <a:rPr lang="en-US" sz="2400" dirty="0"/>
              <a:t>    easy to build            (A, B)</a:t>
            </a:r>
          </a:p>
          <a:p>
            <a:r>
              <a:rPr lang="en-US" sz="2400" dirty="0"/>
              <a:t>    easy to operate       (A, B)</a:t>
            </a:r>
          </a:p>
          <a:p>
            <a:r>
              <a:rPr lang="en-US" sz="2400" dirty="0"/>
              <a:t>    natural filtration     (A, B)</a:t>
            </a:r>
          </a:p>
          <a:p>
            <a:r>
              <a:rPr lang="en-US" sz="2400" dirty="0"/>
              <a:t>    recover water          (?)</a:t>
            </a:r>
          </a:p>
          <a:p>
            <a:endParaRPr lang="en-US" sz="2400" dirty="0"/>
          </a:p>
          <a:p>
            <a:r>
              <a:rPr lang="en-US" sz="2400" b="1" dirty="0"/>
              <a:t>Fact:</a:t>
            </a:r>
          </a:p>
          <a:p>
            <a:r>
              <a:rPr lang="en-US" sz="2400" dirty="0"/>
              <a:t>    subsurface is heterogenous</a:t>
            </a:r>
          </a:p>
          <a:p>
            <a:endParaRPr lang="en-US" sz="2400" dirty="0"/>
          </a:p>
          <a:p>
            <a:r>
              <a:rPr lang="en-US" sz="2400" b="1" dirty="0"/>
              <a:t>Question:</a:t>
            </a:r>
          </a:p>
          <a:p>
            <a:r>
              <a:rPr lang="en-US" sz="2400" dirty="0"/>
              <a:t>  </a:t>
            </a:r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what could be the impact of  </a:t>
            </a:r>
          </a:p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  different </a:t>
            </a:r>
            <a:r>
              <a:rPr lang="en-US" sz="2400" b="1" i="1" dirty="0" err="1">
                <a:solidFill>
                  <a:schemeClr val="accent2">
                    <a:lumMod val="75000"/>
                  </a:schemeClr>
                </a:solidFill>
              </a:rPr>
              <a:t>hydrostratigraphic</a:t>
            </a:r>
            <a:endParaRPr lang="en-US" sz="2400" b="1" i="1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  units</a:t>
            </a:r>
            <a:r>
              <a:rPr lang="en-US" b="1" i="1" dirty="0">
                <a:solidFill>
                  <a:schemeClr val="accent2">
                    <a:lumMod val="75000"/>
                  </a:schemeClr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078959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>
            <a:extLst>
              <a:ext uri="{FF2B5EF4-FFF2-40B4-BE49-F238E27FC236}">
                <a16:creationId xmlns:a16="http://schemas.microsoft.com/office/drawing/2014/main" id="{97BC8B78-2968-4D16-A048-EEF9249C2204}"/>
              </a:ext>
            </a:extLst>
          </p:cNvPr>
          <p:cNvGrpSpPr/>
          <p:nvPr/>
        </p:nvGrpSpPr>
        <p:grpSpPr>
          <a:xfrm>
            <a:off x="0" y="27783"/>
            <a:ext cx="6233652" cy="3415478"/>
            <a:chOff x="147484" y="145027"/>
            <a:chExt cx="6759447" cy="3333135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005F4063-1112-4E50-8BF5-8F47CCA0790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7994" t="14543" r="6333" b="8679"/>
            <a:stretch/>
          </p:blipFill>
          <p:spPr>
            <a:xfrm>
              <a:off x="147484" y="145027"/>
              <a:ext cx="6611962" cy="3333135"/>
            </a:xfrm>
            <a:prstGeom prst="rect">
              <a:avLst/>
            </a:prstGeom>
          </p:spPr>
        </p:pic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E0E8B3F4-6DCD-40E8-982A-36E83274C0BC}"/>
                </a:ext>
              </a:extLst>
            </p:cNvPr>
            <p:cNvSpPr txBox="1"/>
            <p:nvPr/>
          </p:nvSpPr>
          <p:spPr>
            <a:xfrm>
              <a:off x="4389169" y="757085"/>
              <a:ext cx="18315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Arizona, USA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73C4860-998C-4FA9-82C2-A44BDF3AC2EB}"/>
                </a:ext>
              </a:extLst>
            </p:cNvPr>
            <p:cNvSpPr txBox="1"/>
            <p:nvPr/>
          </p:nvSpPr>
          <p:spPr>
            <a:xfrm>
              <a:off x="147484" y="3198168"/>
              <a:ext cx="6759447" cy="2308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900" dirty="0">
                  <a:solidFill>
                    <a:schemeClr val="bg1"/>
                  </a:solidFill>
                </a:rPr>
                <a:t>https://news.azpm.org/p/lastdrop/2018/8/20/135331-arizona-has-been-banking-cap-water-but-doesnt-have-a-clear-plan-to-withdraw-it/</a:t>
              </a: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00D6F738-6670-43D4-993C-DDB2586EE06A}"/>
              </a:ext>
            </a:extLst>
          </p:cNvPr>
          <p:cNvGrpSpPr/>
          <p:nvPr/>
        </p:nvGrpSpPr>
        <p:grpSpPr>
          <a:xfrm>
            <a:off x="0" y="3531124"/>
            <a:ext cx="6096000" cy="3299094"/>
            <a:chOff x="5959342" y="3478162"/>
            <a:chExt cx="6232658" cy="3379838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ECE1481-D5E0-4274-85A8-742D0EBFD6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19974" r="15826"/>
            <a:stretch/>
          </p:blipFill>
          <p:spPr>
            <a:xfrm>
              <a:off x="5959342" y="3478162"/>
              <a:ext cx="6232658" cy="3379838"/>
            </a:xfrm>
            <a:prstGeom prst="rect">
              <a:avLst/>
            </a:prstGeom>
          </p:spPr>
        </p:pic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9C425A03-9F9A-4299-928A-62B9168DBFE5}"/>
                </a:ext>
              </a:extLst>
            </p:cNvPr>
            <p:cNvSpPr txBox="1"/>
            <p:nvPr/>
          </p:nvSpPr>
          <p:spPr>
            <a:xfrm>
              <a:off x="6379245" y="3810225"/>
              <a:ext cx="7728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Peru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FAD8213F-31C0-4707-B428-9E2306265DFC}"/>
                </a:ext>
              </a:extLst>
            </p:cNvPr>
            <p:cNvSpPr txBox="1"/>
            <p:nvPr/>
          </p:nvSpPr>
          <p:spPr>
            <a:xfrm>
              <a:off x="5959342" y="6482141"/>
              <a:ext cx="584920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https://agronoticias.pe/noticias/recarga-artificial-de-acuiferos-en-la-costa/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72178D46-4105-4368-A720-7DDE5212ECD6}"/>
              </a:ext>
            </a:extLst>
          </p:cNvPr>
          <p:cNvSpPr txBox="1"/>
          <p:nvPr/>
        </p:nvSpPr>
        <p:spPr>
          <a:xfrm>
            <a:off x="6233652" y="761593"/>
            <a:ext cx="559275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/>
              <a:t>Applied since centuries in different places around the world</a:t>
            </a:r>
          </a:p>
          <a:p>
            <a:endParaRPr lang="en-US" sz="2800" dirty="0"/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Modern projects</a:t>
            </a:r>
            <a:r>
              <a:rPr lang="en-US" sz="2800" dirty="0"/>
              <a:t> have been built in recent decades to stop the decline of water levels in aquifers and/or dispose treated wastewater in different arid regions, e. g. western USA,  South America, Middle East and Southeast Asia. Most of them are based on large (~1-10 km</a:t>
            </a:r>
            <a:r>
              <a:rPr lang="en-US" sz="2800" baseline="30000" dirty="0"/>
              <a:t>2</a:t>
            </a:r>
            <a:r>
              <a:rPr lang="en-US" sz="2800" dirty="0"/>
              <a:t> size) infiltration ponds.</a:t>
            </a:r>
          </a:p>
        </p:txBody>
      </p:sp>
    </p:spTree>
    <p:extLst>
      <p:ext uri="{BB962C8B-B14F-4D97-AF65-F5344CB8AC3E}">
        <p14:creationId xmlns:p14="http://schemas.microsoft.com/office/powerpoint/2010/main" val="40768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o 12">
            <a:extLst>
              <a:ext uri="{FF2B5EF4-FFF2-40B4-BE49-F238E27FC236}">
                <a16:creationId xmlns:a16="http://schemas.microsoft.com/office/drawing/2014/main" id="{00D6F738-6670-43D4-993C-DDB2586EE06A}"/>
              </a:ext>
            </a:extLst>
          </p:cNvPr>
          <p:cNvGrpSpPr/>
          <p:nvPr/>
        </p:nvGrpSpPr>
        <p:grpSpPr>
          <a:xfrm>
            <a:off x="0" y="3759594"/>
            <a:ext cx="5130400" cy="2635490"/>
            <a:chOff x="5959342" y="3810225"/>
            <a:chExt cx="5849200" cy="3333762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9C425A03-9F9A-4299-928A-62B9168DBFE5}"/>
                </a:ext>
              </a:extLst>
            </p:cNvPr>
            <p:cNvSpPr txBox="1"/>
            <p:nvPr/>
          </p:nvSpPr>
          <p:spPr>
            <a:xfrm>
              <a:off x="6379245" y="3810225"/>
              <a:ext cx="77284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Peru</a:t>
              </a: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FAD8213F-31C0-4707-B428-9E2306265DFC}"/>
                </a:ext>
              </a:extLst>
            </p:cNvPr>
            <p:cNvSpPr txBox="1"/>
            <p:nvPr/>
          </p:nvSpPr>
          <p:spPr>
            <a:xfrm>
              <a:off x="5959342" y="6482140"/>
              <a:ext cx="5849200" cy="6618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https://agronoticias.p/noticias/recarga-artificial-de-acuiferos-en-la-costa/</a:t>
              </a:r>
            </a:p>
          </p:txBody>
        </p:sp>
      </p:grpSp>
      <p:grpSp>
        <p:nvGrpSpPr>
          <p:cNvPr id="44" name="Grupo 43">
            <a:extLst>
              <a:ext uri="{FF2B5EF4-FFF2-40B4-BE49-F238E27FC236}">
                <a16:creationId xmlns:a16="http://schemas.microsoft.com/office/drawing/2014/main" id="{8FB005AB-A731-49BD-AC54-08580D54AD93}"/>
              </a:ext>
            </a:extLst>
          </p:cNvPr>
          <p:cNvGrpSpPr/>
          <p:nvPr/>
        </p:nvGrpSpPr>
        <p:grpSpPr>
          <a:xfrm>
            <a:off x="205409" y="188752"/>
            <a:ext cx="6636607" cy="6480496"/>
            <a:chOff x="2103900" y="916471"/>
            <a:chExt cx="4346669" cy="5030549"/>
          </a:xfrm>
        </p:grpSpPr>
        <p:pic>
          <p:nvPicPr>
            <p:cNvPr id="35" name="Imagen 34">
              <a:extLst>
                <a:ext uri="{FF2B5EF4-FFF2-40B4-BE49-F238E27FC236}">
                  <a16:creationId xmlns:a16="http://schemas.microsoft.com/office/drawing/2014/main" id="{8FF05D04-6CB2-4297-9587-858ED1D163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339" t="3486" r="5392" b="1559"/>
            <a:stretch/>
          </p:blipFill>
          <p:spPr>
            <a:xfrm>
              <a:off x="2103900" y="916471"/>
              <a:ext cx="4346669" cy="5028727"/>
            </a:xfrm>
            <a:prstGeom prst="rect">
              <a:avLst/>
            </a:prstGeom>
          </p:spPr>
        </p:pic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EAAF1BBE-98B3-4498-A96B-3B0497DDBC90}"/>
                </a:ext>
              </a:extLst>
            </p:cNvPr>
            <p:cNvSpPr txBox="1"/>
            <p:nvPr/>
          </p:nvSpPr>
          <p:spPr>
            <a:xfrm>
              <a:off x="2301993" y="5107986"/>
              <a:ext cx="1617240" cy="6026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chemeClr val="bg1"/>
                  </a:solidFill>
                </a:rPr>
                <a:t>gravel pit</a:t>
              </a:r>
            </a:p>
          </p:txBody>
        </p:sp>
        <p:cxnSp>
          <p:nvCxnSpPr>
            <p:cNvPr id="38" name="Conector recto de flecha 37">
              <a:extLst>
                <a:ext uri="{FF2B5EF4-FFF2-40B4-BE49-F238E27FC236}">
                  <a16:creationId xmlns:a16="http://schemas.microsoft.com/office/drawing/2014/main" id="{468CD6E5-F264-4493-AC7C-706C3731F4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223641" y="920446"/>
              <a:ext cx="27716" cy="5026574"/>
            </a:xfrm>
            <a:prstGeom prst="straightConnector1">
              <a:avLst/>
            </a:prstGeom>
            <a:ln w="19050">
              <a:solidFill>
                <a:schemeClr val="bg1"/>
              </a:solidFill>
              <a:prstDash val="dash"/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CuadroTexto 40">
              <a:extLst>
                <a:ext uri="{FF2B5EF4-FFF2-40B4-BE49-F238E27FC236}">
                  <a16:creationId xmlns:a16="http://schemas.microsoft.com/office/drawing/2014/main" id="{34CC1D65-05EB-4B90-8C62-AAA883B8F17A}"/>
                </a:ext>
              </a:extLst>
            </p:cNvPr>
            <p:cNvSpPr txBox="1"/>
            <p:nvPr/>
          </p:nvSpPr>
          <p:spPr>
            <a:xfrm rot="16200000">
              <a:off x="1321406" y="2863016"/>
              <a:ext cx="26719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~ 60 mts</a:t>
              </a:r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3F3BF342-F90D-4661-987E-B56E26C322F2}"/>
              </a:ext>
            </a:extLst>
          </p:cNvPr>
          <p:cNvSpPr txBox="1"/>
          <p:nvPr/>
        </p:nvSpPr>
        <p:spPr>
          <a:xfrm>
            <a:off x="6955190" y="252148"/>
            <a:ext cx="5098872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/>
              <a:t>MOTIVATION:</a:t>
            </a:r>
          </a:p>
          <a:p>
            <a:r>
              <a:rPr lang="en-US" sz="3000" dirty="0"/>
              <a:t>Potential site in Santiago, Chile: heterogeneous fluvial-alluvial sediments. </a:t>
            </a:r>
          </a:p>
          <a:p>
            <a:endParaRPr lang="en-US" sz="3000" dirty="0"/>
          </a:p>
          <a:p>
            <a:r>
              <a:rPr lang="en-US" sz="3000" dirty="0"/>
              <a:t>Water table below 100 m depth.</a:t>
            </a:r>
          </a:p>
          <a:p>
            <a:endParaRPr lang="en-US" sz="3000" dirty="0"/>
          </a:p>
          <a:p>
            <a:r>
              <a:rPr lang="en-US" sz="3000" dirty="0"/>
              <a:t>Visual inspection and granulometric analyses indicate presence of </a:t>
            </a:r>
            <a:r>
              <a:rPr lang="en-US" sz="3000" b="1" dirty="0">
                <a:solidFill>
                  <a:schemeClr val="accent2">
                    <a:lumMod val="75000"/>
                  </a:schemeClr>
                </a:solidFill>
              </a:rPr>
              <a:t>quasi-horizontal </a:t>
            </a:r>
            <a:r>
              <a:rPr lang="en-US" sz="3000" b="1" dirty="0" err="1">
                <a:solidFill>
                  <a:schemeClr val="accent2">
                    <a:lumMod val="75000"/>
                  </a:schemeClr>
                </a:solidFill>
              </a:rPr>
              <a:t>hydrostratigraphic</a:t>
            </a:r>
            <a:r>
              <a:rPr lang="en-US" sz="3000" b="1" dirty="0">
                <a:solidFill>
                  <a:schemeClr val="accent2">
                    <a:lumMod val="75000"/>
                  </a:schemeClr>
                </a:solidFill>
              </a:rPr>
              <a:t> units</a:t>
            </a:r>
            <a:r>
              <a:rPr lang="en-US" sz="3000" dirty="0"/>
              <a:t> with  different characteristics.</a:t>
            </a:r>
          </a:p>
        </p:txBody>
      </p:sp>
      <p:sp>
        <p:nvSpPr>
          <p:cNvPr id="4" name="Forma libre: forma 3">
            <a:extLst>
              <a:ext uri="{FF2B5EF4-FFF2-40B4-BE49-F238E27FC236}">
                <a16:creationId xmlns:a16="http://schemas.microsoft.com/office/drawing/2014/main" id="{35747B66-4E4B-4CC2-99A3-4753DA7AFC43}"/>
              </a:ext>
            </a:extLst>
          </p:cNvPr>
          <p:cNvSpPr/>
          <p:nvPr/>
        </p:nvSpPr>
        <p:spPr>
          <a:xfrm>
            <a:off x="205409" y="2406813"/>
            <a:ext cx="6370982" cy="218661"/>
          </a:xfrm>
          <a:custGeom>
            <a:avLst/>
            <a:gdLst>
              <a:gd name="connsiteX0" fmla="*/ 0 w 6370982"/>
              <a:gd name="connsiteY0" fmla="*/ 218661 h 218661"/>
              <a:gd name="connsiteX1" fmla="*/ 1162878 w 6370982"/>
              <a:gd name="connsiteY1" fmla="*/ 188843 h 218661"/>
              <a:gd name="connsiteX2" fmla="*/ 1520687 w 6370982"/>
              <a:gd name="connsiteY2" fmla="*/ 178904 h 218661"/>
              <a:gd name="connsiteX3" fmla="*/ 1550504 w 6370982"/>
              <a:gd name="connsiteY3" fmla="*/ 168965 h 218661"/>
              <a:gd name="connsiteX4" fmla="*/ 1749287 w 6370982"/>
              <a:gd name="connsiteY4" fmla="*/ 149087 h 218661"/>
              <a:gd name="connsiteX5" fmla="*/ 1838739 w 6370982"/>
              <a:gd name="connsiteY5" fmla="*/ 129208 h 218661"/>
              <a:gd name="connsiteX6" fmla="*/ 1898373 w 6370982"/>
              <a:gd name="connsiteY6" fmla="*/ 119269 h 218661"/>
              <a:gd name="connsiteX7" fmla="*/ 1948069 w 6370982"/>
              <a:gd name="connsiteY7" fmla="*/ 109330 h 218661"/>
              <a:gd name="connsiteX8" fmla="*/ 2057400 w 6370982"/>
              <a:gd name="connsiteY8" fmla="*/ 99391 h 218661"/>
              <a:gd name="connsiteX9" fmla="*/ 2097156 w 6370982"/>
              <a:gd name="connsiteY9" fmla="*/ 89452 h 218661"/>
              <a:gd name="connsiteX10" fmla="*/ 2126973 w 6370982"/>
              <a:gd name="connsiteY10" fmla="*/ 79513 h 218661"/>
              <a:gd name="connsiteX11" fmla="*/ 2236304 w 6370982"/>
              <a:gd name="connsiteY11" fmla="*/ 59634 h 218661"/>
              <a:gd name="connsiteX12" fmla="*/ 2276060 w 6370982"/>
              <a:gd name="connsiteY12" fmla="*/ 49695 h 218661"/>
              <a:gd name="connsiteX13" fmla="*/ 2564295 w 6370982"/>
              <a:gd name="connsiteY13" fmla="*/ 39756 h 218661"/>
              <a:gd name="connsiteX14" fmla="*/ 2713382 w 6370982"/>
              <a:gd name="connsiteY14" fmla="*/ 29817 h 218661"/>
              <a:gd name="connsiteX15" fmla="*/ 4055165 w 6370982"/>
              <a:gd name="connsiteY15" fmla="*/ 19878 h 218661"/>
              <a:gd name="connsiteX16" fmla="*/ 4124739 w 6370982"/>
              <a:gd name="connsiteY16" fmla="*/ 0 h 218661"/>
              <a:gd name="connsiteX17" fmla="*/ 6370982 w 6370982"/>
              <a:gd name="connsiteY17" fmla="*/ 0 h 21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70982" h="218661">
                <a:moveTo>
                  <a:pt x="0" y="218661"/>
                </a:moveTo>
                <a:cubicBezTo>
                  <a:pt x="394873" y="60704"/>
                  <a:pt x="18438" y="204308"/>
                  <a:pt x="1162878" y="188843"/>
                </a:cubicBezTo>
                <a:cubicBezTo>
                  <a:pt x="1282183" y="187231"/>
                  <a:pt x="1401417" y="182217"/>
                  <a:pt x="1520687" y="178904"/>
                </a:cubicBezTo>
                <a:cubicBezTo>
                  <a:pt x="1530626" y="175591"/>
                  <a:pt x="1540340" y="171506"/>
                  <a:pt x="1550504" y="168965"/>
                </a:cubicBezTo>
                <a:cubicBezTo>
                  <a:pt x="1622165" y="151050"/>
                  <a:pt x="1662575" y="154868"/>
                  <a:pt x="1749287" y="149087"/>
                </a:cubicBezTo>
                <a:cubicBezTo>
                  <a:pt x="1791820" y="138454"/>
                  <a:pt x="1792482" y="137619"/>
                  <a:pt x="1838739" y="129208"/>
                </a:cubicBezTo>
                <a:cubicBezTo>
                  <a:pt x="1858566" y="125603"/>
                  <a:pt x="1878546" y="122874"/>
                  <a:pt x="1898373" y="119269"/>
                </a:cubicBezTo>
                <a:cubicBezTo>
                  <a:pt x="1914994" y="116247"/>
                  <a:pt x="1931306" y="111425"/>
                  <a:pt x="1948069" y="109330"/>
                </a:cubicBezTo>
                <a:cubicBezTo>
                  <a:pt x="1984380" y="104791"/>
                  <a:pt x="2020956" y="102704"/>
                  <a:pt x="2057400" y="99391"/>
                </a:cubicBezTo>
                <a:cubicBezTo>
                  <a:pt x="2070652" y="96078"/>
                  <a:pt x="2084022" y="93205"/>
                  <a:pt x="2097156" y="89452"/>
                </a:cubicBezTo>
                <a:cubicBezTo>
                  <a:pt x="2107230" y="86574"/>
                  <a:pt x="2116809" y="82054"/>
                  <a:pt x="2126973" y="79513"/>
                </a:cubicBezTo>
                <a:cubicBezTo>
                  <a:pt x="2169598" y="68857"/>
                  <a:pt x="2192015" y="68492"/>
                  <a:pt x="2236304" y="59634"/>
                </a:cubicBezTo>
                <a:cubicBezTo>
                  <a:pt x="2249699" y="56955"/>
                  <a:pt x="2262425" y="50521"/>
                  <a:pt x="2276060" y="49695"/>
                </a:cubicBezTo>
                <a:cubicBezTo>
                  <a:pt x="2372019" y="43879"/>
                  <a:pt x="2468259" y="44121"/>
                  <a:pt x="2564295" y="39756"/>
                </a:cubicBezTo>
                <a:cubicBezTo>
                  <a:pt x="2614050" y="37494"/>
                  <a:pt x="2663580" y="30481"/>
                  <a:pt x="2713382" y="29817"/>
                </a:cubicBezTo>
                <a:lnTo>
                  <a:pt x="4055165" y="19878"/>
                </a:lnTo>
                <a:cubicBezTo>
                  <a:pt x="4069353" y="15149"/>
                  <a:pt x="4112093" y="55"/>
                  <a:pt x="4124739" y="0"/>
                </a:cubicBezTo>
                <a:lnTo>
                  <a:pt x="6370982" y="0"/>
                </a:lnTo>
              </a:path>
            </a:pathLst>
          </a:cu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rma libre: forma 4">
            <a:extLst>
              <a:ext uri="{FF2B5EF4-FFF2-40B4-BE49-F238E27FC236}">
                <a16:creationId xmlns:a16="http://schemas.microsoft.com/office/drawing/2014/main" id="{8F94C02F-2623-48F1-A762-0EBB1DA61EB3}"/>
              </a:ext>
            </a:extLst>
          </p:cNvPr>
          <p:cNvSpPr/>
          <p:nvPr/>
        </p:nvSpPr>
        <p:spPr>
          <a:xfrm>
            <a:off x="208722" y="2649701"/>
            <a:ext cx="6669156" cy="908508"/>
          </a:xfrm>
          <a:custGeom>
            <a:avLst/>
            <a:gdLst>
              <a:gd name="connsiteX0" fmla="*/ 0 w 6669156"/>
              <a:gd name="connsiteY0" fmla="*/ 908508 h 908508"/>
              <a:gd name="connsiteX1" fmla="*/ 467139 w 6669156"/>
              <a:gd name="connsiteY1" fmla="*/ 888629 h 908508"/>
              <a:gd name="connsiteX2" fmla="*/ 566530 w 6669156"/>
              <a:gd name="connsiteY2" fmla="*/ 878690 h 908508"/>
              <a:gd name="connsiteX3" fmla="*/ 725556 w 6669156"/>
              <a:gd name="connsiteY3" fmla="*/ 848873 h 908508"/>
              <a:gd name="connsiteX4" fmla="*/ 755374 w 6669156"/>
              <a:gd name="connsiteY4" fmla="*/ 838934 h 908508"/>
              <a:gd name="connsiteX5" fmla="*/ 785191 w 6669156"/>
              <a:gd name="connsiteY5" fmla="*/ 819056 h 908508"/>
              <a:gd name="connsiteX6" fmla="*/ 834887 w 6669156"/>
              <a:gd name="connsiteY6" fmla="*/ 809116 h 908508"/>
              <a:gd name="connsiteX7" fmla="*/ 874643 w 6669156"/>
              <a:gd name="connsiteY7" fmla="*/ 799177 h 908508"/>
              <a:gd name="connsiteX8" fmla="*/ 934278 w 6669156"/>
              <a:gd name="connsiteY8" fmla="*/ 779299 h 908508"/>
              <a:gd name="connsiteX9" fmla="*/ 1043608 w 6669156"/>
              <a:gd name="connsiteY9" fmla="*/ 759421 h 908508"/>
              <a:gd name="connsiteX10" fmla="*/ 1162878 w 6669156"/>
              <a:gd name="connsiteY10" fmla="*/ 739542 h 908508"/>
              <a:gd name="connsiteX11" fmla="*/ 1192695 w 6669156"/>
              <a:gd name="connsiteY11" fmla="*/ 729603 h 908508"/>
              <a:gd name="connsiteX12" fmla="*/ 1272208 w 6669156"/>
              <a:gd name="connsiteY12" fmla="*/ 709725 h 908508"/>
              <a:gd name="connsiteX13" fmla="*/ 1302026 w 6669156"/>
              <a:gd name="connsiteY13" fmla="*/ 689847 h 908508"/>
              <a:gd name="connsiteX14" fmla="*/ 1401417 w 6669156"/>
              <a:gd name="connsiteY14" fmla="*/ 679908 h 908508"/>
              <a:gd name="connsiteX15" fmla="*/ 1461052 w 6669156"/>
              <a:gd name="connsiteY15" fmla="*/ 669969 h 908508"/>
              <a:gd name="connsiteX16" fmla="*/ 1500808 w 6669156"/>
              <a:gd name="connsiteY16" fmla="*/ 650090 h 908508"/>
              <a:gd name="connsiteX17" fmla="*/ 1560443 w 6669156"/>
              <a:gd name="connsiteY17" fmla="*/ 630212 h 908508"/>
              <a:gd name="connsiteX18" fmla="*/ 1590261 w 6669156"/>
              <a:gd name="connsiteY18" fmla="*/ 620273 h 908508"/>
              <a:gd name="connsiteX19" fmla="*/ 1620078 w 6669156"/>
              <a:gd name="connsiteY19" fmla="*/ 610334 h 908508"/>
              <a:gd name="connsiteX20" fmla="*/ 1689652 w 6669156"/>
              <a:gd name="connsiteY20" fmla="*/ 590456 h 908508"/>
              <a:gd name="connsiteX21" fmla="*/ 1828800 w 6669156"/>
              <a:gd name="connsiteY21" fmla="*/ 560638 h 908508"/>
              <a:gd name="connsiteX22" fmla="*/ 1918252 w 6669156"/>
              <a:gd name="connsiteY22" fmla="*/ 540760 h 908508"/>
              <a:gd name="connsiteX23" fmla="*/ 1977887 w 6669156"/>
              <a:gd name="connsiteY23" fmla="*/ 520882 h 908508"/>
              <a:gd name="connsiteX24" fmla="*/ 2027582 w 6669156"/>
              <a:gd name="connsiteY24" fmla="*/ 510942 h 908508"/>
              <a:gd name="connsiteX25" fmla="*/ 2146852 w 6669156"/>
              <a:gd name="connsiteY25" fmla="*/ 491064 h 908508"/>
              <a:gd name="connsiteX26" fmla="*/ 2206487 w 6669156"/>
              <a:gd name="connsiteY26" fmla="*/ 471186 h 908508"/>
              <a:gd name="connsiteX27" fmla="*/ 2365513 w 6669156"/>
              <a:gd name="connsiteY27" fmla="*/ 451308 h 908508"/>
              <a:gd name="connsiteX28" fmla="*/ 2405269 w 6669156"/>
              <a:gd name="connsiteY28" fmla="*/ 431429 h 908508"/>
              <a:gd name="connsiteX29" fmla="*/ 2524539 w 6669156"/>
              <a:gd name="connsiteY29" fmla="*/ 411551 h 908508"/>
              <a:gd name="connsiteX30" fmla="*/ 2653748 w 6669156"/>
              <a:gd name="connsiteY30" fmla="*/ 381734 h 908508"/>
              <a:gd name="connsiteX31" fmla="*/ 2763078 w 6669156"/>
              <a:gd name="connsiteY31" fmla="*/ 361856 h 908508"/>
              <a:gd name="connsiteX32" fmla="*/ 2812774 w 6669156"/>
              <a:gd name="connsiteY32" fmla="*/ 341977 h 908508"/>
              <a:gd name="connsiteX33" fmla="*/ 3021495 w 6669156"/>
              <a:gd name="connsiteY33" fmla="*/ 312160 h 908508"/>
              <a:gd name="connsiteX34" fmla="*/ 3190461 w 6669156"/>
              <a:gd name="connsiteY34" fmla="*/ 302221 h 908508"/>
              <a:gd name="connsiteX35" fmla="*/ 3339548 w 6669156"/>
              <a:gd name="connsiteY35" fmla="*/ 282342 h 908508"/>
              <a:gd name="connsiteX36" fmla="*/ 3419061 w 6669156"/>
              <a:gd name="connsiteY36" fmla="*/ 262464 h 908508"/>
              <a:gd name="connsiteX37" fmla="*/ 3468756 w 6669156"/>
              <a:gd name="connsiteY37" fmla="*/ 252525 h 908508"/>
              <a:gd name="connsiteX38" fmla="*/ 3508513 w 6669156"/>
              <a:gd name="connsiteY38" fmla="*/ 242586 h 908508"/>
              <a:gd name="connsiteX39" fmla="*/ 3558208 w 6669156"/>
              <a:gd name="connsiteY39" fmla="*/ 232647 h 908508"/>
              <a:gd name="connsiteX40" fmla="*/ 3588026 w 6669156"/>
              <a:gd name="connsiteY40" fmla="*/ 222708 h 908508"/>
              <a:gd name="connsiteX41" fmla="*/ 3657600 w 6669156"/>
              <a:gd name="connsiteY41" fmla="*/ 202829 h 908508"/>
              <a:gd name="connsiteX42" fmla="*/ 3687417 w 6669156"/>
              <a:gd name="connsiteY42" fmla="*/ 182951 h 908508"/>
              <a:gd name="connsiteX43" fmla="*/ 3747052 w 6669156"/>
              <a:gd name="connsiteY43" fmla="*/ 163073 h 908508"/>
              <a:gd name="connsiteX44" fmla="*/ 3776869 w 6669156"/>
              <a:gd name="connsiteY44" fmla="*/ 153134 h 908508"/>
              <a:gd name="connsiteX45" fmla="*/ 3856382 w 6669156"/>
              <a:gd name="connsiteY45" fmla="*/ 133256 h 908508"/>
              <a:gd name="connsiteX46" fmla="*/ 3886200 w 6669156"/>
              <a:gd name="connsiteY46" fmla="*/ 123316 h 908508"/>
              <a:gd name="connsiteX47" fmla="*/ 3955774 w 6669156"/>
              <a:gd name="connsiteY47" fmla="*/ 113377 h 908508"/>
              <a:gd name="connsiteX48" fmla="*/ 3985591 w 6669156"/>
              <a:gd name="connsiteY48" fmla="*/ 103438 h 908508"/>
              <a:gd name="connsiteX49" fmla="*/ 4104861 w 6669156"/>
              <a:gd name="connsiteY49" fmla="*/ 83560 h 908508"/>
              <a:gd name="connsiteX50" fmla="*/ 4184374 w 6669156"/>
              <a:gd name="connsiteY50" fmla="*/ 63682 h 908508"/>
              <a:gd name="connsiteX51" fmla="*/ 6211956 w 6669156"/>
              <a:gd name="connsiteY51" fmla="*/ 43803 h 908508"/>
              <a:gd name="connsiteX52" fmla="*/ 6420678 w 6669156"/>
              <a:gd name="connsiteY52" fmla="*/ 33864 h 908508"/>
              <a:gd name="connsiteX53" fmla="*/ 6480313 w 6669156"/>
              <a:gd name="connsiteY53" fmla="*/ 13986 h 908508"/>
              <a:gd name="connsiteX54" fmla="*/ 6669156 w 6669156"/>
              <a:gd name="connsiteY54" fmla="*/ 13986 h 908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6669156" h="908508">
                <a:moveTo>
                  <a:pt x="0" y="908508"/>
                </a:moveTo>
                <a:cubicBezTo>
                  <a:pt x="190961" y="870316"/>
                  <a:pt x="-6587" y="906850"/>
                  <a:pt x="467139" y="888629"/>
                </a:cubicBezTo>
                <a:cubicBezTo>
                  <a:pt x="500410" y="887349"/>
                  <a:pt x="533400" y="882003"/>
                  <a:pt x="566530" y="878690"/>
                </a:cubicBezTo>
                <a:cubicBezTo>
                  <a:pt x="657752" y="848283"/>
                  <a:pt x="605315" y="860897"/>
                  <a:pt x="725556" y="848873"/>
                </a:cubicBezTo>
                <a:cubicBezTo>
                  <a:pt x="735495" y="845560"/>
                  <a:pt x="746003" y="843619"/>
                  <a:pt x="755374" y="838934"/>
                </a:cubicBezTo>
                <a:cubicBezTo>
                  <a:pt x="766058" y="833592"/>
                  <a:pt x="774006" y="823250"/>
                  <a:pt x="785191" y="819056"/>
                </a:cubicBezTo>
                <a:cubicBezTo>
                  <a:pt x="801009" y="813124"/>
                  <a:pt x="818396" y="812781"/>
                  <a:pt x="834887" y="809116"/>
                </a:cubicBezTo>
                <a:cubicBezTo>
                  <a:pt x="848222" y="806153"/>
                  <a:pt x="861559" y="803102"/>
                  <a:pt x="874643" y="799177"/>
                </a:cubicBezTo>
                <a:cubicBezTo>
                  <a:pt x="894713" y="793156"/>
                  <a:pt x="913731" y="783408"/>
                  <a:pt x="934278" y="779299"/>
                </a:cubicBezTo>
                <a:cubicBezTo>
                  <a:pt x="1057035" y="754748"/>
                  <a:pt x="903728" y="784854"/>
                  <a:pt x="1043608" y="759421"/>
                </a:cubicBezTo>
                <a:cubicBezTo>
                  <a:pt x="1150195" y="740042"/>
                  <a:pt x="1029543" y="758592"/>
                  <a:pt x="1162878" y="739542"/>
                </a:cubicBezTo>
                <a:cubicBezTo>
                  <a:pt x="1172817" y="736229"/>
                  <a:pt x="1182588" y="732360"/>
                  <a:pt x="1192695" y="729603"/>
                </a:cubicBezTo>
                <a:cubicBezTo>
                  <a:pt x="1219052" y="722415"/>
                  <a:pt x="1272208" y="709725"/>
                  <a:pt x="1272208" y="709725"/>
                </a:cubicBezTo>
                <a:cubicBezTo>
                  <a:pt x="1282147" y="703099"/>
                  <a:pt x="1290386" y="692533"/>
                  <a:pt x="1302026" y="689847"/>
                </a:cubicBezTo>
                <a:cubicBezTo>
                  <a:pt x="1334469" y="682360"/>
                  <a:pt x="1368379" y="684038"/>
                  <a:pt x="1401417" y="679908"/>
                </a:cubicBezTo>
                <a:cubicBezTo>
                  <a:pt x="1421414" y="677408"/>
                  <a:pt x="1441174" y="673282"/>
                  <a:pt x="1461052" y="669969"/>
                </a:cubicBezTo>
                <a:cubicBezTo>
                  <a:pt x="1474304" y="663343"/>
                  <a:pt x="1487051" y="655593"/>
                  <a:pt x="1500808" y="650090"/>
                </a:cubicBezTo>
                <a:cubicBezTo>
                  <a:pt x="1520263" y="642308"/>
                  <a:pt x="1540565" y="636838"/>
                  <a:pt x="1560443" y="630212"/>
                </a:cubicBezTo>
                <a:lnTo>
                  <a:pt x="1590261" y="620273"/>
                </a:lnTo>
                <a:cubicBezTo>
                  <a:pt x="1600200" y="616960"/>
                  <a:pt x="1609914" y="612875"/>
                  <a:pt x="1620078" y="610334"/>
                </a:cubicBezTo>
                <a:cubicBezTo>
                  <a:pt x="1669999" y="597854"/>
                  <a:pt x="1646876" y="604715"/>
                  <a:pt x="1689652" y="590456"/>
                </a:cubicBezTo>
                <a:cubicBezTo>
                  <a:pt x="1752407" y="548617"/>
                  <a:pt x="1699943" y="576745"/>
                  <a:pt x="1828800" y="560638"/>
                </a:cubicBezTo>
                <a:cubicBezTo>
                  <a:pt x="1845011" y="558612"/>
                  <a:pt x="1900014" y="546231"/>
                  <a:pt x="1918252" y="540760"/>
                </a:cubicBezTo>
                <a:cubicBezTo>
                  <a:pt x="1938322" y="534739"/>
                  <a:pt x="1957340" y="524992"/>
                  <a:pt x="1977887" y="520882"/>
                </a:cubicBezTo>
                <a:cubicBezTo>
                  <a:pt x="1994452" y="517569"/>
                  <a:pt x="2010946" y="513878"/>
                  <a:pt x="2027582" y="510942"/>
                </a:cubicBezTo>
                <a:lnTo>
                  <a:pt x="2146852" y="491064"/>
                </a:lnTo>
                <a:cubicBezTo>
                  <a:pt x="2166730" y="484438"/>
                  <a:pt x="2185637" y="473271"/>
                  <a:pt x="2206487" y="471186"/>
                </a:cubicBezTo>
                <a:cubicBezTo>
                  <a:pt x="2325931" y="459242"/>
                  <a:pt x="2273035" y="466721"/>
                  <a:pt x="2365513" y="451308"/>
                </a:cubicBezTo>
                <a:cubicBezTo>
                  <a:pt x="2378765" y="444682"/>
                  <a:pt x="2391213" y="436114"/>
                  <a:pt x="2405269" y="431429"/>
                </a:cubicBezTo>
                <a:cubicBezTo>
                  <a:pt x="2427068" y="424163"/>
                  <a:pt x="2508784" y="413802"/>
                  <a:pt x="2524539" y="411551"/>
                </a:cubicBezTo>
                <a:cubicBezTo>
                  <a:pt x="2586409" y="390928"/>
                  <a:pt x="2544082" y="403667"/>
                  <a:pt x="2653748" y="381734"/>
                </a:cubicBezTo>
                <a:cubicBezTo>
                  <a:pt x="2723210" y="367842"/>
                  <a:pt x="2686773" y="374573"/>
                  <a:pt x="2763078" y="361856"/>
                </a:cubicBezTo>
                <a:cubicBezTo>
                  <a:pt x="2779643" y="355230"/>
                  <a:pt x="2795535" y="346574"/>
                  <a:pt x="2812774" y="341977"/>
                </a:cubicBezTo>
                <a:cubicBezTo>
                  <a:pt x="2888683" y="321734"/>
                  <a:pt x="2942815" y="317780"/>
                  <a:pt x="3021495" y="312160"/>
                </a:cubicBezTo>
                <a:cubicBezTo>
                  <a:pt x="3077771" y="308140"/>
                  <a:pt x="3134139" y="305534"/>
                  <a:pt x="3190461" y="302221"/>
                </a:cubicBezTo>
                <a:cubicBezTo>
                  <a:pt x="3278233" y="280278"/>
                  <a:pt x="3183087" y="301900"/>
                  <a:pt x="3339548" y="282342"/>
                </a:cubicBezTo>
                <a:cubicBezTo>
                  <a:pt x="3412813" y="273183"/>
                  <a:pt x="3364970" y="275987"/>
                  <a:pt x="3419061" y="262464"/>
                </a:cubicBezTo>
                <a:cubicBezTo>
                  <a:pt x="3435450" y="258367"/>
                  <a:pt x="3452265" y="256190"/>
                  <a:pt x="3468756" y="252525"/>
                </a:cubicBezTo>
                <a:cubicBezTo>
                  <a:pt x="3482091" y="249562"/>
                  <a:pt x="3495178" y="245549"/>
                  <a:pt x="3508513" y="242586"/>
                </a:cubicBezTo>
                <a:cubicBezTo>
                  <a:pt x="3525004" y="238921"/>
                  <a:pt x="3541819" y="236744"/>
                  <a:pt x="3558208" y="232647"/>
                </a:cubicBezTo>
                <a:cubicBezTo>
                  <a:pt x="3568372" y="230106"/>
                  <a:pt x="3577952" y="225586"/>
                  <a:pt x="3588026" y="222708"/>
                </a:cubicBezTo>
                <a:cubicBezTo>
                  <a:pt x="3602893" y="218460"/>
                  <a:pt x="3641709" y="210775"/>
                  <a:pt x="3657600" y="202829"/>
                </a:cubicBezTo>
                <a:cubicBezTo>
                  <a:pt x="3668284" y="197487"/>
                  <a:pt x="3676501" y="187802"/>
                  <a:pt x="3687417" y="182951"/>
                </a:cubicBezTo>
                <a:cubicBezTo>
                  <a:pt x="3706565" y="174441"/>
                  <a:pt x="3727174" y="169699"/>
                  <a:pt x="3747052" y="163073"/>
                </a:cubicBezTo>
                <a:cubicBezTo>
                  <a:pt x="3756991" y="159760"/>
                  <a:pt x="3766705" y="155675"/>
                  <a:pt x="3776869" y="153134"/>
                </a:cubicBezTo>
                <a:cubicBezTo>
                  <a:pt x="3803373" y="146508"/>
                  <a:pt x="3830464" y="141896"/>
                  <a:pt x="3856382" y="133256"/>
                </a:cubicBezTo>
                <a:cubicBezTo>
                  <a:pt x="3866321" y="129943"/>
                  <a:pt x="3875926" y="125371"/>
                  <a:pt x="3886200" y="123316"/>
                </a:cubicBezTo>
                <a:cubicBezTo>
                  <a:pt x="3909172" y="118721"/>
                  <a:pt x="3932583" y="116690"/>
                  <a:pt x="3955774" y="113377"/>
                </a:cubicBezTo>
                <a:cubicBezTo>
                  <a:pt x="3965713" y="110064"/>
                  <a:pt x="3975318" y="105493"/>
                  <a:pt x="3985591" y="103438"/>
                </a:cubicBezTo>
                <a:cubicBezTo>
                  <a:pt x="4131386" y="74279"/>
                  <a:pt x="3989289" y="110230"/>
                  <a:pt x="4104861" y="83560"/>
                </a:cubicBezTo>
                <a:cubicBezTo>
                  <a:pt x="4131481" y="77417"/>
                  <a:pt x="4157585" y="69040"/>
                  <a:pt x="4184374" y="63682"/>
                </a:cubicBezTo>
                <a:cubicBezTo>
                  <a:pt x="4847139" y="-68884"/>
                  <a:pt x="5536071" y="47199"/>
                  <a:pt x="6211956" y="43803"/>
                </a:cubicBezTo>
                <a:cubicBezTo>
                  <a:pt x="6281530" y="40490"/>
                  <a:pt x="6351451" y="41556"/>
                  <a:pt x="6420678" y="33864"/>
                </a:cubicBezTo>
                <a:cubicBezTo>
                  <a:pt x="6441503" y="31550"/>
                  <a:pt x="6459359" y="13986"/>
                  <a:pt x="6480313" y="13986"/>
                </a:cubicBezTo>
                <a:lnTo>
                  <a:pt x="6669156" y="13986"/>
                </a:lnTo>
              </a:path>
            </a:pathLst>
          </a:custGeom>
          <a:noFill/>
          <a:ln w="381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750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5EFB65D5-FEAC-4E99-85BB-C324BE826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6297" y="860834"/>
            <a:ext cx="8460416" cy="4519985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35875456-CF80-4171-8526-2253D89DC484}"/>
              </a:ext>
            </a:extLst>
          </p:cNvPr>
          <p:cNvSpPr txBox="1"/>
          <p:nvPr/>
        </p:nvSpPr>
        <p:spPr>
          <a:xfrm>
            <a:off x="3011603" y="5145343"/>
            <a:ext cx="786530" cy="2814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7954753-8F24-449F-8515-5EAF5015AB3B}"/>
              </a:ext>
            </a:extLst>
          </p:cNvPr>
          <p:cNvSpPr txBox="1"/>
          <p:nvPr/>
        </p:nvSpPr>
        <p:spPr>
          <a:xfrm>
            <a:off x="88352" y="5539568"/>
            <a:ext cx="1186600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1" dirty="0"/>
              <a:t>KNOWN:</a:t>
            </a:r>
          </a:p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K can vary by up 2-3 orders of magnitude even for homogenous sandy aquifers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A9B1C91-4866-4CF2-B54F-6C757F3E29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3176" y="860834"/>
            <a:ext cx="3882761" cy="4656046"/>
          </a:xfrm>
          <a:prstGeom prst="rect">
            <a:avLst/>
          </a:prstGeom>
        </p:spPr>
      </p:pic>
      <p:cxnSp>
        <p:nvCxnSpPr>
          <p:cNvPr id="6" name="Conector recto de flecha 5">
            <a:extLst>
              <a:ext uri="{FF2B5EF4-FFF2-40B4-BE49-F238E27FC236}">
                <a16:creationId xmlns:a16="http://schemas.microsoft.com/office/drawing/2014/main" id="{3AC5EAC2-5916-42CD-8135-3215282C94BD}"/>
              </a:ext>
            </a:extLst>
          </p:cNvPr>
          <p:cNvCxnSpPr>
            <a:cxnSpLocks/>
          </p:cNvCxnSpPr>
          <p:nvPr/>
        </p:nvCxnSpPr>
        <p:spPr>
          <a:xfrm flipH="1">
            <a:off x="1896064" y="1043609"/>
            <a:ext cx="3570458" cy="62263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2DE4CE52-9FA6-45FB-82E3-F6194E9ECF27}"/>
              </a:ext>
            </a:extLst>
          </p:cNvPr>
          <p:cNvCxnSpPr>
            <a:cxnSpLocks/>
          </p:cNvCxnSpPr>
          <p:nvPr/>
        </p:nvCxnSpPr>
        <p:spPr>
          <a:xfrm flipH="1" flipV="1">
            <a:off x="1896064" y="2103120"/>
            <a:ext cx="3570458" cy="146016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92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Diagrama&#10;&#10;Descripción generada automáticamente">
            <a:extLst>
              <a:ext uri="{FF2B5EF4-FFF2-40B4-BE49-F238E27FC236}">
                <a16:creationId xmlns:a16="http://schemas.microsoft.com/office/drawing/2014/main" id="{11161E73-416D-4F9F-B35B-6EA430A81C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1" t="3943" r="4155" b="2262"/>
          <a:stretch/>
        </p:blipFill>
        <p:spPr>
          <a:xfrm>
            <a:off x="0" y="0"/>
            <a:ext cx="4195319" cy="3696928"/>
          </a:xfrm>
          <a:prstGeom prst="rect">
            <a:avLst/>
          </a:prstGeom>
        </p:spPr>
      </p:pic>
      <p:grpSp>
        <p:nvGrpSpPr>
          <p:cNvPr id="4" name="Grupo 3">
            <a:extLst>
              <a:ext uri="{FF2B5EF4-FFF2-40B4-BE49-F238E27FC236}">
                <a16:creationId xmlns:a16="http://schemas.microsoft.com/office/drawing/2014/main" id="{5BEA8974-F05E-4DCF-8440-EDABF5D05EA0}"/>
              </a:ext>
            </a:extLst>
          </p:cNvPr>
          <p:cNvGrpSpPr/>
          <p:nvPr/>
        </p:nvGrpSpPr>
        <p:grpSpPr>
          <a:xfrm>
            <a:off x="4200029" y="82380"/>
            <a:ext cx="7593307" cy="2603419"/>
            <a:chOff x="4200029" y="82380"/>
            <a:chExt cx="7593307" cy="2603419"/>
          </a:xfrm>
        </p:grpSpPr>
        <p:pic>
          <p:nvPicPr>
            <p:cNvPr id="5" name="Imagen 4" descr="Gráfico&#10;&#10;Descripción generada automáticamente">
              <a:extLst>
                <a:ext uri="{FF2B5EF4-FFF2-40B4-BE49-F238E27FC236}">
                  <a16:creationId xmlns:a16="http://schemas.microsoft.com/office/drawing/2014/main" id="{7837A858-9037-4742-9D90-BBEC0F74A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0029" y="82380"/>
              <a:ext cx="7593307" cy="2603419"/>
            </a:xfrm>
            <a:prstGeom prst="rect">
              <a:avLst/>
            </a:prstGeom>
          </p:spPr>
        </p:pic>
        <p:sp>
          <p:nvSpPr>
            <p:cNvPr id="6" name="Diagrama de flujo: disco magnético 5">
              <a:extLst>
                <a:ext uri="{FF2B5EF4-FFF2-40B4-BE49-F238E27FC236}">
                  <a16:creationId xmlns:a16="http://schemas.microsoft.com/office/drawing/2014/main" id="{BDB1EBFB-6C5F-4ABC-87EA-85EB9635FC6E}"/>
                </a:ext>
              </a:extLst>
            </p:cNvPr>
            <p:cNvSpPr/>
            <p:nvPr/>
          </p:nvSpPr>
          <p:spPr>
            <a:xfrm>
              <a:off x="5609509" y="1002890"/>
              <a:ext cx="93201" cy="353962"/>
            </a:xfrm>
            <a:prstGeom prst="flowChartMagneticDisk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Diagrama de flujo: disco magnético 6">
              <a:extLst>
                <a:ext uri="{FF2B5EF4-FFF2-40B4-BE49-F238E27FC236}">
                  <a16:creationId xmlns:a16="http://schemas.microsoft.com/office/drawing/2014/main" id="{8AAC148B-8EA9-4E07-BB66-273F9D7548E4}"/>
                </a:ext>
              </a:extLst>
            </p:cNvPr>
            <p:cNvSpPr/>
            <p:nvPr/>
          </p:nvSpPr>
          <p:spPr>
            <a:xfrm>
              <a:off x="7964335" y="1002890"/>
              <a:ext cx="93201" cy="353962"/>
            </a:xfrm>
            <a:prstGeom prst="flowChartMagneticDisk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Diagrama de flujo: disco magnético 7">
              <a:extLst>
                <a:ext uri="{FF2B5EF4-FFF2-40B4-BE49-F238E27FC236}">
                  <a16:creationId xmlns:a16="http://schemas.microsoft.com/office/drawing/2014/main" id="{FE3CA1D1-BD44-45F3-8FD7-E80C8D85C7E8}"/>
                </a:ext>
              </a:extLst>
            </p:cNvPr>
            <p:cNvSpPr/>
            <p:nvPr/>
          </p:nvSpPr>
          <p:spPr>
            <a:xfrm>
              <a:off x="10319161" y="1002890"/>
              <a:ext cx="93201" cy="353962"/>
            </a:xfrm>
            <a:prstGeom prst="flowChartMagneticDisk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CuadroTexto 1">
            <a:extLst>
              <a:ext uri="{FF2B5EF4-FFF2-40B4-BE49-F238E27FC236}">
                <a16:creationId xmlns:a16="http://schemas.microsoft.com/office/drawing/2014/main" id="{E9202287-0D91-4B42-BD0B-E8BA640D9952}"/>
              </a:ext>
            </a:extLst>
          </p:cNvPr>
          <p:cNvSpPr txBox="1"/>
          <p:nvPr/>
        </p:nvSpPr>
        <p:spPr>
          <a:xfrm>
            <a:off x="98284" y="3642950"/>
            <a:ext cx="119954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We performed detailed 2D (axisymmetric geometry) numerical simulations of unsaturated flow to assess the performance of an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artificial recharge system composed of a single shallow well</a:t>
            </a:r>
            <a:r>
              <a:rPr lang="en-US" sz="2800" dirty="0"/>
              <a:t>.</a:t>
            </a:r>
          </a:p>
          <a:p>
            <a:endParaRPr lang="en-US" sz="2800" dirty="0"/>
          </a:p>
          <a:p>
            <a:r>
              <a:rPr lang="en-US" sz="2800" dirty="0"/>
              <a:t>We consider 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4 different scenarios according to the vertical sequence of 3 </a:t>
            </a:r>
            <a:r>
              <a:rPr lang="en-US" sz="2800" b="1" dirty="0" err="1">
                <a:solidFill>
                  <a:schemeClr val="accent2">
                    <a:lumMod val="75000"/>
                  </a:schemeClr>
                </a:solidFill>
              </a:rPr>
              <a:t>hydrostratigraphic</a:t>
            </a:r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 units</a:t>
            </a:r>
            <a:r>
              <a:rPr lang="en-US" sz="2800" dirty="0"/>
              <a:t>: two permeable units separated by a low permeability unit that act as a barrier (aquitard).</a:t>
            </a:r>
          </a:p>
        </p:txBody>
      </p:sp>
    </p:spTree>
    <p:extLst>
      <p:ext uri="{BB962C8B-B14F-4D97-AF65-F5344CB8AC3E}">
        <p14:creationId xmlns:p14="http://schemas.microsoft.com/office/powerpoint/2010/main" val="474725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C8CC486D-E42B-4673-8144-684F3030849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3" t="2464" r="2121"/>
          <a:stretch/>
        </p:blipFill>
        <p:spPr>
          <a:xfrm>
            <a:off x="79513" y="0"/>
            <a:ext cx="10197548" cy="668903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6EE6584-5D5B-4752-8414-9F2498DAFA5D}"/>
              </a:ext>
            </a:extLst>
          </p:cNvPr>
          <p:cNvSpPr txBox="1"/>
          <p:nvPr/>
        </p:nvSpPr>
        <p:spPr>
          <a:xfrm>
            <a:off x="10346635" y="618581"/>
            <a:ext cx="16534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Perched </a:t>
            </a: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aquifer</a:t>
            </a:r>
          </a:p>
        </p:txBody>
      </p: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68560EB7-E693-470E-A862-DDAD1E78185E}"/>
              </a:ext>
            </a:extLst>
          </p:cNvPr>
          <p:cNvCxnSpPr>
            <a:cxnSpLocks/>
          </p:cNvCxnSpPr>
          <p:nvPr/>
        </p:nvCxnSpPr>
        <p:spPr>
          <a:xfrm flipH="1" flipV="1">
            <a:off x="5546035" y="904461"/>
            <a:ext cx="4800600" cy="496956"/>
          </a:xfrm>
          <a:prstGeom prst="straightConnector1">
            <a:avLst/>
          </a:prstGeom>
          <a:ln w="3810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6F4A7510-8E7E-486B-908A-50DA92CBDD3B}"/>
              </a:ext>
            </a:extLst>
          </p:cNvPr>
          <p:cNvCxnSpPr>
            <a:cxnSpLocks/>
          </p:cNvCxnSpPr>
          <p:nvPr/>
        </p:nvCxnSpPr>
        <p:spPr>
          <a:xfrm flipH="1" flipV="1">
            <a:off x="7702827" y="924339"/>
            <a:ext cx="2643808" cy="69574"/>
          </a:xfrm>
          <a:prstGeom prst="straightConnector1">
            <a:avLst/>
          </a:prstGeom>
          <a:ln w="381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0D66E4A-5977-4828-90F2-EDF1A6E8C919}"/>
              </a:ext>
            </a:extLst>
          </p:cNvPr>
          <p:cNvSpPr txBox="1"/>
          <p:nvPr/>
        </p:nvSpPr>
        <p:spPr>
          <a:xfrm>
            <a:off x="10277061" y="2305878"/>
            <a:ext cx="199747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Injection</a:t>
            </a: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stops after</a:t>
            </a: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365 days</a:t>
            </a:r>
          </a:p>
        </p:txBody>
      </p:sp>
    </p:spTree>
    <p:extLst>
      <p:ext uri="{BB962C8B-B14F-4D97-AF65-F5344CB8AC3E}">
        <p14:creationId xmlns:p14="http://schemas.microsoft.com/office/powerpoint/2010/main" val="96714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BFAE5E87-4D1D-4913-9C86-1BD5D7C03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7493"/>
            <a:ext cx="8770374" cy="6575532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9494C67C-D9D3-420A-802B-4C7566F29F12}"/>
              </a:ext>
            </a:extLst>
          </p:cNvPr>
          <p:cNvGrpSpPr/>
          <p:nvPr/>
        </p:nvGrpSpPr>
        <p:grpSpPr>
          <a:xfrm>
            <a:off x="8459657" y="292039"/>
            <a:ext cx="3637027" cy="6565961"/>
            <a:chOff x="9077116" y="292039"/>
            <a:chExt cx="3637027" cy="6565961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CA0B8BA0-B3CC-41DF-9A5D-F730A79F19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94072"/>
            <a:stretch/>
          </p:blipFill>
          <p:spPr>
            <a:xfrm>
              <a:off x="9077116" y="292039"/>
              <a:ext cx="605717" cy="6559865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84F6FD2B-4C3D-4D4E-8F95-2842E3E661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69005"/>
            <a:stretch/>
          </p:blipFill>
          <p:spPr>
            <a:xfrm>
              <a:off x="9547123" y="292039"/>
              <a:ext cx="3167020" cy="6565961"/>
            </a:xfrm>
            <a:prstGeom prst="rect">
              <a:avLst/>
            </a:prstGeom>
          </p:spPr>
        </p:pic>
      </p:grp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B7AEA3D8-3999-43A9-A3EF-F309C6FECAFD}"/>
              </a:ext>
            </a:extLst>
          </p:cNvPr>
          <p:cNvCxnSpPr>
            <a:cxnSpLocks/>
          </p:cNvCxnSpPr>
          <p:nvPr/>
        </p:nvCxnSpPr>
        <p:spPr>
          <a:xfrm flipH="1" flipV="1">
            <a:off x="7757652" y="2458065"/>
            <a:ext cx="1172013" cy="239907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CBC2128-7029-4523-9CB4-EB0138937FF4}"/>
              </a:ext>
            </a:extLst>
          </p:cNvPr>
          <p:cNvSpPr txBox="1"/>
          <p:nvPr/>
        </p:nvSpPr>
        <p:spPr>
          <a:xfrm>
            <a:off x="3732344" y="2613392"/>
            <a:ext cx="4113797" cy="163121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/>
              <a:t>After 1 year since injection stops, a large percentage of the injected water remains in the model domain, mainly within the initially unsaturated volume. </a:t>
            </a:r>
          </a:p>
        </p:txBody>
      </p:sp>
    </p:spTree>
    <p:extLst>
      <p:ext uri="{BB962C8B-B14F-4D97-AF65-F5344CB8AC3E}">
        <p14:creationId xmlns:p14="http://schemas.microsoft.com/office/powerpoint/2010/main" val="2346315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D475CB7-1878-4D26-8F96-DF5313C08210}"/>
              </a:ext>
            </a:extLst>
          </p:cNvPr>
          <p:cNvSpPr txBox="1"/>
          <p:nvPr/>
        </p:nvSpPr>
        <p:spPr>
          <a:xfrm>
            <a:off x="176488" y="212378"/>
            <a:ext cx="1187327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latin typeface="Verdana" panose="020B0604030504040204" pitchFamily="34" charset="0"/>
                <a:ea typeface="Verdana" panose="020B0604030504040204" pitchFamily="34" charset="0"/>
              </a:rPr>
              <a:t>Conclusion:</a:t>
            </a:r>
          </a:p>
          <a:p>
            <a:endParaRPr lang="en-US" sz="4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en-US" sz="5400" b="1" i="1" dirty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Real subsurface may be more difficult to deal with than we would like to imagine for the design of recharge systems!</a:t>
            </a:r>
          </a:p>
        </p:txBody>
      </p:sp>
    </p:spTree>
    <p:extLst>
      <p:ext uri="{BB962C8B-B14F-4D97-AF65-F5344CB8AC3E}">
        <p14:creationId xmlns:p14="http://schemas.microsoft.com/office/powerpoint/2010/main" val="259607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468</TotalTime>
  <Words>547</Words>
  <Application>Microsoft Office PowerPoint</Application>
  <PresentationFormat>Panorámica</PresentationFormat>
  <Paragraphs>79</Paragraphs>
  <Slides>10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Tahoma</vt:lpstr>
      <vt:lpstr>Verdana</vt:lpstr>
      <vt:lpstr>Office Theme</vt:lpstr>
      <vt:lpstr>Presentación de PowerPoint</vt:lpstr>
      <vt:lpstr>Assessment of an  artificial recharge system through numerical simulations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Universitaet Wien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Evaluation of the performance of an artificial recharge system through numerical simulations </dc:title>
  <dc:creator>Paulo Herrera</dc:creator>
  <cp:lastModifiedBy>Paulo</cp:lastModifiedBy>
  <cp:revision>34</cp:revision>
  <cp:lastPrinted>2021-04-28T08:25:06Z</cp:lastPrinted>
  <dcterms:created xsi:type="dcterms:W3CDTF">2021-03-31T15:25:09Z</dcterms:created>
  <dcterms:modified xsi:type="dcterms:W3CDTF">2021-04-28T08:37:22Z</dcterms:modified>
</cp:coreProperties>
</file>