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tags/tag13.xml" ContentType="application/vnd.openxmlformats-officedocument.presentationml.tags+xml"/>
  <Override PartName="/ppt/notesSlides/notesSlide30.xml" ContentType="application/vnd.openxmlformats-officedocument.presentationml.notesSlide+xml"/>
  <Override PartName="/ppt/tags/tag14.xml" ContentType="application/vnd.openxmlformats-officedocument.presentationml.tags+xml"/>
  <Override PartName="/ppt/notesSlides/notesSlide31.xml" ContentType="application/vnd.openxmlformats-officedocument.presentationml.notesSlide+xml"/>
  <Override PartName="/ppt/tags/tag15.xml" ContentType="application/vnd.openxmlformats-officedocument.presentationml.tags+xml"/>
  <Override PartName="/ppt/notesSlides/notesSlide32.xml" ContentType="application/vnd.openxmlformats-officedocument.presentationml.notesSlide+xml"/>
  <Override PartName="/ppt/tags/tag16.xml" ContentType="application/vnd.openxmlformats-officedocument.presentationml.tags+xml"/>
  <Override PartName="/ppt/notesSlides/notesSlide33.xml" ContentType="application/vnd.openxmlformats-officedocument.presentationml.notesSlide+xml"/>
  <Override PartName="/ppt/tags/tag17.xml" ContentType="application/vnd.openxmlformats-officedocument.presentationml.tags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660" r:id="rId1"/>
  </p:sldMasterIdLst>
  <p:notesMasterIdLst>
    <p:notesMasterId r:id="rId36"/>
  </p:notesMasterIdLst>
  <p:sldIdLst>
    <p:sldId id="322" r:id="rId2"/>
    <p:sldId id="323" r:id="rId3"/>
    <p:sldId id="324" r:id="rId4"/>
    <p:sldId id="313" r:id="rId5"/>
    <p:sldId id="314" r:id="rId6"/>
    <p:sldId id="315" r:id="rId7"/>
    <p:sldId id="316" r:id="rId8"/>
    <p:sldId id="317" r:id="rId9"/>
    <p:sldId id="318" r:id="rId10"/>
    <p:sldId id="319" r:id="rId11"/>
    <p:sldId id="320" r:id="rId12"/>
    <p:sldId id="297" r:id="rId13"/>
    <p:sldId id="272" r:id="rId14"/>
    <p:sldId id="274" r:id="rId15"/>
    <p:sldId id="273" r:id="rId16"/>
    <p:sldId id="321" r:id="rId17"/>
    <p:sldId id="301" r:id="rId18"/>
    <p:sldId id="303" r:id="rId19"/>
    <p:sldId id="283" r:id="rId20"/>
    <p:sldId id="284" r:id="rId21"/>
    <p:sldId id="304" r:id="rId22"/>
    <p:sldId id="275" r:id="rId23"/>
    <p:sldId id="276" r:id="rId24"/>
    <p:sldId id="305" r:id="rId25"/>
    <p:sldId id="277" r:id="rId26"/>
    <p:sldId id="285" r:id="rId27"/>
    <p:sldId id="306" r:id="rId28"/>
    <p:sldId id="287" r:id="rId29"/>
    <p:sldId id="288" r:id="rId30"/>
    <p:sldId id="279" r:id="rId31"/>
    <p:sldId id="311" r:id="rId32"/>
    <p:sldId id="280" r:id="rId33"/>
    <p:sldId id="312" r:id="rId34"/>
    <p:sldId id="281" r:id="rId35"/>
  </p:sldIdLst>
  <p:sldSz cx="5761038" cy="3240088"/>
  <p:notesSz cx="6858000" cy="9144000"/>
  <p:defaultTextStyle>
    <a:defPPr>
      <a:defRPr lang="it-IT"/>
    </a:defPPr>
    <a:lvl1pPr marL="0" algn="l" defTabSz="432018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216009" algn="l" defTabSz="432018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432018" algn="l" defTabSz="432018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648027" algn="l" defTabSz="432018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864035" algn="l" defTabSz="432018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080044" algn="l" defTabSz="432018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1296053" algn="l" defTabSz="432018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1512062" algn="l" defTabSz="432018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1728070" algn="l" defTabSz="432018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1021">
          <p15:clr>
            <a:srgbClr val="A4A3A4"/>
          </p15:clr>
        </p15:guide>
        <p15:guide id="4" pos="181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F1FF"/>
    <a:srgbClr val="CCECFF"/>
    <a:srgbClr val="FFFF99"/>
    <a:srgbClr val="FFFFCC"/>
    <a:srgbClr val="CCFFFF"/>
    <a:srgbClr val="CC0099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23"/>
    <p:restoredTop sz="99831" autoAdjust="0"/>
  </p:normalViewPr>
  <p:slideViewPr>
    <p:cSldViewPr snapToGrid="0" snapToObjects="1" showGuides="1">
      <p:cViewPr varScale="1">
        <p:scale>
          <a:sx n="108" d="100"/>
          <a:sy n="108" d="100"/>
        </p:scale>
        <p:origin x="-518" y="43"/>
      </p:cViewPr>
      <p:guideLst>
        <p:guide orient="horz" pos="2160"/>
        <p:guide orient="horz" pos="1021"/>
        <p:guide pos="3840"/>
        <p:guide pos="181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F3862F-B215-4B34-A1C5-4479D9604E67}" type="datetimeFigureOut">
              <a:rPr lang="it-IT" smtClean="0"/>
              <a:t>22/04/2021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2A0066-A749-4706-807B-C654A890E14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85873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32018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1pPr>
    <a:lvl2pPr marL="216009" algn="l" defTabSz="432018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2pPr>
    <a:lvl3pPr marL="432018" algn="l" defTabSz="432018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3pPr>
    <a:lvl4pPr marL="648027" algn="l" defTabSz="432018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4pPr>
    <a:lvl5pPr marL="864035" algn="l" defTabSz="432018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5pPr>
    <a:lvl6pPr marL="1080044" algn="l" defTabSz="432018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6pPr>
    <a:lvl7pPr marL="1296053" algn="l" defTabSz="432018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7pPr>
    <a:lvl8pPr marL="1512062" algn="l" defTabSz="432018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8pPr>
    <a:lvl9pPr marL="1728070" algn="l" defTabSz="432018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1BCE499-89B7-450F-A32B-0E5951365706}" type="slidenum">
              <a:rPr lang="it-IT" altLang="it-IT" smtClean="0"/>
              <a:pPr>
                <a:defRPr/>
              </a:pPr>
              <a:t>1</a:t>
            </a:fld>
            <a:endParaRPr lang="it-IT" alt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1BCE499-89B7-450F-A32B-0E5951365706}" type="slidenum">
              <a:rPr lang="it-IT" altLang="it-IT" smtClean="0"/>
              <a:pPr>
                <a:defRPr/>
              </a:pPr>
              <a:t>10</a:t>
            </a:fld>
            <a:endParaRPr lang="it-IT" altLang="it-I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1BCE499-89B7-450F-A32B-0E5951365706}" type="slidenum">
              <a:rPr lang="it-IT" altLang="it-IT" smtClean="0"/>
              <a:pPr>
                <a:defRPr/>
              </a:pPr>
              <a:t>11</a:t>
            </a:fld>
            <a:endParaRPr lang="it-IT" altLang="it-I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1BCE499-89B7-450F-A32B-0E5951365706}" type="slidenum">
              <a:rPr lang="it-IT" altLang="it-IT" smtClean="0"/>
              <a:pPr>
                <a:defRPr/>
              </a:pPr>
              <a:t>12</a:t>
            </a:fld>
            <a:endParaRPr lang="it-IT" altLang="it-IT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C30E554-F33A-40F7-B673-A4A25F0D5A6B}" type="slidenum">
              <a:rPr lang="it-IT" altLang="it-IT" smtClean="0"/>
              <a:pPr>
                <a:defRPr/>
              </a:pPr>
              <a:t>13</a:t>
            </a:fld>
            <a:endParaRPr lang="it-IT" altLang="it-IT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C30E554-F33A-40F7-B673-A4A25F0D5A6B}" type="slidenum">
              <a:rPr lang="it-IT" altLang="it-IT" smtClean="0"/>
              <a:pPr>
                <a:defRPr/>
              </a:pPr>
              <a:t>14</a:t>
            </a:fld>
            <a:endParaRPr lang="it-IT" altLang="it-IT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C30E554-F33A-40F7-B673-A4A25F0D5A6B}" type="slidenum">
              <a:rPr lang="it-IT" altLang="it-IT" smtClean="0"/>
              <a:pPr>
                <a:defRPr/>
              </a:pPr>
              <a:t>15</a:t>
            </a:fld>
            <a:endParaRPr lang="it-IT" altLang="it-IT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C30E554-F33A-40F7-B673-A4A25F0D5A6B}" type="slidenum">
              <a:rPr lang="it-IT" altLang="it-IT" smtClean="0"/>
              <a:pPr>
                <a:defRPr/>
              </a:pPr>
              <a:t>16</a:t>
            </a:fld>
            <a:endParaRPr lang="it-IT" altLang="it-IT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C30E554-F33A-40F7-B673-A4A25F0D5A6B}" type="slidenum">
              <a:rPr lang="it-IT" altLang="it-IT" smtClean="0"/>
              <a:pPr>
                <a:defRPr/>
              </a:pPr>
              <a:t>17</a:t>
            </a:fld>
            <a:endParaRPr lang="it-IT" altLang="it-IT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C30E554-F33A-40F7-B673-A4A25F0D5A6B}" type="slidenum">
              <a:rPr lang="it-IT" altLang="it-IT" smtClean="0"/>
              <a:pPr>
                <a:defRPr/>
              </a:pPr>
              <a:t>18</a:t>
            </a:fld>
            <a:endParaRPr lang="it-IT" altLang="it-IT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C30E554-F33A-40F7-B673-A4A25F0D5A6B}" type="slidenum">
              <a:rPr lang="it-IT" altLang="it-IT" smtClean="0"/>
              <a:pPr>
                <a:defRPr/>
              </a:pPr>
              <a:t>19</a:t>
            </a:fld>
            <a:endParaRPr lang="it-IT" alt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1BCE499-89B7-450F-A32B-0E5951365706}" type="slidenum">
              <a:rPr lang="it-IT" altLang="it-IT" smtClean="0"/>
              <a:pPr>
                <a:defRPr/>
              </a:pPr>
              <a:t>2</a:t>
            </a:fld>
            <a:endParaRPr lang="it-IT" altLang="it-IT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C30E554-F33A-40F7-B673-A4A25F0D5A6B}" type="slidenum">
              <a:rPr lang="it-IT" altLang="it-IT" smtClean="0"/>
              <a:pPr>
                <a:defRPr/>
              </a:pPr>
              <a:t>20</a:t>
            </a:fld>
            <a:endParaRPr lang="it-IT" altLang="it-IT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C30E554-F33A-40F7-B673-A4A25F0D5A6B}" type="slidenum">
              <a:rPr lang="it-IT" altLang="it-IT" smtClean="0"/>
              <a:pPr>
                <a:defRPr/>
              </a:pPr>
              <a:t>21</a:t>
            </a:fld>
            <a:endParaRPr lang="it-IT" altLang="it-IT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C30E554-F33A-40F7-B673-A4A25F0D5A6B}" type="slidenum">
              <a:rPr lang="it-IT" altLang="it-IT" smtClean="0"/>
              <a:pPr>
                <a:defRPr/>
              </a:pPr>
              <a:t>22</a:t>
            </a:fld>
            <a:endParaRPr lang="it-IT" altLang="it-IT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C30E554-F33A-40F7-B673-A4A25F0D5A6B}" type="slidenum">
              <a:rPr lang="it-IT" altLang="it-IT" smtClean="0"/>
              <a:pPr>
                <a:defRPr/>
              </a:pPr>
              <a:t>23</a:t>
            </a:fld>
            <a:endParaRPr lang="it-IT" altLang="it-IT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C30E554-F33A-40F7-B673-A4A25F0D5A6B}" type="slidenum">
              <a:rPr lang="it-IT" altLang="it-IT" smtClean="0"/>
              <a:pPr>
                <a:defRPr/>
              </a:pPr>
              <a:t>24</a:t>
            </a:fld>
            <a:endParaRPr lang="it-IT" altLang="it-IT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C30E554-F33A-40F7-B673-A4A25F0D5A6B}" type="slidenum">
              <a:rPr lang="it-IT" altLang="it-IT" smtClean="0"/>
              <a:pPr>
                <a:defRPr/>
              </a:pPr>
              <a:t>25</a:t>
            </a:fld>
            <a:endParaRPr lang="it-IT" altLang="it-IT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C30E554-F33A-40F7-B673-A4A25F0D5A6B}" type="slidenum">
              <a:rPr lang="it-IT" altLang="it-IT" smtClean="0"/>
              <a:pPr>
                <a:defRPr/>
              </a:pPr>
              <a:t>26</a:t>
            </a:fld>
            <a:endParaRPr lang="it-IT" altLang="it-IT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C30E554-F33A-40F7-B673-A4A25F0D5A6B}" type="slidenum">
              <a:rPr lang="it-IT" altLang="it-IT" smtClean="0"/>
              <a:pPr>
                <a:defRPr/>
              </a:pPr>
              <a:t>27</a:t>
            </a:fld>
            <a:endParaRPr lang="it-IT" altLang="it-IT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C30E554-F33A-40F7-B673-A4A25F0D5A6B}" type="slidenum">
              <a:rPr lang="it-IT" altLang="it-IT" smtClean="0"/>
              <a:pPr>
                <a:defRPr/>
              </a:pPr>
              <a:t>28</a:t>
            </a:fld>
            <a:endParaRPr lang="it-IT" altLang="it-IT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C30E554-F33A-40F7-B673-A4A25F0D5A6B}" type="slidenum">
              <a:rPr lang="it-IT" altLang="it-IT" smtClean="0"/>
              <a:pPr>
                <a:defRPr/>
              </a:pPr>
              <a:t>29</a:t>
            </a:fld>
            <a:endParaRPr lang="it-IT" alt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1BCE499-89B7-450F-A32B-0E5951365706}" type="slidenum">
              <a:rPr lang="it-IT" altLang="it-IT" smtClean="0"/>
              <a:pPr>
                <a:defRPr/>
              </a:pPr>
              <a:t>3</a:t>
            </a:fld>
            <a:endParaRPr lang="it-IT" altLang="it-IT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1BCE499-89B7-450F-A32B-0E5951365706}" type="slidenum">
              <a:rPr lang="it-IT" altLang="it-IT" smtClean="0"/>
              <a:pPr>
                <a:defRPr/>
              </a:pPr>
              <a:t>30</a:t>
            </a:fld>
            <a:endParaRPr lang="it-IT" altLang="it-IT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1BCE499-89B7-450F-A32B-0E5951365706}" type="slidenum">
              <a:rPr lang="it-IT" altLang="it-IT" smtClean="0"/>
              <a:pPr>
                <a:defRPr/>
              </a:pPr>
              <a:t>31</a:t>
            </a:fld>
            <a:endParaRPr lang="it-IT" altLang="it-IT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1BCE499-89B7-450F-A32B-0E5951365706}" type="slidenum">
              <a:rPr lang="it-IT" altLang="it-IT" smtClean="0"/>
              <a:pPr>
                <a:defRPr/>
              </a:pPr>
              <a:t>32</a:t>
            </a:fld>
            <a:endParaRPr lang="it-IT" altLang="it-IT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1BCE499-89B7-450F-A32B-0E5951365706}" type="slidenum">
              <a:rPr lang="it-IT" altLang="it-IT" smtClean="0"/>
              <a:pPr>
                <a:defRPr/>
              </a:pPr>
              <a:t>33</a:t>
            </a:fld>
            <a:endParaRPr lang="it-IT" altLang="it-IT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1BCE499-89B7-450F-A32B-0E5951365706}" type="slidenum">
              <a:rPr lang="it-IT" altLang="it-IT" smtClean="0"/>
              <a:pPr>
                <a:defRPr/>
              </a:pPr>
              <a:t>34</a:t>
            </a:fld>
            <a:endParaRPr lang="it-IT" alt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1BCE499-89B7-450F-A32B-0E5951365706}" type="slidenum">
              <a:rPr lang="it-IT" altLang="it-IT" smtClean="0"/>
              <a:pPr>
                <a:defRPr/>
              </a:pPr>
              <a:t>4</a:t>
            </a:fld>
            <a:endParaRPr lang="it-IT" alt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1BCE499-89B7-450F-A32B-0E5951365706}" type="slidenum">
              <a:rPr lang="it-IT" altLang="it-IT" smtClean="0"/>
              <a:pPr>
                <a:defRPr/>
              </a:pPr>
              <a:t>5</a:t>
            </a:fld>
            <a:endParaRPr lang="it-IT" alt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1BCE499-89B7-450F-A32B-0E5951365706}" type="slidenum">
              <a:rPr lang="it-IT" altLang="it-IT" smtClean="0"/>
              <a:pPr>
                <a:defRPr/>
              </a:pPr>
              <a:t>6</a:t>
            </a:fld>
            <a:endParaRPr lang="it-IT" alt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1BCE499-89B7-450F-A32B-0E5951365706}" type="slidenum">
              <a:rPr lang="it-IT" altLang="it-IT" smtClean="0"/>
              <a:pPr>
                <a:defRPr/>
              </a:pPr>
              <a:t>7</a:t>
            </a:fld>
            <a:endParaRPr lang="it-IT" alt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1BCE499-89B7-450F-A32B-0E5951365706}" type="slidenum">
              <a:rPr lang="it-IT" altLang="it-IT" smtClean="0"/>
              <a:pPr>
                <a:defRPr/>
              </a:pPr>
              <a:t>8</a:t>
            </a:fld>
            <a:endParaRPr lang="it-IT" alt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1BCE499-89B7-450F-A32B-0E5951365706}" type="slidenum">
              <a:rPr lang="it-IT" altLang="it-IT" smtClean="0"/>
              <a:pPr>
                <a:defRPr/>
              </a:pPr>
              <a:t>9</a:t>
            </a:fld>
            <a:endParaRPr lang="it-IT" alt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432078" y="1006529"/>
            <a:ext cx="4896882" cy="694519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864156" y="1836050"/>
            <a:ext cx="4032727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160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320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480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640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0800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2960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512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7280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DBD85-F21E-9942-AAB0-6D759F21495F}" type="datetimeFigureOut">
              <a:rPr lang="en-GB" smtClean="0"/>
              <a:t>22/04/2021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1BBAF-6C6E-074D-B488-B6408FB04388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08359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DBD85-F21E-9942-AAB0-6D759F21495F}" type="datetimeFigureOut">
              <a:rPr lang="en-GB" smtClean="0"/>
              <a:t>22/04/2021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1BBAF-6C6E-074D-B488-B6408FB04388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37451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5569004" y="129756"/>
            <a:ext cx="1728312" cy="276457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384069" y="129756"/>
            <a:ext cx="5088917" cy="276457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DBD85-F21E-9942-AAB0-6D759F21495F}" type="datetimeFigureOut">
              <a:rPr lang="en-GB" smtClean="0"/>
              <a:t>22/04/2021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1BBAF-6C6E-074D-B488-B6408FB04388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6859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DBD85-F21E-9942-AAB0-6D759F21495F}" type="datetimeFigureOut">
              <a:rPr lang="en-GB" smtClean="0"/>
              <a:t>22/04/2021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1BBAF-6C6E-074D-B488-B6408FB04388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5393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5082" y="2082058"/>
            <a:ext cx="4896882" cy="643517"/>
          </a:xfrm>
        </p:spPr>
        <p:txBody>
          <a:bodyPr anchor="t"/>
          <a:lstStyle>
            <a:lvl1pPr algn="l">
              <a:defRPr sz="19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5082" y="1373288"/>
            <a:ext cx="4896882" cy="708769"/>
          </a:xfrm>
        </p:spPr>
        <p:txBody>
          <a:bodyPr anchor="b"/>
          <a:lstStyle>
            <a:lvl1pPr marL="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1pPr>
            <a:lvl2pPr marL="216009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32018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4802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8640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080044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296053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51206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72807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DBD85-F21E-9942-AAB0-6D759F21495F}" type="datetimeFigureOut">
              <a:rPr lang="en-GB" smtClean="0"/>
              <a:t>22/04/2021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1BBAF-6C6E-074D-B488-B6408FB04388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43541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384069" y="756023"/>
            <a:ext cx="3408614" cy="2138308"/>
          </a:xfrm>
        </p:spPr>
        <p:txBody>
          <a:bodyPr/>
          <a:lstStyle>
            <a:lvl1pPr>
              <a:defRPr sz="1300"/>
            </a:lvl1pPr>
            <a:lvl2pPr>
              <a:defRPr sz="11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3888700" y="756023"/>
            <a:ext cx="3408614" cy="2138308"/>
          </a:xfrm>
        </p:spPr>
        <p:txBody>
          <a:bodyPr/>
          <a:lstStyle>
            <a:lvl1pPr>
              <a:defRPr sz="1300"/>
            </a:lvl1pPr>
            <a:lvl2pPr>
              <a:defRPr sz="11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DBD85-F21E-9942-AAB0-6D759F21495F}" type="datetimeFigureOut">
              <a:rPr lang="en-GB" smtClean="0"/>
              <a:t>22/04/2021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1BBAF-6C6E-074D-B488-B6408FB04388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7617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88052" y="129754"/>
            <a:ext cx="5184935" cy="540015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288053" y="725270"/>
            <a:ext cx="2545459" cy="302258"/>
          </a:xfrm>
        </p:spPr>
        <p:txBody>
          <a:bodyPr anchor="b"/>
          <a:lstStyle>
            <a:lvl1pPr marL="0" indent="0">
              <a:buNone/>
              <a:defRPr sz="1100" b="1"/>
            </a:lvl1pPr>
            <a:lvl2pPr marL="216009" indent="0">
              <a:buNone/>
              <a:defRPr sz="900" b="1"/>
            </a:lvl2pPr>
            <a:lvl3pPr marL="432018" indent="0">
              <a:buNone/>
              <a:defRPr sz="900" b="1"/>
            </a:lvl3pPr>
            <a:lvl4pPr marL="648027" indent="0">
              <a:buNone/>
              <a:defRPr sz="800" b="1"/>
            </a:lvl4pPr>
            <a:lvl5pPr marL="864035" indent="0">
              <a:buNone/>
              <a:defRPr sz="800" b="1"/>
            </a:lvl5pPr>
            <a:lvl6pPr marL="1080044" indent="0">
              <a:buNone/>
              <a:defRPr sz="800" b="1"/>
            </a:lvl6pPr>
            <a:lvl7pPr marL="1296053" indent="0">
              <a:buNone/>
              <a:defRPr sz="800" b="1"/>
            </a:lvl7pPr>
            <a:lvl8pPr marL="1512062" indent="0">
              <a:buNone/>
              <a:defRPr sz="800" b="1"/>
            </a:lvl8pPr>
            <a:lvl9pPr marL="1728070" indent="0">
              <a:buNone/>
              <a:defRPr sz="8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288053" y="1027528"/>
            <a:ext cx="2545459" cy="1866801"/>
          </a:xfrm>
        </p:spPr>
        <p:txBody>
          <a:bodyPr/>
          <a:lstStyle>
            <a:lvl1pPr>
              <a:defRPr sz="1100"/>
            </a:lvl1pPr>
            <a:lvl2pPr>
              <a:defRPr sz="9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2926529" y="725270"/>
            <a:ext cx="2546459" cy="302258"/>
          </a:xfrm>
        </p:spPr>
        <p:txBody>
          <a:bodyPr anchor="b"/>
          <a:lstStyle>
            <a:lvl1pPr marL="0" indent="0">
              <a:buNone/>
              <a:defRPr sz="1100" b="1"/>
            </a:lvl1pPr>
            <a:lvl2pPr marL="216009" indent="0">
              <a:buNone/>
              <a:defRPr sz="900" b="1"/>
            </a:lvl2pPr>
            <a:lvl3pPr marL="432018" indent="0">
              <a:buNone/>
              <a:defRPr sz="900" b="1"/>
            </a:lvl3pPr>
            <a:lvl4pPr marL="648027" indent="0">
              <a:buNone/>
              <a:defRPr sz="800" b="1"/>
            </a:lvl4pPr>
            <a:lvl5pPr marL="864035" indent="0">
              <a:buNone/>
              <a:defRPr sz="800" b="1"/>
            </a:lvl5pPr>
            <a:lvl6pPr marL="1080044" indent="0">
              <a:buNone/>
              <a:defRPr sz="800" b="1"/>
            </a:lvl6pPr>
            <a:lvl7pPr marL="1296053" indent="0">
              <a:buNone/>
              <a:defRPr sz="800" b="1"/>
            </a:lvl7pPr>
            <a:lvl8pPr marL="1512062" indent="0">
              <a:buNone/>
              <a:defRPr sz="800" b="1"/>
            </a:lvl8pPr>
            <a:lvl9pPr marL="1728070" indent="0">
              <a:buNone/>
              <a:defRPr sz="8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2926529" y="1027528"/>
            <a:ext cx="2546459" cy="1866801"/>
          </a:xfrm>
        </p:spPr>
        <p:txBody>
          <a:bodyPr/>
          <a:lstStyle>
            <a:lvl1pPr>
              <a:defRPr sz="1100"/>
            </a:lvl1pPr>
            <a:lvl2pPr>
              <a:defRPr sz="9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DBD85-F21E-9942-AAB0-6D759F21495F}" type="datetimeFigureOut">
              <a:rPr lang="en-GB" smtClean="0"/>
              <a:t>22/04/2021</a:t>
            </a:fld>
            <a:endParaRPr lang="en-GB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1BBAF-6C6E-074D-B488-B6408FB04388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4912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DBD85-F21E-9942-AAB0-6D759F21495F}" type="datetimeFigureOut">
              <a:rPr lang="en-GB" smtClean="0"/>
              <a:t>22/04/2021</a:t>
            </a:fld>
            <a:endParaRPr lang="en-GB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1BBAF-6C6E-074D-B488-B6408FB04388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83506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 err="1"/>
              <a:t>Istituto</a:t>
            </a:r>
            <a:r>
              <a:rPr lang="en-GB" dirty="0"/>
              <a:t> </a:t>
            </a:r>
            <a:r>
              <a:rPr lang="en-GB" dirty="0" err="1"/>
              <a:t>Nazionale</a:t>
            </a:r>
            <a:r>
              <a:rPr lang="en-GB" dirty="0"/>
              <a:t> di </a:t>
            </a:r>
            <a:r>
              <a:rPr lang="en-GB" dirty="0" err="1"/>
              <a:t>Oceanografia</a:t>
            </a:r>
            <a:r>
              <a:rPr lang="en-GB" dirty="0"/>
              <a:t> e di </a:t>
            </a:r>
            <a:r>
              <a:rPr lang="en-GB" dirty="0" err="1"/>
              <a:t>Geofisica</a:t>
            </a:r>
            <a:r>
              <a:rPr lang="en-GB" dirty="0"/>
              <a:t> </a:t>
            </a:r>
            <a:r>
              <a:rPr lang="en-GB" dirty="0" err="1"/>
              <a:t>Sperimentale</a:t>
            </a:r>
            <a:r>
              <a:rPr lang="en-GB" dirty="0"/>
              <a:t> -OGS</a:t>
            </a:r>
          </a:p>
          <a:p>
            <a:fld id="{91D1BBAF-6C6E-074D-B488-B6408FB04388}" type="slidenum">
              <a:rPr lang="en-GB" smtClean="0"/>
              <a:pPr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374903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88053" y="129003"/>
            <a:ext cx="1895342" cy="549015"/>
          </a:xfrm>
        </p:spPr>
        <p:txBody>
          <a:bodyPr anchor="b"/>
          <a:lstStyle>
            <a:lvl1pPr algn="l">
              <a:defRPr sz="9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252407" y="129006"/>
            <a:ext cx="3220580" cy="2765325"/>
          </a:xfrm>
        </p:spPr>
        <p:txBody>
          <a:bodyPr/>
          <a:lstStyle>
            <a:lvl1pPr>
              <a:defRPr sz="1500"/>
            </a:lvl1pPr>
            <a:lvl2pPr>
              <a:defRPr sz="1300"/>
            </a:lvl2pPr>
            <a:lvl3pPr>
              <a:defRPr sz="11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88053" y="678020"/>
            <a:ext cx="1895342" cy="2216310"/>
          </a:xfrm>
        </p:spPr>
        <p:txBody>
          <a:bodyPr/>
          <a:lstStyle>
            <a:lvl1pPr marL="0" indent="0">
              <a:buNone/>
              <a:defRPr sz="700"/>
            </a:lvl1pPr>
            <a:lvl2pPr marL="216009" indent="0">
              <a:buNone/>
              <a:defRPr sz="600"/>
            </a:lvl2pPr>
            <a:lvl3pPr marL="432018" indent="0">
              <a:buNone/>
              <a:defRPr sz="500"/>
            </a:lvl3pPr>
            <a:lvl4pPr marL="648027" indent="0">
              <a:buNone/>
              <a:defRPr sz="400"/>
            </a:lvl4pPr>
            <a:lvl5pPr marL="864035" indent="0">
              <a:buNone/>
              <a:defRPr sz="400"/>
            </a:lvl5pPr>
            <a:lvl6pPr marL="1080044" indent="0">
              <a:buNone/>
              <a:defRPr sz="400"/>
            </a:lvl6pPr>
            <a:lvl7pPr marL="1296053" indent="0">
              <a:buNone/>
              <a:defRPr sz="400"/>
            </a:lvl7pPr>
            <a:lvl8pPr marL="1512062" indent="0">
              <a:buNone/>
              <a:defRPr sz="400"/>
            </a:lvl8pPr>
            <a:lvl9pPr marL="1728070" indent="0">
              <a:buNone/>
              <a:defRPr sz="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DBD85-F21E-9942-AAB0-6D759F21495F}" type="datetimeFigureOut">
              <a:rPr lang="en-GB" smtClean="0"/>
              <a:t>22/04/2021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1BBAF-6C6E-074D-B488-B6408FB04388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9430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29204" y="2268061"/>
            <a:ext cx="3456623" cy="267758"/>
          </a:xfrm>
        </p:spPr>
        <p:txBody>
          <a:bodyPr anchor="b"/>
          <a:lstStyle>
            <a:lvl1pPr algn="l">
              <a:defRPr sz="9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129204" y="289508"/>
            <a:ext cx="3456623" cy="1944053"/>
          </a:xfrm>
        </p:spPr>
        <p:txBody>
          <a:bodyPr/>
          <a:lstStyle>
            <a:lvl1pPr marL="0" indent="0">
              <a:buNone/>
              <a:defRPr sz="1500"/>
            </a:lvl1pPr>
            <a:lvl2pPr marL="216009" indent="0">
              <a:buNone/>
              <a:defRPr sz="1300"/>
            </a:lvl2pPr>
            <a:lvl3pPr marL="432018" indent="0">
              <a:buNone/>
              <a:defRPr sz="1100"/>
            </a:lvl3pPr>
            <a:lvl4pPr marL="648027" indent="0">
              <a:buNone/>
              <a:defRPr sz="900"/>
            </a:lvl4pPr>
            <a:lvl5pPr marL="864035" indent="0">
              <a:buNone/>
              <a:defRPr sz="900"/>
            </a:lvl5pPr>
            <a:lvl6pPr marL="1080044" indent="0">
              <a:buNone/>
              <a:defRPr sz="900"/>
            </a:lvl6pPr>
            <a:lvl7pPr marL="1296053" indent="0">
              <a:buNone/>
              <a:defRPr sz="900"/>
            </a:lvl7pPr>
            <a:lvl8pPr marL="1512062" indent="0">
              <a:buNone/>
              <a:defRPr sz="900"/>
            </a:lvl8pPr>
            <a:lvl9pPr marL="1728070" indent="0">
              <a:buNone/>
              <a:defRPr sz="9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129204" y="2535820"/>
            <a:ext cx="3456623" cy="380260"/>
          </a:xfrm>
        </p:spPr>
        <p:txBody>
          <a:bodyPr/>
          <a:lstStyle>
            <a:lvl1pPr marL="0" indent="0">
              <a:buNone/>
              <a:defRPr sz="700"/>
            </a:lvl1pPr>
            <a:lvl2pPr marL="216009" indent="0">
              <a:buNone/>
              <a:defRPr sz="600"/>
            </a:lvl2pPr>
            <a:lvl3pPr marL="432018" indent="0">
              <a:buNone/>
              <a:defRPr sz="500"/>
            </a:lvl3pPr>
            <a:lvl4pPr marL="648027" indent="0">
              <a:buNone/>
              <a:defRPr sz="400"/>
            </a:lvl4pPr>
            <a:lvl5pPr marL="864035" indent="0">
              <a:buNone/>
              <a:defRPr sz="400"/>
            </a:lvl5pPr>
            <a:lvl6pPr marL="1080044" indent="0">
              <a:buNone/>
              <a:defRPr sz="400"/>
            </a:lvl6pPr>
            <a:lvl7pPr marL="1296053" indent="0">
              <a:buNone/>
              <a:defRPr sz="400"/>
            </a:lvl7pPr>
            <a:lvl8pPr marL="1512062" indent="0">
              <a:buNone/>
              <a:defRPr sz="400"/>
            </a:lvl8pPr>
            <a:lvl9pPr marL="1728070" indent="0">
              <a:buNone/>
              <a:defRPr sz="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DBD85-F21E-9942-AAB0-6D759F21495F}" type="datetimeFigureOut">
              <a:rPr lang="en-GB" smtClean="0"/>
              <a:t>22/04/2021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1BBAF-6C6E-074D-B488-B6408FB04388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38926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288052" y="129754"/>
            <a:ext cx="5184935" cy="540015"/>
          </a:xfrm>
          <a:prstGeom prst="rect">
            <a:avLst/>
          </a:prstGeom>
        </p:spPr>
        <p:txBody>
          <a:bodyPr vert="horz" lIns="43202" tIns="21601" rIns="43202" bIns="21601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288052" y="756023"/>
            <a:ext cx="5184935" cy="2138308"/>
          </a:xfrm>
          <a:prstGeom prst="rect">
            <a:avLst/>
          </a:prstGeom>
        </p:spPr>
        <p:txBody>
          <a:bodyPr vert="horz" lIns="43202" tIns="21601" rIns="43202" bIns="21601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288052" y="3003084"/>
            <a:ext cx="1344242" cy="172505"/>
          </a:xfrm>
          <a:prstGeom prst="rect">
            <a:avLst/>
          </a:prstGeom>
        </p:spPr>
        <p:txBody>
          <a:bodyPr vert="horz" lIns="43202" tIns="21601" rIns="43202" bIns="21601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DDBD85-F21E-9942-AAB0-6D759F21495F}" type="datetimeFigureOut">
              <a:rPr lang="en-GB" smtClean="0"/>
              <a:t>22/04/2021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968355" y="3003084"/>
            <a:ext cx="1824329" cy="172505"/>
          </a:xfrm>
          <a:prstGeom prst="rect">
            <a:avLst/>
          </a:prstGeom>
        </p:spPr>
        <p:txBody>
          <a:bodyPr vert="horz" lIns="43202" tIns="21601" rIns="43202" bIns="21601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4128744" y="3003084"/>
            <a:ext cx="1344242" cy="172505"/>
          </a:xfrm>
          <a:prstGeom prst="rect">
            <a:avLst/>
          </a:prstGeom>
        </p:spPr>
        <p:txBody>
          <a:bodyPr vert="horz" lIns="43202" tIns="21601" rIns="43202" bIns="21601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D1BBAF-6C6E-074D-B488-B6408FB04388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6893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32018" rtl="0" eaLnBrk="1" latinLnBrk="0" hangingPunct="1">
        <a:spcBef>
          <a:spcPct val="0"/>
        </a:spcBef>
        <a:buNone/>
        <a:defRPr sz="2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2007" indent="-162007" algn="l" defTabSz="432018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51014" indent="-135006" algn="l" defTabSz="432018" rtl="0" eaLnBrk="1" latinLnBrk="0" hangingPunct="1">
        <a:spcBef>
          <a:spcPct val="20000"/>
        </a:spcBef>
        <a:buFont typeface="Arial" panose="020B0604020202020204" pitchFamily="34" charset="0"/>
        <a:buChar char="–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540022" indent="-108005" algn="l" defTabSz="432018" rtl="0" eaLnBrk="1" latinLnBrk="0" hangingPunct="1">
        <a:spcBef>
          <a:spcPct val="200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756031" indent="-108005" algn="l" defTabSz="432018" rtl="0" eaLnBrk="1" latinLnBrk="0" hangingPunct="1">
        <a:spcBef>
          <a:spcPct val="20000"/>
        </a:spcBef>
        <a:buFont typeface="Arial" panose="020B0604020202020204" pitchFamily="34" charset="0"/>
        <a:buChar char="–"/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72040" indent="-108005" algn="l" defTabSz="432018" rtl="0" eaLnBrk="1" latinLnBrk="0" hangingPunct="1">
        <a:spcBef>
          <a:spcPct val="20000"/>
        </a:spcBef>
        <a:buFont typeface="Arial" panose="020B0604020202020204" pitchFamily="34" charset="0"/>
        <a:buChar char="»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88048" indent="-108005" algn="l" defTabSz="432018" rtl="0" eaLnBrk="1" latinLnBrk="0" hangingPunct="1">
        <a:spcBef>
          <a:spcPct val="2000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404057" indent="-108005" algn="l" defTabSz="432018" rtl="0" eaLnBrk="1" latinLnBrk="0" hangingPunct="1">
        <a:spcBef>
          <a:spcPct val="2000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20066" indent="-108005" algn="l" defTabSz="432018" rtl="0" eaLnBrk="1" latinLnBrk="0" hangingPunct="1">
        <a:spcBef>
          <a:spcPct val="2000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36075" indent="-108005" algn="l" defTabSz="432018" rtl="0" eaLnBrk="1" latinLnBrk="0" hangingPunct="1">
        <a:spcBef>
          <a:spcPct val="2000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32018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16009" algn="l" defTabSz="432018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32018" algn="l" defTabSz="432018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48027" algn="l" defTabSz="432018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864035" algn="l" defTabSz="432018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080044" algn="l" defTabSz="432018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296053" algn="l" defTabSz="432018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512062" algn="l" defTabSz="432018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728070" algn="l" defTabSz="432018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3.png"/><Relationship Id="rId3" Type="http://schemas.openxmlformats.org/officeDocument/2006/relationships/notesSlide" Target="../notesSlides/notesSlide1.xml"/><Relationship Id="rId7" Type="http://schemas.openxmlformats.org/officeDocument/2006/relationships/slide" Target="slide7.xml"/><Relationship Id="rId12" Type="http://schemas.openxmlformats.org/officeDocument/2006/relationships/slide" Target="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slide" Target="slide4.xml"/><Relationship Id="rId11" Type="http://schemas.openxmlformats.org/officeDocument/2006/relationships/slide" Target="slide30.xml"/><Relationship Id="rId5" Type="http://schemas.openxmlformats.org/officeDocument/2006/relationships/image" Target="../media/image2.png"/><Relationship Id="rId15" Type="http://schemas.openxmlformats.org/officeDocument/2006/relationships/image" Target="../media/image5.png"/><Relationship Id="rId10" Type="http://schemas.openxmlformats.org/officeDocument/2006/relationships/slide" Target="slide18.xml"/><Relationship Id="rId4" Type="http://schemas.openxmlformats.org/officeDocument/2006/relationships/image" Target="../media/image1.jpeg"/><Relationship Id="rId9" Type="http://schemas.openxmlformats.org/officeDocument/2006/relationships/slide" Target="slide12.xml"/><Relationship Id="rId1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notesSlide" Target="../notesSlides/notesSlide10.xml"/><Relationship Id="rId7" Type="http://schemas.openxmlformats.org/officeDocument/2006/relationships/slide" Target="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slide" Target="slide10.xml"/><Relationship Id="rId5" Type="http://schemas.openxmlformats.org/officeDocument/2006/relationships/image" Target="../media/image17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slide" Target="slide1.xml"/><Relationship Id="rId5" Type="http://schemas.openxmlformats.org/officeDocument/2006/relationships/image" Target="../media/image7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slide" Target="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slide" Target="slide13.xml"/><Relationship Id="rId5" Type="http://schemas.openxmlformats.org/officeDocument/2006/relationships/image" Target="../media/image7.png"/><Relationship Id="rId4" Type="http://schemas.openxmlformats.org/officeDocument/2006/relationships/image" Target="../media/image19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.xml"/><Relationship Id="rId5" Type="http://schemas.openxmlformats.org/officeDocument/2006/relationships/slide" Target="slide14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.xml"/><Relationship Id="rId5" Type="http://schemas.openxmlformats.org/officeDocument/2006/relationships/slide" Target="slide15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2.tiff"/><Relationship Id="rId7" Type="http://schemas.openxmlformats.org/officeDocument/2006/relationships/slide" Target="slide16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.xml"/><Relationship Id="rId5" Type="http://schemas.openxmlformats.org/officeDocument/2006/relationships/slide" Target="slide17.xml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3.png"/><Relationship Id="rId4" Type="http://schemas.openxmlformats.org/officeDocument/2006/relationships/slide" Target="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.xml"/><Relationship Id="rId5" Type="http://schemas.openxmlformats.org/officeDocument/2006/relationships/image" Target="../media/image7.png"/><Relationship Id="rId4" Type="http://schemas.openxmlformats.org/officeDocument/2006/relationships/image" Target="../media/image26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.xml"/><Relationship Id="rId5" Type="http://schemas.openxmlformats.org/officeDocument/2006/relationships/slide" Target="slide19.xml"/><Relationship Id="rId4" Type="http://schemas.openxmlformats.org/officeDocument/2006/relationships/image" Target="../media/image25.tif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hyperlink" Target="http://mathworld.wolfram.com/DelaunayTriangulation.html" TargetMode="External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0.xml"/><Relationship Id="rId5" Type="http://schemas.openxmlformats.org/officeDocument/2006/relationships/image" Target="../media/image7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2.xml"/><Relationship Id="rId7" Type="http://schemas.openxmlformats.org/officeDocument/2006/relationships/slide" Target="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slide" Target="slide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image" Target="../media/image7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1.xml"/><Relationship Id="rId5" Type="http://schemas.openxmlformats.org/officeDocument/2006/relationships/slide" Target="slide1.xml"/><Relationship Id="rId4" Type="http://schemas.openxmlformats.org/officeDocument/2006/relationships/slide" Target="slide2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slide" Target="slide22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slide" Target="slide20.xml"/><Relationship Id="rId4" Type="http://schemas.openxmlformats.org/officeDocument/2006/relationships/image" Target="../media/image29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slide" Target="slide20.xml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0.xml"/><Relationship Id="rId5" Type="http://schemas.openxmlformats.org/officeDocument/2006/relationships/slide" Target="slide24.xml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0.xml"/><Relationship Id="rId5" Type="http://schemas.openxmlformats.org/officeDocument/2006/relationships/slide" Target="slide25.xml"/><Relationship Id="rId4" Type="http://schemas.openxmlformats.org/officeDocument/2006/relationships/image" Target="../media/image32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slide" Target="slide20.xml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.xml"/><Relationship Id="rId5" Type="http://schemas.openxmlformats.org/officeDocument/2006/relationships/slide" Target="slide27.xml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.xml"/><Relationship Id="rId5" Type="http://schemas.openxmlformats.org/officeDocument/2006/relationships/image" Target="../media/image32.tiff"/><Relationship Id="rId4" Type="http://schemas.openxmlformats.org/officeDocument/2006/relationships/slide" Target="slide2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3.tif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tiff"/><Relationship Id="rId5" Type="http://schemas.openxmlformats.org/officeDocument/2006/relationships/slide" Target="slide1.xml"/><Relationship Id="rId4" Type="http://schemas.openxmlformats.org/officeDocument/2006/relationships/slide" Target="slide2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.xml"/><Relationship Id="rId5" Type="http://schemas.openxmlformats.org/officeDocument/2006/relationships/image" Target="../media/image33.tiff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9.png"/><Relationship Id="rId5" Type="http://schemas.openxmlformats.org/officeDocument/2006/relationships/slide" Target="slide1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7" Type="http://schemas.openxmlformats.org/officeDocument/2006/relationships/slide" Target="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slide" Target="slide31.xml"/><Relationship Id="rId5" Type="http://schemas.openxmlformats.org/officeDocument/2006/relationships/image" Target="../media/image35.tiff"/><Relationship Id="rId4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tiff"/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36.tif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slide" Target="slide1.xml"/><Relationship Id="rId5" Type="http://schemas.openxmlformats.org/officeDocument/2006/relationships/slide" Target="slide32.xml"/><Relationship Id="rId4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notesSlide" Target="../notesSlides/notesSlide32.xml"/><Relationship Id="rId7" Type="http://schemas.openxmlformats.org/officeDocument/2006/relationships/slide" Target="slide3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6" Type="http://schemas.openxmlformats.org/officeDocument/2006/relationships/image" Target="../media/image7.pn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6" Type="http://schemas.openxmlformats.org/officeDocument/2006/relationships/slide" Target="slide1.xml"/><Relationship Id="rId5" Type="http://schemas.openxmlformats.org/officeDocument/2006/relationships/slide" Target="slide34.xml"/><Relationship Id="rId4" Type="http://schemas.openxmlformats.org/officeDocument/2006/relationships/image" Target="../media/image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6" Type="http://schemas.openxmlformats.org/officeDocument/2006/relationships/slide" Target="slide1.xml"/><Relationship Id="rId5" Type="http://schemas.openxmlformats.org/officeDocument/2006/relationships/image" Target="../media/image7.png"/><Relationship Id="rId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slide" Target="slide1.xml"/><Relationship Id="rId5" Type="http://schemas.openxmlformats.org/officeDocument/2006/relationships/slide" Target="slide5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slide" Target="slide6.xml"/><Relationship Id="rId5" Type="http://schemas.openxmlformats.org/officeDocument/2006/relationships/image" Target="../media/image7.png"/><Relationship Id="rId4" Type="http://schemas.openxmlformats.org/officeDocument/2006/relationships/image" Target="../media/image11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notesSlide" Target="../notesSlides/notesSlide6.xml"/><Relationship Id="rId7" Type="http://schemas.openxmlformats.org/officeDocument/2006/relationships/slide" Target="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7.png"/><Relationship Id="rId5" Type="http://schemas.openxmlformats.org/officeDocument/2006/relationships/hyperlink" Target="https://www.tap-ag.com/" TargetMode="Externa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slide" Target="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slide" Target="slide8.xml"/><Relationship Id="rId5" Type="http://schemas.openxmlformats.org/officeDocument/2006/relationships/image" Target="../media/image7.pn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slide" Target="slide1.xml"/><Relationship Id="rId5" Type="http://schemas.openxmlformats.org/officeDocument/2006/relationships/slide" Target="slide9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slide" Target="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slide" Target="slide10.xml"/><Relationship Id="rId5" Type="http://schemas.openxmlformats.org/officeDocument/2006/relationships/image" Target="../media/image17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Anello 21"/>
          <p:cNvSpPr/>
          <p:nvPr/>
        </p:nvSpPr>
        <p:spPr>
          <a:xfrm>
            <a:off x="556301" y="983617"/>
            <a:ext cx="4804918" cy="1675853"/>
          </a:xfrm>
          <a:prstGeom prst="donut">
            <a:avLst>
              <a:gd name="adj" fmla="val 9267"/>
            </a:avLst>
          </a:prstGeom>
          <a:gradFill flip="none" rotWithShape="1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81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29" name="TextBox 17"/>
          <p:cNvSpPr txBox="1"/>
          <p:nvPr/>
        </p:nvSpPr>
        <p:spPr>
          <a:xfrm>
            <a:off x="3661556" y="2768405"/>
            <a:ext cx="21643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00" i="1" dirty="0"/>
              <a:t>    To go into details, </a:t>
            </a:r>
            <a:r>
              <a:rPr lang="en-GB" sz="700" i="1" dirty="0" smtClean="0"/>
              <a:t>click, </a:t>
            </a:r>
            <a:r>
              <a:rPr lang="en-GB" sz="700" i="1" dirty="0"/>
              <a:t>,  </a:t>
            </a:r>
            <a:r>
              <a:rPr lang="en-GB" sz="700" i="1" dirty="0" smtClean="0"/>
              <a:t>        to </a:t>
            </a:r>
            <a:r>
              <a:rPr lang="en-GB" sz="700" i="1" dirty="0"/>
              <a:t>go back from where you started, click </a:t>
            </a:r>
          </a:p>
        </p:txBody>
      </p:sp>
      <p:pic>
        <p:nvPicPr>
          <p:cNvPr id="19" name="Immagin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216" y="983617"/>
            <a:ext cx="4213726" cy="2014544"/>
          </a:xfrm>
          <a:prstGeom prst="rect">
            <a:avLst/>
          </a:prstGeom>
          <a:effectLst>
            <a:glow rad="1854200">
              <a:srgbClr val="FFFF00">
                <a:alpha val="13000"/>
              </a:srgbClr>
            </a:glow>
            <a:softEdge rad="444500"/>
          </a:effectLst>
        </p:spPr>
      </p:pic>
      <p:sp>
        <p:nvSpPr>
          <p:cNvPr id="3" name="CasellaDiTesto 2"/>
          <p:cNvSpPr txBox="1"/>
          <p:nvPr/>
        </p:nvSpPr>
        <p:spPr>
          <a:xfrm>
            <a:off x="118279" y="52797"/>
            <a:ext cx="5642760" cy="966954"/>
          </a:xfrm>
          <a:prstGeom prst="rect">
            <a:avLst/>
          </a:prstGeom>
          <a:noFill/>
        </p:spPr>
        <p:txBody>
          <a:bodyPr wrap="square" lIns="43202" tIns="21601" rIns="43202" bIns="21601">
            <a:spAutoFit/>
          </a:bodyPr>
          <a:lstStyle/>
          <a:p>
            <a:pPr algn="ctr"/>
            <a:r>
              <a:rPr lang="en-US" sz="1300" b="1" dirty="0">
                <a:solidFill>
                  <a:schemeClr val="accent1">
                    <a:lumMod val="50000"/>
                  </a:schemeClr>
                </a:solidFill>
              </a:rPr>
              <a:t>          </a:t>
            </a:r>
            <a:r>
              <a:rPr lang="en-US" sz="1300" b="1" dirty="0">
                <a:solidFill>
                  <a:srgbClr val="0070C0"/>
                </a:solidFill>
              </a:rPr>
              <a:t>EGU21-10111: </a:t>
            </a:r>
            <a:r>
              <a:rPr lang="en-US" sz="1300" dirty="0">
                <a:solidFill>
                  <a:schemeClr val="tx2">
                    <a:lumMod val="75000"/>
                  </a:schemeClr>
                </a:solidFill>
              </a:rPr>
              <a:t>Analysis of GNSS data along the Southern Gas Corridor and estimate of the expected slowly-cumulating tectonic displacements</a:t>
            </a:r>
          </a:p>
          <a:p>
            <a:r>
              <a:rPr lang="it-IT" b="1" dirty="0">
                <a:solidFill>
                  <a:schemeClr val="accent1">
                    <a:lumMod val="75000"/>
                  </a:schemeClr>
                </a:solidFill>
              </a:rPr>
              <a:t>Giuliana Rossi</a:t>
            </a:r>
            <a:r>
              <a:rPr lang="it-IT" b="1" baseline="30000" dirty="0">
                <a:solidFill>
                  <a:schemeClr val="accent1">
                    <a:lumMod val="75000"/>
                  </a:schemeClr>
                </a:solidFill>
              </a:rPr>
              <a:t>1</a:t>
            </a:r>
            <a:r>
              <a:rPr lang="it-IT" b="1" dirty="0">
                <a:solidFill>
                  <a:schemeClr val="accent1">
                    <a:lumMod val="75000"/>
                  </a:schemeClr>
                </a:solidFill>
              </a:rPr>
              <a:t>, Riccardo Caputo</a:t>
            </a:r>
            <a:r>
              <a:rPr lang="it-IT" b="1" baseline="30000" dirty="0">
                <a:solidFill>
                  <a:schemeClr val="accent1">
                    <a:lumMod val="75000"/>
                  </a:schemeClr>
                </a:solidFill>
              </a:rPr>
              <a:t>2,3</a:t>
            </a:r>
            <a:r>
              <a:rPr lang="it-IT" b="1" dirty="0">
                <a:solidFill>
                  <a:schemeClr val="accent1">
                    <a:lumMod val="75000"/>
                  </a:schemeClr>
                </a:solidFill>
              </a:rPr>
              <a:t>, David Zuliani</a:t>
            </a:r>
            <a:r>
              <a:rPr lang="it-IT" b="1" baseline="30000" dirty="0">
                <a:solidFill>
                  <a:schemeClr val="accent1">
                    <a:lumMod val="75000"/>
                  </a:schemeClr>
                </a:solidFill>
              </a:rPr>
              <a:t>1</a:t>
            </a:r>
            <a:r>
              <a:rPr lang="it-IT" b="1" dirty="0">
                <a:solidFill>
                  <a:schemeClr val="accent1">
                    <a:lumMod val="75000"/>
                  </a:schemeClr>
                </a:solidFill>
              </a:rPr>
              <a:t>, Paolo Fabris</a:t>
            </a:r>
            <a:r>
              <a:rPr lang="it-IT" b="1" baseline="30000" dirty="0">
                <a:solidFill>
                  <a:schemeClr val="accent1">
                    <a:lumMod val="75000"/>
                  </a:schemeClr>
                </a:solidFill>
              </a:rPr>
              <a:t>1</a:t>
            </a:r>
            <a:r>
              <a:rPr lang="it-IT" b="1" dirty="0">
                <a:solidFill>
                  <a:schemeClr val="accent1">
                    <a:lumMod val="75000"/>
                  </a:schemeClr>
                </a:solidFill>
              </a:rPr>
              <a:t>, Massimiliano Maggini</a:t>
            </a:r>
            <a:r>
              <a:rPr lang="it-IT" b="1" baseline="30000" dirty="0">
                <a:solidFill>
                  <a:schemeClr val="accent1">
                    <a:lumMod val="75000"/>
                  </a:schemeClr>
                </a:solidFill>
              </a:rPr>
              <a:t>2,3</a:t>
            </a:r>
            <a:r>
              <a:rPr lang="it-IT" b="1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it-IT" b="1" dirty="0" err="1">
                <a:solidFill>
                  <a:schemeClr val="accent1">
                    <a:lumMod val="75000"/>
                  </a:schemeClr>
                </a:solidFill>
              </a:rPr>
              <a:t>Panagiotis</a:t>
            </a:r>
            <a:r>
              <a:rPr lang="it-IT" b="1" dirty="0">
                <a:solidFill>
                  <a:schemeClr val="accent1">
                    <a:lumMod val="75000"/>
                  </a:schemeClr>
                </a:solidFill>
              </a:rPr>
              <a:t> Karvelis</a:t>
            </a:r>
            <a:r>
              <a:rPr lang="it-IT" b="1" baseline="30000" dirty="0">
                <a:solidFill>
                  <a:schemeClr val="accent1">
                    <a:lumMod val="75000"/>
                  </a:schemeClr>
                </a:solidFill>
              </a:rPr>
              <a:t>4</a:t>
            </a:r>
            <a:endParaRPr lang="it-IT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it-IT" sz="700" dirty="0">
                <a:solidFill>
                  <a:schemeClr val="tx2">
                    <a:lumMod val="50000"/>
                  </a:schemeClr>
                </a:solidFill>
              </a:rPr>
              <a:t>1</a:t>
            </a:r>
            <a:r>
              <a:rPr lang="it-IT" sz="700" dirty="0" smtClean="0">
                <a:solidFill>
                  <a:schemeClr val="tx2">
                    <a:lumMod val="50000"/>
                  </a:schemeClr>
                </a:solidFill>
              </a:rPr>
              <a:t>) National </a:t>
            </a:r>
            <a:r>
              <a:rPr lang="it-IT" sz="700" dirty="0" err="1">
                <a:solidFill>
                  <a:schemeClr val="tx2">
                    <a:lumMod val="50000"/>
                  </a:schemeClr>
                </a:solidFill>
              </a:rPr>
              <a:t>Institute</a:t>
            </a:r>
            <a:r>
              <a:rPr lang="it-IT" sz="700" dirty="0">
                <a:solidFill>
                  <a:schemeClr val="tx2">
                    <a:lumMod val="50000"/>
                  </a:schemeClr>
                </a:solidFill>
              </a:rPr>
              <a:t> of </a:t>
            </a:r>
            <a:r>
              <a:rPr lang="it-IT" sz="700" dirty="0" err="1">
                <a:solidFill>
                  <a:schemeClr val="tx2">
                    <a:lumMod val="50000"/>
                  </a:schemeClr>
                </a:solidFill>
              </a:rPr>
              <a:t>Oceanography</a:t>
            </a:r>
            <a:r>
              <a:rPr lang="it-IT" sz="700" dirty="0">
                <a:solidFill>
                  <a:schemeClr val="tx2">
                    <a:lumMod val="50000"/>
                  </a:schemeClr>
                </a:solidFill>
              </a:rPr>
              <a:t> and </a:t>
            </a:r>
            <a:r>
              <a:rPr lang="it-IT" sz="700" dirty="0" err="1">
                <a:solidFill>
                  <a:schemeClr val="tx2">
                    <a:lumMod val="50000"/>
                  </a:schemeClr>
                </a:solidFill>
              </a:rPr>
              <a:t>Applied</a:t>
            </a:r>
            <a:r>
              <a:rPr lang="it-IT" sz="7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sz="700" dirty="0" err="1" smtClean="0">
                <a:solidFill>
                  <a:schemeClr val="tx2">
                    <a:lumMod val="50000"/>
                  </a:schemeClr>
                </a:solidFill>
              </a:rPr>
              <a:t>Geophysics</a:t>
            </a:r>
            <a:r>
              <a:rPr lang="it-IT" sz="700" dirty="0" smtClean="0">
                <a:solidFill>
                  <a:schemeClr val="tx2">
                    <a:lumMod val="50000"/>
                  </a:schemeClr>
                </a:solidFill>
              </a:rPr>
              <a:t>–OGS, </a:t>
            </a:r>
            <a:r>
              <a:rPr lang="it-IT" sz="700" dirty="0" err="1" smtClean="0">
                <a:solidFill>
                  <a:schemeClr val="tx2">
                    <a:lumMod val="50000"/>
                  </a:schemeClr>
                </a:solidFill>
              </a:rPr>
              <a:t>Italy</a:t>
            </a:r>
            <a:r>
              <a:rPr lang="it-IT" sz="7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sz="700" dirty="0">
                <a:solidFill>
                  <a:schemeClr val="tx2">
                    <a:lumMod val="50000"/>
                  </a:schemeClr>
                </a:solidFill>
              </a:rPr>
              <a:t>;  </a:t>
            </a:r>
            <a:r>
              <a:rPr lang="en-US" sz="700" dirty="0">
                <a:solidFill>
                  <a:schemeClr val="tx2">
                    <a:lumMod val="50000"/>
                  </a:schemeClr>
                </a:solidFill>
              </a:rPr>
              <a:t>2) Dept. Physics &amp; Earth Sciences, University of Ferrara, Italy ; </a:t>
            </a:r>
            <a:r>
              <a:rPr lang="it-IT" sz="700" dirty="0">
                <a:solidFill>
                  <a:schemeClr val="tx2">
                    <a:lumMod val="50000"/>
                  </a:schemeClr>
                </a:solidFill>
              </a:rPr>
              <a:t>3) Centro Interuniversitario per la </a:t>
            </a:r>
            <a:r>
              <a:rPr lang="it-IT" sz="700" dirty="0" err="1">
                <a:solidFill>
                  <a:schemeClr val="tx2">
                    <a:lumMod val="50000"/>
                  </a:schemeClr>
                </a:solidFill>
              </a:rPr>
              <a:t>Sismotettonica</a:t>
            </a:r>
            <a:r>
              <a:rPr lang="it-IT" sz="700" dirty="0">
                <a:solidFill>
                  <a:schemeClr val="tx2">
                    <a:lumMod val="50000"/>
                  </a:schemeClr>
                </a:solidFill>
              </a:rPr>
              <a:t> Tridimensionale, CRUST-UR Ferrara, </a:t>
            </a:r>
            <a:r>
              <a:rPr lang="it-IT" sz="700" dirty="0" err="1">
                <a:solidFill>
                  <a:schemeClr val="tx2">
                    <a:lumMod val="50000"/>
                  </a:schemeClr>
                </a:solidFill>
              </a:rPr>
              <a:t>Italy</a:t>
            </a:r>
            <a:r>
              <a:rPr lang="it-IT" sz="700" dirty="0">
                <a:solidFill>
                  <a:schemeClr val="tx2">
                    <a:lumMod val="50000"/>
                  </a:schemeClr>
                </a:solidFill>
              </a:rPr>
              <a:t>; </a:t>
            </a:r>
            <a:r>
              <a:rPr lang="en-US" sz="700" dirty="0">
                <a:solidFill>
                  <a:schemeClr val="tx2">
                    <a:lumMod val="50000"/>
                  </a:schemeClr>
                </a:solidFill>
              </a:rPr>
              <a:t>4) </a:t>
            </a:r>
            <a:r>
              <a:rPr lang="en-US" sz="700" dirty="0" err="1">
                <a:solidFill>
                  <a:schemeClr val="tx2">
                    <a:lumMod val="50000"/>
                  </a:schemeClr>
                </a:solidFill>
              </a:rPr>
              <a:t>Korros</a:t>
            </a:r>
            <a:r>
              <a:rPr lang="en-US" sz="700" dirty="0">
                <a:solidFill>
                  <a:schemeClr val="tx2">
                    <a:lumMod val="50000"/>
                  </a:schemeClr>
                </a:solidFill>
              </a:rPr>
              <a:t>-e,  Greece</a:t>
            </a:r>
          </a:p>
          <a:p>
            <a:pPr algn="ctr"/>
            <a:endParaRPr lang="it-IT" sz="1100" dirty="0">
              <a:solidFill>
                <a:schemeClr val="accent1"/>
              </a:solidFill>
            </a:endParaRPr>
          </a:p>
        </p:txBody>
      </p:sp>
      <p:cxnSp>
        <p:nvCxnSpPr>
          <p:cNvPr id="10" name="Connettore 1 9"/>
          <p:cNvCxnSpPr>
            <a:cxnSpLocks noChangeShapeType="1"/>
          </p:cNvCxnSpPr>
          <p:nvPr/>
        </p:nvCxnSpPr>
        <p:spPr bwMode="auto">
          <a:xfrm flipH="1">
            <a:off x="556301" y="3060834"/>
            <a:ext cx="5204738" cy="6375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Connettore 1 10"/>
          <p:cNvCxnSpPr>
            <a:cxnSpLocks noChangeShapeType="1"/>
          </p:cNvCxnSpPr>
          <p:nvPr/>
        </p:nvCxnSpPr>
        <p:spPr bwMode="auto">
          <a:xfrm flipH="1">
            <a:off x="1" y="3060833"/>
            <a:ext cx="311056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" name="CasellaDiTesto 17"/>
          <p:cNvSpPr txBox="1"/>
          <p:nvPr/>
        </p:nvSpPr>
        <p:spPr>
          <a:xfrm>
            <a:off x="603163" y="3035052"/>
            <a:ext cx="2208021" cy="366789"/>
          </a:xfrm>
          <a:prstGeom prst="rect">
            <a:avLst/>
          </a:prstGeom>
          <a:noFill/>
        </p:spPr>
        <p:txBody>
          <a:bodyPr wrap="none" lIns="43202" tIns="21601" rIns="43202" bIns="21601" rtlCol="0">
            <a:spAutoFit/>
          </a:bodyPr>
          <a:lstStyle/>
          <a:p>
            <a:r>
              <a:rPr lang="en-GB" sz="600" dirty="0" err="1" smtClean="0"/>
              <a:t>Istituto</a:t>
            </a:r>
            <a:r>
              <a:rPr lang="en-GB" sz="600" dirty="0" smtClean="0"/>
              <a:t> </a:t>
            </a:r>
            <a:r>
              <a:rPr lang="en-GB" sz="600" dirty="0" err="1" smtClean="0"/>
              <a:t>Nazionale</a:t>
            </a:r>
            <a:r>
              <a:rPr lang="en-GB" sz="600" dirty="0" smtClean="0"/>
              <a:t> di </a:t>
            </a:r>
            <a:r>
              <a:rPr lang="en-GB" sz="600" dirty="0" err="1" smtClean="0"/>
              <a:t>Oceanografia</a:t>
            </a:r>
            <a:r>
              <a:rPr lang="en-GB" sz="600" dirty="0" smtClean="0"/>
              <a:t> e di </a:t>
            </a:r>
            <a:r>
              <a:rPr lang="en-GB" sz="600" dirty="0" err="1" smtClean="0"/>
              <a:t>Geofisica</a:t>
            </a:r>
            <a:r>
              <a:rPr lang="en-GB" sz="600" dirty="0" smtClean="0"/>
              <a:t> </a:t>
            </a:r>
            <a:r>
              <a:rPr lang="en-GB" sz="600" dirty="0" err="1" smtClean="0"/>
              <a:t>Sperimentale</a:t>
            </a:r>
            <a:r>
              <a:rPr lang="en-GB" sz="600" dirty="0" smtClean="0"/>
              <a:t> –OGS</a:t>
            </a:r>
          </a:p>
          <a:p>
            <a:r>
              <a:rPr lang="en-GB" sz="600" dirty="0" smtClean="0"/>
              <a:t>National Institute of Oceanography and Applied Geophysics -OGS </a:t>
            </a:r>
            <a:endParaRPr lang="en-GB" sz="600" dirty="0"/>
          </a:p>
          <a:p>
            <a:endParaRPr lang="it-IT" dirty="0"/>
          </a:p>
        </p:txBody>
      </p:sp>
      <p:pic>
        <p:nvPicPr>
          <p:cNvPr id="1031" name="Picture 7" descr="File:EGU plain blue logo.svg - Wikimedia Common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69" y="75806"/>
            <a:ext cx="422726" cy="334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14">
            <a:hlinkClick r:id="rId6" action="ppaction://hlinksldjump"/>
          </p:cNvPr>
          <p:cNvSpPr txBox="1">
            <a:spLocks noChangeArrowheads="1"/>
          </p:cNvSpPr>
          <p:nvPr/>
        </p:nvSpPr>
        <p:spPr bwMode="auto">
          <a:xfrm>
            <a:off x="1255231" y="1045148"/>
            <a:ext cx="1122952" cy="320627"/>
          </a:xfrm>
          <a:prstGeom prst="rect">
            <a:avLst/>
          </a:prstGeom>
          <a:solidFill>
            <a:srgbClr val="CCFFFF">
              <a:alpha val="69804"/>
            </a:srgbClr>
          </a:solidFill>
          <a:ln w="19050">
            <a:solidFill>
              <a:schemeClr val="accent5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lIns="43205" tIns="21603" rIns="43205" bIns="21603">
            <a:spAutoFit/>
          </a:bodyPr>
          <a:lstStyle>
            <a:defPPr>
              <a:defRPr lang="it-IT"/>
            </a:defPPr>
            <a:lvl1pPr algn="ctr">
              <a:spcBef>
                <a:spcPct val="50000"/>
              </a:spcBef>
            </a:lvl1pPr>
          </a:lstStyle>
          <a:p>
            <a:r>
              <a:rPr lang="nl-NL" b="1" dirty="0"/>
              <a:t>2. The Trans Adriatic Pipeline -TAP</a:t>
            </a:r>
            <a:endParaRPr lang="en-GB" b="1" dirty="0"/>
          </a:p>
        </p:txBody>
      </p:sp>
      <p:sp>
        <p:nvSpPr>
          <p:cNvPr id="14" name="Text Box 14">
            <a:hlinkClick r:id="rId7" action="ppaction://hlinksldjump"/>
          </p:cNvPr>
          <p:cNvSpPr txBox="1">
            <a:spLocks noChangeArrowheads="1"/>
          </p:cNvSpPr>
          <p:nvPr/>
        </p:nvSpPr>
        <p:spPr bwMode="auto">
          <a:xfrm>
            <a:off x="2796757" y="884834"/>
            <a:ext cx="1122952" cy="320627"/>
          </a:xfrm>
          <a:prstGeom prst="rect">
            <a:avLst/>
          </a:prstGeom>
          <a:solidFill>
            <a:srgbClr val="CCFFFF">
              <a:alpha val="69804"/>
            </a:srgbClr>
          </a:solidFill>
          <a:ln w="19050">
            <a:solidFill>
              <a:schemeClr val="accent5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lIns="43205" tIns="21603" rIns="43205" bIns="21603">
            <a:spAutoFit/>
          </a:bodyPr>
          <a:lstStyle>
            <a:defPPr>
              <a:defRPr lang="it-IT"/>
            </a:defPPr>
            <a:lvl1pPr algn="ctr">
              <a:spcBef>
                <a:spcPct val="50000"/>
              </a:spcBef>
            </a:lvl1pPr>
          </a:lstStyle>
          <a:p>
            <a:r>
              <a:rPr lang="nl-NL" b="1" dirty="0"/>
              <a:t>3. The OGS TAP Project</a:t>
            </a:r>
            <a:endParaRPr lang="en-GB" b="1" dirty="0"/>
          </a:p>
        </p:txBody>
      </p:sp>
      <p:sp>
        <p:nvSpPr>
          <p:cNvPr id="15" name="Text Box 14">
            <a:hlinkClick r:id="rId8" action="ppaction://hlinksldjump"/>
          </p:cNvPr>
          <p:cNvSpPr txBox="1">
            <a:spLocks noChangeArrowheads="1"/>
          </p:cNvSpPr>
          <p:nvPr/>
        </p:nvSpPr>
        <p:spPr bwMode="auto">
          <a:xfrm>
            <a:off x="311057" y="1561792"/>
            <a:ext cx="1122952" cy="320627"/>
          </a:xfrm>
          <a:prstGeom prst="rect">
            <a:avLst/>
          </a:prstGeom>
          <a:solidFill>
            <a:srgbClr val="CCFFFF">
              <a:alpha val="69804"/>
            </a:srgbClr>
          </a:solidFill>
          <a:ln w="19050">
            <a:solidFill>
              <a:schemeClr val="accent5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lIns="43205" tIns="21603" rIns="43205" bIns="21603">
            <a:spAutoFit/>
          </a:bodyPr>
          <a:lstStyle>
            <a:defPPr>
              <a:defRPr lang="it-IT"/>
            </a:defPPr>
            <a:lvl1pPr algn="ctr">
              <a:spcBef>
                <a:spcPct val="50000"/>
              </a:spcBef>
            </a:lvl1pPr>
          </a:lstStyle>
          <a:p>
            <a:r>
              <a:rPr lang="nl-NL" b="1" dirty="0"/>
              <a:t>1. The reasons for a geodetic study</a:t>
            </a:r>
            <a:endParaRPr lang="en-GB" b="1" dirty="0"/>
          </a:p>
        </p:txBody>
      </p:sp>
      <p:sp>
        <p:nvSpPr>
          <p:cNvPr id="13" name="Text Box 14">
            <a:hlinkClick r:id="rId9" action="ppaction://hlinksldjump"/>
          </p:cNvPr>
          <p:cNvSpPr txBox="1">
            <a:spLocks noChangeArrowheads="1"/>
          </p:cNvSpPr>
          <p:nvPr/>
        </p:nvSpPr>
        <p:spPr bwMode="auto">
          <a:xfrm>
            <a:off x="4386810" y="1274711"/>
            <a:ext cx="1122952" cy="182127"/>
          </a:xfrm>
          <a:prstGeom prst="rect">
            <a:avLst/>
          </a:prstGeom>
          <a:solidFill>
            <a:srgbClr val="CCFFFF">
              <a:alpha val="69804"/>
            </a:srgbClr>
          </a:solidFill>
          <a:ln w="19050">
            <a:solidFill>
              <a:schemeClr val="accent5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lIns="43205" tIns="21603" rIns="43205" bIns="21603">
            <a:spAutoFit/>
          </a:bodyPr>
          <a:lstStyle>
            <a:defPPr>
              <a:defRPr lang="it-IT"/>
            </a:defPPr>
            <a:lvl1pPr algn="ctr">
              <a:spcBef>
                <a:spcPct val="50000"/>
              </a:spcBef>
            </a:lvl1pPr>
          </a:lstStyle>
          <a:p>
            <a:r>
              <a:rPr lang="nl-NL" b="1" dirty="0"/>
              <a:t>4. The data used</a:t>
            </a:r>
            <a:endParaRPr lang="en-GB" b="1" dirty="0"/>
          </a:p>
        </p:txBody>
      </p:sp>
      <p:sp>
        <p:nvSpPr>
          <p:cNvPr id="16" name="Text Box 14">
            <a:hlinkClick r:id="rId10" action="ppaction://hlinksldjump"/>
          </p:cNvPr>
          <p:cNvSpPr txBox="1">
            <a:spLocks noChangeArrowheads="1"/>
          </p:cNvSpPr>
          <p:nvPr/>
        </p:nvSpPr>
        <p:spPr bwMode="auto">
          <a:xfrm>
            <a:off x="4430646" y="1961742"/>
            <a:ext cx="1122952" cy="320627"/>
          </a:xfrm>
          <a:prstGeom prst="rect">
            <a:avLst/>
          </a:prstGeom>
          <a:solidFill>
            <a:srgbClr val="CCFFFF">
              <a:alpha val="69804"/>
            </a:srgbClr>
          </a:solidFill>
          <a:ln w="19050">
            <a:solidFill>
              <a:schemeClr val="accent5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lIns="43205" tIns="21603" rIns="43205" bIns="21603">
            <a:spAutoFit/>
          </a:bodyPr>
          <a:lstStyle>
            <a:defPPr>
              <a:defRPr lang="it-IT"/>
            </a:defPPr>
            <a:lvl1pPr algn="ctr">
              <a:spcBef>
                <a:spcPct val="50000"/>
              </a:spcBef>
            </a:lvl1pPr>
          </a:lstStyle>
          <a:p>
            <a:r>
              <a:rPr lang="nl-NL" b="1" dirty="0"/>
              <a:t>5. The method and results</a:t>
            </a:r>
            <a:endParaRPr lang="en-GB" b="1" dirty="0"/>
          </a:p>
        </p:txBody>
      </p:sp>
      <p:sp>
        <p:nvSpPr>
          <p:cNvPr id="20" name="Text Box 14">
            <a:hlinkClick r:id="rId11" action="ppaction://hlinksldjump"/>
          </p:cNvPr>
          <p:cNvSpPr txBox="1">
            <a:spLocks noChangeArrowheads="1"/>
          </p:cNvSpPr>
          <p:nvPr/>
        </p:nvSpPr>
        <p:spPr bwMode="auto">
          <a:xfrm>
            <a:off x="2378183" y="2477344"/>
            <a:ext cx="1122952" cy="182127"/>
          </a:xfrm>
          <a:prstGeom prst="rect">
            <a:avLst/>
          </a:prstGeom>
          <a:solidFill>
            <a:srgbClr val="CCFFFF">
              <a:alpha val="69804"/>
            </a:srgbClr>
          </a:solidFill>
          <a:ln w="19050">
            <a:solidFill>
              <a:schemeClr val="accent5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lIns="43205" tIns="21603" rIns="43205" bIns="21603">
            <a:spAutoFit/>
          </a:bodyPr>
          <a:lstStyle>
            <a:defPPr>
              <a:defRPr lang="it-IT"/>
            </a:defPPr>
            <a:lvl1pPr algn="ctr">
              <a:spcBef>
                <a:spcPct val="50000"/>
              </a:spcBef>
            </a:lvl1pPr>
          </a:lstStyle>
          <a:p>
            <a:r>
              <a:rPr lang="nl-NL" b="1" dirty="0">
                <a:latin typeface="+mj-lt"/>
              </a:rPr>
              <a:t>6. Conclusions</a:t>
            </a:r>
            <a:endParaRPr lang="en-GB" b="1" dirty="0">
              <a:latin typeface="+mj-lt"/>
            </a:endParaRPr>
          </a:p>
        </p:txBody>
      </p:sp>
      <p:sp>
        <p:nvSpPr>
          <p:cNvPr id="21" name="Freccia a destra 20"/>
          <p:cNvSpPr/>
          <p:nvPr/>
        </p:nvSpPr>
        <p:spPr>
          <a:xfrm>
            <a:off x="2893335" y="2785709"/>
            <a:ext cx="173664" cy="150336"/>
          </a:xfrm>
          <a:prstGeom prst="rightArrow">
            <a:avLst/>
          </a:prstGeom>
          <a:solidFill>
            <a:srgbClr val="CCFFFF">
              <a:alpha val="69804"/>
            </a:srgbClr>
          </a:solidFill>
          <a:ln w="19050">
            <a:solidFill>
              <a:schemeClr val="accent5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lIns="43205" tIns="21603" rIns="43205" bIns="21603">
            <a:spAutoFit/>
          </a:bodyPr>
          <a:lstStyle/>
          <a:p>
            <a:pPr algn="ctr">
              <a:spcBef>
                <a:spcPct val="50000"/>
              </a:spcBef>
            </a:pPr>
            <a:endParaRPr lang="it-IT">
              <a:solidFill>
                <a:schemeClr val="tx1"/>
              </a:solidFill>
            </a:endParaRPr>
          </a:p>
        </p:txBody>
      </p:sp>
      <p:sp>
        <p:nvSpPr>
          <p:cNvPr id="23" name="TextBox 17"/>
          <p:cNvSpPr txBox="1"/>
          <p:nvPr/>
        </p:nvSpPr>
        <p:spPr>
          <a:xfrm>
            <a:off x="1926183" y="2762707"/>
            <a:ext cx="18148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00" i="1" dirty="0"/>
              <a:t>Clicking on the arrow              , you move to the next slide</a:t>
            </a:r>
          </a:p>
        </p:txBody>
      </p:sp>
      <p:pic>
        <p:nvPicPr>
          <p:cNvPr id="25" name="Picture 2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197355" y="2939285"/>
            <a:ext cx="83131" cy="83131"/>
          </a:xfrm>
          <a:prstGeom prst="rect">
            <a:avLst/>
          </a:prstGeom>
          <a:solidFill>
            <a:srgbClr val="FFFF99">
              <a:alpha val="69804"/>
            </a:srgbClr>
          </a:solidFill>
          <a:ln w="19050">
            <a:solidFill>
              <a:srgbClr val="FFC000"/>
            </a:solidFill>
            <a:miter lim="800000"/>
            <a:headEnd/>
            <a:tailEnd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2" name="Rettangolo 1"/>
          <p:cNvSpPr/>
          <p:nvPr/>
        </p:nvSpPr>
        <p:spPr>
          <a:xfrm>
            <a:off x="4948286" y="3040593"/>
            <a:ext cx="82586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>
                <a:solidFill>
                  <a:srgbClr val="0070C0"/>
                </a:solidFill>
              </a:rPr>
              <a:t>EGU21-10111</a:t>
            </a:r>
          </a:p>
        </p:txBody>
      </p:sp>
      <p:sp>
        <p:nvSpPr>
          <p:cNvPr id="4" name="Rettangolo 3"/>
          <p:cNvSpPr/>
          <p:nvPr/>
        </p:nvSpPr>
        <p:spPr>
          <a:xfrm>
            <a:off x="0" y="2748947"/>
            <a:ext cx="5761038" cy="29164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72" y="2908186"/>
            <a:ext cx="306029" cy="30496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6" name="Right Arrow 12"/>
          <p:cNvSpPr/>
          <p:nvPr/>
        </p:nvSpPr>
        <p:spPr>
          <a:xfrm rot="16200000">
            <a:off x="685346" y="2734517"/>
            <a:ext cx="170947" cy="228694"/>
          </a:xfrm>
          <a:prstGeom prst="rightArrow">
            <a:avLst>
              <a:gd name="adj1" fmla="val 80037"/>
              <a:gd name="adj2" fmla="val 50000"/>
            </a:avLst>
          </a:prstGeom>
          <a:solidFill>
            <a:srgbClr val="FFC000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TextBox 3"/>
          <p:cNvSpPr txBox="1"/>
          <p:nvPr/>
        </p:nvSpPr>
        <p:spPr>
          <a:xfrm>
            <a:off x="90469" y="2757686"/>
            <a:ext cx="17958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00" i="1" dirty="0" smtClean="0"/>
              <a:t>The </a:t>
            </a:r>
            <a:r>
              <a:rPr lang="en-GB" sz="700" i="1" dirty="0"/>
              <a:t>‘Home’ </a:t>
            </a:r>
            <a:r>
              <a:rPr lang="en-GB" sz="700" i="1" dirty="0" smtClean="0"/>
              <a:t>               Button </a:t>
            </a:r>
            <a:r>
              <a:rPr lang="en-GB" sz="700" i="1" dirty="0"/>
              <a:t>takes you back to this slide</a:t>
            </a:r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570" y="2763696"/>
            <a:ext cx="197244" cy="197244"/>
          </a:xfrm>
          <a:prstGeom prst="rect">
            <a:avLst/>
          </a:prstGeom>
          <a:solidFill>
            <a:srgbClr val="FFFF99">
              <a:alpha val="69804"/>
            </a:srgbClr>
          </a:solidFill>
          <a:ln w="9525">
            <a:solidFill>
              <a:srgbClr val="FFC000"/>
            </a:solidFill>
            <a:miter lim="800000"/>
            <a:headEnd/>
            <a:tailEnd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3348763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ttore 1 6"/>
          <p:cNvCxnSpPr>
            <a:cxnSpLocks noChangeShapeType="1"/>
          </p:cNvCxnSpPr>
          <p:nvPr/>
        </p:nvCxnSpPr>
        <p:spPr bwMode="auto">
          <a:xfrm flipH="1">
            <a:off x="556301" y="3060834"/>
            <a:ext cx="5204738" cy="6375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" name="Connettore 1 7"/>
          <p:cNvCxnSpPr>
            <a:cxnSpLocks noChangeShapeType="1"/>
          </p:cNvCxnSpPr>
          <p:nvPr/>
        </p:nvCxnSpPr>
        <p:spPr bwMode="auto">
          <a:xfrm flipH="1">
            <a:off x="1" y="3060833"/>
            <a:ext cx="311056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9" name="Immagin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72" y="2871316"/>
            <a:ext cx="393154" cy="391787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87" y="308259"/>
            <a:ext cx="4803684" cy="2701659"/>
          </a:xfrm>
          <a:prstGeom prst="rect">
            <a:avLst/>
          </a:prstGeom>
        </p:spPr>
      </p:pic>
      <p:sp>
        <p:nvSpPr>
          <p:cNvPr id="3" name="Ovale 2">
            <a:hlinkClick r:id="rId6" action="ppaction://hlinksldjump"/>
          </p:cNvPr>
          <p:cNvSpPr/>
          <p:nvPr/>
        </p:nvSpPr>
        <p:spPr>
          <a:xfrm>
            <a:off x="4072865" y="308258"/>
            <a:ext cx="934988" cy="676162"/>
          </a:xfrm>
          <a:prstGeom prst="ellipse">
            <a:avLst/>
          </a:prstGeom>
          <a:gradFill flip="none" rotWithShape="1">
            <a:gsLst>
              <a:gs pos="0">
                <a:srgbClr val="FFFFCC">
                  <a:alpha val="17000"/>
                </a:srgbClr>
              </a:gs>
              <a:gs pos="92000">
                <a:srgbClr val="FFFF99"/>
              </a:gs>
              <a:gs pos="100000">
                <a:srgbClr val="FFC000">
                  <a:alpha val="27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5" tIns="21603" rIns="43205" bIns="21603" rtlCol="0" anchor="ctr"/>
          <a:lstStyle/>
          <a:p>
            <a:pPr algn="ctr"/>
            <a:endParaRPr lang="it-IT"/>
          </a:p>
        </p:txBody>
      </p:sp>
      <p:sp>
        <p:nvSpPr>
          <p:cNvPr id="11" name="Freccia a destra 10">
            <a:hlinkClick r:id="rId7" action="ppaction://hlinksldjump"/>
          </p:cNvPr>
          <p:cNvSpPr/>
          <p:nvPr/>
        </p:nvSpPr>
        <p:spPr>
          <a:xfrm>
            <a:off x="5362015" y="2793413"/>
            <a:ext cx="241200" cy="208800"/>
          </a:xfrm>
          <a:prstGeom prst="rightArrow">
            <a:avLst/>
          </a:prstGeom>
          <a:solidFill>
            <a:srgbClr val="CCFFFF">
              <a:alpha val="69804"/>
            </a:srgbClr>
          </a:solidFill>
          <a:ln w="19050">
            <a:solidFill>
              <a:schemeClr val="accent5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lIns="43205" tIns="21603" rIns="43205" bIns="21603">
            <a:spAutoFit/>
          </a:bodyPr>
          <a:lstStyle/>
          <a:p>
            <a:pPr algn="ctr">
              <a:spcBef>
                <a:spcPct val="50000"/>
              </a:spcBef>
            </a:pPr>
            <a:endParaRPr lang="it-IT">
              <a:solidFill>
                <a:schemeClr val="tx1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5056995" y="371498"/>
            <a:ext cx="680230" cy="218115"/>
          </a:xfrm>
          <a:prstGeom prst="rect">
            <a:avLst/>
          </a:prstGeom>
          <a:noFill/>
        </p:spPr>
        <p:txBody>
          <a:bodyPr wrap="none" lIns="43205" tIns="21603" rIns="43205" bIns="21603" rtlCol="0">
            <a:spAutoFit/>
          </a:bodyPr>
          <a:lstStyle/>
          <a:p>
            <a:r>
              <a:rPr lang="it-IT" sz="1100" b="1" dirty="0" err="1">
                <a:solidFill>
                  <a:srgbClr val="FFC000"/>
                </a:solidFill>
              </a:rPr>
              <a:t>Our</a:t>
            </a:r>
            <a:r>
              <a:rPr lang="it-IT" sz="1100" b="1" dirty="0">
                <a:solidFill>
                  <a:srgbClr val="FFC000"/>
                </a:solidFill>
              </a:rPr>
              <a:t> </a:t>
            </a:r>
            <a:r>
              <a:rPr lang="it-IT" sz="1100" b="1" dirty="0" err="1">
                <a:solidFill>
                  <a:srgbClr val="FFC000"/>
                </a:solidFill>
              </a:rPr>
              <a:t>study</a:t>
            </a:r>
            <a:endParaRPr lang="it-IT" sz="1100" b="1" dirty="0">
              <a:solidFill>
                <a:srgbClr val="FFC000"/>
              </a:solidFill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4948286" y="3040593"/>
            <a:ext cx="82586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>
                <a:solidFill>
                  <a:srgbClr val="0070C0"/>
                </a:solidFill>
              </a:rPr>
              <a:t>EGU21-10111</a:t>
            </a:r>
          </a:p>
        </p:txBody>
      </p:sp>
      <p:sp>
        <p:nvSpPr>
          <p:cNvPr id="14" name="Right Arrow 12">
            <a:hlinkClick r:id="rId8" action="ppaction://hlinksldjump"/>
          </p:cNvPr>
          <p:cNvSpPr/>
          <p:nvPr/>
        </p:nvSpPr>
        <p:spPr>
          <a:xfrm rot="16200000">
            <a:off x="5531297" y="38396"/>
            <a:ext cx="185694" cy="226162"/>
          </a:xfrm>
          <a:prstGeom prst="rightArrow">
            <a:avLst>
              <a:gd name="adj1" fmla="val 80037"/>
              <a:gd name="adj2" fmla="val 50000"/>
            </a:avLst>
          </a:prstGeom>
          <a:solidFill>
            <a:srgbClr val="FFC000">
              <a:alpha val="69804"/>
            </a:srgbClr>
          </a:solidFill>
          <a:ln w="19050">
            <a:solidFill>
              <a:schemeClr val="accent5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lIns="43205" tIns="21603" rIns="43205" bIns="21603">
            <a:spAutoFit/>
          </a:bodyPr>
          <a:lstStyle/>
          <a:p>
            <a:pPr algn="ctr">
              <a:spcBef>
                <a:spcPct val="50000"/>
              </a:spcBef>
            </a:pPr>
            <a:endParaRPr lang="en-GB">
              <a:solidFill>
                <a:schemeClr val="tx1"/>
              </a:solidFill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0" y="80253"/>
            <a:ext cx="5761038" cy="228006"/>
          </a:xfrm>
          <a:prstGeom prst="rect">
            <a:avLst/>
          </a:prstGeom>
        </p:spPr>
        <p:txBody>
          <a:bodyPr vert="horz" lIns="43202" tIns="21601" rIns="43202" bIns="2160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1400" b="1" dirty="0">
                <a:solidFill>
                  <a:schemeClr val="accent1">
                    <a:lumMod val="75000"/>
                  </a:schemeClr>
                </a:solidFill>
              </a:rPr>
              <a:t>3. The OGS TAP Project: the flow chart</a:t>
            </a:r>
            <a:endParaRPr lang="it-IT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603163" y="3035052"/>
            <a:ext cx="2208021" cy="366789"/>
          </a:xfrm>
          <a:prstGeom prst="rect">
            <a:avLst/>
          </a:prstGeom>
          <a:noFill/>
        </p:spPr>
        <p:txBody>
          <a:bodyPr wrap="none" lIns="43202" tIns="21601" rIns="43202" bIns="21601" rtlCol="0">
            <a:spAutoFit/>
          </a:bodyPr>
          <a:lstStyle/>
          <a:p>
            <a:r>
              <a:rPr lang="en-GB" sz="600" dirty="0" err="1" smtClean="0"/>
              <a:t>Istituto</a:t>
            </a:r>
            <a:r>
              <a:rPr lang="en-GB" sz="600" dirty="0" smtClean="0"/>
              <a:t> </a:t>
            </a:r>
            <a:r>
              <a:rPr lang="en-GB" sz="600" dirty="0" err="1" smtClean="0"/>
              <a:t>Nazionale</a:t>
            </a:r>
            <a:r>
              <a:rPr lang="en-GB" sz="600" dirty="0" smtClean="0"/>
              <a:t> di </a:t>
            </a:r>
            <a:r>
              <a:rPr lang="en-GB" sz="600" dirty="0" err="1" smtClean="0"/>
              <a:t>Oceanografia</a:t>
            </a:r>
            <a:r>
              <a:rPr lang="en-GB" sz="600" dirty="0" smtClean="0"/>
              <a:t> e di </a:t>
            </a:r>
            <a:r>
              <a:rPr lang="en-GB" sz="600" dirty="0" err="1" smtClean="0"/>
              <a:t>Geofisica</a:t>
            </a:r>
            <a:r>
              <a:rPr lang="en-GB" sz="600" dirty="0" smtClean="0"/>
              <a:t> </a:t>
            </a:r>
            <a:r>
              <a:rPr lang="en-GB" sz="600" dirty="0" err="1" smtClean="0"/>
              <a:t>Sperimentale</a:t>
            </a:r>
            <a:r>
              <a:rPr lang="en-GB" sz="600" dirty="0" smtClean="0"/>
              <a:t> –OGS</a:t>
            </a:r>
          </a:p>
          <a:p>
            <a:r>
              <a:rPr lang="en-GB" sz="600" dirty="0" smtClean="0"/>
              <a:t>National Institute of Oceanography and Applied Geophysics -OGS </a:t>
            </a:r>
            <a:endParaRPr lang="en-GB" sz="600" dirty="0"/>
          </a:p>
          <a:p>
            <a:endParaRPr lang="it-IT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390119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309045" y="2172856"/>
            <a:ext cx="1621792" cy="846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3202" tIns="21601" rIns="43202" bIns="21601"/>
          <a:lstStyle/>
          <a:p>
            <a:pPr eaLnBrk="1" hangingPunct="1">
              <a:spcBef>
                <a:spcPct val="20000"/>
              </a:spcBef>
            </a:pPr>
            <a:r>
              <a:rPr lang="it-IT" sz="600" dirty="0">
                <a:solidFill>
                  <a:srgbClr val="0000B0"/>
                </a:solidFill>
                <a:latin typeface="Arial" charset="0"/>
              </a:rPr>
              <a:t>D1 = </a:t>
            </a:r>
            <a:r>
              <a:rPr lang="it-IT" sz="600" dirty="0" err="1">
                <a:solidFill>
                  <a:srgbClr val="0000B0"/>
                </a:solidFill>
                <a:latin typeface="Arial" charset="0"/>
              </a:rPr>
              <a:t>earthquake</a:t>
            </a:r>
            <a:r>
              <a:rPr lang="it-IT" sz="600" dirty="0">
                <a:solidFill>
                  <a:srgbClr val="0000B0"/>
                </a:solidFill>
                <a:latin typeface="Arial" charset="0"/>
              </a:rPr>
              <a:t> </a:t>
            </a:r>
            <a:r>
              <a:rPr lang="it-IT" sz="600" dirty="0" err="1">
                <a:solidFill>
                  <a:srgbClr val="0000B0"/>
                </a:solidFill>
                <a:latin typeface="Arial" charset="0"/>
              </a:rPr>
              <a:t>catalogue</a:t>
            </a:r>
            <a:endParaRPr lang="it-IT" sz="600" dirty="0">
              <a:solidFill>
                <a:srgbClr val="0000B0"/>
              </a:solidFill>
              <a:latin typeface="Arial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it-IT" sz="600" dirty="0">
                <a:solidFill>
                  <a:srgbClr val="0000B0"/>
                </a:solidFill>
                <a:latin typeface="Arial" charset="0"/>
              </a:rPr>
              <a:t>D2-D11 = reports</a:t>
            </a:r>
          </a:p>
          <a:p>
            <a:pPr eaLnBrk="1" hangingPunct="1">
              <a:spcBef>
                <a:spcPct val="20000"/>
              </a:spcBef>
            </a:pPr>
            <a:r>
              <a:rPr lang="it-IT" sz="600" dirty="0">
                <a:solidFill>
                  <a:srgbClr val="0000B0"/>
                </a:solidFill>
                <a:latin typeface="Arial" charset="0"/>
              </a:rPr>
              <a:t>D12-D21 = general </a:t>
            </a:r>
            <a:r>
              <a:rPr lang="it-IT" sz="600" dirty="0" err="1">
                <a:solidFill>
                  <a:srgbClr val="0000B0"/>
                </a:solidFill>
                <a:latin typeface="Arial" charset="0"/>
              </a:rPr>
              <a:t>maps</a:t>
            </a:r>
            <a:endParaRPr lang="it-IT" sz="600" dirty="0">
              <a:solidFill>
                <a:srgbClr val="0000B0"/>
              </a:solidFill>
              <a:latin typeface="Arial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it-IT" sz="600" dirty="0">
                <a:solidFill>
                  <a:srgbClr val="0000B0"/>
                </a:solidFill>
                <a:latin typeface="Arial" charset="0"/>
              </a:rPr>
              <a:t>D22-D29 = </a:t>
            </a:r>
            <a:r>
              <a:rPr lang="it-IT" sz="600" dirty="0" err="1">
                <a:solidFill>
                  <a:srgbClr val="0000B0"/>
                </a:solidFill>
                <a:latin typeface="Arial" charset="0"/>
              </a:rPr>
              <a:t>specific</a:t>
            </a:r>
            <a:r>
              <a:rPr lang="it-IT" sz="600" dirty="0">
                <a:solidFill>
                  <a:srgbClr val="0000B0"/>
                </a:solidFill>
                <a:latin typeface="Arial" charset="0"/>
              </a:rPr>
              <a:t> </a:t>
            </a:r>
            <a:r>
              <a:rPr lang="it-IT" sz="600" dirty="0" err="1">
                <a:solidFill>
                  <a:srgbClr val="0000B0"/>
                </a:solidFill>
                <a:latin typeface="Arial" charset="0"/>
              </a:rPr>
              <a:t>geological</a:t>
            </a:r>
            <a:r>
              <a:rPr lang="it-IT" sz="600" dirty="0">
                <a:solidFill>
                  <a:srgbClr val="0000B0"/>
                </a:solidFill>
                <a:latin typeface="Arial" charset="0"/>
              </a:rPr>
              <a:t> </a:t>
            </a:r>
            <a:r>
              <a:rPr lang="it-IT" sz="600" dirty="0" err="1">
                <a:solidFill>
                  <a:srgbClr val="0000B0"/>
                </a:solidFill>
                <a:latin typeface="Arial" charset="0"/>
              </a:rPr>
              <a:t>maps</a:t>
            </a:r>
            <a:endParaRPr lang="it-IT" sz="600" dirty="0">
              <a:solidFill>
                <a:srgbClr val="0000B0"/>
              </a:solidFill>
              <a:latin typeface="Arial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it-IT" sz="600" dirty="0">
                <a:solidFill>
                  <a:srgbClr val="0000B0"/>
                </a:solidFill>
                <a:latin typeface="Arial" charset="0"/>
              </a:rPr>
              <a:t>D30-D93 = PSHA </a:t>
            </a:r>
            <a:r>
              <a:rPr lang="it-IT" sz="600" dirty="0" err="1">
                <a:solidFill>
                  <a:srgbClr val="0000B0"/>
                </a:solidFill>
                <a:latin typeface="Arial" charset="0"/>
              </a:rPr>
              <a:t>specific</a:t>
            </a:r>
            <a:r>
              <a:rPr lang="it-IT" sz="600" dirty="0">
                <a:solidFill>
                  <a:srgbClr val="0000B0"/>
                </a:solidFill>
                <a:latin typeface="Arial" charset="0"/>
              </a:rPr>
              <a:t> </a:t>
            </a:r>
            <a:r>
              <a:rPr lang="it-IT" sz="600" dirty="0" err="1">
                <a:solidFill>
                  <a:srgbClr val="0000B0"/>
                </a:solidFill>
                <a:latin typeface="Arial" charset="0"/>
              </a:rPr>
              <a:t>maps</a:t>
            </a:r>
            <a:endParaRPr lang="it-IT" sz="600" dirty="0">
              <a:solidFill>
                <a:srgbClr val="0000B0"/>
              </a:solidFill>
              <a:latin typeface="Arial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it-IT" sz="600" dirty="0">
                <a:solidFill>
                  <a:srgbClr val="0000B0"/>
                </a:solidFill>
                <a:latin typeface="Arial" charset="0"/>
              </a:rPr>
              <a:t>D94-D102 = </a:t>
            </a:r>
            <a:r>
              <a:rPr lang="it-IT" sz="600" dirty="0" err="1">
                <a:solidFill>
                  <a:srgbClr val="0000B0"/>
                </a:solidFill>
                <a:latin typeface="Arial" charset="0"/>
              </a:rPr>
              <a:t>specific</a:t>
            </a:r>
            <a:r>
              <a:rPr lang="it-IT" sz="600" dirty="0">
                <a:solidFill>
                  <a:srgbClr val="0000B0"/>
                </a:solidFill>
                <a:latin typeface="Arial" charset="0"/>
              </a:rPr>
              <a:t> DSHA </a:t>
            </a:r>
            <a:r>
              <a:rPr lang="it-IT" sz="600" dirty="0" err="1">
                <a:solidFill>
                  <a:srgbClr val="0000B0"/>
                </a:solidFill>
                <a:latin typeface="Arial" charset="0"/>
              </a:rPr>
              <a:t>maps</a:t>
            </a:r>
            <a:endParaRPr lang="it-IT" sz="600" dirty="0">
              <a:solidFill>
                <a:srgbClr val="0000B0"/>
              </a:solidFill>
              <a:latin typeface="Arial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it-IT" sz="600" dirty="0">
                <a:solidFill>
                  <a:srgbClr val="0000B0"/>
                </a:solidFill>
                <a:latin typeface="Arial" charset="0"/>
              </a:rPr>
              <a:t>D103-D104 = </a:t>
            </a:r>
            <a:r>
              <a:rPr lang="it-IT" sz="600" dirty="0" err="1">
                <a:solidFill>
                  <a:srgbClr val="0000B0"/>
                </a:solidFill>
                <a:latin typeface="Arial" charset="0"/>
              </a:rPr>
              <a:t>geohazard</a:t>
            </a:r>
            <a:r>
              <a:rPr lang="it-IT" sz="600" dirty="0">
                <a:solidFill>
                  <a:srgbClr val="0000B0"/>
                </a:solidFill>
                <a:latin typeface="Arial" charset="0"/>
              </a:rPr>
              <a:t> </a:t>
            </a:r>
            <a:r>
              <a:rPr lang="it-IT" sz="600" dirty="0" err="1">
                <a:solidFill>
                  <a:srgbClr val="0000B0"/>
                </a:solidFill>
                <a:latin typeface="Arial" charset="0"/>
              </a:rPr>
              <a:t>maps</a:t>
            </a:r>
            <a:endParaRPr lang="it-IT" sz="600" dirty="0">
              <a:solidFill>
                <a:srgbClr val="0000B0"/>
              </a:solidFill>
              <a:latin typeface="Arial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it-IT" sz="600" dirty="0">
                <a:solidFill>
                  <a:srgbClr val="0000B0"/>
                </a:solidFill>
                <a:latin typeface="Arial" charset="0"/>
              </a:rPr>
              <a:t>D105 = </a:t>
            </a:r>
            <a:r>
              <a:rPr lang="it-IT" sz="600" dirty="0" err="1">
                <a:solidFill>
                  <a:srgbClr val="0000B0"/>
                </a:solidFill>
                <a:latin typeface="Arial" charset="0"/>
              </a:rPr>
              <a:t>final</a:t>
            </a:r>
            <a:r>
              <a:rPr lang="it-IT" sz="600" dirty="0">
                <a:solidFill>
                  <a:srgbClr val="0000B0"/>
                </a:solidFill>
                <a:latin typeface="Arial" charset="0"/>
              </a:rPr>
              <a:t> report</a:t>
            </a:r>
          </a:p>
        </p:txBody>
      </p:sp>
      <p:pic>
        <p:nvPicPr>
          <p:cNvPr id="7" name="Picture 13" descr="TAP_Gantt_Deliv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955" y="395308"/>
            <a:ext cx="4262268" cy="1804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Connettore 1 7"/>
          <p:cNvCxnSpPr>
            <a:cxnSpLocks noChangeShapeType="1"/>
          </p:cNvCxnSpPr>
          <p:nvPr/>
        </p:nvCxnSpPr>
        <p:spPr bwMode="auto">
          <a:xfrm flipH="1">
            <a:off x="556301" y="3060834"/>
            <a:ext cx="5204738" cy="6375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Connettore 1 8"/>
          <p:cNvCxnSpPr>
            <a:cxnSpLocks noChangeShapeType="1"/>
          </p:cNvCxnSpPr>
          <p:nvPr/>
        </p:nvCxnSpPr>
        <p:spPr bwMode="auto">
          <a:xfrm flipH="1">
            <a:off x="1" y="3060833"/>
            <a:ext cx="311056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2" name="Immagin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72" y="2871316"/>
            <a:ext cx="393154" cy="391787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628815" y="2762258"/>
            <a:ext cx="680230" cy="218115"/>
          </a:xfrm>
          <a:prstGeom prst="rect">
            <a:avLst/>
          </a:prstGeom>
          <a:noFill/>
        </p:spPr>
        <p:txBody>
          <a:bodyPr wrap="none" lIns="43205" tIns="21603" rIns="43205" bIns="21603" rtlCol="0">
            <a:spAutoFit/>
          </a:bodyPr>
          <a:lstStyle/>
          <a:p>
            <a:r>
              <a:rPr lang="it-IT" sz="1100" b="1" dirty="0" err="1">
                <a:solidFill>
                  <a:srgbClr val="FFC000"/>
                </a:solidFill>
              </a:rPr>
              <a:t>Our</a:t>
            </a:r>
            <a:r>
              <a:rPr lang="it-IT" sz="1100" b="1" dirty="0">
                <a:solidFill>
                  <a:srgbClr val="FFC000"/>
                </a:solidFill>
              </a:rPr>
              <a:t> </a:t>
            </a:r>
            <a:r>
              <a:rPr lang="it-IT" sz="1100" b="1" dirty="0" err="1">
                <a:solidFill>
                  <a:srgbClr val="FFC000"/>
                </a:solidFill>
              </a:rPr>
              <a:t>study</a:t>
            </a:r>
            <a:endParaRPr lang="it-IT" sz="1100" b="1" dirty="0">
              <a:solidFill>
                <a:srgbClr val="FFC000"/>
              </a:solidFill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4948286" y="3040593"/>
            <a:ext cx="82586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>
                <a:solidFill>
                  <a:srgbClr val="0070C0"/>
                </a:solidFill>
              </a:rPr>
              <a:t>EGU21-10111</a:t>
            </a:r>
          </a:p>
        </p:txBody>
      </p:sp>
      <p:sp>
        <p:nvSpPr>
          <p:cNvPr id="2" name="Rettangolo 1"/>
          <p:cNvSpPr/>
          <p:nvPr/>
        </p:nvSpPr>
        <p:spPr>
          <a:xfrm>
            <a:off x="1309045" y="2864281"/>
            <a:ext cx="1440851" cy="88039"/>
          </a:xfrm>
          <a:prstGeom prst="rect">
            <a:avLst/>
          </a:prstGeom>
          <a:noFill/>
          <a:ln w="127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ight Arrow 12">
            <a:hlinkClick r:id="rId6" action="ppaction://hlinksldjump"/>
          </p:cNvPr>
          <p:cNvSpPr/>
          <p:nvPr/>
        </p:nvSpPr>
        <p:spPr>
          <a:xfrm rot="16200000">
            <a:off x="5531297" y="38396"/>
            <a:ext cx="185694" cy="226162"/>
          </a:xfrm>
          <a:prstGeom prst="rightArrow">
            <a:avLst>
              <a:gd name="adj1" fmla="val 80037"/>
              <a:gd name="adj2" fmla="val 50000"/>
            </a:avLst>
          </a:prstGeom>
          <a:solidFill>
            <a:srgbClr val="FFC000">
              <a:alpha val="69804"/>
            </a:srgbClr>
          </a:solidFill>
          <a:ln w="19050">
            <a:solidFill>
              <a:schemeClr val="accent5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lIns="43205" tIns="21603" rIns="43205" bIns="21603">
            <a:spAutoFit/>
          </a:bodyPr>
          <a:lstStyle/>
          <a:p>
            <a:pPr algn="ctr">
              <a:spcBef>
                <a:spcPct val="50000"/>
              </a:spcBef>
            </a:pPr>
            <a:endParaRPr lang="en-GB">
              <a:solidFill>
                <a:schemeClr val="tx1"/>
              </a:solidFill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0" y="80253"/>
            <a:ext cx="5761038" cy="228006"/>
          </a:xfrm>
          <a:prstGeom prst="rect">
            <a:avLst/>
          </a:prstGeom>
        </p:spPr>
        <p:txBody>
          <a:bodyPr vert="horz" lIns="43202" tIns="21601" rIns="43202" bIns="2160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1400" b="1" dirty="0">
                <a:solidFill>
                  <a:schemeClr val="accent1">
                    <a:lumMod val="75000"/>
                  </a:schemeClr>
                </a:solidFill>
              </a:rPr>
              <a:t>3. The OGS TAP Project: the </a:t>
            </a:r>
            <a:r>
              <a:rPr lang="nl-NL" sz="1400" b="1" dirty="0" smtClean="0">
                <a:solidFill>
                  <a:schemeClr val="accent1">
                    <a:lumMod val="75000"/>
                  </a:schemeClr>
                </a:solidFill>
              </a:rPr>
              <a:t>deliverables</a:t>
            </a:r>
            <a:endParaRPr lang="it-IT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603163" y="3035052"/>
            <a:ext cx="2208021" cy="366789"/>
          </a:xfrm>
          <a:prstGeom prst="rect">
            <a:avLst/>
          </a:prstGeom>
          <a:noFill/>
        </p:spPr>
        <p:txBody>
          <a:bodyPr wrap="none" lIns="43202" tIns="21601" rIns="43202" bIns="21601" rtlCol="0">
            <a:spAutoFit/>
          </a:bodyPr>
          <a:lstStyle/>
          <a:p>
            <a:r>
              <a:rPr lang="en-GB" sz="600" dirty="0" err="1" smtClean="0"/>
              <a:t>Istituto</a:t>
            </a:r>
            <a:r>
              <a:rPr lang="en-GB" sz="600" dirty="0" smtClean="0"/>
              <a:t> </a:t>
            </a:r>
            <a:r>
              <a:rPr lang="en-GB" sz="600" dirty="0" err="1" smtClean="0"/>
              <a:t>Nazionale</a:t>
            </a:r>
            <a:r>
              <a:rPr lang="en-GB" sz="600" dirty="0" smtClean="0"/>
              <a:t> di </a:t>
            </a:r>
            <a:r>
              <a:rPr lang="en-GB" sz="600" dirty="0" err="1" smtClean="0"/>
              <a:t>Oceanografia</a:t>
            </a:r>
            <a:r>
              <a:rPr lang="en-GB" sz="600" dirty="0" smtClean="0"/>
              <a:t> e di </a:t>
            </a:r>
            <a:r>
              <a:rPr lang="en-GB" sz="600" dirty="0" err="1" smtClean="0"/>
              <a:t>Geofisica</a:t>
            </a:r>
            <a:r>
              <a:rPr lang="en-GB" sz="600" dirty="0" smtClean="0"/>
              <a:t> </a:t>
            </a:r>
            <a:r>
              <a:rPr lang="en-GB" sz="600" dirty="0" err="1" smtClean="0"/>
              <a:t>Sperimentale</a:t>
            </a:r>
            <a:r>
              <a:rPr lang="en-GB" sz="600" dirty="0" smtClean="0"/>
              <a:t> –OGS</a:t>
            </a:r>
          </a:p>
          <a:p>
            <a:r>
              <a:rPr lang="en-GB" sz="600" dirty="0" smtClean="0"/>
              <a:t>National Institute of Oceanography and Applied Geophysics -OGS </a:t>
            </a:r>
            <a:endParaRPr lang="en-GB" sz="600" dirty="0"/>
          </a:p>
          <a:p>
            <a:endParaRPr lang="it-IT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6531092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Fig_01_V7.pd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677" y="731329"/>
            <a:ext cx="4236118" cy="2341604"/>
          </a:xfrm>
          <a:prstGeom prst="rect">
            <a:avLst/>
          </a:prstGeom>
        </p:spPr>
      </p:pic>
      <p:cxnSp>
        <p:nvCxnSpPr>
          <p:cNvPr id="7" name="Connettore 1 6"/>
          <p:cNvCxnSpPr>
            <a:cxnSpLocks noChangeShapeType="1"/>
          </p:cNvCxnSpPr>
          <p:nvPr/>
        </p:nvCxnSpPr>
        <p:spPr bwMode="auto">
          <a:xfrm flipH="1">
            <a:off x="556301" y="3060834"/>
            <a:ext cx="5204738" cy="6375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" name="Connettore 1 7"/>
          <p:cNvCxnSpPr>
            <a:cxnSpLocks noChangeShapeType="1"/>
          </p:cNvCxnSpPr>
          <p:nvPr/>
        </p:nvCxnSpPr>
        <p:spPr bwMode="auto">
          <a:xfrm flipH="1">
            <a:off x="1" y="3060833"/>
            <a:ext cx="311056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9" name="Immagin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72" y="2871316"/>
            <a:ext cx="393154" cy="391787"/>
          </a:xfrm>
          <a:prstGeom prst="rect">
            <a:avLst/>
          </a:prstGeom>
        </p:spPr>
      </p:pic>
      <p:sp>
        <p:nvSpPr>
          <p:cNvPr id="11" name="Freccia a destra 10">
            <a:hlinkClick r:id="rId6" action="ppaction://hlinksldjump"/>
          </p:cNvPr>
          <p:cNvSpPr/>
          <p:nvPr/>
        </p:nvSpPr>
        <p:spPr>
          <a:xfrm>
            <a:off x="5362015" y="2793600"/>
            <a:ext cx="241200" cy="208800"/>
          </a:xfrm>
          <a:prstGeom prst="rightArrow">
            <a:avLst/>
          </a:prstGeom>
          <a:solidFill>
            <a:srgbClr val="CCFFFF">
              <a:alpha val="69804"/>
            </a:srgbClr>
          </a:solidFill>
          <a:ln w="19050">
            <a:solidFill>
              <a:schemeClr val="accent5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lIns="43205" tIns="21603" rIns="43205" bIns="21603">
            <a:spAutoFit/>
          </a:bodyPr>
          <a:lstStyle/>
          <a:p>
            <a:pPr algn="ctr">
              <a:spcBef>
                <a:spcPct val="50000"/>
              </a:spcBef>
            </a:pPr>
            <a:endParaRPr lang="it-IT">
              <a:solidFill>
                <a:schemeClr val="tx1"/>
              </a:solidFill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91986" y="308259"/>
            <a:ext cx="5269234" cy="528376"/>
          </a:xfrm>
          <a:prstGeom prst="rect">
            <a:avLst/>
          </a:prstGeom>
        </p:spPr>
        <p:txBody>
          <a:bodyPr wrap="square" lIns="43205" tIns="21603" rIns="43205" bIns="21603">
            <a:spAutoFit/>
          </a:bodyPr>
          <a:lstStyle/>
          <a:p>
            <a:r>
              <a:rPr lang="en-US" sz="1050" b="1" dirty="0" smtClean="0">
                <a:solidFill>
                  <a:schemeClr val="accent1">
                    <a:lumMod val="50000"/>
                  </a:schemeClr>
                </a:solidFill>
              </a:rPr>
              <a:t>Data on the </a:t>
            </a:r>
            <a:r>
              <a:rPr lang="en-US" sz="1050" b="1" dirty="0">
                <a:solidFill>
                  <a:schemeClr val="accent1">
                    <a:lumMod val="50000"/>
                  </a:schemeClr>
                </a:solidFill>
              </a:rPr>
              <a:t>faults in an area about 200 km from the pipeline path (white-blue line), mainly from the Greek Database of </a:t>
            </a:r>
            <a:r>
              <a:rPr lang="en-US" sz="1050" b="1" dirty="0" err="1">
                <a:solidFill>
                  <a:schemeClr val="accent1">
                    <a:lumMod val="50000"/>
                  </a:schemeClr>
                </a:solidFill>
              </a:rPr>
              <a:t>Seismogenic</a:t>
            </a:r>
            <a:r>
              <a:rPr lang="en-US" sz="1050" b="1" dirty="0">
                <a:solidFill>
                  <a:schemeClr val="accent1">
                    <a:lumMod val="50000"/>
                  </a:schemeClr>
                </a:solidFill>
              </a:rPr>
              <a:t> Sources (</a:t>
            </a:r>
            <a:r>
              <a:rPr lang="en-US" sz="1050" b="1" dirty="0" err="1">
                <a:solidFill>
                  <a:schemeClr val="accent1">
                    <a:lumMod val="50000"/>
                  </a:schemeClr>
                </a:solidFill>
              </a:rPr>
              <a:t>GreDaSS</a:t>
            </a:r>
            <a:r>
              <a:rPr lang="en-US" sz="1050" b="1" dirty="0">
                <a:solidFill>
                  <a:schemeClr val="accent1">
                    <a:lumMod val="50000"/>
                  </a:schemeClr>
                </a:solidFill>
              </a:rPr>
              <a:t>; Caputo and </a:t>
            </a:r>
            <a:r>
              <a:rPr lang="en-US" sz="1050" b="1" dirty="0" err="1">
                <a:solidFill>
                  <a:schemeClr val="accent1">
                    <a:lumMod val="50000"/>
                  </a:schemeClr>
                </a:solidFill>
              </a:rPr>
              <a:t>Pavlides</a:t>
            </a:r>
            <a:r>
              <a:rPr lang="en-US" sz="1050" b="1" dirty="0">
                <a:solidFill>
                  <a:schemeClr val="accent1">
                    <a:lumMod val="50000"/>
                  </a:schemeClr>
                </a:solidFill>
              </a:rPr>
              <a:t>, 2013; http://gredass.unife.it)</a:t>
            </a:r>
            <a:endParaRPr lang="it-IT" sz="105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4948286" y="3040593"/>
            <a:ext cx="82586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>
                <a:solidFill>
                  <a:srgbClr val="0070C0"/>
                </a:solidFill>
              </a:rPr>
              <a:t>EGU21-10111</a:t>
            </a:r>
          </a:p>
        </p:txBody>
      </p:sp>
      <p:sp>
        <p:nvSpPr>
          <p:cNvPr id="14" name="Right Arrow 12">
            <a:hlinkClick r:id="rId7" action="ppaction://hlinksldjump"/>
          </p:cNvPr>
          <p:cNvSpPr/>
          <p:nvPr/>
        </p:nvSpPr>
        <p:spPr>
          <a:xfrm rot="16200000">
            <a:off x="5531297" y="38396"/>
            <a:ext cx="185694" cy="226162"/>
          </a:xfrm>
          <a:prstGeom prst="rightArrow">
            <a:avLst>
              <a:gd name="adj1" fmla="val 80037"/>
              <a:gd name="adj2" fmla="val 50000"/>
            </a:avLst>
          </a:prstGeom>
          <a:solidFill>
            <a:srgbClr val="FFC000">
              <a:alpha val="69804"/>
            </a:srgbClr>
          </a:solidFill>
          <a:ln w="19050">
            <a:solidFill>
              <a:schemeClr val="accent5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lIns="43205" tIns="21603" rIns="43205" bIns="21603">
            <a:spAutoFit/>
          </a:bodyPr>
          <a:lstStyle/>
          <a:p>
            <a:pPr algn="ctr">
              <a:spcBef>
                <a:spcPct val="50000"/>
              </a:spcBef>
            </a:pPr>
            <a:endParaRPr lang="en-GB">
              <a:solidFill>
                <a:schemeClr val="tx1"/>
              </a:solidFill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0" y="80253"/>
            <a:ext cx="5761038" cy="228006"/>
          </a:xfrm>
          <a:prstGeom prst="rect">
            <a:avLst/>
          </a:prstGeom>
        </p:spPr>
        <p:txBody>
          <a:bodyPr vert="horz" lIns="43202" tIns="21601" rIns="43202" bIns="2160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1400" b="1" dirty="0" smtClean="0">
                <a:solidFill>
                  <a:schemeClr val="accent1">
                    <a:lumMod val="75000"/>
                  </a:schemeClr>
                </a:solidFill>
              </a:rPr>
              <a:t>4. </a:t>
            </a:r>
            <a:r>
              <a:rPr lang="nl-NL" sz="1400" b="1" dirty="0">
                <a:solidFill>
                  <a:schemeClr val="accent1">
                    <a:lumMod val="75000"/>
                  </a:schemeClr>
                </a:solidFill>
              </a:rPr>
              <a:t>The </a:t>
            </a:r>
            <a:r>
              <a:rPr lang="nl-NL" sz="1400" b="1" dirty="0" smtClean="0">
                <a:solidFill>
                  <a:schemeClr val="accent1">
                    <a:lumMod val="75000"/>
                  </a:schemeClr>
                </a:solidFill>
              </a:rPr>
              <a:t>data used: the tectonic data base</a:t>
            </a:r>
            <a:endParaRPr lang="it-IT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603163" y="3035052"/>
            <a:ext cx="2208021" cy="366789"/>
          </a:xfrm>
          <a:prstGeom prst="rect">
            <a:avLst/>
          </a:prstGeom>
          <a:noFill/>
        </p:spPr>
        <p:txBody>
          <a:bodyPr wrap="none" lIns="43202" tIns="21601" rIns="43202" bIns="21601" rtlCol="0">
            <a:spAutoFit/>
          </a:bodyPr>
          <a:lstStyle/>
          <a:p>
            <a:r>
              <a:rPr lang="en-GB" sz="600" dirty="0" err="1" smtClean="0"/>
              <a:t>Istituto</a:t>
            </a:r>
            <a:r>
              <a:rPr lang="en-GB" sz="600" dirty="0" smtClean="0"/>
              <a:t> </a:t>
            </a:r>
            <a:r>
              <a:rPr lang="en-GB" sz="600" dirty="0" err="1" smtClean="0"/>
              <a:t>Nazionale</a:t>
            </a:r>
            <a:r>
              <a:rPr lang="en-GB" sz="600" dirty="0" smtClean="0"/>
              <a:t> di </a:t>
            </a:r>
            <a:r>
              <a:rPr lang="en-GB" sz="600" dirty="0" err="1" smtClean="0"/>
              <a:t>Oceanografia</a:t>
            </a:r>
            <a:r>
              <a:rPr lang="en-GB" sz="600" dirty="0" smtClean="0"/>
              <a:t> e di </a:t>
            </a:r>
            <a:r>
              <a:rPr lang="en-GB" sz="600" dirty="0" err="1" smtClean="0"/>
              <a:t>Geofisica</a:t>
            </a:r>
            <a:r>
              <a:rPr lang="en-GB" sz="600" dirty="0" smtClean="0"/>
              <a:t> </a:t>
            </a:r>
            <a:r>
              <a:rPr lang="en-GB" sz="600" dirty="0" err="1" smtClean="0"/>
              <a:t>Sperimentale</a:t>
            </a:r>
            <a:r>
              <a:rPr lang="en-GB" sz="600" dirty="0" smtClean="0"/>
              <a:t> –OGS</a:t>
            </a:r>
          </a:p>
          <a:p>
            <a:r>
              <a:rPr lang="en-GB" sz="600" dirty="0" smtClean="0"/>
              <a:t>National Institute of Oceanography and Applied Geophysics -OGS </a:t>
            </a:r>
            <a:endParaRPr lang="en-GB" sz="600" dirty="0"/>
          </a:p>
          <a:p>
            <a:endParaRPr lang="it-IT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4598517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65" y="354157"/>
            <a:ext cx="3558869" cy="2815591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3629454" y="617279"/>
            <a:ext cx="1916855" cy="1059287"/>
          </a:xfrm>
          <a:prstGeom prst="rect">
            <a:avLst/>
          </a:prstGeom>
        </p:spPr>
        <p:txBody>
          <a:bodyPr wrap="square" lIns="43202" tIns="21601" rIns="43202" bIns="21601">
            <a:spAutoFit/>
          </a:bodyPr>
          <a:lstStyle/>
          <a:p>
            <a:pPr algn="ctr"/>
            <a:r>
              <a:rPr lang="it-IT" sz="1100" b="1" dirty="0" err="1" smtClean="0">
                <a:solidFill>
                  <a:schemeClr val="accent1">
                    <a:lumMod val="50000"/>
                  </a:schemeClr>
                </a:solidFill>
              </a:rPr>
              <a:t>Velocities</a:t>
            </a:r>
            <a:r>
              <a:rPr lang="it-IT" sz="11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1100" b="1" dirty="0">
                <a:solidFill>
                  <a:schemeClr val="accent1">
                    <a:lumMod val="50000"/>
                  </a:schemeClr>
                </a:solidFill>
              </a:rPr>
              <a:t>from </a:t>
            </a:r>
            <a:r>
              <a:rPr lang="it-IT" sz="1100" b="1" dirty="0" err="1">
                <a:solidFill>
                  <a:schemeClr val="accent1">
                    <a:lumMod val="50000"/>
                  </a:schemeClr>
                </a:solidFill>
              </a:rPr>
              <a:t>permanent</a:t>
            </a:r>
            <a:r>
              <a:rPr lang="it-IT" sz="1100" b="1" dirty="0">
                <a:solidFill>
                  <a:schemeClr val="accent1">
                    <a:lumMod val="50000"/>
                  </a:schemeClr>
                </a:solidFill>
              </a:rPr>
              <a:t> and </a:t>
            </a:r>
            <a:r>
              <a:rPr lang="it-IT" sz="1100" b="1" dirty="0" err="1">
                <a:solidFill>
                  <a:schemeClr val="accent1">
                    <a:lumMod val="50000"/>
                  </a:schemeClr>
                </a:solidFill>
              </a:rPr>
              <a:t>temporary</a:t>
            </a:r>
            <a:r>
              <a:rPr lang="it-IT" sz="11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1100" b="1" dirty="0" smtClean="0">
                <a:solidFill>
                  <a:schemeClr val="accent1">
                    <a:lumMod val="50000"/>
                  </a:schemeClr>
                </a:solidFill>
              </a:rPr>
              <a:t>GNSS </a:t>
            </a:r>
            <a:r>
              <a:rPr lang="it-IT" sz="1100" b="1" dirty="0" err="1">
                <a:solidFill>
                  <a:schemeClr val="accent1">
                    <a:lumMod val="50000"/>
                  </a:schemeClr>
                </a:solidFill>
              </a:rPr>
              <a:t>stations</a:t>
            </a:r>
            <a:r>
              <a:rPr lang="it-IT" sz="1100" b="1" dirty="0">
                <a:solidFill>
                  <a:schemeClr val="accent1">
                    <a:lumMod val="50000"/>
                  </a:schemeClr>
                </a:solidFill>
              </a:rPr>
              <a:t>, from </a:t>
            </a:r>
            <a:r>
              <a:rPr lang="it-IT" sz="1100" b="1" dirty="0" err="1">
                <a:solidFill>
                  <a:schemeClr val="accent1">
                    <a:lumMod val="50000"/>
                  </a:schemeClr>
                </a:solidFill>
              </a:rPr>
              <a:t>different</a:t>
            </a:r>
            <a:r>
              <a:rPr lang="it-IT" sz="1100" b="1" dirty="0">
                <a:solidFill>
                  <a:schemeClr val="accent1">
                    <a:lumMod val="50000"/>
                  </a:schemeClr>
                </a:solidFill>
              </a:rPr>
              <a:t> data-sets (</a:t>
            </a:r>
            <a:r>
              <a:rPr lang="it-IT" sz="1100" b="1" dirty="0" err="1">
                <a:solidFill>
                  <a:schemeClr val="accent1">
                    <a:lumMod val="50000"/>
                  </a:schemeClr>
                </a:solidFill>
              </a:rPr>
              <a:t>colours</a:t>
            </a:r>
            <a:r>
              <a:rPr lang="it-IT" sz="1100" b="1" dirty="0">
                <a:solidFill>
                  <a:schemeClr val="accent1">
                    <a:lumMod val="50000"/>
                  </a:schemeClr>
                </a:solidFill>
              </a:rPr>
              <a:t>) (From </a:t>
            </a:r>
            <a:r>
              <a:rPr lang="it-IT" sz="1100" b="1" dirty="0" err="1">
                <a:solidFill>
                  <a:schemeClr val="accent1">
                    <a:lumMod val="50000"/>
                  </a:schemeClr>
                </a:solidFill>
              </a:rPr>
              <a:t>Pérouse</a:t>
            </a:r>
            <a:r>
              <a:rPr lang="it-IT" sz="1100" b="1" dirty="0">
                <a:solidFill>
                  <a:schemeClr val="accent1">
                    <a:lumMod val="50000"/>
                  </a:schemeClr>
                </a:solidFill>
              </a:rPr>
              <a:t> et al. 2012, </a:t>
            </a:r>
            <a:r>
              <a:rPr lang="it-IT" sz="1100" b="1" dirty="0" err="1">
                <a:solidFill>
                  <a:schemeClr val="accent1">
                    <a:lumMod val="50000"/>
                  </a:schemeClr>
                </a:solidFill>
              </a:rPr>
              <a:t>modified</a:t>
            </a:r>
            <a:r>
              <a:rPr lang="it-IT" sz="1100" b="1" dirty="0">
                <a:solidFill>
                  <a:schemeClr val="accent1">
                    <a:lumMod val="50000"/>
                  </a:schemeClr>
                </a:solidFill>
              </a:rPr>
              <a:t>, and </a:t>
            </a:r>
            <a:r>
              <a:rPr lang="it-IT" sz="1100" b="1" dirty="0" err="1">
                <a:solidFill>
                  <a:schemeClr val="accent1">
                    <a:lumMod val="50000"/>
                  </a:schemeClr>
                </a:solidFill>
              </a:rPr>
              <a:t>references</a:t>
            </a:r>
            <a:r>
              <a:rPr lang="it-IT" sz="11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1100" b="1" dirty="0" err="1">
                <a:solidFill>
                  <a:schemeClr val="accent1">
                    <a:lumMod val="50000"/>
                  </a:schemeClr>
                </a:solidFill>
              </a:rPr>
              <a:t>therein</a:t>
            </a:r>
            <a:r>
              <a:rPr lang="it-IT" sz="1100" b="1" dirty="0">
                <a:solidFill>
                  <a:schemeClr val="accent1">
                    <a:lumMod val="50000"/>
                  </a:schemeClr>
                </a:solidFill>
              </a:rPr>
              <a:t>). </a:t>
            </a:r>
          </a:p>
        </p:txBody>
      </p:sp>
      <p:cxnSp>
        <p:nvCxnSpPr>
          <p:cNvPr id="11" name="Connettore 1 10"/>
          <p:cNvCxnSpPr>
            <a:cxnSpLocks noChangeShapeType="1"/>
          </p:cNvCxnSpPr>
          <p:nvPr/>
        </p:nvCxnSpPr>
        <p:spPr bwMode="auto">
          <a:xfrm flipH="1">
            <a:off x="556301" y="3060834"/>
            <a:ext cx="5204738" cy="6375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Connettore 1 11"/>
          <p:cNvCxnSpPr>
            <a:cxnSpLocks noChangeShapeType="1"/>
          </p:cNvCxnSpPr>
          <p:nvPr/>
        </p:nvCxnSpPr>
        <p:spPr bwMode="auto">
          <a:xfrm flipH="1">
            <a:off x="1" y="3060833"/>
            <a:ext cx="311056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3" name="Immagin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72" y="2871316"/>
            <a:ext cx="393154" cy="391787"/>
          </a:xfrm>
          <a:prstGeom prst="rect">
            <a:avLst/>
          </a:prstGeom>
        </p:spPr>
      </p:pic>
      <p:sp>
        <p:nvSpPr>
          <p:cNvPr id="9" name="Freccia a destra 8">
            <a:hlinkClick r:id="rId5" action="ppaction://hlinksldjump"/>
          </p:cNvPr>
          <p:cNvSpPr/>
          <p:nvPr/>
        </p:nvSpPr>
        <p:spPr>
          <a:xfrm>
            <a:off x="5362015" y="2793413"/>
            <a:ext cx="241200" cy="208800"/>
          </a:xfrm>
          <a:prstGeom prst="rightArrow">
            <a:avLst/>
          </a:prstGeom>
          <a:solidFill>
            <a:srgbClr val="CCFFFF">
              <a:alpha val="69804"/>
            </a:srgbClr>
          </a:solidFill>
          <a:ln w="19050">
            <a:solidFill>
              <a:schemeClr val="accent5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lIns="43205" tIns="21603" rIns="43205" bIns="21603">
            <a:spAutoFit/>
          </a:bodyPr>
          <a:lstStyle/>
          <a:p>
            <a:pPr algn="ctr">
              <a:spcBef>
                <a:spcPct val="50000"/>
              </a:spcBef>
            </a:pPr>
            <a:endParaRPr lang="it-IT">
              <a:solidFill>
                <a:schemeClr val="tx1"/>
              </a:solidFill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4948286" y="3040593"/>
            <a:ext cx="82586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>
                <a:solidFill>
                  <a:srgbClr val="0070C0"/>
                </a:solidFill>
              </a:rPr>
              <a:t>EGU21-10111</a:t>
            </a:r>
          </a:p>
        </p:txBody>
      </p:sp>
      <p:sp>
        <p:nvSpPr>
          <p:cNvPr id="17" name="Right Arrow 12">
            <a:hlinkClick r:id="rId6" action="ppaction://hlinksldjump"/>
          </p:cNvPr>
          <p:cNvSpPr/>
          <p:nvPr/>
        </p:nvSpPr>
        <p:spPr>
          <a:xfrm rot="16200000">
            <a:off x="5531297" y="38396"/>
            <a:ext cx="185694" cy="226162"/>
          </a:xfrm>
          <a:prstGeom prst="rightArrow">
            <a:avLst>
              <a:gd name="adj1" fmla="val 80037"/>
              <a:gd name="adj2" fmla="val 50000"/>
            </a:avLst>
          </a:prstGeom>
          <a:solidFill>
            <a:srgbClr val="FFC000">
              <a:alpha val="69804"/>
            </a:srgbClr>
          </a:solidFill>
          <a:ln w="19050">
            <a:solidFill>
              <a:schemeClr val="accent5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lIns="43205" tIns="21603" rIns="43205" bIns="21603">
            <a:spAutoFit/>
          </a:bodyPr>
          <a:lstStyle/>
          <a:p>
            <a:pPr algn="ctr">
              <a:spcBef>
                <a:spcPct val="50000"/>
              </a:spcBef>
            </a:pPr>
            <a:endParaRPr lang="en-GB">
              <a:solidFill>
                <a:schemeClr val="tx1"/>
              </a:solidFill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0" y="80253"/>
            <a:ext cx="5761038" cy="228006"/>
          </a:xfrm>
          <a:prstGeom prst="rect">
            <a:avLst/>
          </a:prstGeom>
        </p:spPr>
        <p:txBody>
          <a:bodyPr vert="horz" lIns="43202" tIns="21601" rIns="43202" bIns="2160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1400" b="1" dirty="0" smtClean="0">
                <a:solidFill>
                  <a:schemeClr val="accent1">
                    <a:lumMod val="75000"/>
                  </a:schemeClr>
                </a:solidFill>
              </a:rPr>
              <a:t>4. </a:t>
            </a:r>
            <a:r>
              <a:rPr lang="nl-NL" sz="1400" b="1" dirty="0">
                <a:solidFill>
                  <a:schemeClr val="accent1">
                    <a:lumMod val="75000"/>
                  </a:schemeClr>
                </a:solidFill>
              </a:rPr>
              <a:t>The </a:t>
            </a:r>
            <a:r>
              <a:rPr lang="nl-NL" sz="1400" b="1" dirty="0" smtClean="0">
                <a:solidFill>
                  <a:schemeClr val="accent1">
                    <a:lumMod val="75000"/>
                  </a:schemeClr>
                </a:solidFill>
              </a:rPr>
              <a:t>data used: GNSS velocities</a:t>
            </a:r>
            <a:endParaRPr lang="it-IT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603163" y="3035052"/>
            <a:ext cx="2208021" cy="366789"/>
          </a:xfrm>
          <a:prstGeom prst="rect">
            <a:avLst/>
          </a:prstGeom>
          <a:noFill/>
        </p:spPr>
        <p:txBody>
          <a:bodyPr wrap="none" lIns="43202" tIns="21601" rIns="43202" bIns="21601" rtlCol="0">
            <a:spAutoFit/>
          </a:bodyPr>
          <a:lstStyle/>
          <a:p>
            <a:r>
              <a:rPr lang="en-GB" sz="600" dirty="0" err="1" smtClean="0"/>
              <a:t>Istituto</a:t>
            </a:r>
            <a:r>
              <a:rPr lang="en-GB" sz="600" dirty="0" smtClean="0"/>
              <a:t> </a:t>
            </a:r>
            <a:r>
              <a:rPr lang="en-GB" sz="600" dirty="0" err="1" smtClean="0"/>
              <a:t>Nazionale</a:t>
            </a:r>
            <a:r>
              <a:rPr lang="en-GB" sz="600" dirty="0" smtClean="0"/>
              <a:t> di </a:t>
            </a:r>
            <a:r>
              <a:rPr lang="en-GB" sz="600" dirty="0" err="1" smtClean="0"/>
              <a:t>Oceanografia</a:t>
            </a:r>
            <a:r>
              <a:rPr lang="en-GB" sz="600" dirty="0" smtClean="0"/>
              <a:t> e di </a:t>
            </a:r>
            <a:r>
              <a:rPr lang="en-GB" sz="600" dirty="0" err="1" smtClean="0"/>
              <a:t>Geofisica</a:t>
            </a:r>
            <a:r>
              <a:rPr lang="en-GB" sz="600" dirty="0" smtClean="0"/>
              <a:t> </a:t>
            </a:r>
            <a:r>
              <a:rPr lang="en-GB" sz="600" dirty="0" err="1" smtClean="0"/>
              <a:t>Sperimentale</a:t>
            </a:r>
            <a:r>
              <a:rPr lang="en-GB" sz="600" dirty="0" smtClean="0"/>
              <a:t> –OGS</a:t>
            </a:r>
          </a:p>
          <a:p>
            <a:r>
              <a:rPr lang="en-GB" sz="600" dirty="0" smtClean="0"/>
              <a:t>National Institute of Oceanography and Applied Geophysics -OGS </a:t>
            </a:r>
            <a:endParaRPr lang="en-GB" sz="600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72636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52" y="382331"/>
            <a:ext cx="5206092" cy="2488985"/>
          </a:xfrm>
          <a:prstGeom prst="rect">
            <a:avLst/>
          </a:prstGeom>
        </p:spPr>
      </p:pic>
      <p:cxnSp>
        <p:nvCxnSpPr>
          <p:cNvPr id="7" name="Connettore 1 6"/>
          <p:cNvCxnSpPr>
            <a:cxnSpLocks noChangeShapeType="1"/>
          </p:cNvCxnSpPr>
          <p:nvPr/>
        </p:nvCxnSpPr>
        <p:spPr bwMode="auto">
          <a:xfrm flipH="1">
            <a:off x="556301" y="3060834"/>
            <a:ext cx="5204738" cy="6375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Connettore 1 10"/>
          <p:cNvCxnSpPr>
            <a:cxnSpLocks noChangeShapeType="1"/>
          </p:cNvCxnSpPr>
          <p:nvPr/>
        </p:nvCxnSpPr>
        <p:spPr bwMode="auto">
          <a:xfrm flipH="1">
            <a:off x="1" y="3060833"/>
            <a:ext cx="311056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2" name="Immagin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72" y="2871316"/>
            <a:ext cx="393154" cy="391787"/>
          </a:xfrm>
          <a:prstGeom prst="rect">
            <a:avLst/>
          </a:prstGeom>
        </p:spPr>
      </p:pic>
      <p:sp>
        <p:nvSpPr>
          <p:cNvPr id="10" name="Freccia a destra 9">
            <a:hlinkClick r:id="rId5" action="ppaction://hlinksldjump"/>
          </p:cNvPr>
          <p:cNvSpPr/>
          <p:nvPr/>
        </p:nvSpPr>
        <p:spPr>
          <a:xfrm>
            <a:off x="5460575" y="2823239"/>
            <a:ext cx="241200" cy="208800"/>
          </a:xfrm>
          <a:prstGeom prst="rightArrow">
            <a:avLst/>
          </a:prstGeom>
          <a:solidFill>
            <a:srgbClr val="CCFFFF">
              <a:alpha val="69804"/>
            </a:srgbClr>
          </a:solidFill>
          <a:ln w="19050">
            <a:solidFill>
              <a:schemeClr val="accent5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lIns="43205" tIns="21603" rIns="43205" bIns="21603">
            <a:spAutoFit/>
          </a:bodyPr>
          <a:lstStyle/>
          <a:p>
            <a:pPr algn="ctr">
              <a:spcBef>
                <a:spcPct val="50000"/>
              </a:spcBef>
            </a:pPr>
            <a:endParaRPr lang="it-IT">
              <a:solidFill>
                <a:schemeClr val="tx1"/>
              </a:solidFill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4948286" y="3040593"/>
            <a:ext cx="82586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>
                <a:solidFill>
                  <a:srgbClr val="0070C0"/>
                </a:solidFill>
              </a:rPr>
              <a:t>EGU21-10111</a:t>
            </a:r>
          </a:p>
        </p:txBody>
      </p:sp>
      <p:sp>
        <p:nvSpPr>
          <p:cNvPr id="15" name="Right Arrow 12">
            <a:hlinkClick r:id="rId6" action="ppaction://hlinksldjump"/>
          </p:cNvPr>
          <p:cNvSpPr/>
          <p:nvPr/>
        </p:nvSpPr>
        <p:spPr>
          <a:xfrm rot="16200000">
            <a:off x="5531297" y="38396"/>
            <a:ext cx="185694" cy="226162"/>
          </a:xfrm>
          <a:prstGeom prst="rightArrow">
            <a:avLst>
              <a:gd name="adj1" fmla="val 80037"/>
              <a:gd name="adj2" fmla="val 50000"/>
            </a:avLst>
          </a:prstGeom>
          <a:solidFill>
            <a:srgbClr val="FFC000">
              <a:alpha val="69804"/>
            </a:srgbClr>
          </a:solidFill>
          <a:ln w="19050">
            <a:solidFill>
              <a:schemeClr val="accent5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lIns="43205" tIns="21603" rIns="43205" bIns="21603">
            <a:spAutoFit/>
          </a:bodyPr>
          <a:lstStyle/>
          <a:p>
            <a:pPr algn="ctr">
              <a:spcBef>
                <a:spcPct val="50000"/>
              </a:spcBef>
            </a:pPr>
            <a:endParaRPr lang="en-GB">
              <a:solidFill>
                <a:schemeClr val="tx1"/>
              </a:solidFill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0" y="80253"/>
            <a:ext cx="5761038" cy="228006"/>
          </a:xfrm>
          <a:prstGeom prst="rect">
            <a:avLst/>
          </a:prstGeom>
        </p:spPr>
        <p:txBody>
          <a:bodyPr vert="horz" lIns="43202" tIns="21601" rIns="43202" bIns="2160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1400" b="1" dirty="0" smtClean="0">
                <a:solidFill>
                  <a:schemeClr val="accent1">
                    <a:lumMod val="75000"/>
                  </a:schemeClr>
                </a:solidFill>
              </a:rPr>
              <a:t>4. </a:t>
            </a:r>
            <a:r>
              <a:rPr lang="nl-NL" sz="1400" b="1" dirty="0">
                <a:solidFill>
                  <a:schemeClr val="accent1">
                    <a:lumMod val="75000"/>
                  </a:schemeClr>
                </a:solidFill>
              </a:rPr>
              <a:t>The </a:t>
            </a:r>
            <a:r>
              <a:rPr lang="nl-NL" sz="1400" b="1" dirty="0" smtClean="0">
                <a:solidFill>
                  <a:schemeClr val="accent1">
                    <a:lumMod val="75000"/>
                  </a:schemeClr>
                </a:solidFill>
              </a:rPr>
              <a:t>data used: a summary of GNSS velocities pattern </a:t>
            </a:r>
            <a:endParaRPr lang="it-IT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603163" y="3035052"/>
            <a:ext cx="2208021" cy="366789"/>
          </a:xfrm>
          <a:prstGeom prst="rect">
            <a:avLst/>
          </a:prstGeom>
          <a:noFill/>
        </p:spPr>
        <p:txBody>
          <a:bodyPr wrap="none" lIns="43202" tIns="21601" rIns="43202" bIns="21601" rtlCol="0">
            <a:spAutoFit/>
          </a:bodyPr>
          <a:lstStyle/>
          <a:p>
            <a:r>
              <a:rPr lang="en-GB" sz="600" dirty="0" err="1" smtClean="0"/>
              <a:t>Istituto</a:t>
            </a:r>
            <a:r>
              <a:rPr lang="en-GB" sz="600" dirty="0" smtClean="0"/>
              <a:t> </a:t>
            </a:r>
            <a:r>
              <a:rPr lang="en-GB" sz="600" dirty="0" err="1" smtClean="0"/>
              <a:t>Nazionale</a:t>
            </a:r>
            <a:r>
              <a:rPr lang="en-GB" sz="600" dirty="0" smtClean="0"/>
              <a:t> di </a:t>
            </a:r>
            <a:r>
              <a:rPr lang="en-GB" sz="600" dirty="0" err="1" smtClean="0"/>
              <a:t>Oceanografia</a:t>
            </a:r>
            <a:r>
              <a:rPr lang="en-GB" sz="600" dirty="0" smtClean="0"/>
              <a:t> e di </a:t>
            </a:r>
            <a:r>
              <a:rPr lang="en-GB" sz="600" dirty="0" err="1" smtClean="0"/>
              <a:t>Geofisica</a:t>
            </a:r>
            <a:r>
              <a:rPr lang="en-GB" sz="600" dirty="0" smtClean="0"/>
              <a:t> </a:t>
            </a:r>
            <a:r>
              <a:rPr lang="en-GB" sz="600" dirty="0" err="1" smtClean="0"/>
              <a:t>Sperimentale</a:t>
            </a:r>
            <a:r>
              <a:rPr lang="en-GB" sz="600" dirty="0" smtClean="0"/>
              <a:t> –OGS</a:t>
            </a:r>
          </a:p>
          <a:p>
            <a:r>
              <a:rPr lang="en-GB" sz="600" dirty="0" smtClean="0"/>
              <a:t>National Institute of Oceanography and Applied Geophysics -OGS </a:t>
            </a:r>
            <a:endParaRPr lang="en-GB" sz="600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75957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53" y="382331"/>
            <a:ext cx="4752856" cy="2272297"/>
          </a:xfrm>
          <a:prstGeom prst="rect">
            <a:avLst/>
          </a:prstGeom>
        </p:spPr>
      </p:pic>
      <p:cxnSp>
        <p:nvCxnSpPr>
          <p:cNvPr id="12" name="Connettore 1 11"/>
          <p:cNvCxnSpPr>
            <a:cxnSpLocks noChangeShapeType="1"/>
          </p:cNvCxnSpPr>
          <p:nvPr/>
        </p:nvCxnSpPr>
        <p:spPr bwMode="auto">
          <a:xfrm flipH="1">
            <a:off x="556301" y="3060834"/>
            <a:ext cx="5204738" cy="6375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" name="Connettore 1 12"/>
          <p:cNvCxnSpPr>
            <a:cxnSpLocks noChangeShapeType="1"/>
          </p:cNvCxnSpPr>
          <p:nvPr/>
        </p:nvCxnSpPr>
        <p:spPr bwMode="auto">
          <a:xfrm flipH="1">
            <a:off x="1" y="3060833"/>
            <a:ext cx="311056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4" name="Immagin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72" y="2871316"/>
            <a:ext cx="393154" cy="391787"/>
          </a:xfrm>
          <a:prstGeom prst="rect">
            <a:avLst/>
          </a:prstGeom>
        </p:spPr>
      </p:pic>
      <p:sp>
        <p:nvSpPr>
          <p:cNvPr id="11" name="Freccia a destra 10">
            <a:hlinkClick r:id="rId5" action="ppaction://hlinksldjump"/>
          </p:cNvPr>
          <p:cNvSpPr/>
          <p:nvPr/>
        </p:nvSpPr>
        <p:spPr>
          <a:xfrm>
            <a:off x="5362015" y="2793412"/>
            <a:ext cx="241200" cy="208800"/>
          </a:xfrm>
          <a:prstGeom prst="rightArrow">
            <a:avLst/>
          </a:prstGeom>
          <a:solidFill>
            <a:srgbClr val="CCFFFF">
              <a:alpha val="69804"/>
            </a:srgbClr>
          </a:solidFill>
          <a:ln w="19050">
            <a:solidFill>
              <a:schemeClr val="accent5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lIns="43205" tIns="21603" rIns="43205" bIns="21603">
            <a:spAutoFit/>
          </a:bodyPr>
          <a:lstStyle/>
          <a:p>
            <a:pPr algn="ctr">
              <a:spcBef>
                <a:spcPct val="50000"/>
              </a:spcBef>
            </a:pPr>
            <a:endParaRPr lang="it-IT">
              <a:solidFill>
                <a:schemeClr val="tx1"/>
              </a:solidFill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609762" y="2672095"/>
            <a:ext cx="42802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Velocities (gray arrows) from GNSS </a:t>
            </a:r>
            <a:r>
              <a:rPr lang="en-US" dirty="0"/>
              <a:t>sites within a distance of </a:t>
            </a:r>
            <a:r>
              <a:rPr lang="en-US" i="1" dirty="0"/>
              <a:t>ca.</a:t>
            </a:r>
            <a:r>
              <a:rPr lang="en-US" dirty="0"/>
              <a:t> 120 km form the path, and/or with the smallest error ellipses (major axis smaller than 6.8 mm). </a:t>
            </a:r>
            <a:endParaRPr lang="it-IT" dirty="0"/>
          </a:p>
        </p:txBody>
      </p:sp>
      <p:sp>
        <p:nvSpPr>
          <p:cNvPr id="15" name="Rettangolo 14"/>
          <p:cNvSpPr/>
          <p:nvPr/>
        </p:nvSpPr>
        <p:spPr>
          <a:xfrm>
            <a:off x="4948286" y="3040593"/>
            <a:ext cx="82586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>
                <a:solidFill>
                  <a:srgbClr val="0070C0"/>
                </a:solidFill>
              </a:rPr>
              <a:t>EGU21-10111</a:t>
            </a:r>
          </a:p>
        </p:txBody>
      </p:sp>
      <p:sp>
        <p:nvSpPr>
          <p:cNvPr id="17" name="Right Arrow 12">
            <a:hlinkClick r:id="rId6" action="ppaction://hlinksldjump"/>
          </p:cNvPr>
          <p:cNvSpPr/>
          <p:nvPr/>
        </p:nvSpPr>
        <p:spPr>
          <a:xfrm rot="16200000">
            <a:off x="5531297" y="38396"/>
            <a:ext cx="185694" cy="226162"/>
          </a:xfrm>
          <a:prstGeom prst="rightArrow">
            <a:avLst>
              <a:gd name="adj1" fmla="val 80037"/>
              <a:gd name="adj2" fmla="val 50000"/>
            </a:avLst>
          </a:prstGeom>
          <a:solidFill>
            <a:srgbClr val="FFC000">
              <a:alpha val="69804"/>
            </a:srgbClr>
          </a:solidFill>
          <a:ln w="19050">
            <a:solidFill>
              <a:schemeClr val="accent5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lIns="43205" tIns="21603" rIns="43205" bIns="21603">
            <a:spAutoFit/>
          </a:bodyPr>
          <a:lstStyle/>
          <a:p>
            <a:pPr algn="ctr">
              <a:spcBef>
                <a:spcPct val="50000"/>
              </a:spcBef>
            </a:pPr>
            <a:endParaRPr lang="en-GB">
              <a:solidFill>
                <a:schemeClr val="tx1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518319" y="672237"/>
            <a:ext cx="543790" cy="215444"/>
          </a:xfrm>
          <a:prstGeom prst="rect">
            <a:avLst/>
          </a:prstGeom>
          <a:solidFill>
            <a:srgbClr val="D9F1FF">
              <a:alpha val="64706"/>
            </a:srgbClr>
          </a:solidFill>
        </p:spPr>
        <p:txBody>
          <a:bodyPr wrap="square" rtlCol="0">
            <a:spAutoFit/>
          </a:bodyPr>
          <a:lstStyle/>
          <a:p>
            <a:r>
              <a:rPr lang="it-IT" sz="600" b="1" dirty="0"/>
              <a:t>Zoom 1</a:t>
            </a:r>
            <a:r>
              <a:rPr lang="it-IT" sz="800" b="1" dirty="0"/>
              <a:t> </a:t>
            </a:r>
          </a:p>
        </p:txBody>
      </p:sp>
      <p:sp>
        <p:nvSpPr>
          <p:cNvPr id="18" name="CasellaDiTesto 17"/>
          <p:cNvSpPr txBox="1"/>
          <p:nvPr/>
        </p:nvSpPr>
        <p:spPr>
          <a:xfrm>
            <a:off x="2309644" y="608040"/>
            <a:ext cx="543790" cy="184666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600" b="1" dirty="0"/>
              <a:t>Zoom 2</a:t>
            </a:r>
          </a:p>
        </p:txBody>
      </p:sp>
      <p:pic>
        <p:nvPicPr>
          <p:cNvPr id="19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361" y="2073092"/>
            <a:ext cx="599003" cy="599003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0" name="TextBox 17"/>
          <p:cNvSpPr txBox="1"/>
          <p:nvPr/>
        </p:nvSpPr>
        <p:spPr>
          <a:xfrm>
            <a:off x="5049805" y="1629084"/>
            <a:ext cx="7321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i="1" dirty="0"/>
              <a:t>more details on data used</a:t>
            </a:r>
          </a:p>
        </p:txBody>
      </p:sp>
      <p:sp>
        <p:nvSpPr>
          <p:cNvPr id="21" name="Rectangle 2"/>
          <p:cNvSpPr txBox="1">
            <a:spLocks noChangeArrowheads="1"/>
          </p:cNvSpPr>
          <p:nvPr/>
        </p:nvSpPr>
        <p:spPr>
          <a:xfrm>
            <a:off x="-45674" y="88117"/>
            <a:ext cx="5761038" cy="228006"/>
          </a:xfrm>
          <a:prstGeom prst="rect">
            <a:avLst/>
          </a:prstGeom>
        </p:spPr>
        <p:txBody>
          <a:bodyPr vert="horz" lIns="43202" tIns="21601" rIns="43202" bIns="2160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1400" b="1" dirty="0" smtClean="0">
                <a:solidFill>
                  <a:schemeClr val="accent1">
                    <a:lumMod val="75000"/>
                  </a:schemeClr>
                </a:solidFill>
              </a:rPr>
              <a:t>4. </a:t>
            </a:r>
            <a:r>
              <a:rPr lang="nl-NL" sz="1400" b="1" dirty="0">
                <a:solidFill>
                  <a:schemeClr val="accent1">
                    <a:lumMod val="75000"/>
                  </a:schemeClr>
                </a:solidFill>
              </a:rPr>
              <a:t>The </a:t>
            </a:r>
            <a:r>
              <a:rPr lang="nl-NL" sz="1400" b="1" dirty="0" smtClean="0">
                <a:solidFill>
                  <a:schemeClr val="accent1">
                    <a:lumMod val="75000"/>
                  </a:schemeClr>
                </a:solidFill>
              </a:rPr>
              <a:t>data used: </a:t>
            </a:r>
            <a:r>
              <a:rPr lang="en-US" sz="1400" b="1" dirty="0" smtClean="0">
                <a:solidFill>
                  <a:schemeClr val="accent1">
                    <a:lumMod val="75000"/>
                  </a:schemeClr>
                </a:solidFill>
              </a:rPr>
              <a:t>Our </a:t>
            </a: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</a:rPr>
              <a:t>data selection from </a:t>
            </a:r>
            <a:r>
              <a:rPr lang="en-US" sz="1400" b="1" dirty="0" err="1">
                <a:solidFill>
                  <a:schemeClr val="accent1">
                    <a:lumMod val="75000"/>
                  </a:schemeClr>
                </a:solidFill>
              </a:rPr>
              <a:t>Pérouse</a:t>
            </a: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</a:rPr>
              <a:t> et al. </a:t>
            </a:r>
            <a:r>
              <a:rPr lang="en-US" sz="1400" b="1" dirty="0" smtClean="0">
                <a:solidFill>
                  <a:schemeClr val="accent1">
                    <a:lumMod val="75000"/>
                  </a:schemeClr>
                </a:solidFill>
              </a:rPr>
              <a:t>2012</a:t>
            </a:r>
            <a:endParaRPr lang="en-US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2" name="CasellaDiTesto 21"/>
          <p:cNvSpPr txBox="1"/>
          <p:nvPr/>
        </p:nvSpPr>
        <p:spPr>
          <a:xfrm>
            <a:off x="603163" y="3035052"/>
            <a:ext cx="2208021" cy="366789"/>
          </a:xfrm>
          <a:prstGeom prst="rect">
            <a:avLst/>
          </a:prstGeom>
          <a:noFill/>
        </p:spPr>
        <p:txBody>
          <a:bodyPr wrap="none" lIns="43202" tIns="21601" rIns="43202" bIns="21601" rtlCol="0">
            <a:spAutoFit/>
          </a:bodyPr>
          <a:lstStyle/>
          <a:p>
            <a:r>
              <a:rPr lang="en-GB" sz="600" dirty="0" err="1" smtClean="0"/>
              <a:t>Istituto</a:t>
            </a:r>
            <a:r>
              <a:rPr lang="en-GB" sz="600" dirty="0" smtClean="0"/>
              <a:t> </a:t>
            </a:r>
            <a:r>
              <a:rPr lang="en-GB" sz="600" dirty="0" err="1" smtClean="0"/>
              <a:t>Nazionale</a:t>
            </a:r>
            <a:r>
              <a:rPr lang="en-GB" sz="600" dirty="0" smtClean="0"/>
              <a:t> di </a:t>
            </a:r>
            <a:r>
              <a:rPr lang="en-GB" sz="600" dirty="0" err="1" smtClean="0"/>
              <a:t>Oceanografia</a:t>
            </a:r>
            <a:r>
              <a:rPr lang="en-GB" sz="600" dirty="0" smtClean="0"/>
              <a:t> e di </a:t>
            </a:r>
            <a:r>
              <a:rPr lang="en-GB" sz="600" dirty="0" err="1" smtClean="0"/>
              <a:t>Geofisica</a:t>
            </a:r>
            <a:r>
              <a:rPr lang="en-GB" sz="600" dirty="0" smtClean="0"/>
              <a:t> </a:t>
            </a:r>
            <a:r>
              <a:rPr lang="en-GB" sz="600" dirty="0" err="1" smtClean="0"/>
              <a:t>Sperimentale</a:t>
            </a:r>
            <a:r>
              <a:rPr lang="en-GB" sz="600" dirty="0" smtClean="0"/>
              <a:t> –OGS</a:t>
            </a:r>
          </a:p>
          <a:p>
            <a:r>
              <a:rPr lang="en-GB" sz="600" dirty="0" smtClean="0"/>
              <a:t>National Institute of Oceanography and Applied Geophysics -OGS </a:t>
            </a:r>
            <a:endParaRPr lang="en-GB" sz="600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81284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Connettore 1 10"/>
          <p:cNvCxnSpPr>
            <a:cxnSpLocks noChangeShapeType="1"/>
          </p:cNvCxnSpPr>
          <p:nvPr/>
        </p:nvCxnSpPr>
        <p:spPr bwMode="auto">
          <a:xfrm flipH="1">
            <a:off x="556301" y="3060834"/>
            <a:ext cx="5204738" cy="6375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Connettore 1 11"/>
          <p:cNvCxnSpPr>
            <a:cxnSpLocks noChangeShapeType="1"/>
          </p:cNvCxnSpPr>
          <p:nvPr/>
        </p:nvCxnSpPr>
        <p:spPr bwMode="auto">
          <a:xfrm flipH="1">
            <a:off x="1" y="3060833"/>
            <a:ext cx="311056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3" name="Immagin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72" y="2871316"/>
            <a:ext cx="393154" cy="391787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1" y="297581"/>
            <a:ext cx="184286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chemeClr val="accent1">
                    <a:lumMod val="50000"/>
                  </a:schemeClr>
                </a:solidFill>
              </a:rPr>
              <a:t>GNSS </a:t>
            </a:r>
            <a:r>
              <a:rPr lang="it-IT" b="1" dirty="0" err="1">
                <a:solidFill>
                  <a:schemeClr val="accent1">
                    <a:lumMod val="50000"/>
                  </a:schemeClr>
                </a:solidFill>
              </a:rPr>
              <a:t>stations</a:t>
            </a:r>
            <a:r>
              <a:rPr lang="it-IT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b="1" dirty="0" err="1">
                <a:solidFill>
                  <a:schemeClr val="accent1">
                    <a:lumMod val="50000"/>
                  </a:schemeClr>
                </a:solidFill>
              </a:rPr>
              <a:t>used</a:t>
            </a:r>
            <a:r>
              <a:rPr lang="it-IT" b="1" dirty="0">
                <a:solidFill>
                  <a:schemeClr val="accent1">
                    <a:lumMod val="50000"/>
                  </a:schemeClr>
                </a:solidFill>
              </a:rPr>
              <a:t> in the </a:t>
            </a:r>
            <a:r>
              <a:rPr lang="it-IT" b="1" dirty="0" err="1">
                <a:solidFill>
                  <a:schemeClr val="accent1">
                    <a:lumMod val="50000"/>
                  </a:schemeClr>
                </a:solidFill>
              </a:rPr>
              <a:t>present</a:t>
            </a:r>
            <a:r>
              <a:rPr lang="it-IT" b="1" dirty="0">
                <a:solidFill>
                  <a:schemeClr val="accent1">
                    <a:lumMod val="50000"/>
                  </a:schemeClr>
                </a:solidFill>
              </a:rPr>
              <a:t> work. </a:t>
            </a:r>
            <a:r>
              <a:rPr lang="it-IT" b="1" dirty="0" err="1">
                <a:solidFill>
                  <a:schemeClr val="accent1">
                    <a:lumMod val="50000"/>
                  </a:schemeClr>
                </a:solidFill>
              </a:rPr>
              <a:t>Velocities</a:t>
            </a:r>
            <a:r>
              <a:rPr lang="it-IT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b="1" dirty="0" err="1">
                <a:solidFill>
                  <a:schemeClr val="accent1">
                    <a:lumMod val="50000"/>
                  </a:schemeClr>
                </a:solidFill>
              </a:rPr>
              <a:t>refer</a:t>
            </a:r>
            <a:r>
              <a:rPr lang="it-IT" b="1" dirty="0">
                <a:solidFill>
                  <a:schemeClr val="accent1">
                    <a:lumMod val="50000"/>
                  </a:schemeClr>
                </a:solidFill>
              </a:rPr>
              <a:t> to a </a:t>
            </a:r>
            <a:r>
              <a:rPr lang="it-IT" b="1" dirty="0" err="1">
                <a:solidFill>
                  <a:schemeClr val="accent1">
                    <a:lumMod val="50000"/>
                  </a:schemeClr>
                </a:solidFill>
              </a:rPr>
              <a:t>fixed</a:t>
            </a:r>
            <a:r>
              <a:rPr lang="it-IT" b="1" dirty="0">
                <a:solidFill>
                  <a:schemeClr val="accent1">
                    <a:lumMod val="50000"/>
                  </a:schemeClr>
                </a:solidFill>
              </a:rPr>
              <a:t> Eurasia frame </a:t>
            </a:r>
            <a:r>
              <a:rPr lang="it-IT" b="1" dirty="0" err="1">
                <a:solidFill>
                  <a:schemeClr val="accent1">
                    <a:lumMod val="50000"/>
                  </a:schemeClr>
                </a:solidFill>
              </a:rPr>
              <a:t>according</a:t>
            </a:r>
            <a:r>
              <a:rPr lang="it-IT" b="1" dirty="0">
                <a:solidFill>
                  <a:schemeClr val="accent1">
                    <a:lumMod val="50000"/>
                  </a:schemeClr>
                </a:solidFill>
              </a:rPr>
              <a:t> to the </a:t>
            </a:r>
            <a:r>
              <a:rPr lang="it-IT" b="1" dirty="0" err="1">
                <a:solidFill>
                  <a:schemeClr val="accent1">
                    <a:lumMod val="50000"/>
                  </a:schemeClr>
                </a:solidFill>
              </a:rPr>
              <a:t>rotation</a:t>
            </a:r>
            <a:r>
              <a:rPr lang="it-IT" b="1" dirty="0">
                <a:solidFill>
                  <a:schemeClr val="accent1">
                    <a:lumMod val="50000"/>
                  </a:schemeClr>
                </a:solidFill>
              </a:rPr>
              <a:t> pole of </a:t>
            </a:r>
            <a:r>
              <a:rPr lang="it-IT" b="1" dirty="0" err="1">
                <a:solidFill>
                  <a:schemeClr val="accent1">
                    <a:lumMod val="50000"/>
                  </a:schemeClr>
                </a:solidFill>
              </a:rPr>
              <a:t>Pérouse</a:t>
            </a:r>
            <a:r>
              <a:rPr lang="it-IT" b="1" dirty="0">
                <a:solidFill>
                  <a:schemeClr val="accent1">
                    <a:lumMod val="50000"/>
                  </a:schemeClr>
                </a:solidFill>
              </a:rPr>
              <a:t> et al. (2012). </a:t>
            </a:r>
            <a:r>
              <a:rPr lang="it-IT" b="1" dirty="0" err="1">
                <a:solidFill>
                  <a:schemeClr val="accent1">
                    <a:lumMod val="50000"/>
                  </a:schemeClr>
                </a:solidFill>
              </a:rPr>
              <a:t>Velocities</a:t>
            </a:r>
            <a:r>
              <a:rPr lang="it-IT" b="1" dirty="0">
                <a:solidFill>
                  <a:schemeClr val="accent1">
                    <a:lumMod val="50000"/>
                  </a:schemeClr>
                </a:solidFill>
              </a:rPr>
              <a:t> and </a:t>
            </a:r>
            <a:r>
              <a:rPr lang="it-IT" b="1" dirty="0" err="1">
                <a:solidFill>
                  <a:schemeClr val="accent1">
                    <a:lumMod val="50000"/>
                  </a:schemeClr>
                </a:solidFill>
              </a:rPr>
              <a:t>errors</a:t>
            </a:r>
            <a:r>
              <a:rPr lang="it-IT" b="1" dirty="0">
                <a:solidFill>
                  <a:schemeClr val="accent1">
                    <a:lumMod val="50000"/>
                  </a:schemeClr>
                </a:solidFill>
              </a:rPr>
              <a:t> (</a:t>
            </a:r>
            <a:r>
              <a:rPr lang="el-GR" b="1" dirty="0">
                <a:solidFill>
                  <a:schemeClr val="accent1">
                    <a:lumMod val="50000"/>
                  </a:schemeClr>
                </a:solidFill>
              </a:rPr>
              <a:t>σ) </a:t>
            </a:r>
            <a:r>
              <a:rPr lang="it-IT" b="1" dirty="0">
                <a:solidFill>
                  <a:schemeClr val="accent1">
                    <a:lumMod val="50000"/>
                  </a:schemeClr>
                </a:solidFill>
              </a:rPr>
              <a:t>are </a:t>
            </a:r>
            <a:r>
              <a:rPr lang="it-IT" b="1" dirty="0" err="1">
                <a:solidFill>
                  <a:schemeClr val="accent1">
                    <a:lumMod val="50000"/>
                  </a:schemeClr>
                </a:solidFill>
              </a:rPr>
              <a:t>both</a:t>
            </a:r>
            <a:r>
              <a:rPr lang="it-IT" b="1" dirty="0">
                <a:solidFill>
                  <a:schemeClr val="accent1">
                    <a:lumMod val="50000"/>
                  </a:schemeClr>
                </a:solidFill>
              </a:rPr>
              <a:t> in mm/</a:t>
            </a:r>
            <a:r>
              <a:rPr lang="it-IT" b="1" dirty="0" err="1">
                <a:solidFill>
                  <a:schemeClr val="accent1">
                    <a:lumMod val="50000"/>
                  </a:schemeClr>
                </a:solidFill>
              </a:rPr>
              <a:t>yr</a:t>
            </a:r>
            <a:r>
              <a:rPr lang="it-IT" b="1" dirty="0">
                <a:solidFill>
                  <a:schemeClr val="accent1">
                    <a:lumMod val="50000"/>
                  </a:schemeClr>
                </a:solidFill>
              </a:rPr>
              <a:t> and in/</a:t>
            </a:r>
            <a:r>
              <a:rPr lang="it-IT" b="1" dirty="0" err="1">
                <a:solidFill>
                  <a:schemeClr val="accent1">
                    <a:lumMod val="50000"/>
                  </a:schemeClr>
                </a:solidFill>
              </a:rPr>
              <a:t>yr</a:t>
            </a:r>
            <a:r>
              <a:rPr lang="it-IT" b="1" dirty="0">
                <a:solidFill>
                  <a:schemeClr val="accent1">
                    <a:lumMod val="50000"/>
                  </a:schemeClr>
                </a:solidFill>
              </a:rPr>
              <a:t>. </a:t>
            </a:r>
            <a:r>
              <a:rPr lang="it-IT" b="1" dirty="0" err="1">
                <a:solidFill>
                  <a:schemeClr val="accent1">
                    <a:lumMod val="50000"/>
                  </a:schemeClr>
                </a:solidFill>
              </a:rPr>
              <a:t>References</a:t>
            </a:r>
            <a:r>
              <a:rPr lang="it-IT" b="1" dirty="0">
                <a:solidFill>
                  <a:schemeClr val="accent1">
                    <a:lumMod val="50000"/>
                  </a:schemeClr>
                </a:solidFill>
              </a:rPr>
              <a:t>: DA08 = D'Agostino et al. (2008); DA11 = D'Agostino et al. (2011); Fl10 = Floyd (2010); Ho08 = </a:t>
            </a:r>
            <a:r>
              <a:rPr lang="it-IT" b="1" dirty="0" err="1">
                <a:solidFill>
                  <a:schemeClr val="accent1">
                    <a:lumMod val="50000"/>
                  </a:schemeClr>
                </a:solidFill>
              </a:rPr>
              <a:t>Hollenstein</a:t>
            </a:r>
            <a:r>
              <a:rPr lang="it-IT" b="1" dirty="0">
                <a:solidFill>
                  <a:schemeClr val="accent1">
                    <a:lumMod val="50000"/>
                  </a:schemeClr>
                </a:solidFill>
              </a:rPr>
              <a:t> et al. (2008); Jo12 = </a:t>
            </a:r>
            <a:r>
              <a:rPr lang="it-IT" b="1" dirty="0" err="1">
                <a:solidFill>
                  <a:schemeClr val="accent1">
                    <a:lumMod val="50000"/>
                  </a:schemeClr>
                </a:solidFill>
              </a:rPr>
              <a:t>Jouanne</a:t>
            </a:r>
            <a:r>
              <a:rPr lang="it-IT" b="1" dirty="0">
                <a:solidFill>
                  <a:schemeClr val="accent1">
                    <a:lumMod val="50000"/>
                  </a:schemeClr>
                </a:solidFill>
              </a:rPr>
              <a:t> et al. (2012); Ko06 = </a:t>
            </a:r>
            <a:r>
              <a:rPr lang="it-IT" b="1" dirty="0" err="1">
                <a:solidFill>
                  <a:schemeClr val="accent1">
                    <a:lumMod val="50000"/>
                  </a:schemeClr>
                </a:solidFill>
              </a:rPr>
              <a:t>Kotzev</a:t>
            </a:r>
            <a:r>
              <a:rPr lang="it-IT" b="1" dirty="0">
                <a:solidFill>
                  <a:schemeClr val="accent1">
                    <a:lumMod val="50000"/>
                  </a:schemeClr>
                </a:solidFill>
              </a:rPr>
              <a:t> et al. (2006); Ma11 = </a:t>
            </a:r>
            <a:r>
              <a:rPr lang="it-IT" b="1" dirty="0" err="1">
                <a:solidFill>
                  <a:schemeClr val="accent1">
                    <a:lumMod val="50000"/>
                  </a:schemeClr>
                </a:solidFill>
              </a:rPr>
              <a:t>Matev</a:t>
            </a:r>
            <a:r>
              <a:rPr lang="it-IT" b="1" dirty="0">
                <a:solidFill>
                  <a:schemeClr val="accent1">
                    <a:lumMod val="50000"/>
                  </a:schemeClr>
                </a:solidFill>
              </a:rPr>
              <a:t> (2011); Re06 = </a:t>
            </a:r>
            <a:r>
              <a:rPr lang="it-IT" b="1" dirty="0" err="1">
                <a:solidFill>
                  <a:schemeClr val="accent1">
                    <a:lumMod val="50000"/>
                  </a:schemeClr>
                </a:solidFill>
              </a:rPr>
              <a:t>Reilinger</a:t>
            </a:r>
            <a:r>
              <a:rPr lang="it-IT" b="1" dirty="0">
                <a:solidFill>
                  <a:schemeClr val="accent1">
                    <a:lumMod val="50000"/>
                  </a:schemeClr>
                </a:solidFill>
              </a:rPr>
              <a:t> et al. (2006). The last </a:t>
            </a:r>
            <a:r>
              <a:rPr lang="it-IT" b="1" dirty="0" err="1">
                <a:solidFill>
                  <a:schemeClr val="accent1">
                    <a:lumMod val="50000"/>
                  </a:schemeClr>
                </a:solidFill>
              </a:rPr>
              <a:t>column</a:t>
            </a:r>
            <a:r>
              <a:rPr lang="it-IT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b="1" dirty="0" err="1">
                <a:solidFill>
                  <a:schemeClr val="accent1">
                    <a:lumMod val="50000"/>
                  </a:schemeClr>
                </a:solidFill>
              </a:rPr>
              <a:t>indicates</a:t>
            </a:r>
            <a:r>
              <a:rPr lang="it-IT" b="1" dirty="0">
                <a:solidFill>
                  <a:schemeClr val="accent1">
                    <a:lumMod val="50000"/>
                  </a:schemeClr>
                </a:solidFill>
              </a:rPr>
              <a:t> for </a:t>
            </a:r>
            <a:r>
              <a:rPr lang="it-IT" b="1" dirty="0" err="1">
                <a:solidFill>
                  <a:schemeClr val="accent1">
                    <a:lumMod val="50000"/>
                  </a:schemeClr>
                </a:solidFill>
              </a:rPr>
              <a:t>each</a:t>
            </a:r>
            <a:r>
              <a:rPr lang="it-IT" b="1" dirty="0">
                <a:solidFill>
                  <a:schemeClr val="accent1">
                    <a:lumMod val="50000"/>
                  </a:schemeClr>
                </a:solidFill>
              </a:rPr>
              <a:t> station, the </a:t>
            </a:r>
            <a:r>
              <a:rPr lang="it-IT" b="1" dirty="0" err="1">
                <a:solidFill>
                  <a:schemeClr val="accent1">
                    <a:lumMod val="50000"/>
                  </a:schemeClr>
                </a:solidFill>
              </a:rPr>
              <a:t>kind</a:t>
            </a:r>
            <a:r>
              <a:rPr lang="it-IT" b="1" dirty="0">
                <a:solidFill>
                  <a:schemeClr val="accent1">
                    <a:lumMod val="50000"/>
                  </a:schemeClr>
                </a:solidFill>
              </a:rPr>
              <a:t> of </a:t>
            </a:r>
            <a:r>
              <a:rPr lang="it-IT" b="1" dirty="0" err="1">
                <a:solidFill>
                  <a:schemeClr val="accent1">
                    <a:lumMod val="50000"/>
                  </a:schemeClr>
                </a:solidFill>
              </a:rPr>
              <a:t>measurement</a:t>
            </a:r>
            <a:r>
              <a:rPr lang="it-IT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b="1" dirty="0" err="1">
                <a:solidFill>
                  <a:schemeClr val="accent1">
                    <a:lumMod val="50000"/>
                  </a:schemeClr>
                </a:solidFill>
              </a:rPr>
              <a:t>available</a:t>
            </a:r>
            <a:r>
              <a:rPr lang="it-IT" b="1" dirty="0">
                <a:solidFill>
                  <a:schemeClr val="accent1">
                    <a:lumMod val="50000"/>
                  </a:schemeClr>
                </a:solidFill>
              </a:rPr>
              <a:t> (</a:t>
            </a:r>
            <a:r>
              <a:rPr lang="it-IT" b="1" dirty="0" err="1">
                <a:solidFill>
                  <a:schemeClr val="accent1">
                    <a:lumMod val="50000"/>
                  </a:schemeClr>
                </a:solidFill>
              </a:rPr>
              <a:t>continuous</a:t>
            </a:r>
            <a:r>
              <a:rPr lang="it-IT" b="1" dirty="0">
                <a:solidFill>
                  <a:schemeClr val="accent1">
                    <a:lumMod val="50000"/>
                  </a:schemeClr>
                </a:solidFill>
              </a:rPr>
              <a:t>, or due to </a:t>
            </a:r>
            <a:r>
              <a:rPr lang="it-IT" b="1" dirty="0" err="1">
                <a:solidFill>
                  <a:schemeClr val="accent1">
                    <a:lumMod val="50000"/>
                  </a:schemeClr>
                </a:solidFill>
              </a:rPr>
              <a:t>repeated</a:t>
            </a:r>
            <a:r>
              <a:rPr lang="it-IT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b="1" dirty="0" err="1">
                <a:solidFill>
                  <a:schemeClr val="accent1">
                    <a:lumMod val="50000"/>
                  </a:schemeClr>
                </a:solidFill>
              </a:rPr>
              <a:t>campaigns</a:t>
            </a:r>
            <a:r>
              <a:rPr lang="it-IT" b="1" dirty="0">
                <a:solidFill>
                  <a:schemeClr val="accent1">
                    <a:lumMod val="50000"/>
                  </a:schemeClr>
                </a:solidFill>
              </a:rPr>
              <a:t>).</a:t>
            </a:r>
          </a:p>
        </p:txBody>
      </p:sp>
      <p:pic>
        <p:nvPicPr>
          <p:cNvPr id="14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467902" y="57600"/>
            <a:ext cx="104866" cy="104400"/>
          </a:xfrm>
          <a:prstGeom prst="rect">
            <a:avLst/>
          </a:prstGeom>
          <a:solidFill>
            <a:srgbClr val="FFFF99">
              <a:alpha val="69804"/>
            </a:srgbClr>
          </a:solidFill>
          <a:ln w="19050">
            <a:solidFill>
              <a:srgbClr val="FFC000"/>
            </a:solidFill>
            <a:miter lim="800000"/>
            <a:headEnd/>
            <a:tailEnd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9" name="Rettangolo 8"/>
          <p:cNvSpPr/>
          <p:nvPr/>
        </p:nvSpPr>
        <p:spPr>
          <a:xfrm>
            <a:off x="4948286" y="3040593"/>
            <a:ext cx="82586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>
                <a:solidFill>
                  <a:srgbClr val="0070C0"/>
                </a:solidFill>
              </a:rPr>
              <a:t>EGU21-10111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-45674" y="88117"/>
            <a:ext cx="1809474" cy="228006"/>
          </a:xfrm>
          <a:prstGeom prst="rect">
            <a:avLst/>
          </a:prstGeom>
        </p:spPr>
        <p:txBody>
          <a:bodyPr vert="horz" lIns="43202" tIns="21601" rIns="43202" bIns="2160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1400" b="1" dirty="0" smtClean="0">
                <a:solidFill>
                  <a:schemeClr val="accent1">
                    <a:lumMod val="75000"/>
                  </a:schemeClr>
                </a:solidFill>
              </a:rPr>
              <a:t>4. </a:t>
            </a:r>
            <a:r>
              <a:rPr lang="nl-NL" sz="1400" b="1" dirty="0">
                <a:solidFill>
                  <a:schemeClr val="accent1">
                    <a:lumMod val="75000"/>
                  </a:schemeClr>
                </a:solidFill>
              </a:rPr>
              <a:t>The </a:t>
            </a:r>
            <a:r>
              <a:rPr lang="nl-NL" sz="1400" b="1" dirty="0" smtClean="0">
                <a:solidFill>
                  <a:schemeClr val="accent1">
                    <a:lumMod val="75000"/>
                  </a:schemeClr>
                </a:solidFill>
              </a:rPr>
              <a:t>data used</a:t>
            </a:r>
            <a:endParaRPr lang="en-US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603163" y="3035052"/>
            <a:ext cx="2208021" cy="366789"/>
          </a:xfrm>
          <a:prstGeom prst="rect">
            <a:avLst/>
          </a:prstGeom>
          <a:noFill/>
        </p:spPr>
        <p:txBody>
          <a:bodyPr wrap="none" lIns="43202" tIns="21601" rIns="43202" bIns="21601" rtlCol="0">
            <a:spAutoFit/>
          </a:bodyPr>
          <a:lstStyle/>
          <a:p>
            <a:r>
              <a:rPr lang="en-GB" sz="600" dirty="0" err="1" smtClean="0"/>
              <a:t>Istituto</a:t>
            </a:r>
            <a:r>
              <a:rPr lang="en-GB" sz="600" dirty="0" smtClean="0"/>
              <a:t> </a:t>
            </a:r>
            <a:r>
              <a:rPr lang="en-GB" sz="600" dirty="0" err="1" smtClean="0"/>
              <a:t>Nazionale</a:t>
            </a:r>
            <a:r>
              <a:rPr lang="en-GB" sz="600" dirty="0" smtClean="0"/>
              <a:t> di </a:t>
            </a:r>
            <a:r>
              <a:rPr lang="en-GB" sz="600" dirty="0" err="1" smtClean="0"/>
              <a:t>Oceanografia</a:t>
            </a:r>
            <a:r>
              <a:rPr lang="en-GB" sz="600" dirty="0" smtClean="0"/>
              <a:t> e di </a:t>
            </a:r>
            <a:r>
              <a:rPr lang="en-GB" sz="600" dirty="0" err="1" smtClean="0"/>
              <a:t>Geofisica</a:t>
            </a:r>
            <a:r>
              <a:rPr lang="en-GB" sz="600" dirty="0" smtClean="0"/>
              <a:t> </a:t>
            </a:r>
            <a:r>
              <a:rPr lang="en-GB" sz="600" dirty="0" err="1" smtClean="0"/>
              <a:t>Sperimentale</a:t>
            </a:r>
            <a:r>
              <a:rPr lang="en-GB" sz="600" dirty="0" smtClean="0"/>
              <a:t> –OGS</a:t>
            </a:r>
          </a:p>
          <a:p>
            <a:r>
              <a:rPr lang="en-GB" sz="600" dirty="0" smtClean="0"/>
              <a:t>National Institute of Oceanography and Applied Geophysics -OGS </a:t>
            </a:r>
            <a:endParaRPr lang="en-GB" sz="600" dirty="0"/>
          </a:p>
          <a:p>
            <a:endParaRPr lang="it-IT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800" y="30382"/>
            <a:ext cx="3683000" cy="319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4587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53" y="427520"/>
            <a:ext cx="2484733" cy="2227107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900" y="427521"/>
            <a:ext cx="2542058" cy="2278489"/>
          </a:xfrm>
          <a:prstGeom prst="rect">
            <a:avLst/>
          </a:prstGeom>
        </p:spPr>
      </p:pic>
      <p:cxnSp>
        <p:nvCxnSpPr>
          <p:cNvPr id="12" name="Connettore 1 11"/>
          <p:cNvCxnSpPr>
            <a:cxnSpLocks noChangeShapeType="1"/>
          </p:cNvCxnSpPr>
          <p:nvPr/>
        </p:nvCxnSpPr>
        <p:spPr bwMode="auto">
          <a:xfrm flipH="1">
            <a:off x="556301" y="3060834"/>
            <a:ext cx="5204738" cy="6375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" name="Connettore 1 12"/>
          <p:cNvCxnSpPr>
            <a:cxnSpLocks noChangeShapeType="1"/>
          </p:cNvCxnSpPr>
          <p:nvPr/>
        </p:nvCxnSpPr>
        <p:spPr bwMode="auto">
          <a:xfrm flipH="1">
            <a:off x="1" y="3060833"/>
            <a:ext cx="311056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4" name="Immagin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72" y="2871316"/>
            <a:ext cx="393154" cy="391787"/>
          </a:xfrm>
          <a:prstGeom prst="rect">
            <a:avLst/>
          </a:prstGeom>
        </p:spPr>
      </p:pic>
      <p:sp>
        <p:nvSpPr>
          <p:cNvPr id="11" name="Rettangolo 10"/>
          <p:cNvSpPr/>
          <p:nvPr/>
        </p:nvSpPr>
        <p:spPr>
          <a:xfrm>
            <a:off x="4948286" y="3040593"/>
            <a:ext cx="82586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>
                <a:solidFill>
                  <a:srgbClr val="0070C0"/>
                </a:solidFill>
              </a:rPr>
              <a:t>EGU21-10111</a:t>
            </a:r>
          </a:p>
        </p:txBody>
      </p:sp>
      <p:sp>
        <p:nvSpPr>
          <p:cNvPr id="15" name="Right Arrow 12">
            <a:hlinkClick r:id="rId6" action="ppaction://hlinksldjump"/>
          </p:cNvPr>
          <p:cNvSpPr/>
          <p:nvPr/>
        </p:nvSpPr>
        <p:spPr>
          <a:xfrm rot="16200000">
            <a:off x="5531297" y="38396"/>
            <a:ext cx="185694" cy="226162"/>
          </a:xfrm>
          <a:prstGeom prst="rightArrow">
            <a:avLst>
              <a:gd name="adj1" fmla="val 80037"/>
              <a:gd name="adj2" fmla="val 50000"/>
            </a:avLst>
          </a:prstGeom>
          <a:solidFill>
            <a:srgbClr val="FFC000">
              <a:alpha val="69804"/>
            </a:srgbClr>
          </a:solidFill>
          <a:ln w="19050">
            <a:solidFill>
              <a:schemeClr val="accent5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lIns="43205" tIns="21603" rIns="43205" bIns="21603">
            <a:spAutoFit/>
          </a:bodyPr>
          <a:lstStyle/>
          <a:p>
            <a:pPr algn="ctr">
              <a:spcBef>
                <a:spcPct val="50000"/>
              </a:spcBef>
            </a:pPr>
            <a:endParaRPr lang="en-GB">
              <a:solidFill>
                <a:schemeClr val="tx1"/>
              </a:solidFill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643425" y="434555"/>
            <a:ext cx="685971" cy="246221"/>
          </a:xfrm>
          <a:prstGeom prst="rect">
            <a:avLst/>
          </a:prstGeom>
          <a:solidFill>
            <a:schemeClr val="bg1">
              <a:alpha val="64706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1000" b="1" dirty="0"/>
              <a:t>Zoom 1 </a:t>
            </a:r>
          </a:p>
        </p:txBody>
      </p:sp>
      <p:sp>
        <p:nvSpPr>
          <p:cNvPr id="18" name="CasellaDiTesto 17"/>
          <p:cNvSpPr txBox="1"/>
          <p:nvPr/>
        </p:nvSpPr>
        <p:spPr>
          <a:xfrm>
            <a:off x="2984933" y="437197"/>
            <a:ext cx="707835" cy="246221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1000" b="1" dirty="0"/>
              <a:t>Zoom 2</a:t>
            </a:r>
          </a:p>
        </p:txBody>
      </p:sp>
      <p:sp>
        <p:nvSpPr>
          <p:cNvPr id="19" name="Rectangle 2"/>
          <p:cNvSpPr txBox="1">
            <a:spLocks noChangeArrowheads="1"/>
          </p:cNvSpPr>
          <p:nvPr/>
        </p:nvSpPr>
        <p:spPr>
          <a:xfrm>
            <a:off x="13115" y="63876"/>
            <a:ext cx="5761038" cy="228006"/>
          </a:xfrm>
          <a:prstGeom prst="rect">
            <a:avLst/>
          </a:prstGeom>
        </p:spPr>
        <p:txBody>
          <a:bodyPr vert="horz" lIns="43202" tIns="21601" rIns="43202" bIns="2160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1400" b="1" dirty="0" smtClean="0">
                <a:solidFill>
                  <a:schemeClr val="accent1">
                    <a:lumMod val="75000"/>
                  </a:schemeClr>
                </a:solidFill>
              </a:rPr>
              <a:t>4. </a:t>
            </a:r>
            <a:r>
              <a:rPr lang="nl-NL" sz="1400" b="1" dirty="0">
                <a:solidFill>
                  <a:schemeClr val="accent1">
                    <a:lumMod val="75000"/>
                  </a:schemeClr>
                </a:solidFill>
              </a:rPr>
              <a:t>The </a:t>
            </a:r>
            <a:r>
              <a:rPr lang="nl-NL" sz="1400" b="1" dirty="0" smtClean="0">
                <a:solidFill>
                  <a:schemeClr val="accent1">
                    <a:lumMod val="75000"/>
                  </a:schemeClr>
                </a:solidFill>
              </a:rPr>
              <a:t>data used: </a:t>
            </a: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</a:rPr>
              <a:t>z</a:t>
            </a:r>
            <a:r>
              <a:rPr lang="en-US" sz="1400" b="1" dirty="0" smtClean="0">
                <a:solidFill>
                  <a:schemeClr val="accent1">
                    <a:lumMod val="75000"/>
                  </a:schemeClr>
                </a:solidFill>
              </a:rPr>
              <a:t>ooming </a:t>
            </a: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</a:rPr>
              <a:t>on two important sectors of the </a:t>
            </a:r>
            <a:r>
              <a:rPr lang="en-US" sz="1400" b="1" dirty="0" smtClean="0">
                <a:solidFill>
                  <a:schemeClr val="accent1">
                    <a:lumMod val="75000"/>
                  </a:schemeClr>
                </a:solidFill>
              </a:rPr>
              <a:t>path</a:t>
            </a:r>
            <a:endParaRPr lang="en-US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530575" y="2755900"/>
            <a:ext cx="490871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The </a:t>
            </a:r>
            <a:r>
              <a:rPr lang="it-IT" dirty="0" err="1" smtClean="0"/>
              <a:t>black</a:t>
            </a:r>
            <a:r>
              <a:rPr lang="it-IT" dirty="0" smtClean="0"/>
              <a:t> </a:t>
            </a:r>
            <a:r>
              <a:rPr lang="it-IT" dirty="0" err="1" smtClean="0"/>
              <a:t>arrows</a:t>
            </a:r>
            <a:r>
              <a:rPr lang="it-IT" dirty="0" smtClean="0"/>
              <a:t> indicate the </a:t>
            </a:r>
            <a:r>
              <a:rPr lang="it-IT" dirty="0" err="1" smtClean="0"/>
              <a:t>strain</a:t>
            </a:r>
            <a:r>
              <a:rPr lang="it-IT" dirty="0" smtClean="0"/>
              <a:t> </a:t>
            </a:r>
            <a:r>
              <a:rPr lang="it-IT" dirty="0" err="1" smtClean="0"/>
              <a:t>rates</a:t>
            </a:r>
            <a:r>
              <a:rPr lang="it-IT" dirty="0" smtClean="0"/>
              <a:t>, the </a:t>
            </a:r>
            <a:r>
              <a:rPr lang="it-IT" dirty="0" err="1" smtClean="0"/>
              <a:t>purple</a:t>
            </a:r>
            <a:r>
              <a:rPr lang="it-IT" dirty="0" smtClean="0"/>
              <a:t> </a:t>
            </a:r>
            <a:r>
              <a:rPr lang="it-IT" dirty="0" err="1" smtClean="0"/>
              <a:t>ones</a:t>
            </a:r>
            <a:r>
              <a:rPr lang="it-IT" dirty="0" smtClean="0"/>
              <a:t>  </a:t>
            </a:r>
            <a:r>
              <a:rPr lang="it-IT" dirty="0" err="1" smtClean="0"/>
              <a:t>refer</a:t>
            </a:r>
            <a:r>
              <a:rPr lang="it-IT" dirty="0" smtClean="0"/>
              <a:t> to some </a:t>
            </a:r>
            <a:r>
              <a:rPr lang="it-IT" dirty="0" err="1" smtClean="0"/>
              <a:t>relevant</a:t>
            </a:r>
            <a:r>
              <a:rPr lang="it-IT" dirty="0" smtClean="0"/>
              <a:t> </a:t>
            </a:r>
            <a:r>
              <a:rPr lang="it-IT" dirty="0" err="1" smtClean="0"/>
              <a:t>tectonic</a:t>
            </a:r>
            <a:r>
              <a:rPr lang="it-IT" dirty="0" smtClean="0"/>
              <a:t> </a:t>
            </a:r>
            <a:r>
              <a:rPr lang="it-IT" dirty="0" err="1" smtClean="0"/>
              <a:t>lineament</a:t>
            </a:r>
            <a:r>
              <a:rPr lang="it-IT" dirty="0" smtClean="0"/>
              <a:t> </a:t>
            </a:r>
            <a:endParaRPr lang="it-IT" dirty="0"/>
          </a:p>
        </p:txBody>
      </p:sp>
      <p:sp>
        <p:nvSpPr>
          <p:cNvPr id="20" name="CasellaDiTesto 19"/>
          <p:cNvSpPr txBox="1"/>
          <p:nvPr/>
        </p:nvSpPr>
        <p:spPr>
          <a:xfrm>
            <a:off x="603163" y="3035052"/>
            <a:ext cx="2208021" cy="366789"/>
          </a:xfrm>
          <a:prstGeom prst="rect">
            <a:avLst/>
          </a:prstGeom>
          <a:noFill/>
        </p:spPr>
        <p:txBody>
          <a:bodyPr wrap="none" lIns="43202" tIns="21601" rIns="43202" bIns="21601" rtlCol="0">
            <a:spAutoFit/>
          </a:bodyPr>
          <a:lstStyle/>
          <a:p>
            <a:r>
              <a:rPr lang="en-GB" sz="600" dirty="0" err="1" smtClean="0"/>
              <a:t>Istituto</a:t>
            </a:r>
            <a:r>
              <a:rPr lang="en-GB" sz="600" dirty="0" smtClean="0"/>
              <a:t> </a:t>
            </a:r>
            <a:r>
              <a:rPr lang="en-GB" sz="600" dirty="0" err="1" smtClean="0"/>
              <a:t>Nazionale</a:t>
            </a:r>
            <a:r>
              <a:rPr lang="en-GB" sz="600" dirty="0" smtClean="0"/>
              <a:t> di </a:t>
            </a:r>
            <a:r>
              <a:rPr lang="en-GB" sz="600" dirty="0" err="1" smtClean="0"/>
              <a:t>Oceanografia</a:t>
            </a:r>
            <a:r>
              <a:rPr lang="en-GB" sz="600" dirty="0" smtClean="0"/>
              <a:t> e di </a:t>
            </a:r>
            <a:r>
              <a:rPr lang="en-GB" sz="600" dirty="0" err="1" smtClean="0"/>
              <a:t>Geofisica</a:t>
            </a:r>
            <a:r>
              <a:rPr lang="en-GB" sz="600" dirty="0" smtClean="0"/>
              <a:t> </a:t>
            </a:r>
            <a:r>
              <a:rPr lang="en-GB" sz="600" dirty="0" err="1" smtClean="0"/>
              <a:t>Sperimentale</a:t>
            </a:r>
            <a:r>
              <a:rPr lang="en-GB" sz="600" dirty="0" smtClean="0"/>
              <a:t> –OGS</a:t>
            </a:r>
          </a:p>
          <a:p>
            <a:r>
              <a:rPr lang="en-GB" sz="600" dirty="0" smtClean="0"/>
              <a:t>National Institute of Oceanography and Applied Geophysics -OGS </a:t>
            </a:r>
            <a:endParaRPr lang="en-GB" sz="600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13764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/>
          <p:cNvSpPr/>
          <p:nvPr/>
        </p:nvSpPr>
        <p:spPr>
          <a:xfrm>
            <a:off x="125959" y="653123"/>
            <a:ext cx="2700255" cy="1817624"/>
          </a:xfrm>
          <a:prstGeom prst="rect">
            <a:avLst/>
          </a:prstGeom>
        </p:spPr>
        <p:txBody>
          <a:bodyPr wrap="square" lIns="43202" tIns="21601" rIns="43202" bIns="21601">
            <a:spAutoFit/>
          </a:bodyPr>
          <a:lstStyle/>
          <a:p>
            <a:r>
              <a:rPr lang="en-GB" sz="1300" b="1" dirty="0">
                <a:solidFill>
                  <a:schemeClr val="accent1">
                    <a:lumMod val="50000"/>
                  </a:schemeClr>
                </a:solidFill>
              </a:rPr>
              <a:t>The problem: </a:t>
            </a:r>
          </a:p>
          <a:p>
            <a:r>
              <a:rPr lang="en-GB" sz="1100" dirty="0">
                <a:solidFill>
                  <a:schemeClr val="accent1">
                    <a:lumMod val="50000"/>
                  </a:schemeClr>
                </a:solidFill>
              </a:rPr>
              <a:t>Our input is a number of scattered data defined by: </a:t>
            </a:r>
          </a:p>
          <a:p>
            <a:r>
              <a:rPr lang="en-GB" sz="1100" dirty="0">
                <a:solidFill>
                  <a:schemeClr val="accent1">
                    <a:lumMod val="50000"/>
                  </a:schemeClr>
                </a:solidFill>
              </a:rPr>
              <a:t>- locations, </a:t>
            </a:r>
            <a:r>
              <a:rPr lang="en-GB" sz="1100" i="1" dirty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en-GB" sz="1100" i="1" dirty="0" err="1">
                <a:solidFill>
                  <a:schemeClr val="accent1">
                    <a:lumMod val="50000"/>
                  </a:schemeClr>
                </a:solidFill>
              </a:rPr>
              <a:t>x,y</a:t>
            </a:r>
            <a:r>
              <a:rPr lang="en-GB" sz="1100" i="1" dirty="0">
                <a:solidFill>
                  <a:schemeClr val="accent1">
                    <a:lumMod val="50000"/>
                  </a:schemeClr>
                </a:solidFill>
              </a:rPr>
              <a:t>)</a:t>
            </a:r>
            <a:r>
              <a:rPr lang="en-GB" sz="1100" dirty="0">
                <a:solidFill>
                  <a:schemeClr val="accent1">
                    <a:lumMod val="50000"/>
                  </a:schemeClr>
                </a:solidFill>
              </a:rPr>
              <a:t> or </a:t>
            </a:r>
            <a:r>
              <a:rPr lang="en-GB" sz="1100" i="1" dirty="0">
                <a:solidFill>
                  <a:schemeClr val="accent1">
                    <a:lumMod val="50000"/>
                  </a:schemeClr>
                </a:solidFill>
              </a:rPr>
              <a:t>(longitude, latitude</a:t>
            </a:r>
            <a:r>
              <a:rPr lang="en-GB" sz="1100" dirty="0">
                <a:solidFill>
                  <a:schemeClr val="accent1">
                    <a:lumMod val="50000"/>
                  </a:schemeClr>
                </a:solidFill>
              </a:rPr>
              <a:t>) </a:t>
            </a:r>
          </a:p>
          <a:p>
            <a:r>
              <a:rPr lang="en-GB" sz="1100" dirty="0">
                <a:solidFill>
                  <a:schemeClr val="accent1">
                    <a:lumMod val="50000"/>
                  </a:schemeClr>
                </a:solidFill>
              </a:rPr>
              <a:t>- velocity in E-W and N-S directions</a:t>
            </a:r>
          </a:p>
          <a:p>
            <a:pPr marL="162020" indent="-162020">
              <a:buFontTx/>
              <a:buChar char="-"/>
            </a:pPr>
            <a:r>
              <a:rPr lang="en-GB" sz="1100" dirty="0">
                <a:solidFill>
                  <a:schemeClr val="accent1">
                    <a:lumMod val="50000"/>
                  </a:schemeClr>
                </a:solidFill>
              </a:rPr>
              <a:t>errors in E-W and N-S directions</a:t>
            </a:r>
          </a:p>
          <a:p>
            <a:pPr marL="162020" indent="-162020">
              <a:buFontTx/>
              <a:buChar char="-"/>
            </a:pPr>
            <a:endParaRPr lang="en-GB" sz="11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GB" sz="1100" dirty="0">
                <a:solidFill>
                  <a:schemeClr val="accent1">
                    <a:lumMod val="50000"/>
                  </a:schemeClr>
                </a:solidFill>
              </a:rPr>
              <a:t>We need to have </a:t>
            </a:r>
            <a:r>
              <a:rPr lang="en-GB" sz="1100" b="1" u="sng" dirty="0">
                <a:solidFill>
                  <a:schemeClr val="accent1">
                    <a:lumMod val="50000"/>
                  </a:schemeClr>
                </a:solidFill>
              </a:rPr>
              <a:t>continuous information </a:t>
            </a:r>
            <a:r>
              <a:rPr lang="en-GB" sz="1100" dirty="0">
                <a:solidFill>
                  <a:schemeClr val="accent1">
                    <a:lumMod val="50000"/>
                  </a:schemeClr>
                </a:solidFill>
              </a:rPr>
              <a:t>along the pipeline path.</a:t>
            </a:r>
          </a:p>
          <a:p>
            <a:pPr marL="162020" indent="-162020">
              <a:buFontTx/>
              <a:buChar char="-"/>
            </a:pPr>
            <a:endParaRPr lang="en-GB" sz="1100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9" name="Connettore 1 8"/>
          <p:cNvCxnSpPr>
            <a:cxnSpLocks noChangeShapeType="1"/>
          </p:cNvCxnSpPr>
          <p:nvPr/>
        </p:nvCxnSpPr>
        <p:spPr bwMode="auto">
          <a:xfrm flipH="1">
            <a:off x="556301" y="3060834"/>
            <a:ext cx="5204738" cy="6375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Connettore 1 11"/>
          <p:cNvCxnSpPr>
            <a:cxnSpLocks noChangeShapeType="1"/>
          </p:cNvCxnSpPr>
          <p:nvPr/>
        </p:nvCxnSpPr>
        <p:spPr bwMode="auto">
          <a:xfrm flipH="1">
            <a:off x="1" y="3060833"/>
            <a:ext cx="311056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3" name="Immagin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72" y="2871316"/>
            <a:ext cx="393154" cy="391787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298" y="448381"/>
            <a:ext cx="2484733" cy="2227107"/>
          </a:xfrm>
          <a:prstGeom prst="rect">
            <a:avLst/>
          </a:prstGeom>
        </p:spPr>
      </p:pic>
      <p:sp>
        <p:nvSpPr>
          <p:cNvPr id="16" name="Freccia a destra 15">
            <a:hlinkClick r:id="rId5" action="ppaction://hlinksldjump"/>
          </p:cNvPr>
          <p:cNvSpPr/>
          <p:nvPr/>
        </p:nvSpPr>
        <p:spPr>
          <a:xfrm>
            <a:off x="5362015" y="2793412"/>
            <a:ext cx="241200" cy="208800"/>
          </a:xfrm>
          <a:prstGeom prst="rightArrow">
            <a:avLst/>
          </a:prstGeom>
          <a:solidFill>
            <a:srgbClr val="CCFFFF">
              <a:alpha val="69804"/>
            </a:srgbClr>
          </a:solidFill>
          <a:ln w="19050">
            <a:solidFill>
              <a:schemeClr val="accent5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lIns="43205" tIns="21603" rIns="43205" bIns="21603">
            <a:spAutoFit/>
          </a:bodyPr>
          <a:lstStyle/>
          <a:p>
            <a:pPr algn="ctr">
              <a:spcBef>
                <a:spcPct val="50000"/>
              </a:spcBef>
            </a:pPr>
            <a:endParaRPr lang="it-IT">
              <a:solidFill>
                <a:schemeClr val="tx1"/>
              </a:solidFill>
            </a:endParaRPr>
          </a:p>
        </p:txBody>
      </p:sp>
      <p:sp>
        <p:nvSpPr>
          <p:cNvPr id="17" name="Rettangolo 16"/>
          <p:cNvSpPr/>
          <p:nvPr/>
        </p:nvSpPr>
        <p:spPr>
          <a:xfrm>
            <a:off x="4948286" y="3040593"/>
            <a:ext cx="82586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>
                <a:solidFill>
                  <a:srgbClr val="0070C0"/>
                </a:solidFill>
              </a:rPr>
              <a:t>EGU21-10111</a:t>
            </a:r>
          </a:p>
        </p:txBody>
      </p:sp>
      <p:sp>
        <p:nvSpPr>
          <p:cNvPr id="18" name="Right Arrow 12">
            <a:hlinkClick r:id="rId6" action="ppaction://hlinksldjump"/>
          </p:cNvPr>
          <p:cNvSpPr/>
          <p:nvPr/>
        </p:nvSpPr>
        <p:spPr>
          <a:xfrm rot="16200000">
            <a:off x="5531297" y="38396"/>
            <a:ext cx="185694" cy="226162"/>
          </a:xfrm>
          <a:prstGeom prst="rightArrow">
            <a:avLst>
              <a:gd name="adj1" fmla="val 80037"/>
              <a:gd name="adj2" fmla="val 50000"/>
            </a:avLst>
          </a:prstGeom>
          <a:solidFill>
            <a:srgbClr val="FFC000">
              <a:alpha val="69804"/>
            </a:srgbClr>
          </a:solidFill>
          <a:ln w="19050">
            <a:solidFill>
              <a:schemeClr val="accent5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lIns="43205" tIns="21603" rIns="43205" bIns="21603">
            <a:spAutoFit/>
          </a:bodyPr>
          <a:lstStyle/>
          <a:p>
            <a:pPr algn="ctr">
              <a:spcBef>
                <a:spcPct val="50000"/>
              </a:spcBef>
            </a:pPr>
            <a:endParaRPr lang="en-GB">
              <a:solidFill>
                <a:schemeClr val="tx1"/>
              </a:solidFill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13115" y="63876"/>
            <a:ext cx="5761038" cy="228006"/>
          </a:xfrm>
          <a:prstGeom prst="rect">
            <a:avLst/>
          </a:prstGeom>
        </p:spPr>
        <p:txBody>
          <a:bodyPr vert="horz" lIns="43202" tIns="21601" rIns="43202" bIns="2160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1400" b="1" dirty="0" smtClean="0">
                <a:solidFill>
                  <a:schemeClr val="accent1">
                    <a:lumMod val="75000"/>
                  </a:schemeClr>
                </a:solidFill>
              </a:rPr>
              <a:t>5. </a:t>
            </a:r>
            <a:r>
              <a:rPr lang="nl-NL" sz="1400" b="1" dirty="0">
                <a:solidFill>
                  <a:schemeClr val="accent1">
                    <a:lumMod val="75000"/>
                  </a:schemeClr>
                </a:solidFill>
              </a:rPr>
              <a:t>The </a:t>
            </a:r>
            <a:r>
              <a:rPr lang="it-IT" sz="1400" b="1" dirty="0" err="1" smtClean="0">
                <a:solidFill>
                  <a:schemeClr val="accent1">
                    <a:lumMod val="75000"/>
                  </a:schemeClr>
                </a:solidFill>
              </a:rPr>
              <a:t>method</a:t>
            </a:r>
            <a:r>
              <a:rPr lang="it-IT" sz="1400" b="1" dirty="0" smtClean="0">
                <a:solidFill>
                  <a:schemeClr val="accent1">
                    <a:lumMod val="75000"/>
                  </a:schemeClr>
                </a:solidFill>
              </a:rPr>
              <a:t> and </a:t>
            </a:r>
            <a:r>
              <a:rPr lang="it-IT" sz="1400" b="1" dirty="0" err="1" smtClean="0">
                <a:solidFill>
                  <a:schemeClr val="accent1">
                    <a:lumMod val="75000"/>
                  </a:schemeClr>
                </a:solidFill>
              </a:rPr>
              <a:t>results</a:t>
            </a:r>
            <a:endParaRPr lang="en-US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530575" y="2755900"/>
            <a:ext cx="490871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The </a:t>
            </a:r>
            <a:r>
              <a:rPr lang="it-IT" dirty="0" err="1" smtClean="0"/>
              <a:t>black</a:t>
            </a:r>
            <a:r>
              <a:rPr lang="it-IT" dirty="0" smtClean="0"/>
              <a:t> </a:t>
            </a:r>
            <a:r>
              <a:rPr lang="it-IT" dirty="0" err="1" smtClean="0"/>
              <a:t>arrows</a:t>
            </a:r>
            <a:r>
              <a:rPr lang="it-IT" dirty="0" smtClean="0"/>
              <a:t> indicate the </a:t>
            </a:r>
            <a:r>
              <a:rPr lang="it-IT" dirty="0" err="1" smtClean="0"/>
              <a:t>strain</a:t>
            </a:r>
            <a:r>
              <a:rPr lang="it-IT" dirty="0" smtClean="0"/>
              <a:t> </a:t>
            </a:r>
            <a:r>
              <a:rPr lang="it-IT" dirty="0" err="1" smtClean="0"/>
              <a:t>rates</a:t>
            </a:r>
            <a:r>
              <a:rPr lang="it-IT" dirty="0" smtClean="0"/>
              <a:t>, the </a:t>
            </a:r>
            <a:r>
              <a:rPr lang="it-IT" dirty="0" err="1" smtClean="0"/>
              <a:t>purple</a:t>
            </a:r>
            <a:r>
              <a:rPr lang="it-IT" dirty="0" smtClean="0"/>
              <a:t> </a:t>
            </a:r>
            <a:r>
              <a:rPr lang="it-IT" dirty="0" err="1" smtClean="0"/>
              <a:t>ones</a:t>
            </a:r>
            <a:r>
              <a:rPr lang="it-IT" dirty="0" smtClean="0"/>
              <a:t>  </a:t>
            </a:r>
            <a:r>
              <a:rPr lang="it-IT" dirty="0" err="1" smtClean="0"/>
              <a:t>refer</a:t>
            </a:r>
            <a:r>
              <a:rPr lang="it-IT" dirty="0" smtClean="0"/>
              <a:t> to some </a:t>
            </a:r>
            <a:r>
              <a:rPr lang="it-IT" dirty="0" err="1" smtClean="0"/>
              <a:t>relevant</a:t>
            </a:r>
            <a:r>
              <a:rPr lang="it-IT" dirty="0" smtClean="0"/>
              <a:t> </a:t>
            </a:r>
            <a:r>
              <a:rPr lang="it-IT" dirty="0" err="1" smtClean="0"/>
              <a:t>tectonic</a:t>
            </a:r>
            <a:r>
              <a:rPr lang="it-IT" dirty="0" smtClean="0"/>
              <a:t> </a:t>
            </a:r>
            <a:r>
              <a:rPr lang="it-IT" dirty="0" err="1" smtClean="0"/>
              <a:t>lineament</a:t>
            </a:r>
            <a:r>
              <a:rPr lang="it-IT" dirty="0" smtClean="0"/>
              <a:t> </a:t>
            </a:r>
            <a:endParaRPr lang="it-IT" dirty="0"/>
          </a:p>
        </p:txBody>
      </p:sp>
      <p:sp>
        <p:nvSpPr>
          <p:cNvPr id="20" name="CasellaDiTesto 19"/>
          <p:cNvSpPr txBox="1"/>
          <p:nvPr/>
        </p:nvSpPr>
        <p:spPr>
          <a:xfrm>
            <a:off x="603163" y="3035052"/>
            <a:ext cx="2208021" cy="366789"/>
          </a:xfrm>
          <a:prstGeom prst="rect">
            <a:avLst/>
          </a:prstGeom>
          <a:noFill/>
        </p:spPr>
        <p:txBody>
          <a:bodyPr wrap="none" lIns="43202" tIns="21601" rIns="43202" bIns="21601" rtlCol="0">
            <a:spAutoFit/>
          </a:bodyPr>
          <a:lstStyle/>
          <a:p>
            <a:r>
              <a:rPr lang="en-GB" sz="600" dirty="0" err="1" smtClean="0"/>
              <a:t>Istituto</a:t>
            </a:r>
            <a:r>
              <a:rPr lang="en-GB" sz="600" dirty="0" smtClean="0"/>
              <a:t> </a:t>
            </a:r>
            <a:r>
              <a:rPr lang="en-GB" sz="600" dirty="0" err="1" smtClean="0"/>
              <a:t>Nazionale</a:t>
            </a:r>
            <a:r>
              <a:rPr lang="en-GB" sz="600" dirty="0" smtClean="0"/>
              <a:t> di </a:t>
            </a:r>
            <a:r>
              <a:rPr lang="en-GB" sz="600" dirty="0" err="1" smtClean="0"/>
              <a:t>Oceanografia</a:t>
            </a:r>
            <a:r>
              <a:rPr lang="en-GB" sz="600" dirty="0" smtClean="0"/>
              <a:t> e di </a:t>
            </a:r>
            <a:r>
              <a:rPr lang="en-GB" sz="600" dirty="0" err="1" smtClean="0"/>
              <a:t>Geofisica</a:t>
            </a:r>
            <a:r>
              <a:rPr lang="en-GB" sz="600" dirty="0" smtClean="0"/>
              <a:t> </a:t>
            </a:r>
            <a:r>
              <a:rPr lang="en-GB" sz="600" dirty="0" err="1" smtClean="0"/>
              <a:t>Sperimentale</a:t>
            </a:r>
            <a:r>
              <a:rPr lang="en-GB" sz="600" dirty="0" smtClean="0"/>
              <a:t> –OGS</a:t>
            </a:r>
          </a:p>
          <a:p>
            <a:r>
              <a:rPr lang="en-GB" sz="600" dirty="0" smtClean="0"/>
              <a:t>National Institute of Oceanography and Applied Geophysics -OGS </a:t>
            </a:r>
            <a:endParaRPr lang="en-GB" sz="600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55898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/>
          <p:cNvSpPr/>
          <p:nvPr/>
        </p:nvSpPr>
        <p:spPr>
          <a:xfrm>
            <a:off x="155529" y="320262"/>
            <a:ext cx="5351500" cy="720732"/>
          </a:xfrm>
          <a:prstGeom prst="rect">
            <a:avLst/>
          </a:prstGeom>
        </p:spPr>
        <p:txBody>
          <a:bodyPr wrap="square" lIns="43202" tIns="21601" rIns="43202" bIns="21601">
            <a:spAutoFit/>
          </a:bodyPr>
          <a:lstStyle/>
          <a:p>
            <a:r>
              <a:rPr lang="en-GB" sz="1100" b="1" dirty="0">
                <a:solidFill>
                  <a:schemeClr val="accent1">
                    <a:lumMod val="50000"/>
                  </a:schemeClr>
                </a:solidFill>
              </a:rPr>
              <a:t>Input</a:t>
            </a:r>
            <a:r>
              <a:rPr lang="en-GB" sz="1100" dirty="0">
                <a:solidFill>
                  <a:schemeClr val="accent1">
                    <a:lumMod val="50000"/>
                  </a:schemeClr>
                </a:solidFill>
              </a:rPr>
              <a:t>: the </a:t>
            </a:r>
            <a:r>
              <a:rPr lang="en-GB" sz="1100" i="1" dirty="0">
                <a:solidFill>
                  <a:schemeClr val="accent1">
                    <a:lumMod val="50000"/>
                  </a:schemeClr>
                </a:solidFill>
              </a:rPr>
              <a:t>d</a:t>
            </a:r>
            <a:r>
              <a:rPr lang="en-GB" sz="1100" i="1" baseline="-25000" dirty="0">
                <a:solidFill>
                  <a:schemeClr val="accent1">
                    <a:lumMod val="50000"/>
                  </a:schemeClr>
                </a:solidFill>
              </a:rPr>
              <a:t>i</a:t>
            </a:r>
            <a:r>
              <a:rPr lang="en-GB" sz="1100" dirty="0">
                <a:solidFill>
                  <a:schemeClr val="accent1">
                    <a:lumMod val="50000"/>
                  </a:schemeClr>
                </a:solidFill>
              </a:rPr>
              <a:t> values (velocity  and errors in E-W and N-S directions) in the locations, </a:t>
            </a:r>
            <a:r>
              <a:rPr lang="en-GB" sz="1100" i="1" dirty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en-GB" sz="1100" i="1" dirty="0" err="1">
                <a:solidFill>
                  <a:schemeClr val="accent1">
                    <a:lumMod val="50000"/>
                  </a:schemeClr>
                </a:solidFill>
              </a:rPr>
              <a:t>x,y</a:t>
            </a:r>
            <a:r>
              <a:rPr lang="en-GB" sz="1100" i="1" dirty="0">
                <a:solidFill>
                  <a:schemeClr val="accent1">
                    <a:lumMod val="50000"/>
                  </a:schemeClr>
                </a:solidFill>
              </a:rPr>
              <a:t>)</a:t>
            </a:r>
            <a:r>
              <a:rPr lang="en-GB" sz="1100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r>
              <a:rPr lang="en-GB" sz="1100" b="1" dirty="0">
                <a:solidFill>
                  <a:schemeClr val="accent1">
                    <a:lumMod val="50000"/>
                  </a:schemeClr>
                </a:solidFill>
              </a:rPr>
              <a:t>Method</a:t>
            </a:r>
            <a:r>
              <a:rPr lang="en-GB" sz="1100" i="1" dirty="0">
                <a:solidFill>
                  <a:schemeClr val="accent1">
                    <a:lumMod val="50000"/>
                  </a:schemeClr>
                </a:solidFill>
              </a:rPr>
              <a:t>: Delaunay triangulation </a:t>
            </a:r>
            <a:r>
              <a:rPr lang="en-GB" sz="1100" dirty="0">
                <a:solidFill>
                  <a:schemeClr val="accent1">
                    <a:lumMod val="50000"/>
                  </a:schemeClr>
                </a:solidFill>
              </a:rPr>
              <a:t>of </a:t>
            </a:r>
            <a:r>
              <a:rPr lang="en-GB" sz="1100" i="1" dirty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en-GB" sz="1100" i="1" dirty="0" err="1">
                <a:solidFill>
                  <a:schemeClr val="accent1">
                    <a:lumMod val="50000"/>
                  </a:schemeClr>
                </a:solidFill>
              </a:rPr>
              <a:t>x,y</a:t>
            </a:r>
            <a:r>
              <a:rPr lang="en-GB" sz="1100" i="1" dirty="0">
                <a:solidFill>
                  <a:schemeClr val="accent1">
                    <a:lumMod val="50000"/>
                  </a:schemeClr>
                </a:solidFill>
              </a:rPr>
              <a:t>)</a:t>
            </a:r>
            <a:r>
              <a:rPr lang="en-GB" sz="11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1100" dirty="0" err="1">
                <a:solidFill>
                  <a:schemeClr val="accent1">
                    <a:lumMod val="50000"/>
                  </a:schemeClr>
                </a:solidFill>
              </a:rPr>
              <a:t>yelding</a:t>
            </a:r>
            <a:r>
              <a:rPr lang="en-GB" sz="1100" dirty="0">
                <a:solidFill>
                  <a:schemeClr val="accent1">
                    <a:lumMod val="50000"/>
                  </a:schemeClr>
                </a:solidFill>
              </a:rPr>
              <a:t> the surface </a:t>
            </a:r>
            <a:r>
              <a:rPr lang="en-GB" sz="1100" i="1" dirty="0">
                <a:solidFill>
                  <a:schemeClr val="accent1">
                    <a:lumMod val="50000"/>
                  </a:schemeClr>
                </a:solidFill>
              </a:rPr>
              <a:t>F(</a:t>
            </a:r>
            <a:r>
              <a:rPr lang="en-GB" sz="1100" i="1" dirty="0" err="1">
                <a:solidFill>
                  <a:schemeClr val="accent1">
                    <a:lumMod val="50000"/>
                  </a:schemeClr>
                </a:solidFill>
              </a:rPr>
              <a:t>x,y</a:t>
            </a:r>
            <a:r>
              <a:rPr lang="en-GB" sz="1100" i="1" dirty="0">
                <a:solidFill>
                  <a:schemeClr val="accent1">
                    <a:lumMod val="50000"/>
                  </a:schemeClr>
                </a:solidFill>
              </a:rPr>
              <a:t>)=d</a:t>
            </a:r>
            <a:r>
              <a:rPr lang="en-GB" sz="1100" dirty="0">
                <a:solidFill>
                  <a:schemeClr val="accent1">
                    <a:lumMod val="50000"/>
                  </a:schemeClr>
                </a:solidFill>
              </a:rPr>
              <a:t>. </a:t>
            </a:r>
          </a:p>
          <a:p>
            <a:r>
              <a:rPr lang="en-GB" sz="1100" i="1" dirty="0">
                <a:solidFill>
                  <a:schemeClr val="accent1">
                    <a:lumMod val="50000"/>
                  </a:schemeClr>
                </a:solidFill>
              </a:rPr>
              <a:t>F</a:t>
            </a:r>
            <a:r>
              <a:rPr lang="en-GB" sz="1100" dirty="0">
                <a:solidFill>
                  <a:schemeClr val="accent1">
                    <a:lumMod val="50000"/>
                  </a:schemeClr>
                </a:solidFill>
              </a:rPr>
              <a:t> is the interpolating function used to asses unknown values of </a:t>
            </a:r>
            <a:r>
              <a:rPr lang="en-GB" sz="1100" i="1" dirty="0">
                <a:solidFill>
                  <a:schemeClr val="accent1">
                    <a:lumMod val="50000"/>
                  </a:schemeClr>
                </a:solidFill>
              </a:rPr>
              <a:t>d</a:t>
            </a:r>
            <a:r>
              <a:rPr lang="en-GB" sz="1100" i="1" baseline="-25000" dirty="0">
                <a:solidFill>
                  <a:schemeClr val="accent1">
                    <a:lumMod val="50000"/>
                  </a:schemeClr>
                </a:solidFill>
              </a:rPr>
              <a:t>i</a:t>
            </a:r>
            <a:r>
              <a:rPr lang="en-GB" sz="1100" dirty="0">
                <a:solidFill>
                  <a:schemeClr val="accent1">
                    <a:lumMod val="50000"/>
                  </a:schemeClr>
                </a:solidFill>
              </a:rPr>
              <a:t> at whatever location </a:t>
            </a:r>
            <a:r>
              <a:rPr lang="en-GB" sz="1100" i="1" dirty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en-GB" sz="1100" i="1" dirty="0" err="1">
                <a:solidFill>
                  <a:schemeClr val="accent1">
                    <a:lumMod val="50000"/>
                  </a:schemeClr>
                </a:solidFill>
              </a:rPr>
              <a:t>x</a:t>
            </a:r>
            <a:r>
              <a:rPr lang="en-GB" sz="1100" i="1" baseline="-25000" dirty="0" err="1">
                <a:solidFill>
                  <a:schemeClr val="accent1">
                    <a:lumMod val="50000"/>
                  </a:schemeClr>
                </a:solidFill>
              </a:rPr>
              <a:t>i</a:t>
            </a:r>
            <a:r>
              <a:rPr lang="en-GB" sz="1100" i="1" dirty="0" err="1">
                <a:solidFill>
                  <a:schemeClr val="accent1">
                    <a:lumMod val="50000"/>
                  </a:schemeClr>
                </a:solidFill>
              </a:rPr>
              <a:t>,y</a:t>
            </a:r>
            <a:r>
              <a:rPr lang="en-GB" sz="1100" i="1" baseline="-25000" dirty="0" err="1">
                <a:solidFill>
                  <a:schemeClr val="accent1">
                    <a:lumMod val="50000"/>
                  </a:schemeClr>
                </a:solidFill>
              </a:rPr>
              <a:t>i</a:t>
            </a:r>
            <a:r>
              <a:rPr lang="en-GB" sz="1100" i="1" dirty="0">
                <a:solidFill>
                  <a:schemeClr val="accent1">
                    <a:lumMod val="50000"/>
                  </a:schemeClr>
                </a:solidFill>
              </a:rPr>
              <a:t>)</a:t>
            </a:r>
            <a:r>
              <a:rPr lang="en-GB" sz="1100" dirty="0">
                <a:solidFill>
                  <a:schemeClr val="accent1">
                    <a:lumMod val="50000"/>
                  </a:schemeClr>
                </a:solidFill>
              </a:rPr>
              <a:t> (De Berg et al., 2008; </a:t>
            </a:r>
            <a:r>
              <a:rPr lang="en-GB" sz="1100" u="sng" dirty="0">
                <a:solidFill>
                  <a:schemeClr val="accent1">
                    <a:lumMod val="50000"/>
                  </a:schemeClr>
                </a:solidFill>
                <a:hlinkClick r:id="rId3"/>
              </a:rPr>
              <a:t>http://mathworld.wolfram.com/DelaunayTriangulation.html</a:t>
            </a:r>
            <a:r>
              <a:rPr lang="en-GB" sz="1100" dirty="0">
                <a:solidFill>
                  <a:schemeClr val="accent1">
                    <a:lumMod val="50000"/>
                  </a:schemeClr>
                </a:solidFill>
              </a:rPr>
              <a:t>, 2010).</a:t>
            </a:r>
            <a:endParaRPr lang="it-IT" sz="11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2777" y="1153454"/>
            <a:ext cx="2719238" cy="1728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Connettore 1 8"/>
          <p:cNvCxnSpPr>
            <a:cxnSpLocks noChangeShapeType="1"/>
          </p:cNvCxnSpPr>
          <p:nvPr/>
        </p:nvCxnSpPr>
        <p:spPr bwMode="auto">
          <a:xfrm flipH="1">
            <a:off x="556301" y="3060834"/>
            <a:ext cx="5204738" cy="6375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Connettore 1 11"/>
          <p:cNvCxnSpPr>
            <a:cxnSpLocks noChangeShapeType="1"/>
          </p:cNvCxnSpPr>
          <p:nvPr/>
        </p:nvCxnSpPr>
        <p:spPr bwMode="auto">
          <a:xfrm flipH="1">
            <a:off x="1" y="3060833"/>
            <a:ext cx="311056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3" name="Immagin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72" y="2871316"/>
            <a:ext cx="393154" cy="391787"/>
          </a:xfrm>
          <a:prstGeom prst="rect">
            <a:avLst/>
          </a:prstGeom>
        </p:spPr>
      </p:pic>
      <p:sp>
        <p:nvSpPr>
          <p:cNvPr id="14" name="Freccia a destra 13">
            <a:hlinkClick r:id="rId6" action="ppaction://hlinksldjump"/>
          </p:cNvPr>
          <p:cNvSpPr/>
          <p:nvPr/>
        </p:nvSpPr>
        <p:spPr>
          <a:xfrm>
            <a:off x="5362015" y="2793412"/>
            <a:ext cx="241200" cy="208800"/>
          </a:xfrm>
          <a:prstGeom prst="rightArrow">
            <a:avLst/>
          </a:prstGeom>
          <a:solidFill>
            <a:srgbClr val="CCFFFF">
              <a:alpha val="69804"/>
            </a:srgbClr>
          </a:solidFill>
          <a:ln w="19050">
            <a:solidFill>
              <a:schemeClr val="accent5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lIns="43205" tIns="21603" rIns="43205" bIns="21603">
            <a:spAutoFit/>
          </a:bodyPr>
          <a:lstStyle/>
          <a:p>
            <a:pPr algn="ctr">
              <a:spcBef>
                <a:spcPct val="50000"/>
              </a:spcBef>
            </a:pPr>
            <a:endParaRPr lang="it-IT">
              <a:solidFill>
                <a:schemeClr val="tx1"/>
              </a:solidFill>
            </a:endParaRPr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607" y="1173538"/>
            <a:ext cx="1221058" cy="120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87569" y="2364742"/>
            <a:ext cx="248681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With Delaunay triangulation, no point of the data set is inside the circumcircle of any resulting triangle. </a:t>
            </a:r>
            <a:endParaRPr lang="it-IT" sz="1000" dirty="0"/>
          </a:p>
        </p:txBody>
      </p:sp>
      <p:sp>
        <p:nvSpPr>
          <p:cNvPr id="16" name="Rettangolo 15"/>
          <p:cNvSpPr/>
          <p:nvPr/>
        </p:nvSpPr>
        <p:spPr>
          <a:xfrm>
            <a:off x="4948286" y="3040593"/>
            <a:ext cx="82586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>
                <a:solidFill>
                  <a:srgbClr val="0070C0"/>
                </a:solidFill>
              </a:rPr>
              <a:t>EGU21-10111</a:t>
            </a:r>
          </a:p>
        </p:txBody>
      </p:sp>
      <p:sp>
        <p:nvSpPr>
          <p:cNvPr id="17" name="Right Arrow 12">
            <a:hlinkClick r:id="rId8" action="ppaction://hlinksldjump"/>
          </p:cNvPr>
          <p:cNvSpPr/>
          <p:nvPr/>
        </p:nvSpPr>
        <p:spPr>
          <a:xfrm rot="16200000">
            <a:off x="5531297" y="38396"/>
            <a:ext cx="185694" cy="226162"/>
          </a:xfrm>
          <a:prstGeom prst="rightArrow">
            <a:avLst>
              <a:gd name="adj1" fmla="val 80037"/>
              <a:gd name="adj2" fmla="val 50000"/>
            </a:avLst>
          </a:prstGeom>
          <a:solidFill>
            <a:srgbClr val="FFC000">
              <a:alpha val="69804"/>
            </a:srgbClr>
          </a:solidFill>
          <a:ln w="19050">
            <a:solidFill>
              <a:schemeClr val="accent5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lIns="43205" tIns="21603" rIns="43205" bIns="21603">
            <a:spAutoFit/>
          </a:bodyPr>
          <a:lstStyle/>
          <a:p>
            <a:pPr algn="ctr">
              <a:spcBef>
                <a:spcPct val="50000"/>
              </a:spcBef>
            </a:pPr>
            <a:endParaRPr lang="en-GB">
              <a:solidFill>
                <a:schemeClr val="tx1"/>
              </a:solidFill>
            </a:endParaRP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13115" y="63876"/>
            <a:ext cx="5761038" cy="228006"/>
          </a:xfrm>
          <a:prstGeom prst="rect">
            <a:avLst/>
          </a:prstGeom>
        </p:spPr>
        <p:txBody>
          <a:bodyPr vert="horz" lIns="43202" tIns="21601" rIns="43202" bIns="2160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1400" b="1" dirty="0" smtClean="0">
                <a:solidFill>
                  <a:schemeClr val="accent1">
                    <a:lumMod val="75000"/>
                  </a:schemeClr>
                </a:solidFill>
              </a:rPr>
              <a:t>5. </a:t>
            </a:r>
            <a:r>
              <a:rPr lang="nl-NL" sz="1400" b="1" dirty="0">
                <a:solidFill>
                  <a:schemeClr val="accent1">
                    <a:lumMod val="75000"/>
                  </a:schemeClr>
                </a:solidFill>
              </a:rPr>
              <a:t>The </a:t>
            </a:r>
            <a:r>
              <a:rPr lang="it-IT" sz="1400" b="1" dirty="0" err="1" smtClean="0">
                <a:solidFill>
                  <a:schemeClr val="accent1">
                    <a:lumMod val="75000"/>
                  </a:schemeClr>
                </a:solidFill>
              </a:rPr>
              <a:t>method</a:t>
            </a:r>
            <a:r>
              <a:rPr lang="it-IT" sz="1400" b="1" dirty="0" smtClean="0">
                <a:solidFill>
                  <a:schemeClr val="accent1">
                    <a:lumMod val="75000"/>
                  </a:schemeClr>
                </a:solidFill>
              </a:rPr>
              <a:t> and </a:t>
            </a:r>
            <a:r>
              <a:rPr lang="it-IT" sz="1400" b="1" dirty="0" err="1" smtClean="0">
                <a:solidFill>
                  <a:schemeClr val="accent1">
                    <a:lumMod val="75000"/>
                  </a:schemeClr>
                </a:solidFill>
              </a:rPr>
              <a:t>results</a:t>
            </a:r>
            <a:endParaRPr lang="en-US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603163" y="3035052"/>
            <a:ext cx="2208021" cy="366789"/>
          </a:xfrm>
          <a:prstGeom prst="rect">
            <a:avLst/>
          </a:prstGeom>
          <a:noFill/>
        </p:spPr>
        <p:txBody>
          <a:bodyPr wrap="none" lIns="43202" tIns="21601" rIns="43202" bIns="21601" rtlCol="0">
            <a:spAutoFit/>
          </a:bodyPr>
          <a:lstStyle/>
          <a:p>
            <a:r>
              <a:rPr lang="en-GB" sz="600" dirty="0" err="1" smtClean="0"/>
              <a:t>Istituto</a:t>
            </a:r>
            <a:r>
              <a:rPr lang="en-GB" sz="600" dirty="0" smtClean="0"/>
              <a:t> </a:t>
            </a:r>
            <a:r>
              <a:rPr lang="en-GB" sz="600" dirty="0" err="1" smtClean="0"/>
              <a:t>Nazionale</a:t>
            </a:r>
            <a:r>
              <a:rPr lang="en-GB" sz="600" dirty="0" smtClean="0"/>
              <a:t> di </a:t>
            </a:r>
            <a:r>
              <a:rPr lang="en-GB" sz="600" dirty="0" err="1" smtClean="0"/>
              <a:t>Oceanografia</a:t>
            </a:r>
            <a:r>
              <a:rPr lang="en-GB" sz="600" dirty="0" smtClean="0"/>
              <a:t> e di </a:t>
            </a:r>
            <a:r>
              <a:rPr lang="en-GB" sz="600" dirty="0" err="1" smtClean="0"/>
              <a:t>Geofisica</a:t>
            </a:r>
            <a:r>
              <a:rPr lang="en-GB" sz="600" dirty="0" smtClean="0"/>
              <a:t> </a:t>
            </a:r>
            <a:r>
              <a:rPr lang="en-GB" sz="600" dirty="0" err="1" smtClean="0"/>
              <a:t>Sperimentale</a:t>
            </a:r>
            <a:r>
              <a:rPr lang="en-GB" sz="600" dirty="0" smtClean="0"/>
              <a:t> –OGS</a:t>
            </a:r>
          </a:p>
          <a:p>
            <a:r>
              <a:rPr lang="en-GB" sz="600" dirty="0" smtClean="0"/>
              <a:t>National Institute of Oceanography and Applied Geophysics -OGS </a:t>
            </a:r>
            <a:endParaRPr lang="en-GB" sz="600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45810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31574" y="133826"/>
            <a:ext cx="3504923" cy="1444007"/>
          </a:xfrm>
          <a:prstGeom prst="rect">
            <a:avLst/>
          </a:prstGeom>
        </p:spPr>
        <p:txBody>
          <a:bodyPr wrap="square" lIns="43202" tIns="21601" rIns="43202" bIns="21601">
            <a:spAutoFit/>
          </a:bodyPr>
          <a:lstStyle/>
          <a:p>
            <a:r>
              <a:rPr lang="nl-NL" sz="1400" b="1" dirty="0" smtClean="0">
                <a:solidFill>
                  <a:schemeClr val="accent1">
                    <a:lumMod val="75000"/>
                  </a:schemeClr>
                </a:solidFill>
              </a:rPr>
              <a:t>1. The </a:t>
            </a:r>
            <a:r>
              <a:rPr lang="nl-NL" sz="1400" b="1" dirty="0">
                <a:solidFill>
                  <a:schemeClr val="accent1">
                    <a:lumMod val="75000"/>
                  </a:schemeClr>
                </a:solidFill>
              </a:rPr>
              <a:t>reasons for a geodetic study</a:t>
            </a:r>
            <a:endParaRPr lang="en-GB" sz="14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1100" dirty="0" smtClean="0">
                <a:solidFill>
                  <a:schemeClr val="accent1">
                    <a:lumMod val="50000"/>
                  </a:schemeClr>
                </a:solidFill>
              </a:rPr>
              <a:t>Earthquakes, inducing shear</a:t>
            </a:r>
            <a:r>
              <a:rPr lang="en-US" sz="1100" dirty="0">
                <a:solidFill>
                  <a:schemeClr val="accent1">
                    <a:lumMod val="50000"/>
                  </a:schemeClr>
                </a:solidFill>
              </a:rPr>
              <a:t>, compression, or tension in the </a:t>
            </a:r>
            <a:r>
              <a:rPr lang="en-US" sz="1100" dirty="0" smtClean="0">
                <a:solidFill>
                  <a:schemeClr val="accent1">
                    <a:lumMod val="50000"/>
                  </a:schemeClr>
                </a:solidFill>
              </a:rPr>
              <a:t>ground associated with travelling waves, as well as </a:t>
            </a:r>
            <a:r>
              <a:rPr lang="it-IT" sz="1100" dirty="0">
                <a:solidFill>
                  <a:schemeClr val="accent1">
                    <a:lumMod val="50000"/>
                  </a:schemeClr>
                </a:solidFill>
              </a:rPr>
              <a:t>large </a:t>
            </a:r>
            <a:r>
              <a:rPr lang="it-IT" sz="1100" dirty="0" err="1">
                <a:solidFill>
                  <a:schemeClr val="accent1">
                    <a:lumMod val="50000"/>
                  </a:schemeClr>
                </a:solidFill>
              </a:rPr>
              <a:t>permanent</a:t>
            </a:r>
            <a:r>
              <a:rPr lang="it-IT" sz="11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1100" dirty="0" err="1">
                <a:solidFill>
                  <a:schemeClr val="accent1">
                    <a:lumMod val="50000"/>
                  </a:schemeClr>
                </a:solidFill>
              </a:rPr>
              <a:t>soil</a:t>
            </a:r>
            <a:r>
              <a:rPr lang="it-IT" sz="11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1100" dirty="0" err="1">
                <a:solidFill>
                  <a:schemeClr val="accent1">
                    <a:lumMod val="50000"/>
                  </a:schemeClr>
                </a:solidFill>
              </a:rPr>
              <a:t>deformations</a:t>
            </a:r>
            <a:r>
              <a:rPr lang="it-IT" sz="11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1100" dirty="0" err="1">
                <a:solidFill>
                  <a:schemeClr val="accent1">
                    <a:lumMod val="50000"/>
                  </a:schemeClr>
                </a:solidFill>
              </a:rPr>
              <a:t>produced</a:t>
            </a:r>
            <a:r>
              <a:rPr lang="it-IT" sz="1100" dirty="0">
                <a:solidFill>
                  <a:schemeClr val="accent1">
                    <a:lumMod val="50000"/>
                  </a:schemeClr>
                </a:solidFill>
              </a:rPr>
              <a:t> by fault </a:t>
            </a:r>
            <a:r>
              <a:rPr lang="it-IT" sz="1100" dirty="0" err="1" smtClean="0">
                <a:solidFill>
                  <a:schemeClr val="accent1">
                    <a:lumMod val="50000"/>
                  </a:schemeClr>
                </a:solidFill>
              </a:rPr>
              <a:t>displacements</a:t>
            </a:r>
            <a:r>
              <a:rPr lang="it-IT" sz="1100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it-IT" sz="1100" dirty="0" err="1" smtClean="0">
                <a:solidFill>
                  <a:schemeClr val="accent1">
                    <a:lumMod val="50000"/>
                  </a:schemeClr>
                </a:solidFill>
              </a:rPr>
              <a:t>landslides</a:t>
            </a:r>
            <a:r>
              <a:rPr lang="it-IT" sz="11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it-IT" sz="1100" dirty="0" err="1">
                <a:solidFill>
                  <a:schemeClr val="accent1">
                    <a:lumMod val="50000"/>
                  </a:schemeClr>
                </a:solidFill>
              </a:rPr>
              <a:t>liquefaction</a:t>
            </a:r>
            <a:r>
              <a:rPr lang="it-IT" sz="1100" dirty="0">
                <a:solidFill>
                  <a:schemeClr val="accent1">
                    <a:lumMod val="50000"/>
                  </a:schemeClr>
                </a:solidFill>
              </a:rPr>
              <a:t> of </a:t>
            </a:r>
            <a:r>
              <a:rPr lang="it-IT" sz="1100" dirty="0" err="1">
                <a:solidFill>
                  <a:schemeClr val="accent1">
                    <a:lumMod val="50000"/>
                  </a:schemeClr>
                </a:solidFill>
              </a:rPr>
              <a:t>sandy</a:t>
            </a:r>
            <a:r>
              <a:rPr lang="it-IT" sz="11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1100" dirty="0" err="1" smtClean="0">
                <a:solidFill>
                  <a:schemeClr val="accent1">
                    <a:lumMod val="50000"/>
                  </a:schemeClr>
                </a:solidFill>
              </a:rPr>
              <a:t>soils</a:t>
            </a:r>
            <a:r>
              <a:rPr lang="en-US" sz="1100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US" sz="1100" dirty="0">
                <a:solidFill>
                  <a:schemeClr val="accent1">
                    <a:lumMod val="50000"/>
                  </a:schemeClr>
                </a:solidFill>
              </a:rPr>
              <a:t>can strongly affect buried infrastructures, like pipelines, depending on the relative orientation of the  pipeline and the </a:t>
            </a:r>
            <a:r>
              <a:rPr lang="en-US" sz="1100" dirty="0" smtClean="0">
                <a:solidFill>
                  <a:schemeClr val="accent1">
                    <a:lumMod val="50000"/>
                  </a:schemeClr>
                </a:solidFill>
              </a:rPr>
              <a:t>fault (</a:t>
            </a:r>
            <a:r>
              <a:rPr lang="en-US" sz="1100" dirty="0">
                <a:solidFill>
                  <a:schemeClr val="accent1">
                    <a:lumMod val="50000"/>
                  </a:schemeClr>
                </a:solidFill>
              </a:rPr>
              <a:t>O’Rourke and Liu, </a:t>
            </a:r>
            <a:r>
              <a:rPr lang="en-US" sz="1100" dirty="0" smtClean="0">
                <a:solidFill>
                  <a:schemeClr val="accent1">
                    <a:lumMod val="50000"/>
                  </a:schemeClr>
                </a:solidFill>
              </a:rPr>
              <a:t>1999; Ballantyne</a:t>
            </a:r>
            <a:r>
              <a:rPr lang="en-US" sz="11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US" sz="1100" dirty="0" smtClean="0">
                <a:solidFill>
                  <a:schemeClr val="accent1">
                    <a:lumMod val="50000"/>
                  </a:schemeClr>
                </a:solidFill>
              </a:rPr>
              <a:t>2008).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7953" y="396370"/>
            <a:ext cx="1397774" cy="1762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ttangolo 12"/>
          <p:cNvSpPr/>
          <p:nvPr/>
        </p:nvSpPr>
        <p:spPr>
          <a:xfrm>
            <a:off x="3158670" y="121252"/>
            <a:ext cx="2140695" cy="182123"/>
          </a:xfrm>
          <a:prstGeom prst="rect">
            <a:avLst/>
          </a:prstGeom>
          <a:solidFill>
            <a:schemeClr val="bg1"/>
          </a:solidFill>
        </p:spPr>
        <p:txBody>
          <a:bodyPr wrap="none" lIns="43202" tIns="21601" rIns="43202" bIns="21601">
            <a:spAutoFit/>
          </a:bodyPr>
          <a:lstStyle/>
          <a:p>
            <a:r>
              <a:rPr lang="en-US" b="1" dirty="0"/>
              <a:t>San Francisco, USA; 18</a:t>
            </a:r>
            <a:r>
              <a:rPr lang="en-US" b="1" baseline="30000" dirty="0"/>
              <a:t>th</a:t>
            </a:r>
            <a:r>
              <a:rPr lang="en-US" b="1" dirty="0"/>
              <a:t> April, 1906, M=8.3</a:t>
            </a:r>
          </a:p>
        </p:txBody>
      </p:sp>
      <p:cxnSp>
        <p:nvCxnSpPr>
          <p:cNvPr id="15" name="Connettore 1 14"/>
          <p:cNvCxnSpPr>
            <a:cxnSpLocks noChangeShapeType="1"/>
          </p:cNvCxnSpPr>
          <p:nvPr/>
        </p:nvCxnSpPr>
        <p:spPr bwMode="auto">
          <a:xfrm flipH="1">
            <a:off x="556301" y="3060834"/>
            <a:ext cx="5204738" cy="6375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Connettore 1 15"/>
          <p:cNvCxnSpPr>
            <a:cxnSpLocks noChangeShapeType="1"/>
          </p:cNvCxnSpPr>
          <p:nvPr/>
        </p:nvCxnSpPr>
        <p:spPr bwMode="auto">
          <a:xfrm flipH="1">
            <a:off x="1" y="3060833"/>
            <a:ext cx="311056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7" name="Immagin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72" y="2871316"/>
            <a:ext cx="393154" cy="391787"/>
          </a:xfrm>
          <a:prstGeom prst="rect">
            <a:avLst/>
          </a:prstGeom>
        </p:spPr>
      </p:pic>
      <p:sp>
        <p:nvSpPr>
          <p:cNvPr id="20" name="Rettangolo 19"/>
          <p:cNvSpPr/>
          <p:nvPr/>
        </p:nvSpPr>
        <p:spPr>
          <a:xfrm>
            <a:off x="4948286" y="3040593"/>
            <a:ext cx="82586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>
                <a:solidFill>
                  <a:srgbClr val="0070C0"/>
                </a:solidFill>
              </a:rPr>
              <a:t>EGU21-10111</a:t>
            </a:r>
          </a:p>
        </p:txBody>
      </p:sp>
      <p:sp>
        <p:nvSpPr>
          <p:cNvPr id="21" name="Right Arrow 12">
            <a:hlinkClick r:id="rId6" action="ppaction://hlinksldjump"/>
          </p:cNvPr>
          <p:cNvSpPr/>
          <p:nvPr/>
        </p:nvSpPr>
        <p:spPr>
          <a:xfrm rot="16200000">
            <a:off x="5531297" y="38396"/>
            <a:ext cx="185694" cy="226162"/>
          </a:xfrm>
          <a:prstGeom prst="rightArrow">
            <a:avLst>
              <a:gd name="adj1" fmla="val 80037"/>
              <a:gd name="adj2" fmla="val 50000"/>
            </a:avLst>
          </a:prstGeom>
          <a:solidFill>
            <a:srgbClr val="FFC000">
              <a:alpha val="69804"/>
            </a:srgbClr>
          </a:solidFill>
          <a:ln w="19050">
            <a:solidFill>
              <a:schemeClr val="accent5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lIns="43205" tIns="21603" rIns="43205" bIns="21603">
            <a:spAutoFit/>
          </a:bodyPr>
          <a:lstStyle/>
          <a:p>
            <a:pPr algn="ctr">
              <a:spcBef>
                <a:spcPct val="50000"/>
              </a:spcBef>
            </a:pPr>
            <a:endParaRPr lang="en-GB">
              <a:solidFill>
                <a:schemeClr val="tx1"/>
              </a:solidFill>
            </a:endParaRPr>
          </a:p>
        </p:txBody>
      </p:sp>
      <p:sp>
        <p:nvSpPr>
          <p:cNvPr id="18" name="Freccia a destra 17">
            <a:hlinkClick r:id="rId7" action="ppaction://hlinksldjump"/>
          </p:cNvPr>
          <p:cNvSpPr/>
          <p:nvPr/>
        </p:nvSpPr>
        <p:spPr>
          <a:xfrm>
            <a:off x="5410995" y="2758966"/>
            <a:ext cx="241200" cy="208800"/>
          </a:xfrm>
          <a:prstGeom prst="rightArrow">
            <a:avLst/>
          </a:prstGeom>
          <a:solidFill>
            <a:srgbClr val="CCFFFF">
              <a:alpha val="69804"/>
            </a:srgbClr>
          </a:solidFill>
          <a:ln w="19050">
            <a:solidFill>
              <a:schemeClr val="accent5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lIns="43205" tIns="21603" rIns="43205" bIns="21603">
            <a:spAutoFit/>
          </a:bodyPr>
          <a:lstStyle/>
          <a:p>
            <a:pPr algn="ctr">
              <a:spcBef>
                <a:spcPct val="50000"/>
              </a:spcBef>
            </a:pPr>
            <a:endParaRPr lang="it-IT">
              <a:solidFill>
                <a:schemeClr val="tx1"/>
              </a:solidFill>
            </a:endParaRPr>
          </a:p>
        </p:txBody>
      </p:sp>
      <p:sp>
        <p:nvSpPr>
          <p:cNvPr id="24" name="CasellaDiTesto 23"/>
          <p:cNvSpPr txBox="1"/>
          <p:nvPr/>
        </p:nvSpPr>
        <p:spPr>
          <a:xfrm>
            <a:off x="603163" y="3035052"/>
            <a:ext cx="2208021" cy="366789"/>
          </a:xfrm>
          <a:prstGeom prst="rect">
            <a:avLst/>
          </a:prstGeom>
          <a:noFill/>
        </p:spPr>
        <p:txBody>
          <a:bodyPr wrap="none" lIns="43202" tIns="21601" rIns="43202" bIns="21601" rtlCol="0">
            <a:spAutoFit/>
          </a:bodyPr>
          <a:lstStyle/>
          <a:p>
            <a:r>
              <a:rPr lang="en-GB" sz="600" dirty="0" err="1" smtClean="0"/>
              <a:t>Istituto</a:t>
            </a:r>
            <a:r>
              <a:rPr lang="en-GB" sz="600" dirty="0" smtClean="0"/>
              <a:t> </a:t>
            </a:r>
            <a:r>
              <a:rPr lang="en-GB" sz="600" dirty="0" err="1" smtClean="0"/>
              <a:t>Nazionale</a:t>
            </a:r>
            <a:r>
              <a:rPr lang="en-GB" sz="600" dirty="0" smtClean="0"/>
              <a:t> di </a:t>
            </a:r>
            <a:r>
              <a:rPr lang="en-GB" sz="600" dirty="0" err="1" smtClean="0"/>
              <a:t>Oceanografia</a:t>
            </a:r>
            <a:r>
              <a:rPr lang="en-GB" sz="600" dirty="0" smtClean="0"/>
              <a:t> e di </a:t>
            </a:r>
            <a:r>
              <a:rPr lang="en-GB" sz="600" dirty="0" err="1" smtClean="0"/>
              <a:t>Geofisica</a:t>
            </a:r>
            <a:r>
              <a:rPr lang="en-GB" sz="600" dirty="0" smtClean="0"/>
              <a:t> </a:t>
            </a:r>
            <a:r>
              <a:rPr lang="en-GB" sz="600" dirty="0" err="1" smtClean="0"/>
              <a:t>Sperimentale</a:t>
            </a:r>
            <a:r>
              <a:rPr lang="en-GB" sz="600" dirty="0" smtClean="0"/>
              <a:t> –OGS</a:t>
            </a:r>
          </a:p>
          <a:p>
            <a:r>
              <a:rPr lang="en-GB" sz="600" dirty="0" smtClean="0"/>
              <a:t>National Institute of Oceanography and Applied Geophysics -OGS </a:t>
            </a:r>
            <a:endParaRPr lang="en-GB" sz="600" dirty="0"/>
          </a:p>
          <a:p>
            <a:endParaRPr lang="it-IT" dirty="0"/>
          </a:p>
        </p:txBody>
      </p:sp>
      <p:pic>
        <p:nvPicPr>
          <p:cNvPr id="12" name="Picture 21">
            <a:extLst>
              <a:ext uri="{FF2B5EF4-FFF2-40B4-BE49-F238E27FC236}">
                <a16:creationId xmlns:a16="http://schemas.microsoft.com/office/drawing/2014/main" xmlns="" id="{87AB7AED-F28A-4B47-8D09-CEB56C491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17" y="1719387"/>
            <a:ext cx="1969167" cy="1315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ttangolo 11">
            <a:extLst>
              <a:ext uri="{FF2B5EF4-FFF2-40B4-BE49-F238E27FC236}">
                <a16:creationId xmlns:a16="http://schemas.microsoft.com/office/drawing/2014/main" xmlns="" id="{F30AD450-A6DF-4141-BF25-F4A3EE19CF91}"/>
              </a:ext>
            </a:extLst>
          </p:cNvPr>
          <p:cNvSpPr/>
          <p:nvPr/>
        </p:nvSpPr>
        <p:spPr>
          <a:xfrm>
            <a:off x="2910307" y="2542743"/>
            <a:ext cx="2365420" cy="320623"/>
          </a:xfrm>
          <a:prstGeom prst="rect">
            <a:avLst/>
          </a:prstGeom>
          <a:noFill/>
        </p:spPr>
        <p:txBody>
          <a:bodyPr wrap="square" lIns="43202" tIns="21601" rIns="43202" bIns="21601">
            <a:spAutoFit/>
          </a:bodyPr>
          <a:lstStyle/>
          <a:p>
            <a:r>
              <a:rPr lang="en-US" b="1" dirty="0"/>
              <a:t>L’Aquila, Italy:  6th April, 2009, </a:t>
            </a:r>
            <a:r>
              <a:rPr lang="en-US" b="1" dirty="0" smtClean="0"/>
              <a:t>Mw=6.3</a:t>
            </a:r>
          </a:p>
          <a:p>
            <a:r>
              <a:rPr lang="en-US" b="1" dirty="0"/>
              <a:t>Effects of the </a:t>
            </a:r>
            <a:r>
              <a:rPr lang="en-US" b="1" dirty="0" smtClean="0"/>
              <a:t>fault </a:t>
            </a:r>
            <a:r>
              <a:rPr lang="en-US" b="1" dirty="0"/>
              <a:t>rupture on </a:t>
            </a:r>
            <a:r>
              <a:rPr lang="en-US" b="1" dirty="0" smtClean="0"/>
              <a:t>water </a:t>
            </a:r>
            <a:r>
              <a:rPr lang="en-US" b="1" dirty="0"/>
              <a:t>pipelines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5941959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/>
          <p:cNvSpPr/>
          <p:nvPr/>
        </p:nvSpPr>
        <p:spPr>
          <a:xfrm>
            <a:off x="155529" y="320263"/>
            <a:ext cx="5351500" cy="2582781"/>
          </a:xfrm>
          <a:prstGeom prst="rect">
            <a:avLst/>
          </a:prstGeom>
        </p:spPr>
        <p:txBody>
          <a:bodyPr wrap="square" lIns="43202" tIns="21601" rIns="43202" bIns="21601">
            <a:spAutoFit/>
          </a:bodyPr>
          <a:lstStyle/>
          <a:p>
            <a:r>
              <a:rPr lang="en-US" sz="1100" dirty="0">
                <a:solidFill>
                  <a:schemeClr val="accent1">
                    <a:lumMod val="50000"/>
                  </a:schemeClr>
                </a:solidFill>
              </a:rPr>
              <a:t>We interpolated the data on 49 points, spaced </a:t>
            </a:r>
            <a:r>
              <a:rPr lang="it-IT" sz="1100" dirty="0">
                <a:solidFill>
                  <a:schemeClr val="accent1">
                    <a:lumMod val="50000"/>
                  </a:schemeClr>
                </a:solidFill>
              </a:rPr>
              <a:t>20 km (minimum </a:t>
            </a:r>
            <a:r>
              <a:rPr lang="it-IT" sz="1100" dirty="0" err="1">
                <a:solidFill>
                  <a:schemeClr val="accent1">
                    <a:lumMod val="50000"/>
                  </a:schemeClr>
                </a:solidFill>
              </a:rPr>
              <a:t>possible</a:t>
            </a:r>
            <a:r>
              <a:rPr lang="it-IT" sz="1100" dirty="0">
                <a:solidFill>
                  <a:schemeClr val="accent1">
                    <a:lumMod val="50000"/>
                  </a:schemeClr>
                </a:solidFill>
              </a:rPr>
              <a:t>, due to the data </a:t>
            </a:r>
            <a:r>
              <a:rPr lang="it-IT" sz="1100" dirty="0" err="1">
                <a:solidFill>
                  <a:schemeClr val="accent1">
                    <a:lumMod val="50000"/>
                  </a:schemeClr>
                </a:solidFill>
              </a:rPr>
              <a:t>spacing</a:t>
            </a:r>
            <a:r>
              <a:rPr lang="it-IT" sz="1100" dirty="0">
                <a:solidFill>
                  <a:schemeClr val="accent1">
                    <a:lumMod val="50000"/>
                  </a:schemeClr>
                </a:solidFill>
              </a:rPr>
              <a:t>) </a:t>
            </a:r>
            <a:r>
              <a:rPr lang="it-IT" sz="1100" dirty="0" err="1">
                <a:solidFill>
                  <a:schemeClr val="accent1">
                    <a:lumMod val="50000"/>
                  </a:schemeClr>
                </a:solidFill>
              </a:rPr>
              <a:t>following</a:t>
            </a:r>
            <a:r>
              <a:rPr lang="it-IT" sz="11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1100" dirty="0" err="1">
                <a:solidFill>
                  <a:schemeClr val="accent1">
                    <a:lumMod val="50000"/>
                  </a:schemeClr>
                </a:solidFill>
              </a:rPr>
              <a:t>two</a:t>
            </a:r>
            <a:r>
              <a:rPr lang="it-IT" sz="11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1100" dirty="0" err="1">
                <a:solidFill>
                  <a:schemeClr val="accent1">
                    <a:lumMod val="50000"/>
                  </a:schemeClr>
                </a:solidFill>
              </a:rPr>
              <a:t>approaches</a:t>
            </a:r>
            <a:r>
              <a:rPr lang="it-IT" sz="1100" dirty="0">
                <a:solidFill>
                  <a:schemeClr val="accent1">
                    <a:lumMod val="50000"/>
                  </a:schemeClr>
                </a:solidFill>
              </a:rPr>
              <a:t>:</a:t>
            </a:r>
            <a:endParaRPr lang="en-GB" sz="1100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GB" sz="11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GB" sz="1100" b="1" dirty="0" smtClean="0">
                <a:solidFill>
                  <a:schemeClr val="accent1">
                    <a:lumMod val="50000"/>
                  </a:schemeClr>
                </a:solidFill>
              </a:rPr>
              <a:t>A. First </a:t>
            </a:r>
            <a:r>
              <a:rPr lang="en-GB" sz="1100" b="1" dirty="0">
                <a:solidFill>
                  <a:schemeClr val="accent1">
                    <a:lumMod val="50000"/>
                  </a:schemeClr>
                </a:solidFill>
              </a:rPr>
              <a:t>approach: </a:t>
            </a:r>
          </a:p>
          <a:p>
            <a:r>
              <a:rPr lang="en-GB" sz="1100" dirty="0">
                <a:solidFill>
                  <a:schemeClr val="accent1">
                    <a:lumMod val="50000"/>
                  </a:schemeClr>
                </a:solidFill>
              </a:rPr>
              <a:t>the medium is a continuum and data are continuously interpolated  </a:t>
            </a:r>
          </a:p>
          <a:p>
            <a:endParaRPr lang="en-GB" sz="1100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GB" sz="11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GB" sz="1100" b="1" dirty="0" smtClean="0">
                <a:solidFill>
                  <a:schemeClr val="accent1">
                    <a:lumMod val="50000"/>
                  </a:schemeClr>
                </a:solidFill>
              </a:rPr>
              <a:t>B. Second </a:t>
            </a:r>
            <a:r>
              <a:rPr lang="en-GB" sz="1100" b="1" dirty="0">
                <a:solidFill>
                  <a:schemeClr val="accent1">
                    <a:lumMod val="50000"/>
                  </a:schemeClr>
                </a:solidFill>
              </a:rPr>
              <a:t>approach: </a:t>
            </a:r>
          </a:p>
          <a:p>
            <a:r>
              <a:rPr lang="en-GB" sz="1100" dirty="0">
                <a:solidFill>
                  <a:schemeClr val="accent1">
                    <a:lumMod val="50000"/>
                  </a:schemeClr>
                </a:solidFill>
              </a:rPr>
              <a:t>The medium is considered consisting of blocks, with:</a:t>
            </a:r>
          </a:p>
          <a:p>
            <a:pPr marL="162007" indent="-162007"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schemeClr val="accent1">
                    <a:lumMod val="50000"/>
                  </a:schemeClr>
                </a:solidFill>
              </a:rPr>
              <a:t>Homogeneous velocity             or  </a:t>
            </a:r>
          </a:p>
          <a:p>
            <a:pPr marL="162007" indent="-162007"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schemeClr val="accent1">
                    <a:lumMod val="50000"/>
                  </a:schemeClr>
                </a:solidFill>
              </a:rPr>
              <a:t>Characteristic tectonic style, different from adjacent blocks</a:t>
            </a:r>
          </a:p>
          <a:p>
            <a:r>
              <a:rPr lang="en-GB" sz="1100" dirty="0">
                <a:solidFill>
                  <a:schemeClr val="accent1">
                    <a:lumMod val="50000"/>
                  </a:schemeClr>
                </a:solidFill>
              </a:rPr>
              <a:t>The data are interpolated continuously within each block,</a:t>
            </a:r>
          </a:p>
          <a:p>
            <a:r>
              <a:rPr lang="en-GB" sz="1100" dirty="0">
                <a:solidFill>
                  <a:schemeClr val="accent1">
                    <a:lumMod val="50000"/>
                  </a:schemeClr>
                </a:solidFill>
              </a:rPr>
              <a:t>but independently from the data of the adjacent blocks</a:t>
            </a:r>
          </a:p>
          <a:p>
            <a:pPr marL="162007" indent="-162007">
              <a:buFont typeface="Arial" panose="020B0604020202020204" pitchFamily="34" charset="0"/>
              <a:buChar char="•"/>
            </a:pPr>
            <a:endParaRPr lang="en-GB" sz="1100" dirty="0">
              <a:solidFill>
                <a:schemeClr val="accent1">
                  <a:lumMod val="50000"/>
                </a:schemeClr>
              </a:solidFill>
            </a:endParaRPr>
          </a:p>
          <a:p>
            <a:pPr marL="162007" indent="-162007">
              <a:buFont typeface="Arial" panose="020B0604020202020204" pitchFamily="34" charset="0"/>
              <a:buChar char="•"/>
            </a:pPr>
            <a:endParaRPr lang="en-GB" sz="1100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9" name="Connettore 1 8"/>
          <p:cNvCxnSpPr>
            <a:cxnSpLocks noChangeShapeType="1"/>
          </p:cNvCxnSpPr>
          <p:nvPr/>
        </p:nvCxnSpPr>
        <p:spPr bwMode="auto">
          <a:xfrm flipH="1">
            <a:off x="556301" y="3060834"/>
            <a:ext cx="5204738" cy="6375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Connettore 1 11"/>
          <p:cNvCxnSpPr>
            <a:cxnSpLocks noChangeShapeType="1"/>
          </p:cNvCxnSpPr>
          <p:nvPr/>
        </p:nvCxnSpPr>
        <p:spPr bwMode="auto">
          <a:xfrm flipH="1">
            <a:off x="1" y="3060833"/>
            <a:ext cx="311056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3" name="Immagin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72" y="2871316"/>
            <a:ext cx="393154" cy="391787"/>
          </a:xfrm>
          <a:prstGeom prst="rect">
            <a:avLst/>
          </a:prstGeom>
        </p:spPr>
      </p:pic>
      <p:sp>
        <p:nvSpPr>
          <p:cNvPr id="14" name="Freccia a destra 13">
            <a:hlinkClick r:id="rId4" action="ppaction://hlinksldjump"/>
          </p:cNvPr>
          <p:cNvSpPr/>
          <p:nvPr/>
        </p:nvSpPr>
        <p:spPr>
          <a:xfrm>
            <a:off x="5362015" y="2793413"/>
            <a:ext cx="241200" cy="208800"/>
          </a:xfrm>
          <a:prstGeom prst="rightArrow">
            <a:avLst/>
          </a:prstGeom>
          <a:solidFill>
            <a:srgbClr val="CCFFFF">
              <a:alpha val="69804"/>
            </a:srgbClr>
          </a:solidFill>
          <a:ln w="19050">
            <a:solidFill>
              <a:schemeClr val="accent5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lIns="43205" tIns="21603" rIns="43205" bIns="21603">
            <a:spAutoFit/>
          </a:bodyPr>
          <a:lstStyle/>
          <a:p>
            <a:pPr algn="ctr">
              <a:spcBef>
                <a:spcPct val="50000"/>
              </a:spcBef>
            </a:pPr>
            <a:endParaRPr lang="it-IT">
              <a:solidFill>
                <a:schemeClr val="tx1"/>
              </a:solidFill>
            </a:endParaRPr>
          </a:p>
        </p:txBody>
      </p:sp>
      <p:sp>
        <p:nvSpPr>
          <p:cNvPr id="17" name="Rettangolo 16"/>
          <p:cNvSpPr/>
          <p:nvPr/>
        </p:nvSpPr>
        <p:spPr>
          <a:xfrm>
            <a:off x="4948286" y="3040593"/>
            <a:ext cx="82586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>
                <a:solidFill>
                  <a:srgbClr val="0070C0"/>
                </a:solidFill>
              </a:rPr>
              <a:t>EGU21-10111</a:t>
            </a:r>
          </a:p>
        </p:txBody>
      </p:sp>
      <p:sp>
        <p:nvSpPr>
          <p:cNvPr id="18" name="Right Arrow 12">
            <a:hlinkClick r:id="rId5" action="ppaction://hlinksldjump"/>
          </p:cNvPr>
          <p:cNvSpPr/>
          <p:nvPr/>
        </p:nvSpPr>
        <p:spPr>
          <a:xfrm rot="16200000">
            <a:off x="5531297" y="38396"/>
            <a:ext cx="185694" cy="226162"/>
          </a:xfrm>
          <a:prstGeom prst="rightArrow">
            <a:avLst>
              <a:gd name="adj1" fmla="val 80037"/>
              <a:gd name="adj2" fmla="val 50000"/>
            </a:avLst>
          </a:prstGeom>
          <a:solidFill>
            <a:srgbClr val="FFC000">
              <a:alpha val="69804"/>
            </a:srgbClr>
          </a:solidFill>
          <a:ln w="19050">
            <a:solidFill>
              <a:schemeClr val="accent5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lIns="43205" tIns="21603" rIns="43205" bIns="21603">
            <a:spAutoFit/>
          </a:bodyPr>
          <a:lstStyle/>
          <a:p>
            <a:pPr algn="ctr">
              <a:spcBef>
                <a:spcPct val="50000"/>
              </a:spcBef>
            </a:pPr>
            <a:endParaRPr lang="en-GB">
              <a:solidFill>
                <a:schemeClr val="tx1"/>
              </a:solidFill>
            </a:endParaRPr>
          </a:p>
        </p:txBody>
      </p:sp>
      <p:sp>
        <p:nvSpPr>
          <p:cNvPr id="19" name="TextBox 17"/>
          <p:cNvSpPr txBox="1"/>
          <p:nvPr/>
        </p:nvSpPr>
        <p:spPr>
          <a:xfrm>
            <a:off x="4177988" y="823475"/>
            <a:ext cx="7321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i="1" dirty="0">
                <a:solidFill>
                  <a:schemeClr val="tx2"/>
                </a:solidFill>
              </a:rPr>
              <a:t>more details on the continuum approach</a:t>
            </a:r>
          </a:p>
        </p:txBody>
      </p:sp>
      <p:sp>
        <p:nvSpPr>
          <p:cNvPr id="20" name="TextBox 17"/>
          <p:cNvSpPr txBox="1"/>
          <p:nvPr/>
        </p:nvSpPr>
        <p:spPr>
          <a:xfrm>
            <a:off x="4216173" y="1745143"/>
            <a:ext cx="7321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i="1" dirty="0">
                <a:solidFill>
                  <a:schemeClr val="tx2"/>
                </a:solidFill>
              </a:rPr>
              <a:t>more details on the blocky approach</a:t>
            </a:r>
          </a:p>
        </p:txBody>
      </p:sp>
      <p:pic>
        <p:nvPicPr>
          <p:cNvPr id="1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4017" y="809247"/>
            <a:ext cx="599003" cy="599003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1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703" y="1636911"/>
            <a:ext cx="599003" cy="599003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2" name="Rectangle 2"/>
          <p:cNvSpPr txBox="1">
            <a:spLocks noChangeArrowheads="1"/>
          </p:cNvSpPr>
          <p:nvPr/>
        </p:nvSpPr>
        <p:spPr>
          <a:xfrm>
            <a:off x="13115" y="63876"/>
            <a:ext cx="5761038" cy="228006"/>
          </a:xfrm>
          <a:prstGeom prst="rect">
            <a:avLst/>
          </a:prstGeom>
        </p:spPr>
        <p:txBody>
          <a:bodyPr vert="horz" lIns="43202" tIns="21601" rIns="43202" bIns="2160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1400" b="1" dirty="0" smtClean="0">
                <a:solidFill>
                  <a:schemeClr val="accent1">
                    <a:lumMod val="75000"/>
                  </a:schemeClr>
                </a:solidFill>
              </a:rPr>
              <a:t>5. </a:t>
            </a:r>
            <a:r>
              <a:rPr lang="nl-NL" sz="1400" b="1" dirty="0">
                <a:solidFill>
                  <a:schemeClr val="accent1">
                    <a:lumMod val="75000"/>
                  </a:schemeClr>
                </a:solidFill>
              </a:rPr>
              <a:t>The </a:t>
            </a:r>
            <a:r>
              <a:rPr lang="it-IT" sz="1400" b="1" dirty="0" err="1" smtClean="0">
                <a:solidFill>
                  <a:schemeClr val="accent1">
                    <a:lumMod val="75000"/>
                  </a:schemeClr>
                </a:solidFill>
              </a:rPr>
              <a:t>method</a:t>
            </a:r>
            <a:r>
              <a:rPr lang="it-IT" sz="1400" b="1" dirty="0" smtClean="0">
                <a:solidFill>
                  <a:schemeClr val="accent1">
                    <a:lumMod val="75000"/>
                  </a:schemeClr>
                </a:solidFill>
              </a:rPr>
              <a:t> and </a:t>
            </a:r>
            <a:r>
              <a:rPr lang="it-IT" sz="1400" b="1" dirty="0" err="1" smtClean="0">
                <a:solidFill>
                  <a:schemeClr val="accent1">
                    <a:lumMod val="75000"/>
                  </a:schemeClr>
                </a:solidFill>
              </a:rPr>
              <a:t>results</a:t>
            </a:r>
            <a:endParaRPr lang="en-US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3" name="CasellaDiTesto 22"/>
          <p:cNvSpPr txBox="1"/>
          <p:nvPr/>
        </p:nvSpPr>
        <p:spPr>
          <a:xfrm>
            <a:off x="603163" y="3035052"/>
            <a:ext cx="2208021" cy="366789"/>
          </a:xfrm>
          <a:prstGeom prst="rect">
            <a:avLst/>
          </a:prstGeom>
          <a:noFill/>
        </p:spPr>
        <p:txBody>
          <a:bodyPr wrap="none" lIns="43202" tIns="21601" rIns="43202" bIns="21601" rtlCol="0">
            <a:spAutoFit/>
          </a:bodyPr>
          <a:lstStyle/>
          <a:p>
            <a:r>
              <a:rPr lang="en-GB" sz="600" dirty="0" err="1" smtClean="0"/>
              <a:t>Istituto</a:t>
            </a:r>
            <a:r>
              <a:rPr lang="en-GB" sz="600" dirty="0" smtClean="0"/>
              <a:t> </a:t>
            </a:r>
            <a:r>
              <a:rPr lang="en-GB" sz="600" dirty="0" err="1" smtClean="0"/>
              <a:t>Nazionale</a:t>
            </a:r>
            <a:r>
              <a:rPr lang="en-GB" sz="600" dirty="0" smtClean="0"/>
              <a:t> di </a:t>
            </a:r>
            <a:r>
              <a:rPr lang="en-GB" sz="600" dirty="0" err="1" smtClean="0"/>
              <a:t>Oceanografia</a:t>
            </a:r>
            <a:r>
              <a:rPr lang="en-GB" sz="600" dirty="0" smtClean="0"/>
              <a:t> e di </a:t>
            </a:r>
            <a:r>
              <a:rPr lang="en-GB" sz="600" dirty="0" err="1" smtClean="0"/>
              <a:t>Geofisica</a:t>
            </a:r>
            <a:r>
              <a:rPr lang="en-GB" sz="600" dirty="0" smtClean="0"/>
              <a:t> </a:t>
            </a:r>
            <a:r>
              <a:rPr lang="en-GB" sz="600" dirty="0" err="1" smtClean="0"/>
              <a:t>Sperimentale</a:t>
            </a:r>
            <a:r>
              <a:rPr lang="en-GB" sz="600" dirty="0" smtClean="0"/>
              <a:t> –OGS</a:t>
            </a:r>
          </a:p>
          <a:p>
            <a:r>
              <a:rPr lang="en-GB" sz="600" dirty="0" smtClean="0"/>
              <a:t>National Institute of Oceanography and Applied Geophysics -OGS </a:t>
            </a:r>
            <a:endParaRPr lang="en-GB" sz="600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70177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79543" y="303621"/>
            <a:ext cx="5372495" cy="218112"/>
          </a:xfrm>
          <a:prstGeom prst="rect">
            <a:avLst/>
          </a:prstGeom>
        </p:spPr>
        <p:txBody>
          <a:bodyPr wrap="square" lIns="43202" tIns="21601" rIns="43202" bIns="21601">
            <a:spAutoFit/>
          </a:bodyPr>
          <a:lstStyle/>
          <a:p>
            <a:pPr algn="ctr"/>
            <a:r>
              <a:rPr lang="it-IT" sz="1100" b="1" dirty="0" smtClean="0">
                <a:solidFill>
                  <a:schemeClr val="accent1">
                    <a:lumMod val="50000"/>
                  </a:schemeClr>
                </a:solidFill>
              </a:rPr>
              <a:t>A. </a:t>
            </a:r>
            <a:r>
              <a:rPr lang="it-IT" sz="1100" b="1" dirty="0" err="1" smtClean="0">
                <a:solidFill>
                  <a:schemeClr val="accent1">
                    <a:lumMod val="50000"/>
                  </a:schemeClr>
                </a:solidFill>
              </a:rPr>
              <a:t>Interpolation</a:t>
            </a:r>
            <a:r>
              <a:rPr lang="it-IT" sz="11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1100" b="1" dirty="0">
                <a:solidFill>
                  <a:schemeClr val="accent1">
                    <a:lumMod val="50000"/>
                  </a:schemeClr>
                </a:solidFill>
              </a:rPr>
              <a:t>on the </a:t>
            </a:r>
            <a:r>
              <a:rPr lang="it-IT" sz="1100" b="1" dirty="0" err="1">
                <a:solidFill>
                  <a:schemeClr val="accent1">
                    <a:lumMod val="50000"/>
                  </a:schemeClr>
                </a:solidFill>
              </a:rPr>
              <a:t>whole</a:t>
            </a:r>
            <a:r>
              <a:rPr lang="it-IT" sz="11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1100" b="1" dirty="0" err="1">
                <a:solidFill>
                  <a:schemeClr val="accent1">
                    <a:lumMod val="50000"/>
                  </a:schemeClr>
                </a:solidFill>
              </a:rPr>
              <a:t>path</a:t>
            </a:r>
            <a:r>
              <a:rPr lang="it-IT" sz="1100" b="1" dirty="0">
                <a:solidFill>
                  <a:schemeClr val="accent1">
                    <a:lumMod val="50000"/>
                  </a:schemeClr>
                </a:solidFill>
              </a:rPr>
              <a:t>: continuum </a:t>
            </a:r>
            <a:r>
              <a:rPr lang="it-IT" sz="1100" b="1" dirty="0" err="1">
                <a:solidFill>
                  <a:schemeClr val="accent1">
                    <a:lumMod val="50000"/>
                  </a:schemeClr>
                </a:solidFill>
              </a:rPr>
              <a:t>assumption</a:t>
            </a:r>
            <a:endParaRPr lang="it-IT" sz="11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11" name="Connettore 1 10"/>
          <p:cNvCxnSpPr>
            <a:cxnSpLocks noChangeShapeType="1"/>
          </p:cNvCxnSpPr>
          <p:nvPr/>
        </p:nvCxnSpPr>
        <p:spPr bwMode="auto">
          <a:xfrm flipH="1">
            <a:off x="556301" y="3060834"/>
            <a:ext cx="5204738" cy="6375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Connettore 1 11"/>
          <p:cNvCxnSpPr>
            <a:cxnSpLocks noChangeShapeType="1"/>
          </p:cNvCxnSpPr>
          <p:nvPr/>
        </p:nvCxnSpPr>
        <p:spPr bwMode="auto">
          <a:xfrm flipH="1">
            <a:off x="1" y="3060833"/>
            <a:ext cx="311056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3" name="Immagin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72" y="2871316"/>
            <a:ext cx="393154" cy="391787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21" y="599019"/>
            <a:ext cx="4752856" cy="2272297"/>
          </a:xfrm>
          <a:prstGeom prst="rect">
            <a:avLst/>
          </a:prstGeom>
        </p:spPr>
      </p:pic>
      <p:pic>
        <p:nvPicPr>
          <p:cNvPr id="10" name="Picture 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446800" y="57600"/>
            <a:ext cx="104866" cy="104400"/>
          </a:xfrm>
          <a:prstGeom prst="rect">
            <a:avLst/>
          </a:prstGeom>
          <a:solidFill>
            <a:srgbClr val="FFFF99">
              <a:alpha val="69804"/>
            </a:srgbClr>
          </a:solidFill>
          <a:ln w="19050">
            <a:solidFill>
              <a:srgbClr val="FFC000"/>
            </a:solidFill>
            <a:miter lim="800000"/>
            <a:headEnd/>
            <a:tailEnd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4" name="Rettangolo 13"/>
          <p:cNvSpPr/>
          <p:nvPr/>
        </p:nvSpPr>
        <p:spPr>
          <a:xfrm>
            <a:off x="4948286" y="3040593"/>
            <a:ext cx="82586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>
                <a:solidFill>
                  <a:srgbClr val="0070C0"/>
                </a:solidFill>
              </a:rPr>
              <a:t>EGU21-10111</a:t>
            </a:r>
          </a:p>
        </p:txBody>
      </p:sp>
      <p:sp>
        <p:nvSpPr>
          <p:cNvPr id="16" name="Freccia a destra 15">
            <a:hlinkClick r:id="rId7" action="ppaction://hlinksldjump"/>
          </p:cNvPr>
          <p:cNvSpPr/>
          <p:nvPr/>
        </p:nvSpPr>
        <p:spPr>
          <a:xfrm>
            <a:off x="5362015" y="2793412"/>
            <a:ext cx="241200" cy="208800"/>
          </a:xfrm>
          <a:prstGeom prst="rightArrow">
            <a:avLst/>
          </a:prstGeom>
          <a:solidFill>
            <a:srgbClr val="CCFFFF">
              <a:alpha val="69804"/>
            </a:srgbClr>
          </a:solidFill>
          <a:ln w="19050">
            <a:solidFill>
              <a:schemeClr val="accent5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lIns="43205" tIns="21603" rIns="43205" bIns="21603">
            <a:spAutoFit/>
          </a:bodyPr>
          <a:lstStyle/>
          <a:p>
            <a:pPr algn="ctr">
              <a:spcBef>
                <a:spcPct val="50000"/>
              </a:spcBef>
            </a:pPr>
            <a:endParaRPr lang="it-IT">
              <a:solidFill>
                <a:schemeClr val="tx1"/>
              </a:solidFill>
            </a:endParaRP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13115" y="63876"/>
            <a:ext cx="5761038" cy="228006"/>
          </a:xfrm>
          <a:prstGeom prst="rect">
            <a:avLst/>
          </a:prstGeom>
        </p:spPr>
        <p:txBody>
          <a:bodyPr vert="horz" lIns="43202" tIns="21601" rIns="43202" bIns="2160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1400" b="1" dirty="0" smtClean="0">
                <a:solidFill>
                  <a:schemeClr val="accent1">
                    <a:lumMod val="75000"/>
                  </a:schemeClr>
                </a:solidFill>
              </a:rPr>
              <a:t>5. </a:t>
            </a:r>
            <a:r>
              <a:rPr lang="nl-NL" sz="1400" b="1" dirty="0">
                <a:solidFill>
                  <a:schemeClr val="accent1">
                    <a:lumMod val="75000"/>
                  </a:schemeClr>
                </a:solidFill>
              </a:rPr>
              <a:t>The </a:t>
            </a:r>
            <a:r>
              <a:rPr lang="it-IT" sz="1400" b="1" dirty="0" err="1" smtClean="0">
                <a:solidFill>
                  <a:schemeClr val="accent1">
                    <a:lumMod val="75000"/>
                  </a:schemeClr>
                </a:solidFill>
              </a:rPr>
              <a:t>method</a:t>
            </a:r>
            <a:r>
              <a:rPr lang="it-IT" sz="1400" b="1" dirty="0" smtClean="0">
                <a:solidFill>
                  <a:schemeClr val="accent1">
                    <a:lumMod val="75000"/>
                  </a:schemeClr>
                </a:solidFill>
              </a:rPr>
              <a:t> and </a:t>
            </a:r>
            <a:r>
              <a:rPr lang="it-IT" sz="1400" b="1" dirty="0" err="1" smtClean="0">
                <a:solidFill>
                  <a:schemeClr val="accent1">
                    <a:lumMod val="75000"/>
                  </a:schemeClr>
                </a:solidFill>
              </a:rPr>
              <a:t>results</a:t>
            </a:r>
            <a:endParaRPr lang="en-US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764042" y="708125"/>
            <a:ext cx="449193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The </a:t>
            </a:r>
            <a:r>
              <a:rPr lang="it-IT" dirty="0" err="1" smtClean="0"/>
              <a:t>gray</a:t>
            </a:r>
            <a:r>
              <a:rPr lang="it-IT" dirty="0" smtClean="0"/>
              <a:t> </a:t>
            </a:r>
            <a:r>
              <a:rPr lang="it-IT" dirty="0" err="1" smtClean="0"/>
              <a:t>arrows</a:t>
            </a:r>
            <a:r>
              <a:rPr lang="it-IT" dirty="0" smtClean="0"/>
              <a:t> indicate the </a:t>
            </a:r>
            <a:r>
              <a:rPr lang="it-IT" dirty="0" err="1" smtClean="0"/>
              <a:t>observed</a:t>
            </a:r>
            <a:r>
              <a:rPr lang="it-IT" dirty="0" smtClean="0"/>
              <a:t> </a:t>
            </a:r>
            <a:r>
              <a:rPr lang="it-IT" dirty="0" err="1" smtClean="0"/>
              <a:t>strain</a:t>
            </a:r>
            <a:r>
              <a:rPr lang="it-IT" dirty="0" smtClean="0"/>
              <a:t> </a:t>
            </a:r>
            <a:r>
              <a:rPr lang="it-IT" dirty="0" err="1" smtClean="0"/>
              <a:t>rates</a:t>
            </a:r>
            <a:r>
              <a:rPr lang="it-IT" dirty="0" smtClean="0"/>
              <a:t>, the blue </a:t>
            </a:r>
            <a:r>
              <a:rPr lang="it-IT" dirty="0" err="1" smtClean="0"/>
              <a:t>ones</a:t>
            </a:r>
            <a:r>
              <a:rPr lang="it-IT" dirty="0" smtClean="0"/>
              <a:t>  the </a:t>
            </a:r>
            <a:r>
              <a:rPr lang="it-IT" dirty="0" err="1" smtClean="0"/>
              <a:t>calculated</a:t>
            </a:r>
            <a:r>
              <a:rPr lang="it-IT" dirty="0" smtClean="0"/>
              <a:t> </a:t>
            </a:r>
            <a:r>
              <a:rPr lang="it-IT" dirty="0" err="1" smtClean="0"/>
              <a:t>strain</a:t>
            </a:r>
            <a:r>
              <a:rPr lang="it-IT" dirty="0" smtClean="0"/>
              <a:t> </a:t>
            </a:r>
            <a:r>
              <a:rPr lang="it-IT" dirty="0" err="1" smtClean="0"/>
              <a:t>rates</a:t>
            </a:r>
            <a:r>
              <a:rPr lang="it-IT" dirty="0" smtClean="0"/>
              <a:t> </a:t>
            </a:r>
            <a:endParaRPr lang="it-IT" dirty="0"/>
          </a:p>
        </p:txBody>
      </p:sp>
      <p:sp>
        <p:nvSpPr>
          <p:cNvPr id="20" name="CasellaDiTesto 19"/>
          <p:cNvSpPr txBox="1"/>
          <p:nvPr/>
        </p:nvSpPr>
        <p:spPr>
          <a:xfrm>
            <a:off x="603163" y="3035052"/>
            <a:ext cx="2208021" cy="366789"/>
          </a:xfrm>
          <a:prstGeom prst="rect">
            <a:avLst/>
          </a:prstGeom>
          <a:noFill/>
        </p:spPr>
        <p:txBody>
          <a:bodyPr wrap="none" lIns="43202" tIns="21601" rIns="43202" bIns="21601" rtlCol="0">
            <a:spAutoFit/>
          </a:bodyPr>
          <a:lstStyle/>
          <a:p>
            <a:r>
              <a:rPr lang="en-GB" sz="600" dirty="0" err="1" smtClean="0"/>
              <a:t>Istituto</a:t>
            </a:r>
            <a:r>
              <a:rPr lang="en-GB" sz="600" dirty="0" smtClean="0"/>
              <a:t> </a:t>
            </a:r>
            <a:r>
              <a:rPr lang="en-GB" sz="600" dirty="0" err="1" smtClean="0"/>
              <a:t>Nazionale</a:t>
            </a:r>
            <a:r>
              <a:rPr lang="en-GB" sz="600" dirty="0" smtClean="0"/>
              <a:t> di </a:t>
            </a:r>
            <a:r>
              <a:rPr lang="en-GB" sz="600" dirty="0" err="1" smtClean="0"/>
              <a:t>Oceanografia</a:t>
            </a:r>
            <a:r>
              <a:rPr lang="en-GB" sz="600" dirty="0" smtClean="0"/>
              <a:t> e di </a:t>
            </a:r>
            <a:r>
              <a:rPr lang="en-GB" sz="600" dirty="0" err="1" smtClean="0"/>
              <a:t>Geofisica</a:t>
            </a:r>
            <a:r>
              <a:rPr lang="en-GB" sz="600" dirty="0" smtClean="0"/>
              <a:t> </a:t>
            </a:r>
            <a:r>
              <a:rPr lang="en-GB" sz="600" dirty="0" err="1" smtClean="0"/>
              <a:t>Sperimentale</a:t>
            </a:r>
            <a:r>
              <a:rPr lang="en-GB" sz="600" dirty="0" smtClean="0"/>
              <a:t> –OGS</a:t>
            </a:r>
          </a:p>
          <a:p>
            <a:r>
              <a:rPr lang="en-GB" sz="600" dirty="0" smtClean="0"/>
              <a:t>National Institute of Oceanography and Applied Geophysics -OGS </a:t>
            </a:r>
            <a:endParaRPr lang="en-GB" sz="600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74044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00" y="597600"/>
            <a:ext cx="4752856" cy="2272297"/>
          </a:xfrm>
          <a:prstGeom prst="rect">
            <a:avLst/>
          </a:prstGeom>
        </p:spPr>
      </p:pic>
      <p:cxnSp>
        <p:nvCxnSpPr>
          <p:cNvPr id="11" name="Connettore 1 10"/>
          <p:cNvCxnSpPr>
            <a:cxnSpLocks noChangeShapeType="1"/>
          </p:cNvCxnSpPr>
          <p:nvPr/>
        </p:nvCxnSpPr>
        <p:spPr bwMode="auto">
          <a:xfrm flipH="1">
            <a:off x="556301" y="3060834"/>
            <a:ext cx="5204738" cy="6375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Connettore 1 11"/>
          <p:cNvCxnSpPr>
            <a:cxnSpLocks noChangeShapeType="1"/>
          </p:cNvCxnSpPr>
          <p:nvPr/>
        </p:nvCxnSpPr>
        <p:spPr bwMode="auto">
          <a:xfrm flipH="1">
            <a:off x="1" y="3060833"/>
            <a:ext cx="311056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3" name="Immagin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72" y="2871316"/>
            <a:ext cx="393154" cy="391787"/>
          </a:xfrm>
          <a:prstGeom prst="rect">
            <a:avLst/>
          </a:prstGeom>
        </p:spPr>
      </p:pic>
      <p:sp>
        <p:nvSpPr>
          <p:cNvPr id="16" name="Rettangolo 15"/>
          <p:cNvSpPr/>
          <p:nvPr/>
        </p:nvSpPr>
        <p:spPr>
          <a:xfrm>
            <a:off x="4948286" y="3040593"/>
            <a:ext cx="82586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>
                <a:solidFill>
                  <a:srgbClr val="0070C0"/>
                </a:solidFill>
              </a:rPr>
              <a:t>EGU21-10111</a:t>
            </a:r>
          </a:p>
        </p:txBody>
      </p:sp>
      <p:sp>
        <p:nvSpPr>
          <p:cNvPr id="17" name="Rettangolo 16"/>
          <p:cNvSpPr/>
          <p:nvPr/>
        </p:nvSpPr>
        <p:spPr>
          <a:xfrm>
            <a:off x="3435997" y="2000934"/>
            <a:ext cx="1518668" cy="197512"/>
          </a:xfrm>
          <a:prstGeom prst="rect">
            <a:avLst/>
          </a:prstGeom>
        </p:spPr>
        <p:txBody>
          <a:bodyPr wrap="square" lIns="43202" tIns="21601" rIns="43202" bIns="21601">
            <a:spAutoFit/>
          </a:bodyPr>
          <a:lstStyle/>
          <a:p>
            <a:r>
              <a:rPr lang="it-IT" sz="1000" dirty="0">
                <a:solidFill>
                  <a:schemeClr val="tx2"/>
                </a:solidFill>
              </a:rPr>
              <a:t>A </a:t>
            </a:r>
            <a:r>
              <a:rPr lang="it-IT" sz="1000" dirty="0" err="1">
                <a:solidFill>
                  <a:schemeClr val="tx2"/>
                </a:solidFill>
              </a:rPr>
              <a:t>smooth</a:t>
            </a:r>
            <a:r>
              <a:rPr lang="it-IT" sz="1000" dirty="0">
                <a:solidFill>
                  <a:schemeClr val="tx2"/>
                </a:solidFill>
              </a:rPr>
              <a:t> </a:t>
            </a:r>
            <a:r>
              <a:rPr lang="it-IT" sz="1000" dirty="0" err="1">
                <a:solidFill>
                  <a:schemeClr val="tx2"/>
                </a:solidFill>
              </a:rPr>
              <a:t>velocity</a:t>
            </a:r>
            <a:r>
              <a:rPr lang="it-IT" sz="1000" dirty="0">
                <a:solidFill>
                  <a:schemeClr val="tx2"/>
                </a:solidFill>
              </a:rPr>
              <a:t> </a:t>
            </a:r>
            <a:r>
              <a:rPr lang="it-IT" sz="1000" dirty="0" err="1">
                <a:solidFill>
                  <a:schemeClr val="tx2"/>
                </a:solidFill>
              </a:rPr>
              <a:t>field</a:t>
            </a:r>
            <a:endParaRPr lang="it-IT" sz="1000" dirty="0">
              <a:solidFill>
                <a:schemeClr val="tx2"/>
              </a:solidFill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79543" y="303621"/>
            <a:ext cx="5372495" cy="218112"/>
          </a:xfrm>
          <a:prstGeom prst="rect">
            <a:avLst/>
          </a:prstGeom>
        </p:spPr>
        <p:txBody>
          <a:bodyPr wrap="square" lIns="43202" tIns="21601" rIns="43202" bIns="21601">
            <a:spAutoFit/>
          </a:bodyPr>
          <a:lstStyle/>
          <a:p>
            <a:pPr algn="ctr"/>
            <a:r>
              <a:rPr lang="it-IT" sz="1100" b="1" dirty="0" smtClean="0">
                <a:solidFill>
                  <a:schemeClr val="accent1">
                    <a:lumMod val="50000"/>
                  </a:schemeClr>
                </a:solidFill>
              </a:rPr>
              <a:t>A. </a:t>
            </a:r>
            <a:r>
              <a:rPr lang="it-IT" sz="1100" b="1" dirty="0" err="1" smtClean="0">
                <a:solidFill>
                  <a:schemeClr val="accent1">
                    <a:lumMod val="50000"/>
                  </a:schemeClr>
                </a:solidFill>
              </a:rPr>
              <a:t>Interpolation</a:t>
            </a:r>
            <a:r>
              <a:rPr lang="it-IT" sz="11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1100" b="1" dirty="0">
                <a:solidFill>
                  <a:schemeClr val="accent1">
                    <a:lumMod val="50000"/>
                  </a:schemeClr>
                </a:solidFill>
              </a:rPr>
              <a:t>on the </a:t>
            </a:r>
            <a:r>
              <a:rPr lang="it-IT" sz="1100" b="1" dirty="0" err="1">
                <a:solidFill>
                  <a:schemeClr val="accent1">
                    <a:lumMod val="50000"/>
                  </a:schemeClr>
                </a:solidFill>
              </a:rPr>
              <a:t>whole</a:t>
            </a:r>
            <a:r>
              <a:rPr lang="it-IT" sz="11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1100" b="1" dirty="0" err="1">
                <a:solidFill>
                  <a:schemeClr val="accent1">
                    <a:lumMod val="50000"/>
                  </a:schemeClr>
                </a:solidFill>
              </a:rPr>
              <a:t>path</a:t>
            </a:r>
            <a:r>
              <a:rPr lang="it-IT" sz="1100" b="1" dirty="0">
                <a:solidFill>
                  <a:schemeClr val="accent1">
                    <a:lumMod val="50000"/>
                  </a:schemeClr>
                </a:solidFill>
              </a:rPr>
              <a:t>: continuum </a:t>
            </a:r>
            <a:r>
              <a:rPr lang="it-IT" sz="1100" b="1" dirty="0" err="1">
                <a:solidFill>
                  <a:schemeClr val="accent1">
                    <a:lumMod val="50000"/>
                  </a:schemeClr>
                </a:solidFill>
              </a:rPr>
              <a:t>assumption</a:t>
            </a:r>
            <a:endParaRPr lang="it-IT" sz="11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8" name="Picture 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446800" y="57600"/>
            <a:ext cx="104866" cy="104400"/>
          </a:xfrm>
          <a:prstGeom prst="rect">
            <a:avLst/>
          </a:prstGeom>
          <a:solidFill>
            <a:srgbClr val="FFFF99">
              <a:alpha val="69804"/>
            </a:srgbClr>
          </a:solidFill>
          <a:ln w="19050">
            <a:solidFill>
              <a:srgbClr val="FFC000"/>
            </a:solidFill>
            <a:miter lim="800000"/>
            <a:headEnd/>
            <a:tailEnd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9" name="Rectangle 2"/>
          <p:cNvSpPr txBox="1">
            <a:spLocks noChangeArrowheads="1"/>
          </p:cNvSpPr>
          <p:nvPr/>
        </p:nvSpPr>
        <p:spPr>
          <a:xfrm>
            <a:off x="13115" y="63876"/>
            <a:ext cx="5761038" cy="228006"/>
          </a:xfrm>
          <a:prstGeom prst="rect">
            <a:avLst/>
          </a:prstGeom>
        </p:spPr>
        <p:txBody>
          <a:bodyPr vert="horz" lIns="43202" tIns="21601" rIns="43202" bIns="2160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1400" b="1" dirty="0" smtClean="0">
                <a:solidFill>
                  <a:schemeClr val="accent1">
                    <a:lumMod val="75000"/>
                  </a:schemeClr>
                </a:solidFill>
              </a:rPr>
              <a:t>5. </a:t>
            </a:r>
            <a:r>
              <a:rPr lang="nl-NL" sz="1400" b="1" dirty="0">
                <a:solidFill>
                  <a:schemeClr val="accent1">
                    <a:lumMod val="75000"/>
                  </a:schemeClr>
                </a:solidFill>
              </a:rPr>
              <a:t>The </a:t>
            </a:r>
            <a:r>
              <a:rPr lang="it-IT" sz="1400" b="1" dirty="0" err="1" smtClean="0">
                <a:solidFill>
                  <a:schemeClr val="accent1">
                    <a:lumMod val="75000"/>
                  </a:schemeClr>
                </a:solidFill>
              </a:rPr>
              <a:t>method</a:t>
            </a:r>
            <a:r>
              <a:rPr lang="it-IT" sz="1400" b="1" dirty="0" smtClean="0">
                <a:solidFill>
                  <a:schemeClr val="accent1">
                    <a:lumMod val="75000"/>
                  </a:schemeClr>
                </a:solidFill>
              </a:rPr>
              <a:t> and </a:t>
            </a:r>
            <a:r>
              <a:rPr lang="it-IT" sz="1400" b="1" dirty="0" err="1" smtClean="0">
                <a:solidFill>
                  <a:schemeClr val="accent1">
                    <a:lumMod val="75000"/>
                  </a:schemeClr>
                </a:solidFill>
              </a:rPr>
              <a:t>results</a:t>
            </a:r>
            <a:endParaRPr lang="en-US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1" name="CasellaDiTesto 20"/>
          <p:cNvSpPr txBox="1"/>
          <p:nvPr/>
        </p:nvSpPr>
        <p:spPr>
          <a:xfrm>
            <a:off x="764042" y="708125"/>
            <a:ext cx="449193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The </a:t>
            </a:r>
            <a:r>
              <a:rPr lang="it-IT" dirty="0" err="1" smtClean="0"/>
              <a:t>gray</a:t>
            </a:r>
            <a:r>
              <a:rPr lang="it-IT" dirty="0" smtClean="0"/>
              <a:t> </a:t>
            </a:r>
            <a:r>
              <a:rPr lang="it-IT" dirty="0" err="1" smtClean="0"/>
              <a:t>arrows</a:t>
            </a:r>
            <a:r>
              <a:rPr lang="it-IT" dirty="0" smtClean="0"/>
              <a:t> indicate the </a:t>
            </a:r>
            <a:r>
              <a:rPr lang="it-IT" dirty="0" err="1" smtClean="0"/>
              <a:t>observed</a:t>
            </a:r>
            <a:r>
              <a:rPr lang="it-IT" dirty="0" smtClean="0"/>
              <a:t> </a:t>
            </a:r>
            <a:r>
              <a:rPr lang="it-IT" dirty="0" err="1" smtClean="0"/>
              <a:t>strain</a:t>
            </a:r>
            <a:r>
              <a:rPr lang="it-IT" dirty="0" smtClean="0"/>
              <a:t> </a:t>
            </a:r>
            <a:r>
              <a:rPr lang="it-IT" dirty="0" err="1" smtClean="0"/>
              <a:t>rates</a:t>
            </a:r>
            <a:r>
              <a:rPr lang="it-IT" dirty="0" smtClean="0"/>
              <a:t>, the blue </a:t>
            </a:r>
            <a:r>
              <a:rPr lang="it-IT" dirty="0" err="1" smtClean="0"/>
              <a:t>ones</a:t>
            </a:r>
            <a:r>
              <a:rPr lang="it-IT" dirty="0" smtClean="0"/>
              <a:t>  the </a:t>
            </a:r>
            <a:r>
              <a:rPr lang="it-IT" dirty="0" err="1" smtClean="0"/>
              <a:t>calculated</a:t>
            </a:r>
            <a:r>
              <a:rPr lang="it-IT" dirty="0" smtClean="0"/>
              <a:t> </a:t>
            </a:r>
            <a:r>
              <a:rPr lang="it-IT" dirty="0" err="1" smtClean="0"/>
              <a:t>strain</a:t>
            </a:r>
            <a:r>
              <a:rPr lang="it-IT" dirty="0" smtClean="0"/>
              <a:t> </a:t>
            </a:r>
            <a:r>
              <a:rPr lang="it-IT" dirty="0" err="1" smtClean="0"/>
              <a:t>rates</a:t>
            </a:r>
            <a:r>
              <a:rPr lang="it-IT" dirty="0" smtClean="0"/>
              <a:t> </a:t>
            </a:r>
            <a:endParaRPr lang="it-IT" dirty="0"/>
          </a:p>
        </p:txBody>
      </p:sp>
      <p:sp>
        <p:nvSpPr>
          <p:cNvPr id="22" name="CasellaDiTesto 21"/>
          <p:cNvSpPr txBox="1"/>
          <p:nvPr/>
        </p:nvSpPr>
        <p:spPr>
          <a:xfrm>
            <a:off x="603163" y="3035052"/>
            <a:ext cx="2208021" cy="366789"/>
          </a:xfrm>
          <a:prstGeom prst="rect">
            <a:avLst/>
          </a:prstGeom>
          <a:noFill/>
        </p:spPr>
        <p:txBody>
          <a:bodyPr wrap="none" lIns="43202" tIns="21601" rIns="43202" bIns="21601" rtlCol="0">
            <a:spAutoFit/>
          </a:bodyPr>
          <a:lstStyle/>
          <a:p>
            <a:r>
              <a:rPr lang="en-GB" sz="600" dirty="0" err="1" smtClean="0"/>
              <a:t>Istituto</a:t>
            </a:r>
            <a:r>
              <a:rPr lang="en-GB" sz="600" dirty="0" smtClean="0"/>
              <a:t> </a:t>
            </a:r>
            <a:r>
              <a:rPr lang="en-GB" sz="600" dirty="0" err="1" smtClean="0"/>
              <a:t>Nazionale</a:t>
            </a:r>
            <a:r>
              <a:rPr lang="en-GB" sz="600" dirty="0" smtClean="0"/>
              <a:t> di </a:t>
            </a:r>
            <a:r>
              <a:rPr lang="en-GB" sz="600" dirty="0" err="1" smtClean="0"/>
              <a:t>Oceanografia</a:t>
            </a:r>
            <a:r>
              <a:rPr lang="en-GB" sz="600" dirty="0" smtClean="0"/>
              <a:t> e di </a:t>
            </a:r>
            <a:r>
              <a:rPr lang="en-GB" sz="600" dirty="0" err="1" smtClean="0"/>
              <a:t>Geofisica</a:t>
            </a:r>
            <a:r>
              <a:rPr lang="en-GB" sz="600" dirty="0" smtClean="0"/>
              <a:t> </a:t>
            </a:r>
            <a:r>
              <a:rPr lang="en-GB" sz="600" dirty="0" err="1" smtClean="0"/>
              <a:t>Sperimentale</a:t>
            </a:r>
            <a:r>
              <a:rPr lang="en-GB" sz="600" dirty="0" smtClean="0"/>
              <a:t> –OGS</a:t>
            </a:r>
          </a:p>
          <a:p>
            <a:r>
              <a:rPr lang="en-GB" sz="600" dirty="0" smtClean="0"/>
              <a:t>National Institute of Oceanography and Applied Geophysics -OGS </a:t>
            </a:r>
            <a:endParaRPr lang="en-GB" sz="600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67250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00" y="597600"/>
            <a:ext cx="4752856" cy="2272297"/>
          </a:xfrm>
          <a:prstGeom prst="rect">
            <a:avLst/>
          </a:prstGeom>
        </p:spPr>
      </p:pic>
      <p:sp>
        <p:nvSpPr>
          <p:cNvPr id="6" name="Figura a mano libera 5"/>
          <p:cNvSpPr/>
          <p:nvPr/>
        </p:nvSpPr>
        <p:spPr>
          <a:xfrm>
            <a:off x="673322" y="1144831"/>
            <a:ext cx="846152" cy="1072829"/>
          </a:xfrm>
          <a:custGeom>
            <a:avLst/>
            <a:gdLst>
              <a:gd name="connsiteX0" fmla="*/ 0 w 1790700"/>
              <a:gd name="connsiteY0" fmla="*/ 129540 h 2270760"/>
              <a:gd name="connsiteX1" fmla="*/ 1363980 w 1790700"/>
              <a:gd name="connsiteY1" fmla="*/ 0 h 2270760"/>
              <a:gd name="connsiteX2" fmla="*/ 1303020 w 1790700"/>
              <a:gd name="connsiteY2" fmla="*/ 594360 h 2270760"/>
              <a:gd name="connsiteX3" fmla="*/ 1318260 w 1790700"/>
              <a:gd name="connsiteY3" fmla="*/ 944880 h 2270760"/>
              <a:gd name="connsiteX4" fmla="*/ 1386840 w 1790700"/>
              <a:gd name="connsiteY4" fmla="*/ 1242060 h 2270760"/>
              <a:gd name="connsiteX5" fmla="*/ 1790700 w 1790700"/>
              <a:gd name="connsiteY5" fmla="*/ 2247900 h 2270760"/>
              <a:gd name="connsiteX6" fmla="*/ 495300 w 1790700"/>
              <a:gd name="connsiteY6" fmla="*/ 2270760 h 2270760"/>
              <a:gd name="connsiteX7" fmla="*/ 45720 w 1790700"/>
              <a:gd name="connsiteY7" fmla="*/ 1203960 h 2270760"/>
              <a:gd name="connsiteX8" fmla="*/ 0 w 1790700"/>
              <a:gd name="connsiteY8" fmla="*/ 129540 h 227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90700" h="2270760">
                <a:moveTo>
                  <a:pt x="0" y="129540"/>
                </a:moveTo>
                <a:lnTo>
                  <a:pt x="1363980" y="0"/>
                </a:lnTo>
                <a:lnTo>
                  <a:pt x="1303020" y="594360"/>
                </a:lnTo>
                <a:lnTo>
                  <a:pt x="1318260" y="944880"/>
                </a:lnTo>
                <a:lnTo>
                  <a:pt x="1386840" y="1242060"/>
                </a:lnTo>
                <a:lnTo>
                  <a:pt x="1790700" y="2247900"/>
                </a:lnTo>
                <a:lnTo>
                  <a:pt x="495300" y="2270760"/>
                </a:lnTo>
                <a:lnTo>
                  <a:pt x="45720" y="1203960"/>
                </a:lnTo>
                <a:lnTo>
                  <a:pt x="0" y="129540"/>
                </a:lnTo>
                <a:close/>
              </a:path>
            </a:pathLst>
          </a:custGeom>
          <a:solidFill>
            <a:schemeClr val="accent2">
              <a:lumMod val="75000"/>
              <a:alpha val="21961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2" tIns="21601" rIns="43202" bIns="21601" rtlCol="0" anchor="ctr"/>
          <a:lstStyle/>
          <a:p>
            <a:pPr algn="ctr"/>
            <a:endParaRPr lang="it-IT"/>
          </a:p>
        </p:txBody>
      </p:sp>
      <p:sp>
        <p:nvSpPr>
          <p:cNvPr id="7" name="Figura a mano libera 6"/>
          <p:cNvSpPr/>
          <p:nvPr/>
        </p:nvSpPr>
        <p:spPr>
          <a:xfrm>
            <a:off x="1292633" y="1116030"/>
            <a:ext cx="500490" cy="1094430"/>
          </a:xfrm>
          <a:custGeom>
            <a:avLst/>
            <a:gdLst>
              <a:gd name="connsiteX0" fmla="*/ 53340 w 1059180"/>
              <a:gd name="connsiteY0" fmla="*/ 53340 h 2316480"/>
              <a:gd name="connsiteX1" fmla="*/ 792480 w 1059180"/>
              <a:gd name="connsiteY1" fmla="*/ 0 h 2316480"/>
              <a:gd name="connsiteX2" fmla="*/ 769620 w 1059180"/>
              <a:gd name="connsiteY2" fmla="*/ 792480 h 2316480"/>
              <a:gd name="connsiteX3" fmla="*/ 899160 w 1059180"/>
              <a:gd name="connsiteY3" fmla="*/ 1607820 h 2316480"/>
              <a:gd name="connsiteX4" fmla="*/ 1059180 w 1059180"/>
              <a:gd name="connsiteY4" fmla="*/ 2247900 h 2316480"/>
              <a:gd name="connsiteX5" fmla="*/ 472440 w 1059180"/>
              <a:gd name="connsiteY5" fmla="*/ 2316480 h 2316480"/>
              <a:gd name="connsiteX6" fmla="*/ 68580 w 1059180"/>
              <a:gd name="connsiteY6" fmla="*/ 1272540 h 2316480"/>
              <a:gd name="connsiteX7" fmla="*/ 0 w 1059180"/>
              <a:gd name="connsiteY7" fmla="*/ 1028700 h 2316480"/>
              <a:gd name="connsiteX8" fmla="*/ 0 w 1059180"/>
              <a:gd name="connsiteY8" fmla="*/ 662940 h 2316480"/>
              <a:gd name="connsiteX9" fmla="*/ 53340 w 1059180"/>
              <a:gd name="connsiteY9" fmla="*/ 53340 h 2316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59180" h="2316480">
                <a:moveTo>
                  <a:pt x="53340" y="53340"/>
                </a:moveTo>
                <a:lnTo>
                  <a:pt x="792480" y="0"/>
                </a:lnTo>
                <a:lnTo>
                  <a:pt x="769620" y="792480"/>
                </a:lnTo>
                <a:lnTo>
                  <a:pt x="899160" y="1607820"/>
                </a:lnTo>
                <a:lnTo>
                  <a:pt x="1059180" y="2247900"/>
                </a:lnTo>
                <a:lnTo>
                  <a:pt x="472440" y="2316480"/>
                </a:lnTo>
                <a:lnTo>
                  <a:pt x="68580" y="1272540"/>
                </a:lnTo>
                <a:lnTo>
                  <a:pt x="0" y="1028700"/>
                </a:lnTo>
                <a:lnTo>
                  <a:pt x="0" y="662940"/>
                </a:lnTo>
                <a:lnTo>
                  <a:pt x="53340" y="53340"/>
                </a:lnTo>
                <a:close/>
              </a:path>
            </a:pathLst>
          </a:custGeom>
          <a:solidFill>
            <a:srgbClr val="002060">
              <a:alpha val="21961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2" tIns="21601" rIns="43202" bIns="21601" rtlCol="0" anchor="ctr"/>
          <a:lstStyle/>
          <a:p>
            <a:pPr algn="ctr"/>
            <a:endParaRPr lang="it-IT"/>
          </a:p>
        </p:txBody>
      </p:sp>
      <p:sp>
        <p:nvSpPr>
          <p:cNvPr id="12" name="Figura a mano libera 11"/>
          <p:cNvSpPr/>
          <p:nvPr/>
        </p:nvSpPr>
        <p:spPr>
          <a:xfrm>
            <a:off x="1663500" y="1083630"/>
            <a:ext cx="374467" cy="1090829"/>
          </a:xfrm>
          <a:custGeom>
            <a:avLst/>
            <a:gdLst>
              <a:gd name="connsiteX0" fmla="*/ 0 w 792480"/>
              <a:gd name="connsiteY0" fmla="*/ 60960 h 2308860"/>
              <a:gd name="connsiteX1" fmla="*/ 655320 w 792480"/>
              <a:gd name="connsiteY1" fmla="*/ 0 h 2308860"/>
              <a:gd name="connsiteX2" fmla="*/ 601980 w 792480"/>
              <a:gd name="connsiteY2" fmla="*/ 190500 h 2308860"/>
              <a:gd name="connsiteX3" fmla="*/ 556260 w 792480"/>
              <a:gd name="connsiteY3" fmla="*/ 480060 h 2308860"/>
              <a:gd name="connsiteX4" fmla="*/ 533400 w 792480"/>
              <a:gd name="connsiteY4" fmla="*/ 777240 h 2308860"/>
              <a:gd name="connsiteX5" fmla="*/ 533400 w 792480"/>
              <a:gd name="connsiteY5" fmla="*/ 1089660 h 2308860"/>
              <a:gd name="connsiteX6" fmla="*/ 594360 w 792480"/>
              <a:gd name="connsiteY6" fmla="*/ 1485900 h 2308860"/>
              <a:gd name="connsiteX7" fmla="*/ 792480 w 792480"/>
              <a:gd name="connsiteY7" fmla="*/ 2247900 h 2308860"/>
              <a:gd name="connsiteX8" fmla="*/ 792480 w 792480"/>
              <a:gd name="connsiteY8" fmla="*/ 2247900 h 2308860"/>
              <a:gd name="connsiteX9" fmla="*/ 792480 w 792480"/>
              <a:gd name="connsiteY9" fmla="*/ 2247900 h 2308860"/>
              <a:gd name="connsiteX10" fmla="*/ 792480 w 792480"/>
              <a:gd name="connsiteY10" fmla="*/ 2278380 h 2308860"/>
              <a:gd name="connsiteX11" fmla="*/ 274320 w 792480"/>
              <a:gd name="connsiteY11" fmla="*/ 2308860 h 2308860"/>
              <a:gd name="connsiteX12" fmla="*/ 129540 w 792480"/>
              <a:gd name="connsiteY12" fmla="*/ 1691640 h 2308860"/>
              <a:gd name="connsiteX13" fmla="*/ 30480 w 792480"/>
              <a:gd name="connsiteY13" fmla="*/ 1112520 h 2308860"/>
              <a:gd name="connsiteX14" fmla="*/ 0 w 792480"/>
              <a:gd name="connsiteY14" fmla="*/ 861060 h 2308860"/>
              <a:gd name="connsiteX15" fmla="*/ 0 w 792480"/>
              <a:gd name="connsiteY15" fmla="*/ 60960 h 2308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2480" h="2308860">
                <a:moveTo>
                  <a:pt x="0" y="60960"/>
                </a:moveTo>
                <a:lnTo>
                  <a:pt x="655320" y="0"/>
                </a:lnTo>
                <a:lnTo>
                  <a:pt x="601980" y="190500"/>
                </a:lnTo>
                <a:lnTo>
                  <a:pt x="556260" y="480060"/>
                </a:lnTo>
                <a:lnTo>
                  <a:pt x="533400" y="777240"/>
                </a:lnTo>
                <a:lnTo>
                  <a:pt x="533400" y="1089660"/>
                </a:lnTo>
                <a:lnTo>
                  <a:pt x="594360" y="1485900"/>
                </a:lnTo>
                <a:lnTo>
                  <a:pt x="792480" y="2247900"/>
                </a:lnTo>
                <a:lnTo>
                  <a:pt x="792480" y="2247900"/>
                </a:lnTo>
                <a:lnTo>
                  <a:pt x="792480" y="2247900"/>
                </a:lnTo>
                <a:lnTo>
                  <a:pt x="792480" y="2278380"/>
                </a:lnTo>
                <a:lnTo>
                  <a:pt x="274320" y="2308860"/>
                </a:lnTo>
                <a:lnTo>
                  <a:pt x="129540" y="1691640"/>
                </a:lnTo>
                <a:lnTo>
                  <a:pt x="30480" y="1112520"/>
                </a:lnTo>
                <a:lnTo>
                  <a:pt x="0" y="861060"/>
                </a:lnTo>
                <a:lnTo>
                  <a:pt x="0" y="60960"/>
                </a:lnTo>
                <a:close/>
              </a:path>
            </a:pathLst>
          </a:custGeom>
          <a:solidFill>
            <a:srgbClr val="FF0000">
              <a:alpha val="21961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2" tIns="21601" rIns="43202" bIns="21601" rtlCol="0" anchor="ctr"/>
          <a:lstStyle/>
          <a:p>
            <a:pPr algn="ctr"/>
            <a:endParaRPr lang="it-IT"/>
          </a:p>
        </p:txBody>
      </p:sp>
      <p:sp>
        <p:nvSpPr>
          <p:cNvPr id="13" name="Figura a mano libera 12"/>
          <p:cNvSpPr/>
          <p:nvPr/>
        </p:nvSpPr>
        <p:spPr>
          <a:xfrm>
            <a:off x="1915545" y="1051229"/>
            <a:ext cx="381669" cy="1105230"/>
          </a:xfrm>
          <a:custGeom>
            <a:avLst/>
            <a:gdLst>
              <a:gd name="connsiteX0" fmla="*/ 121920 w 807720"/>
              <a:gd name="connsiteY0" fmla="*/ 53340 h 2339340"/>
              <a:gd name="connsiteX1" fmla="*/ 807720 w 807720"/>
              <a:gd name="connsiteY1" fmla="*/ 0 h 2339340"/>
              <a:gd name="connsiteX2" fmla="*/ 518160 w 807720"/>
              <a:gd name="connsiteY2" fmla="*/ 777240 h 2339340"/>
              <a:gd name="connsiteX3" fmla="*/ 396240 w 807720"/>
              <a:gd name="connsiteY3" fmla="*/ 1211580 h 2339340"/>
              <a:gd name="connsiteX4" fmla="*/ 373380 w 807720"/>
              <a:gd name="connsiteY4" fmla="*/ 1417320 h 2339340"/>
              <a:gd name="connsiteX5" fmla="*/ 365760 w 807720"/>
              <a:gd name="connsiteY5" fmla="*/ 1661160 h 2339340"/>
              <a:gd name="connsiteX6" fmla="*/ 411480 w 807720"/>
              <a:gd name="connsiteY6" fmla="*/ 2316480 h 2339340"/>
              <a:gd name="connsiteX7" fmla="*/ 411480 w 807720"/>
              <a:gd name="connsiteY7" fmla="*/ 2331720 h 2339340"/>
              <a:gd name="connsiteX8" fmla="*/ 259080 w 807720"/>
              <a:gd name="connsiteY8" fmla="*/ 2339340 h 2339340"/>
              <a:gd name="connsiteX9" fmla="*/ 60960 w 807720"/>
              <a:gd name="connsiteY9" fmla="*/ 1478280 h 2339340"/>
              <a:gd name="connsiteX10" fmla="*/ 15240 w 807720"/>
              <a:gd name="connsiteY10" fmla="*/ 1181100 h 2339340"/>
              <a:gd name="connsiteX11" fmla="*/ 0 w 807720"/>
              <a:gd name="connsiteY11" fmla="*/ 922020 h 2339340"/>
              <a:gd name="connsiteX12" fmla="*/ 45720 w 807720"/>
              <a:gd name="connsiteY12" fmla="*/ 464820 h 2339340"/>
              <a:gd name="connsiteX13" fmla="*/ 121920 w 807720"/>
              <a:gd name="connsiteY13" fmla="*/ 53340 h 2339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07720" h="2339340">
                <a:moveTo>
                  <a:pt x="121920" y="53340"/>
                </a:moveTo>
                <a:lnTo>
                  <a:pt x="807720" y="0"/>
                </a:lnTo>
                <a:lnTo>
                  <a:pt x="518160" y="777240"/>
                </a:lnTo>
                <a:lnTo>
                  <a:pt x="396240" y="1211580"/>
                </a:lnTo>
                <a:lnTo>
                  <a:pt x="373380" y="1417320"/>
                </a:lnTo>
                <a:lnTo>
                  <a:pt x="365760" y="1661160"/>
                </a:lnTo>
                <a:lnTo>
                  <a:pt x="411480" y="2316480"/>
                </a:lnTo>
                <a:lnTo>
                  <a:pt x="411480" y="2331720"/>
                </a:lnTo>
                <a:lnTo>
                  <a:pt x="259080" y="2339340"/>
                </a:lnTo>
                <a:lnTo>
                  <a:pt x="60960" y="1478280"/>
                </a:lnTo>
                <a:lnTo>
                  <a:pt x="15240" y="1181100"/>
                </a:lnTo>
                <a:lnTo>
                  <a:pt x="0" y="922020"/>
                </a:lnTo>
                <a:lnTo>
                  <a:pt x="45720" y="464820"/>
                </a:lnTo>
                <a:lnTo>
                  <a:pt x="121920" y="53340"/>
                </a:lnTo>
                <a:close/>
              </a:path>
            </a:pathLst>
          </a:custGeom>
          <a:solidFill>
            <a:schemeClr val="accent2">
              <a:alpha val="21961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2" tIns="21601" rIns="43202" bIns="21601" rtlCol="0" anchor="ctr"/>
          <a:lstStyle/>
          <a:p>
            <a:pPr algn="ctr"/>
            <a:endParaRPr lang="it-IT"/>
          </a:p>
        </p:txBody>
      </p:sp>
      <p:sp>
        <p:nvSpPr>
          <p:cNvPr id="14" name="Figura a mano libera 13"/>
          <p:cNvSpPr/>
          <p:nvPr/>
        </p:nvSpPr>
        <p:spPr>
          <a:xfrm>
            <a:off x="2088376" y="950426"/>
            <a:ext cx="1217019" cy="1202433"/>
          </a:xfrm>
          <a:custGeom>
            <a:avLst/>
            <a:gdLst>
              <a:gd name="connsiteX0" fmla="*/ 441960 w 2575560"/>
              <a:gd name="connsiteY0" fmla="*/ 198120 h 2545080"/>
              <a:gd name="connsiteX1" fmla="*/ 1539240 w 2575560"/>
              <a:gd name="connsiteY1" fmla="*/ 106680 h 2545080"/>
              <a:gd name="connsiteX2" fmla="*/ 2148840 w 2575560"/>
              <a:gd name="connsiteY2" fmla="*/ 45720 h 2545080"/>
              <a:gd name="connsiteX3" fmla="*/ 2575560 w 2575560"/>
              <a:gd name="connsiteY3" fmla="*/ 0 h 2545080"/>
              <a:gd name="connsiteX4" fmla="*/ 2430780 w 2575560"/>
              <a:gd name="connsiteY4" fmla="*/ 1181100 h 2545080"/>
              <a:gd name="connsiteX5" fmla="*/ 2407920 w 2575560"/>
              <a:gd name="connsiteY5" fmla="*/ 1676400 h 2545080"/>
              <a:gd name="connsiteX6" fmla="*/ 2354580 w 2575560"/>
              <a:gd name="connsiteY6" fmla="*/ 2247900 h 2545080"/>
              <a:gd name="connsiteX7" fmla="*/ 1577340 w 2575560"/>
              <a:gd name="connsiteY7" fmla="*/ 2346960 h 2545080"/>
              <a:gd name="connsiteX8" fmla="*/ 807720 w 2575560"/>
              <a:gd name="connsiteY8" fmla="*/ 2453640 h 2545080"/>
              <a:gd name="connsiteX9" fmla="*/ 53340 w 2575560"/>
              <a:gd name="connsiteY9" fmla="*/ 2545080 h 2545080"/>
              <a:gd name="connsiteX10" fmla="*/ 0 w 2575560"/>
              <a:gd name="connsiteY10" fmla="*/ 1790700 h 2545080"/>
              <a:gd name="connsiteX11" fmla="*/ 30480 w 2575560"/>
              <a:gd name="connsiteY11" fmla="*/ 1402080 h 2545080"/>
              <a:gd name="connsiteX12" fmla="*/ 190500 w 2575560"/>
              <a:gd name="connsiteY12" fmla="*/ 899160 h 2545080"/>
              <a:gd name="connsiteX13" fmla="*/ 441960 w 2575560"/>
              <a:gd name="connsiteY13" fmla="*/ 198120 h 254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575560" h="2545080">
                <a:moveTo>
                  <a:pt x="441960" y="198120"/>
                </a:moveTo>
                <a:lnTo>
                  <a:pt x="1539240" y="106680"/>
                </a:lnTo>
                <a:lnTo>
                  <a:pt x="2148840" y="45720"/>
                </a:lnTo>
                <a:lnTo>
                  <a:pt x="2575560" y="0"/>
                </a:lnTo>
                <a:lnTo>
                  <a:pt x="2430780" y="1181100"/>
                </a:lnTo>
                <a:lnTo>
                  <a:pt x="2407920" y="1676400"/>
                </a:lnTo>
                <a:lnTo>
                  <a:pt x="2354580" y="2247900"/>
                </a:lnTo>
                <a:lnTo>
                  <a:pt x="1577340" y="2346960"/>
                </a:lnTo>
                <a:lnTo>
                  <a:pt x="807720" y="2453640"/>
                </a:lnTo>
                <a:lnTo>
                  <a:pt x="53340" y="2545080"/>
                </a:lnTo>
                <a:lnTo>
                  <a:pt x="0" y="1790700"/>
                </a:lnTo>
                <a:lnTo>
                  <a:pt x="30480" y="1402080"/>
                </a:lnTo>
                <a:lnTo>
                  <a:pt x="190500" y="899160"/>
                </a:lnTo>
                <a:lnTo>
                  <a:pt x="441960" y="198120"/>
                </a:lnTo>
                <a:close/>
              </a:path>
            </a:pathLst>
          </a:custGeom>
          <a:solidFill>
            <a:schemeClr val="accent1">
              <a:alpha val="21961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2" tIns="21601" rIns="43202" bIns="21601" rtlCol="0" anchor="ctr"/>
          <a:lstStyle/>
          <a:p>
            <a:pPr algn="ctr"/>
            <a:endParaRPr lang="it-IT"/>
          </a:p>
        </p:txBody>
      </p:sp>
      <p:sp>
        <p:nvSpPr>
          <p:cNvPr id="15" name="Figura a mano libera 14"/>
          <p:cNvSpPr/>
          <p:nvPr/>
        </p:nvSpPr>
        <p:spPr>
          <a:xfrm>
            <a:off x="3233383" y="633618"/>
            <a:ext cx="1375448" cy="957626"/>
          </a:xfrm>
          <a:custGeom>
            <a:avLst/>
            <a:gdLst>
              <a:gd name="connsiteX0" fmla="*/ 160020 w 2910840"/>
              <a:gd name="connsiteY0" fmla="*/ 662940 h 2026920"/>
              <a:gd name="connsiteX1" fmla="*/ 2316480 w 2910840"/>
              <a:gd name="connsiteY1" fmla="*/ 137160 h 2026920"/>
              <a:gd name="connsiteX2" fmla="*/ 2910840 w 2910840"/>
              <a:gd name="connsiteY2" fmla="*/ 0 h 2026920"/>
              <a:gd name="connsiteX3" fmla="*/ 2606040 w 2910840"/>
              <a:gd name="connsiteY3" fmla="*/ 464820 h 2026920"/>
              <a:gd name="connsiteX4" fmla="*/ 2522220 w 2910840"/>
              <a:gd name="connsiteY4" fmla="*/ 594360 h 2026920"/>
              <a:gd name="connsiteX5" fmla="*/ 2133600 w 2910840"/>
              <a:gd name="connsiteY5" fmla="*/ 1043940 h 2026920"/>
              <a:gd name="connsiteX6" fmla="*/ 1836420 w 2910840"/>
              <a:gd name="connsiteY6" fmla="*/ 1287780 h 2026920"/>
              <a:gd name="connsiteX7" fmla="*/ 1691640 w 2910840"/>
              <a:gd name="connsiteY7" fmla="*/ 1432560 h 2026920"/>
              <a:gd name="connsiteX8" fmla="*/ 1356360 w 2910840"/>
              <a:gd name="connsiteY8" fmla="*/ 1592580 h 2026920"/>
              <a:gd name="connsiteX9" fmla="*/ 1104900 w 2910840"/>
              <a:gd name="connsiteY9" fmla="*/ 1744980 h 2026920"/>
              <a:gd name="connsiteX10" fmla="*/ 617220 w 2910840"/>
              <a:gd name="connsiteY10" fmla="*/ 1897380 h 2026920"/>
              <a:gd name="connsiteX11" fmla="*/ 0 w 2910840"/>
              <a:gd name="connsiteY11" fmla="*/ 2026920 h 2026920"/>
              <a:gd name="connsiteX12" fmla="*/ 7620 w 2910840"/>
              <a:gd name="connsiteY12" fmla="*/ 1805940 h 2026920"/>
              <a:gd name="connsiteX13" fmla="*/ 114300 w 2910840"/>
              <a:gd name="connsiteY13" fmla="*/ 1021080 h 2026920"/>
              <a:gd name="connsiteX14" fmla="*/ 160020 w 2910840"/>
              <a:gd name="connsiteY14" fmla="*/ 662940 h 2026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910840" h="2026920">
                <a:moveTo>
                  <a:pt x="160020" y="662940"/>
                </a:moveTo>
                <a:lnTo>
                  <a:pt x="2316480" y="137160"/>
                </a:lnTo>
                <a:lnTo>
                  <a:pt x="2910840" y="0"/>
                </a:lnTo>
                <a:lnTo>
                  <a:pt x="2606040" y="464820"/>
                </a:lnTo>
                <a:lnTo>
                  <a:pt x="2522220" y="594360"/>
                </a:lnTo>
                <a:lnTo>
                  <a:pt x="2133600" y="1043940"/>
                </a:lnTo>
                <a:lnTo>
                  <a:pt x="1836420" y="1287780"/>
                </a:lnTo>
                <a:lnTo>
                  <a:pt x="1691640" y="1432560"/>
                </a:lnTo>
                <a:lnTo>
                  <a:pt x="1356360" y="1592580"/>
                </a:lnTo>
                <a:lnTo>
                  <a:pt x="1104900" y="1744980"/>
                </a:lnTo>
                <a:lnTo>
                  <a:pt x="617220" y="1897380"/>
                </a:lnTo>
                <a:lnTo>
                  <a:pt x="0" y="2026920"/>
                </a:lnTo>
                <a:lnTo>
                  <a:pt x="7620" y="1805940"/>
                </a:lnTo>
                <a:lnTo>
                  <a:pt x="114300" y="1021080"/>
                </a:lnTo>
                <a:lnTo>
                  <a:pt x="160020" y="662940"/>
                </a:lnTo>
                <a:close/>
              </a:path>
            </a:pathLst>
          </a:custGeom>
          <a:solidFill>
            <a:srgbClr val="CC0099">
              <a:alpha val="21961"/>
            </a:srgbClr>
          </a:solidFill>
          <a:ln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2" tIns="21601" rIns="43202" bIns="21601" rtlCol="0" anchor="ctr"/>
          <a:lstStyle/>
          <a:p>
            <a:pPr algn="ctr"/>
            <a:endParaRPr lang="it-IT"/>
          </a:p>
        </p:txBody>
      </p:sp>
      <p:sp>
        <p:nvSpPr>
          <p:cNvPr id="16" name="Figura a mano libera 15"/>
          <p:cNvSpPr/>
          <p:nvPr/>
        </p:nvSpPr>
        <p:spPr>
          <a:xfrm>
            <a:off x="3208178" y="604816"/>
            <a:ext cx="1541078" cy="1404038"/>
          </a:xfrm>
          <a:custGeom>
            <a:avLst/>
            <a:gdLst>
              <a:gd name="connsiteX0" fmla="*/ 0 w 3261360"/>
              <a:gd name="connsiteY0" fmla="*/ 2971800 h 2971800"/>
              <a:gd name="connsiteX1" fmla="*/ 426720 w 3261360"/>
              <a:gd name="connsiteY1" fmla="*/ 2857500 h 2971800"/>
              <a:gd name="connsiteX2" fmla="*/ 922020 w 3261360"/>
              <a:gd name="connsiteY2" fmla="*/ 2651760 h 2971800"/>
              <a:gd name="connsiteX3" fmla="*/ 1493520 w 3261360"/>
              <a:gd name="connsiteY3" fmla="*/ 2400300 h 2971800"/>
              <a:gd name="connsiteX4" fmla="*/ 1988820 w 3261360"/>
              <a:gd name="connsiteY4" fmla="*/ 2209800 h 2971800"/>
              <a:gd name="connsiteX5" fmla="*/ 2110740 w 3261360"/>
              <a:gd name="connsiteY5" fmla="*/ 2133600 h 2971800"/>
              <a:gd name="connsiteX6" fmla="*/ 2278380 w 3261360"/>
              <a:gd name="connsiteY6" fmla="*/ 2004060 h 2971800"/>
              <a:gd name="connsiteX7" fmla="*/ 2773680 w 3261360"/>
              <a:gd name="connsiteY7" fmla="*/ 1501140 h 2971800"/>
              <a:gd name="connsiteX8" fmla="*/ 3238500 w 3261360"/>
              <a:gd name="connsiteY8" fmla="*/ 1082040 h 2971800"/>
              <a:gd name="connsiteX9" fmla="*/ 3261360 w 3261360"/>
              <a:gd name="connsiteY9" fmla="*/ 1059180 h 2971800"/>
              <a:gd name="connsiteX10" fmla="*/ 3238500 w 3261360"/>
              <a:gd name="connsiteY10" fmla="*/ 0 h 2971800"/>
              <a:gd name="connsiteX11" fmla="*/ 2956560 w 3261360"/>
              <a:gd name="connsiteY11" fmla="*/ 53340 h 2971800"/>
              <a:gd name="connsiteX12" fmla="*/ 2552700 w 3261360"/>
              <a:gd name="connsiteY12" fmla="*/ 693420 h 2971800"/>
              <a:gd name="connsiteX13" fmla="*/ 2156460 w 3261360"/>
              <a:gd name="connsiteY13" fmla="*/ 1143000 h 2971800"/>
              <a:gd name="connsiteX14" fmla="*/ 1744980 w 3261360"/>
              <a:gd name="connsiteY14" fmla="*/ 1493520 h 2971800"/>
              <a:gd name="connsiteX15" fmla="*/ 1219200 w 3261360"/>
              <a:gd name="connsiteY15" fmla="*/ 1775460 h 2971800"/>
              <a:gd name="connsiteX16" fmla="*/ 1158240 w 3261360"/>
              <a:gd name="connsiteY16" fmla="*/ 1798320 h 2971800"/>
              <a:gd name="connsiteX17" fmla="*/ 883920 w 3261360"/>
              <a:gd name="connsiteY17" fmla="*/ 1897380 h 2971800"/>
              <a:gd name="connsiteX18" fmla="*/ 655320 w 3261360"/>
              <a:gd name="connsiteY18" fmla="*/ 1958340 h 2971800"/>
              <a:gd name="connsiteX19" fmla="*/ 53340 w 3261360"/>
              <a:gd name="connsiteY19" fmla="*/ 2095500 h 2971800"/>
              <a:gd name="connsiteX20" fmla="*/ 38100 w 3261360"/>
              <a:gd name="connsiteY20" fmla="*/ 2537460 h 2971800"/>
              <a:gd name="connsiteX21" fmla="*/ 0 w 3261360"/>
              <a:gd name="connsiteY21" fmla="*/ 2971800 h 297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261360" h="2971800">
                <a:moveTo>
                  <a:pt x="0" y="2971800"/>
                </a:moveTo>
                <a:lnTo>
                  <a:pt x="426720" y="2857500"/>
                </a:lnTo>
                <a:lnTo>
                  <a:pt x="922020" y="2651760"/>
                </a:lnTo>
                <a:lnTo>
                  <a:pt x="1493520" y="2400300"/>
                </a:lnTo>
                <a:lnTo>
                  <a:pt x="1988820" y="2209800"/>
                </a:lnTo>
                <a:lnTo>
                  <a:pt x="2110740" y="2133600"/>
                </a:lnTo>
                <a:lnTo>
                  <a:pt x="2278380" y="2004060"/>
                </a:lnTo>
                <a:lnTo>
                  <a:pt x="2773680" y="1501140"/>
                </a:lnTo>
                <a:lnTo>
                  <a:pt x="3238500" y="1082040"/>
                </a:lnTo>
                <a:lnTo>
                  <a:pt x="3261360" y="1059180"/>
                </a:lnTo>
                <a:lnTo>
                  <a:pt x="3238500" y="0"/>
                </a:lnTo>
                <a:lnTo>
                  <a:pt x="2956560" y="53340"/>
                </a:lnTo>
                <a:lnTo>
                  <a:pt x="2552700" y="693420"/>
                </a:lnTo>
                <a:lnTo>
                  <a:pt x="2156460" y="1143000"/>
                </a:lnTo>
                <a:lnTo>
                  <a:pt x="1744980" y="1493520"/>
                </a:lnTo>
                <a:lnTo>
                  <a:pt x="1219200" y="1775460"/>
                </a:lnTo>
                <a:lnTo>
                  <a:pt x="1158240" y="1798320"/>
                </a:lnTo>
                <a:lnTo>
                  <a:pt x="883920" y="1897380"/>
                </a:lnTo>
                <a:lnTo>
                  <a:pt x="655320" y="1958340"/>
                </a:lnTo>
                <a:lnTo>
                  <a:pt x="53340" y="2095500"/>
                </a:lnTo>
                <a:lnTo>
                  <a:pt x="38100" y="2537460"/>
                </a:lnTo>
                <a:lnTo>
                  <a:pt x="0" y="2971800"/>
                </a:lnTo>
                <a:close/>
              </a:path>
            </a:pathLst>
          </a:custGeom>
          <a:solidFill>
            <a:srgbClr val="7030A0">
              <a:alpha val="21961"/>
            </a:srgb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2" tIns="21601" rIns="43202" bIns="21601" rtlCol="0" anchor="ctr"/>
          <a:lstStyle/>
          <a:p>
            <a:pPr algn="ctr"/>
            <a:endParaRPr lang="it-IT"/>
          </a:p>
        </p:txBody>
      </p:sp>
      <p:cxnSp>
        <p:nvCxnSpPr>
          <p:cNvPr id="18" name="Connettore 1 17"/>
          <p:cNvCxnSpPr>
            <a:cxnSpLocks noChangeShapeType="1"/>
          </p:cNvCxnSpPr>
          <p:nvPr/>
        </p:nvCxnSpPr>
        <p:spPr bwMode="auto">
          <a:xfrm flipH="1">
            <a:off x="556301" y="3060834"/>
            <a:ext cx="5204738" cy="6375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Connettore 1 18"/>
          <p:cNvCxnSpPr>
            <a:cxnSpLocks noChangeShapeType="1"/>
          </p:cNvCxnSpPr>
          <p:nvPr/>
        </p:nvCxnSpPr>
        <p:spPr bwMode="auto">
          <a:xfrm flipH="1">
            <a:off x="1" y="3060833"/>
            <a:ext cx="311056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0" name="Immagin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72" y="2871316"/>
            <a:ext cx="393154" cy="391787"/>
          </a:xfrm>
          <a:prstGeom prst="rect">
            <a:avLst/>
          </a:prstGeom>
        </p:spPr>
      </p:pic>
      <p:sp>
        <p:nvSpPr>
          <p:cNvPr id="17" name="Freccia a destra 16">
            <a:hlinkClick r:id="rId5" action="ppaction://hlinksldjump"/>
          </p:cNvPr>
          <p:cNvSpPr/>
          <p:nvPr/>
        </p:nvSpPr>
        <p:spPr>
          <a:xfrm>
            <a:off x="5362015" y="2793412"/>
            <a:ext cx="241200" cy="208800"/>
          </a:xfrm>
          <a:prstGeom prst="rightArrow">
            <a:avLst>
              <a:gd name="adj1" fmla="val 50000"/>
              <a:gd name="adj2" fmla="val 53972"/>
            </a:avLst>
          </a:prstGeom>
          <a:solidFill>
            <a:srgbClr val="CCFFFF">
              <a:alpha val="69804"/>
            </a:srgbClr>
          </a:solidFill>
          <a:ln w="19050">
            <a:solidFill>
              <a:schemeClr val="accent5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lIns="43205" tIns="21603" rIns="43205" bIns="21603">
            <a:spAutoFit/>
          </a:bodyPr>
          <a:lstStyle/>
          <a:p>
            <a:pPr algn="ctr">
              <a:spcBef>
                <a:spcPct val="50000"/>
              </a:spcBef>
            </a:pPr>
            <a:endParaRPr lang="it-IT">
              <a:solidFill>
                <a:schemeClr val="tx1"/>
              </a:solidFill>
            </a:endParaRPr>
          </a:p>
        </p:txBody>
      </p:sp>
      <p:pic>
        <p:nvPicPr>
          <p:cNvPr id="21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446800" y="57600"/>
            <a:ext cx="104866" cy="104400"/>
          </a:xfrm>
          <a:prstGeom prst="rect">
            <a:avLst/>
          </a:prstGeom>
          <a:solidFill>
            <a:srgbClr val="FFFF99">
              <a:alpha val="69804"/>
            </a:srgbClr>
          </a:solidFill>
          <a:ln w="19050">
            <a:solidFill>
              <a:srgbClr val="FFC000"/>
            </a:solidFill>
            <a:miter lim="800000"/>
            <a:headEnd/>
            <a:tailEnd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23" name="Rettangolo 22"/>
          <p:cNvSpPr/>
          <p:nvPr/>
        </p:nvSpPr>
        <p:spPr>
          <a:xfrm>
            <a:off x="4948286" y="3040593"/>
            <a:ext cx="82586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>
                <a:solidFill>
                  <a:srgbClr val="0070C0"/>
                </a:solidFill>
              </a:rPr>
              <a:t>EGU21-10111</a:t>
            </a:r>
          </a:p>
        </p:txBody>
      </p:sp>
      <p:sp>
        <p:nvSpPr>
          <p:cNvPr id="27" name="Rettangolo 26"/>
          <p:cNvSpPr/>
          <p:nvPr/>
        </p:nvSpPr>
        <p:spPr>
          <a:xfrm>
            <a:off x="276495" y="303621"/>
            <a:ext cx="5372495" cy="212901"/>
          </a:xfrm>
          <a:prstGeom prst="rect">
            <a:avLst/>
          </a:prstGeom>
        </p:spPr>
        <p:txBody>
          <a:bodyPr wrap="square" lIns="43202" tIns="21601" rIns="43202" bIns="21601">
            <a:spAutoFit/>
          </a:bodyPr>
          <a:lstStyle/>
          <a:p>
            <a:pPr algn="ctr"/>
            <a:r>
              <a:rPr lang="it-IT" sz="1100" b="1" dirty="0" smtClean="0">
                <a:solidFill>
                  <a:schemeClr val="accent1">
                    <a:lumMod val="50000"/>
                  </a:schemeClr>
                </a:solidFill>
              </a:rPr>
              <a:t>B. </a:t>
            </a:r>
            <a:r>
              <a:rPr lang="it-IT" sz="1100" b="1" dirty="0" err="1">
                <a:solidFill>
                  <a:schemeClr val="accent1">
                    <a:lumMod val="50000"/>
                  </a:schemeClr>
                </a:solidFill>
              </a:rPr>
              <a:t>Block-based</a:t>
            </a:r>
            <a:r>
              <a:rPr lang="it-IT" sz="11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1100" b="1" dirty="0" err="1">
                <a:solidFill>
                  <a:schemeClr val="accent1">
                    <a:lumMod val="50000"/>
                  </a:schemeClr>
                </a:solidFill>
              </a:rPr>
              <a:t>interpolation</a:t>
            </a:r>
            <a:r>
              <a:rPr lang="it-IT" sz="1100" b="1" dirty="0">
                <a:solidFill>
                  <a:schemeClr val="accent1">
                    <a:lumMod val="50000"/>
                  </a:schemeClr>
                </a:solidFill>
              </a:rPr>
              <a:t> of the </a:t>
            </a:r>
            <a:r>
              <a:rPr lang="it-IT" sz="1100" b="1" dirty="0" err="1">
                <a:solidFill>
                  <a:schemeClr val="accent1">
                    <a:lumMod val="50000"/>
                  </a:schemeClr>
                </a:solidFill>
              </a:rPr>
              <a:t>whole</a:t>
            </a:r>
            <a:r>
              <a:rPr lang="it-IT" sz="11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1100" b="1" dirty="0" err="1" smtClean="0">
                <a:solidFill>
                  <a:schemeClr val="accent1">
                    <a:lumMod val="50000"/>
                  </a:schemeClr>
                </a:solidFill>
              </a:rPr>
              <a:t>path</a:t>
            </a:r>
            <a:r>
              <a:rPr lang="it-IT" sz="1100" b="1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it-IT" sz="1100" b="1" dirty="0" err="1" smtClean="0">
                <a:solidFill>
                  <a:schemeClr val="accent1">
                    <a:lumMod val="50000"/>
                  </a:schemeClr>
                </a:solidFill>
              </a:rPr>
              <a:t>based</a:t>
            </a:r>
            <a:r>
              <a:rPr lang="it-IT" sz="1100" b="1" dirty="0" smtClean="0">
                <a:solidFill>
                  <a:schemeClr val="accent1">
                    <a:lumMod val="50000"/>
                  </a:schemeClr>
                </a:solidFill>
              </a:rPr>
              <a:t> on </a:t>
            </a:r>
            <a:r>
              <a:rPr lang="it-IT" sz="1100" b="1" dirty="0" err="1" smtClean="0">
                <a:solidFill>
                  <a:schemeClr val="accent1">
                    <a:lumMod val="50000"/>
                  </a:schemeClr>
                </a:solidFill>
              </a:rPr>
              <a:t>strain</a:t>
            </a:r>
            <a:r>
              <a:rPr lang="it-IT" sz="11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1100" b="1" dirty="0" err="1" smtClean="0">
                <a:solidFill>
                  <a:schemeClr val="accent1">
                    <a:lumMod val="50000"/>
                  </a:schemeClr>
                </a:solidFill>
              </a:rPr>
              <a:t>velocity</a:t>
            </a:r>
            <a:r>
              <a:rPr lang="it-IT" sz="1100" b="1" dirty="0" smtClean="0">
                <a:solidFill>
                  <a:schemeClr val="accent1">
                    <a:lumMod val="50000"/>
                  </a:schemeClr>
                </a:solidFill>
              </a:rPr>
              <a:t> and </a:t>
            </a:r>
            <a:r>
              <a:rPr lang="it-IT" sz="1100" b="1" dirty="0" err="1" smtClean="0">
                <a:solidFill>
                  <a:schemeClr val="accent1">
                    <a:lumMod val="50000"/>
                  </a:schemeClr>
                </a:solidFill>
              </a:rPr>
              <a:t>tectonics</a:t>
            </a:r>
            <a:r>
              <a:rPr lang="it-IT" sz="11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it-IT" sz="11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8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446800" y="57600"/>
            <a:ext cx="104866" cy="104400"/>
          </a:xfrm>
          <a:prstGeom prst="rect">
            <a:avLst/>
          </a:prstGeom>
          <a:solidFill>
            <a:srgbClr val="FFFF99">
              <a:alpha val="69804"/>
            </a:srgbClr>
          </a:solidFill>
          <a:ln w="19050">
            <a:solidFill>
              <a:srgbClr val="FFC000"/>
            </a:solidFill>
            <a:miter lim="800000"/>
            <a:headEnd/>
            <a:tailEnd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29" name="Rectangle 2"/>
          <p:cNvSpPr txBox="1">
            <a:spLocks noChangeArrowheads="1"/>
          </p:cNvSpPr>
          <p:nvPr/>
        </p:nvSpPr>
        <p:spPr>
          <a:xfrm>
            <a:off x="13115" y="63876"/>
            <a:ext cx="5761038" cy="228006"/>
          </a:xfrm>
          <a:prstGeom prst="rect">
            <a:avLst/>
          </a:prstGeom>
        </p:spPr>
        <p:txBody>
          <a:bodyPr vert="horz" lIns="43202" tIns="21601" rIns="43202" bIns="2160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1400" b="1" dirty="0" smtClean="0">
                <a:solidFill>
                  <a:schemeClr val="accent1">
                    <a:lumMod val="75000"/>
                  </a:schemeClr>
                </a:solidFill>
              </a:rPr>
              <a:t>5. </a:t>
            </a:r>
            <a:r>
              <a:rPr lang="nl-NL" sz="1400" b="1" dirty="0">
                <a:solidFill>
                  <a:schemeClr val="accent1">
                    <a:lumMod val="75000"/>
                  </a:schemeClr>
                </a:solidFill>
              </a:rPr>
              <a:t>The </a:t>
            </a:r>
            <a:r>
              <a:rPr lang="it-IT" sz="1400" b="1" dirty="0" err="1" smtClean="0">
                <a:solidFill>
                  <a:schemeClr val="accent1">
                    <a:lumMod val="75000"/>
                  </a:schemeClr>
                </a:solidFill>
              </a:rPr>
              <a:t>method</a:t>
            </a:r>
            <a:r>
              <a:rPr lang="it-IT" sz="1400" b="1" dirty="0" smtClean="0">
                <a:solidFill>
                  <a:schemeClr val="accent1">
                    <a:lumMod val="75000"/>
                  </a:schemeClr>
                </a:solidFill>
              </a:rPr>
              <a:t> and </a:t>
            </a:r>
            <a:r>
              <a:rPr lang="it-IT" sz="1400" b="1" dirty="0" err="1" smtClean="0">
                <a:solidFill>
                  <a:schemeClr val="accent1">
                    <a:lumMod val="75000"/>
                  </a:schemeClr>
                </a:solidFill>
              </a:rPr>
              <a:t>results</a:t>
            </a:r>
            <a:endParaRPr lang="en-US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4" name="CasellaDiTesto 33"/>
          <p:cNvSpPr txBox="1"/>
          <p:nvPr/>
        </p:nvSpPr>
        <p:spPr>
          <a:xfrm>
            <a:off x="2460591" y="2460699"/>
            <a:ext cx="258756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The </a:t>
            </a:r>
            <a:r>
              <a:rPr lang="it-IT" dirty="0" err="1" smtClean="0"/>
              <a:t>gray</a:t>
            </a:r>
            <a:r>
              <a:rPr lang="it-IT" dirty="0" smtClean="0"/>
              <a:t> </a:t>
            </a:r>
            <a:r>
              <a:rPr lang="it-IT" dirty="0" err="1" smtClean="0"/>
              <a:t>arrows</a:t>
            </a:r>
            <a:r>
              <a:rPr lang="it-IT" dirty="0" smtClean="0"/>
              <a:t> indicate the </a:t>
            </a:r>
            <a:r>
              <a:rPr lang="it-IT" dirty="0" err="1" smtClean="0"/>
              <a:t>observed</a:t>
            </a:r>
            <a:r>
              <a:rPr lang="it-IT" dirty="0" smtClean="0"/>
              <a:t> </a:t>
            </a:r>
            <a:r>
              <a:rPr lang="it-IT" dirty="0" err="1" smtClean="0"/>
              <a:t>strain</a:t>
            </a:r>
            <a:r>
              <a:rPr lang="it-IT" dirty="0" smtClean="0"/>
              <a:t> </a:t>
            </a:r>
            <a:r>
              <a:rPr lang="it-IT" dirty="0" err="1" smtClean="0"/>
              <a:t>rates</a:t>
            </a:r>
            <a:endParaRPr lang="it-IT" dirty="0"/>
          </a:p>
        </p:txBody>
      </p:sp>
      <p:sp>
        <p:nvSpPr>
          <p:cNvPr id="35" name="CasellaDiTesto 34"/>
          <p:cNvSpPr txBox="1"/>
          <p:nvPr/>
        </p:nvSpPr>
        <p:spPr>
          <a:xfrm>
            <a:off x="603163" y="3035052"/>
            <a:ext cx="2208021" cy="366789"/>
          </a:xfrm>
          <a:prstGeom prst="rect">
            <a:avLst/>
          </a:prstGeom>
          <a:noFill/>
        </p:spPr>
        <p:txBody>
          <a:bodyPr wrap="none" lIns="43202" tIns="21601" rIns="43202" bIns="21601" rtlCol="0">
            <a:spAutoFit/>
          </a:bodyPr>
          <a:lstStyle/>
          <a:p>
            <a:r>
              <a:rPr lang="en-GB" sz="600" dirty="0" err="1" smtClean="0"/>
              <a:t>Istituto</a:t>
            </a:r>
            <a:r>
              <a:rPr lang="en-GB" sz="600" dirty="0" smtClean="0"/>
              <a:t> </a:t>
            </a:r>
            <a:r>
              <a:rPr lang="en-GB" sz="600" dirty="0" err="1" smtClean="0"/>
              <a:t>Nazionale</a:t>
            </a:r>
            <a:r>
              <a:rPr lang="en-GB" sz="600" dirty="0" smtClean="0"/>
              <a:t> di </a:t>
            </a:r>
            <a:r>
              <a:rPr lang="en-GB" sz="600" dirty="0" err="1" smtClean="0"/>
              <a:t>Oceanografia</a:t>
            </a:r>
            <a:r>
              <a:rPr lang="en-GB" sz="600" dirty="0" smtClean="0"/>
              <a:t> e di </a:t>
            </a:r>
            <a:r>
              <a:rPr lang="en-GB" sz="600" dirty="0" err="1" smtClean="0"/>
              <a:t>Geofisica</a:t>
            </a:r>
            <a:r>
              <a:rPr lang="en-GB" sz="600" dirty="0" smtClean="0"/>
              <a:t> </a:t>
            </a:r>
            <a:r>
              <a:rPr lang="en-GB" sz="600" dirty="0" err="1" smtClean="0"/>
              <a:t>Sperimentale</a:t>
            </a:r>
            <a:r>
              <a:rPr lang="en-GB" sz="600" dirty="0" smtClean="0"/>
              <a:t> –OGS</a:t>
            </a:r>
          </a:p>
          <a:p>
            <a:r>
              <a:rPr lang="en-GB" sz="600" dirty="0" smtClean="0"/>
              <a:t>National Institute of Oceanography and Applied Geophysics -OGS </a:t>
            </a:r>
            <a:endParaRPr lang="en-GB" sz="600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20914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Connettore 1 10"/>
          <p:cNvCxnSpPr>
            <a:cxnSpLocks noChangeShapeType="1"/>
          </p:cNvCxnSpPr>
          <p:nvPr/>
        </p:nvCxnSpPr>
        <p:spPr bwMode="auto">
          <a:xfrm flipH="1">
            <a:off x="556301" y="3060834"/>
            <a:ext cx="5204738" cy="6375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Connettore 1 11"/>
          <p:cNvCxnSpPr>
            <a:cxnSpLocks noChangeShapeType="1"/>
          </p:cNvCxnSpPr>
          <p:nvPr/>
        </p:nvCxnSpPr>
        <p:spPr bwMode="auto">
          <a:xfrm flipH="1">
            <a:off x="1" y="3060833"/>
            <a:ext cx="311056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3" name="Immagin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72" y="2871316"/>
            <a:ext cx="393154" cy="391787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00" y="597600"/>
            <a:ext cx="4752856" cy="2272297"/>
          </a:xfrm>
          <a:prstGeom prst="rect">
            <a:avLst/>
          </a:prstGeom>
        </p:spPr>
      </p:pic>
      <p:sp>
        <p:nvSpPr>
          <p:cNvPr id="14" name="Rettangolo 13"/>
          <p:cNvSpPr/>
          <p:nvPr/>
        </p:nvSpPr>
        <p:spPr>
          <a:xfrm>
            <a:off x="4948286" y="3040593"/>
            <a:ext cx="82586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>
                <a:solidFill>
                  <a:srgbClr val="0070C0"/>
                </a:solidFill>
              </a:rPr>
              <a:t>EGU21-10111</a:t>
            </a:r>
          </a:p>
        </p:txBody>
      </p:sp>
      <p:sp>
        <p:nvSpPr>
          <p:cNvPr id="16" name="Freccia a destra 15">
            <a:hlinkClick r:id="rId5" action="ppaction://hlinksldjump"/>
          </p:cNvPr>
          <p:cNvSpPr/>
          <p:nvPr/>
        </p:nvSpPr>
        <p:spPr>
          <a:xfrm>
            <a:off x="5362015" y="2793412"/>
            <a:ext cx="241200" cy="208800"/>
          </a:xfrm>
          <a:prstGeom prst="rightArrow">
            <a:avLst>
              <a:gd name="adj1" fmla="val 50000"/>
              <a:gd name="adj2" fmla="val 53972"/>
            </a:avLst>
          </a:prstGeom>
          <a:solidFill>
            <a:srgbClr val="CCFFFF">
              <a:alpha val="69804"/>
            </a:srgbClr>
          </a:solidFill>
          <a:ln w="19050">
            <a:solidFill>
              <a:schemeClr val="accent5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lIns="43205" tIns="21603" rIns="43205" bIns="21603">
            <a:spAutoFit/>
          </a:bodyPr>
          <a:lstStyle/>
          <a:p>
            <a:pPr algn="ctr">
              <a:spcBef>
                <a:spcPct val="50000"/>
              </a:spcBef>
            </a:pPr>
            <a:endParaRPr lang="it-IT">
              <a:solidFill>
                <a:schemeClr val="tx1"/>
              </a:solidFill>
            </a:endParaRPr>
          </a:p>
        </p:txBody>
      </p:sp>
      <p:pic>
        <p:nvPicPr>
          <p:cNvPr id="22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446800" y="57600"/>
            <a:ext cx="104866" cy="104400"/>
          </a:xfrm>
          <a:prstGeom prst="rect">
            <a:avLst/>
          </a:prstGeom>
          <a:solidFill>
            <a:srgbClr val="FFFF99">
              <a:alpha val="69804"/>
            </a:srgbClr>
          </a:solidFill>
          <a:ln w="19050">
            <a:solidFill>
              <a:srgbClr val="FFC000"/>
            </a:solidFill>
            <a:miter lim="800000"/>
            <a:headEnd/>
            <a:tailEnd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23" name="Rettangolo 22"/>
          <p:cNvSpPr/>
          <p:nvPr/>
        </p:nvSpPr>
        <p:spPr>
          <a:xfrm>
            <a:off x="276495" y="303621"/>
            <a:ext cx="5372495" cy="212901"/>
          </a:xfrm>
          <a:prstGeom prst="rect">
            <a:avLst/>
          </a:prstGeom>
        </p:spPr>
        <p:txBody>
          <a:bodyPr wrap="square" lIns="43202" tIns="21601" rIns="43202" bIns="21601">
            <a:spAutoFit/>
          </a:bodyPr>
          <a:lstStyle/>
          <a:p>
            <a:pPr algn="ctr"/>
            <a:r>
              <a:rPr lang="it-IT" sz="1100" b="1" dirty="0" smtClean="0">
                <a:solidFill>
                  <a:schemeClr val="accent1">
                    <a:lumMod val="50000"/>
                  </a:schemeClr>
                </a:solidFill>
              </a:rPr>
              <a:t>B. </a:t>
            </a:r>
            <a:r>
              <a:rPr lang="it-IT" sz="1100" b="1" dirty="0" err="1">
                <a:solidFill>
                  <a:schemeClr val="accent1">
                    <a:lumMod val="50000"/>
                  </a:schemeClr>
                </a:solidFill>
              </a:rPr>
              <a:t>Block-based</a:t>
            </a:r>
            <a:r>
              <a:rPr lang="it-IT" sz="11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1100" b="1" dirty="0" err="1">
                <a:solidFill>
                  <a:schemeClr val="accent1">
                    <a:lumMod val="50000"/>
                  </a:schemeClr>
                </a:solidFill>
              </a:rPr>
              <a:t>interpolation</a:t>
            </a:r>
            <a:r>
              <a:rPr lang="it-IT" sz="1100" b="1" dirty="0">
                <a:solidFill>
                  <a:schemeClr val="accent1">
                    <a:lumMod val="50000"/>
                  </a:schemeClr>
                </a:solidFill>
              </a:rPr>
              <a:t> of the </a:t>
            </a:r>
            <a:r>
              <a:rPr lang="it-IT" sz="1100" b="1" dirty="0" err="1">
                <a:solidFill>
                  <a:schemeClr val="accent1">
                    <a:lumMod val="50000"/>
                  </a:schemeClr>
                </a:solidFill>
              </a:rPr>
              <a:t>whole</a:t>
            </a:r>
            <a:r>
              <a:rPr lang="it-IT" sz="11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1100" b="1" dirty="0" err="1" smtClean="0">
                <a:solidFill>
                  <a:schemeClr val="accent1">
                    <a:lumMod val="50000"/>
                  </a:schemeClr>
                </a:solidFill>
              </a:rPr>
              <a:t>path</a:t>
            </a:r>
            <a:r>
              <a:rPr lang="it-IT" sz="1100" b="1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it-IT" sz="1100" b="1" dirty="0" err="1" smtClean="0">
                <a:solidFill>
                  <a:schemeClr val="accent1">
                    <a:lumMod val="50000"/>
                  </a:schemeClr>
                </a:solidFill>
              </a:rPr>
              <a:t>based</a:t>
            </a:r>
            <a:r>
              <a:rPr lang="it-IT" sz="1100" b="1" dirty="0" smtClean="0">
                <a:solidFill>
                  <a:schemeClr val="accent1">
                    <a:lumMod val="50000"/>
                  </a:schemeClr>
                </a:solidFill>
              </a:rPr>
              <a:t> on </a:t>
            </a:r>
            <a:r>
              <a:rPr lang="it-IT" sz="1100" b="1" dirty="0" err="1" smtClean="0">
                <a:solidFill>
                  <a:schemeClr val="accent1">
                    <a:lumMod val="50000"/>
                  </a:schemeClr>
                </a:solidFill>
              </a:rPr>
              <a:t>strain</a:t>
            </a:r>
            <a:r>
              <a:rPr lang="it-IT" sz="11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1100" b="1" dirty="0" err="1" smtClean="0">
                <a:solidFill>
                  <a:schemeClr val="accent1">
                    <a:lumMod val="50000"/>
                  </a:schemeClr>
                </a:solidFill>
              </a:rPr>
              <a:t>velocity</a:t>
            </a:r>
            <a:r>
              <a:rPr lang="it-IT" sz="1100" b="1" dirty="0" smtClean="0">
                <a:solidFill>
                  <a:schemeClr val="accent1">
                    <a:lumMod val="50000"/>
                  </a:schemeClr>
                </a:solidFill>
              </a:rPr>
              <a:t> and </a:t>
            </a:r>
            <a:r>
              <a:rPr lang="it-IT" sz="1100" b="1" dirty="0" err="1" smtClean="0">
                <a:solidFill>
                  <a:schemeClr val="accent1">
                    <a:lumMod val="50000"/>
                  </a:schemeClr>
                </a:solidFill>
              </a:rPr>
              <a:t>tectonics</a:t>
            </a:r>
            <a:r>
              <a:rPr lang="it-IT" sz="11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it-IT" sz="11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4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446800" y="57600"/>
            <a:ext cx="104866" cy="104400"/>
          </a:xfrm>
          <a:prstGeom prst="rect">
            <a:avLst/>
          </a:prstGeom>
          <a:solidFill>
            <a:srgbClr val="FFFF99">
              <a:alpha val="69804"/>
            </a:srgbClr>
          </a:solidFill>
          <a:ln w="19050">
            <a:solidFill>
              <a:srgbClr val="FFC000"/>
            </a:solidFill>
            <a:miter lim="800000"/>
            <a:headEnd/>
            <a:tailEnd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25" name="Rectangle 2"/>
          <p:cNvSpPr txBox="1">
            <a:spLocks noChangeArrowheads="1"/>
          </p:cNvSpPr>
          <p:nvPr/>
        </p:nvSpPr>
        <p:spPr>
          <a:xfrm>
            <a:off x="13115" y="63876"/>
            <a:ext cx="5761038" cy="228006"/>
          </a:xfrm>
          <a:prstGeom prst="rect">
            <a:avLst/>
          </a:prstGeom>
        </p:spPr>
        <p:txBody>
          <a:bodyPr vert="horz" lIns="43202" tIns="21601" rIns="43202" bIns="2160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1400" b="1" dirty="0" smtClean="0">
                <a:solidFill>
                  <a:schemeClr val="accent1">
                    <a:lumMod val="75000"/>
                  </a:schemeClr>
                </a:solidFill>
              </a:rPr>
              <a:t>5. </a:t>
            </a:r>
            <a:r>
              <a:rPr lang="nl-NL" sz="1400" b="1" dirty="0">
                <a:solidFill>
                  <a:schemeClr val="accent1">
                    <a:lumMod val="75000"/>
                  </a:schemeClr>
                </a:solidFill>
              </a:rPr>
              <a:t>The </a:t>
            </a:r>
            <a:r>
              <a:rPr lang="it-IT" sz="1400" b="1" dirty="0" err="1" smtClean="0">
                <a:solidFill>
                  <a:schemeClr val="accent1">
                    <a:lumMod val="75000"/>
                  </a:schemeClr>
                </a:solidFill>
              </a:rPr>
              <a:t>method</a:t>
            </a:r>
            <a:r>
              <a:rPr lang="it-IT" sz="1400" b="1" dirty="0" smtClean="0">
                <a:solidFill>
                  <a:schemeClr val="accent1">
                    <a:lumMod val="75000"/>
                  </a:schemeClr>
                </a:solidFill>
              </a:rPr>
              <a:t> and </a:t>
            </a:r>
            <a:r>
              <a:rPr lang="it-IT" sz="1400" b="1" dirty="0" err="1" smtClean="0">
                <a:solidFill>
                  <a:schemeClr val="accent1">
                    <a:lumMod val="75000"/>
                  </a:schemeClr>
                </a:solidFill>
              </a:rPr>
              <a:t>results</a:t>
            </a:r>
            <a:endParaRPr lang="en-US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6" name="CasellaDiTesto 25"/>
          <p:cNvSpPr txBox="1"/>
          <p:nvPr/>
        </p:nvSpPr>
        <p:spPr>
          <a:xfrm>
            <a:off x="1509840" y="715159"/>
            <a:ext cx="3437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The </a:t>
            </a:r>
            <a:r>
              <a:rPr lang="it-IT" dirty="0" err="1" smtClean="0"/>
              <a:t>gray</a:t>
            </a:r>
            <a:r>
              <a:rPr lang="it-IT" dirty="0" smtClean="0"/>
              <a:t> </a:t>
            </a:r>
            <a:r>
              <a:rPr lang="it-IT" dirty="0" err="1" smtClean="0"/>
              <a:t>arrows</a:t>
            </a:r>
            <a:r>
              <a:rPr lang="it-IT" dirty="0" smtClean="0"/>
              <a:t> indicate the </a:t>
            </a:r>
            <a:r>
              <a:rPr lang="it-IT" dirty="0" err="1" smtClean="0"/>
              <a:t>observed</a:t>
            </a:r>
            <a:r>
              <a:rPr lang="it-IT" dirty="0" smtClean="0"/>
              <a:t> </a:t>
            </a:r>
            <a:r>
              <a:rPr lang="it-IT" dirty="0" err="1" smtClean="0"/>
              <a:t>strain</a:t>
            </a:r>
            <a:r>
              <a:rPr lang="it-IT" dirty="0" smtClean="0"/>
              <a:t> </a:t>
            </a:r>
            <a:r>
              <a:rPr lang="it-IT" dirty="0" err="1" smtClean="0"/>
              <a:t>rates</a:t>
            </a:r>
            <a:r>
              <a:rPr lang="it-IT" dirty="0" smtClean="0"/>
              <a:t>, the coloured </a:t>
            </a:r>
            <a:r>
              <a:rPr lang="it-IT" dirty="0" err="1" smtClean="0"/>
              <a:t>ones</a:t>
            </a:r>
            <a:endParaRPr lang="it-IT" dirty="0" smtClean="0"/>
          </a:p>
          <a:p>
            <a:r>
              <a:rPr lang="it-IT" dirty="0" smtClean="0"/>
              <a:t>  the </a:t>
            </a:r>
            <a:r>
              <a:rPr lang="it-IT" dirty="0" err="1" smtClean="0"/>
              <a:t>calculated</a:t>
            </a:r>
            <a:r>
              <a:rPr lang="it-IT" dirty="0"/>
              <a:t> </a:t>
            </a:r>
            <a:r>
              <a:rPr lang="it-IT" dirty="0" err="1" smtClean="0"/>
              <a:t>strain</a:t>
            </a:r>
            <a:r>
              <a:rPr lang="it-IT" dirty="0" smtClean="0"/>
              <a:t> </a:t>
            </a:r>
            <a:r>
              <a:rPr lang="it-IT" dirty="0" err="1" smtClean="0"/>
              <a:t>rates</a:t>
            </a:r>
            <a:r>
              <a:rPr lang="it-IT" dirty="0" smtClean="0"/>
              <a:t> </a:t>
            </a:r>
            <a:r>
              <a:rPr lang="it-IT" dirty="0" err="1" smtClean="0"/>
              <a:t>within</a:t>
            </a:r>
            <a:r>
              <a:rPr lang="it-IT" dirty="0" smtClean="0"/>
              <a:t> the </a:t>
            </a:r>
            <a:r>
              <a:rPr lang="it-IT" dirty="0" err="1" smtClean="0"/>
              <a:t>blocks</a:t>
            </a:r>
            <a:r>
              <a:rPr lang="it-IT" dirty="0" smtClean="0"/>
              <a:t> </a:t>
            </a:r>
            <a:endParaRPr lang="it-IT" dirty="0"/>
          </a:p>
        </p:txBody>
      </p:sp>
      <p:sp>
        <p:nvSpPr>
          <p:cNvPr id="27" name="CasellaDiTesto 26"/>
          <p:cNvSpPr txBox="1"/>
          <p:nvPr/>
        </p:nvSpPr>
        <p:spPr>
          <a:xfrm>
            <a:off x="603163" y="3035052"/>
            <a:ext cx="2208021" cy="366789"/>
          </a:xfrm>
          <a:prstGeom prst="rect">
            <a:avLst/>
          </a:prstGeom>
          <a:noFill/>
        </p:spPr>
        <p:txBody>
          <a:bodyPr wrap="none" lIns="43202" tIns="21601" rIns="43202" bIns="21601" rtlCol="0">
            <a:spAutoFit/>
          </a:bodyPr>
          <a:lstStyle/>
          <a:p>
            <a:r>
              <a:rPr lang="en-GB" sz="600" dirty="0" err="1" smtClean="0"/>
              <a:t>Istituto</a:t>
            </a:r>
            <a:r>
              <a:rPr lang="en-GB" sz="600" dirty="0" smtClean="0"/>
              <a:t> </a:t>
            </a:r>
            <a:r>
              <a:rPr lang="en-GB" sz="600" dirty="0" err="1" smtClean="0"/>
              <a:t>Nazionale</a:t>
            </a:r>
            <a:r>
              <a:rPr lang="en-GB" sz="600" dirty="0" smtClean="0"/>
              <a:t> di </a:t>
            </a:r>
            <a:r>
              <a:rPr lang="en-GB" sz="600" dirty="0" err="1" smtClean="0"/>
              <a:t>Oceanografia</a:t>
            </a:r>
            <a:r>
              <a:rPr lang="en-GB" sz="600" dirty="0" smtClean="0"/>
              <a:t> e di </a:t>
            </a:r>
            <a:r>
              <a:rPr lang="en-GB" sz="600" dirty="0" err="1" smtClean="0"/>
              <a:t>Geofisica</a:t>
            </a:r>
            <a:r>
              <a:rPr lang="en-GB" sz="600" dirty="0" smtClean="0"/>
              <a:t> </a:t>
            </a:r>
            <a:r>
              <a:rPr lang="en-GB" sz="600" dirty="0" err="1" smtClean="0"/>
              <a:t>Sperimentale</a:t>
            </a:r>
            <a:r>
              <a:rPr lang="en-GB" sz="600" dirty="0" smtClean="0"/>
              <a:t> –OGS</a:t>
            </a:r>
          </a:p>
          <a:p>
            <a:r>
              <a:rPr lang="en-GB" sz="600" dirty="0" smtClean="0"/>
              <a:t>National Institute of Oceanography and Applied Geophysics -OGS </a:t>
            </a:r>
            <a:endParaRPr lang="en-GB" sz="600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78667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00" y="597600"/>
            <a:ext cx="4752856" cy="2272297"/>
          </a:xfrm>
          <a:prstGeom prst="rect">
            <a:avLst/>
          </a:prstGeom>
        </p:spPr>
      </p:pic>
      <p:cxnSp>
        <p:nvCxnSpPr>
          <p:cNvPr id="11" name="Connettore 1 10"/>
          <p:cNvCxnSpPr>
            <a:cxnSpLocks noChangeShapeType="1"/>
          </p:cNvCxnSpPr>
          <p:nvPr/>
        </p:nvCxnSpPr>
        <p:spPr bwMode="auto">
          <a:xfrm flipH="1">
            <a:off x="556301" y="3060834"/>
            <a:ext cx="5204738" cy="6375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Connettore 1 11"/>
          <p:cNvCxnSpPr>
            <a:cxnSpLocks noChangeShapeType="1"/>
          </p:cNvCxnSpPr>
          <p:nvPr/>
        </p:nvCxnSpPr>
        <p:spPr bwMode="auto">
          <a:xfrm flipH="1">
            <a:off x="1" y="3060833"/>
            <a:ext cx="311056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3" name="Immagin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72" y="2871316"/>
            <a:ext cx="393154" cy="391787"/>
          </a:xfrm>
          <a:prstGeom prst="rect">
            <a:avLst/>
          </a:prstGeom>
        </p:spPr>
      </p:pic>
      <p:sp>
        <p:nvSpPr>
          <p:cNvPr id="14" name="Rettangolo 13"/>
          <p:cNvSpPr/>
          <p:nvPr/>
        </p:nvSpPr>
        <p:spPr>
          <a:xfrm>
            <a:off x="4948286" y="3040593"/>
            <a:ext cx="82586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>
                <a:solidFill>
                  <a:srgbClr val="0070C0"/>
                </a:solidFill>
              </a:rPr>
              <a:t>EGU21-10111</a:t>
            </a:r>
          </a:p>
        </p:txBody>
      </p:sp>
      <p:sp>
        <p:nvSpPr>
          <p:cNvPr id="16" name="Rettangolo 15"/>
          <p:cNvSpPr/>
          <p:nvPr/>
        </p:nvSpPr>
        <p:spPr>
          <a:xfrm>
            <a:off x="3435997" y="2000934"/>
            <a:ext cx="1518668" cy="197512"/>
          </a:xfrm>
          <a:prstGeom prst="rect">
            <a:avLst/>
          </a:prstGeom>
        </p:spPr>
        <p:txBody>
          <a:bodyPr wrap="square" lIns="43202" tIns="21601" rIns="43202" bIns="21601">
            <a:spAutoFit/>
          </a:bodyPr>
          <a:lstStyle/>
          <a:p>
            <a:r>
              <a:rPr lang="it-IT" sz="1000" dirty="0" err="1">
                <a:solidFill>
                  <a:schemeClr val="tx2"/>
                </a:solidFill>
              </a:rPr>
              <a:t>Good</a:t>
            </a:r>
            <a:r>
              <a:rPr lang="it-IT" sz="1000" dirty="0">
                <a:solidFill>
                  <a:schemeClr val="tx2"/>
                </a:solidFill>
              </a:rPr>
              <a:t> data </a:t>
            </a:r>
            <a:r>
              <a:rPr lang="it-IT" sz="1000" dirty="0" err="1">
                <a:solidFill>
                  <a:schemeClr val="tx2"/>
                </a:solidFill>
              </a:rPr>
              <a:t>fit</a:t>
            </a:r>
            <a:r>
              <a:rPr lang="it-IT" sz="1000" dirty="0">
                <a:solidFill>
                  <a:schemeClr val="tx2"/>
                </a:solidFill>
              </a:rPr>
              <a:t>  </a:t>
            </a:r>
          </a:p>
        </p:txBody>
      </p:sp>
      <p:pic>
        <p:nvPicPr>
          <p:cNvPr id="18" name="Picture 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446800" y="57600"/>
            <a:ext cx="104866" cy="104400"/>
          </a:xfrm>
          <a:prstGeom prst="rect">
            <a:avLst/>
          </a:prstGeom>
          <a:solidFill>
            <a:srgbClr val="FFFF99">
              <a:alpha val="69804"/>
            </a:srgbClr>
          </a:solidFill>
          <a:ln w="19050">
            <a:solidFill>
              <a:srgbClr val="FFC000"/>
            </a:solidFill>
            <a:miter lim="800000"/>
            <a:headEnd/>
            <a:tailEnd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9" name="Rettangolo 18"/>
          <p:cNvSpPr/>
          <p:nvPr/>
        </p:nvSpPr>
        <p:spPr>
          <a:xfrm>
            <a:off x="276495" y="303621"/>
            <a:ext cx="5372495" cy="212901"/>
          </a:xfrm>
          <a:prstGeom prst="rect">
            <a:avLst/>
          </a:prstGeom>
        </p:spPr>
        <p:txBody>
          <a:bodyPr wrap="square" lIns="43202" tIns="21601" rIns="43202" bIns="21601">
            <a:spAutoFit/>
          </a:bodyPr>
          <a:lstStyle/>
          <a:p>
            <a:pPr algn="ctr"/>
            <a:r>
              <a:rPr lang="it-IT" sz="1100" b="1" dirty="0" smtClean="0">
                <a:solidFill>
                  <a:schemeClr val="accent1">
                    <a:lumMod val="50000"/>
                  </a:schemeClr>
                </a:solidFill>
              </a:rPr>
              <a:t>B. </a:t>
            </a:r>
            <a:r>
              <a:rPr lang="it-IT" sz="1100" b="1" dirty="0" err="1">
                <a:solidFill>
                  <a:schemeClr val="accent1">
                    <a:lumMod val="50000"/>
                  </a:schemeClr>
                </a:solidFill>
              </a:rPr>
              <a:t>Block-based</a:t>
            </a:r>
            <a:r>
              <a:rPr lang="it-IT" sz="11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1100" b="1" dirty="0" err="1">
                <a:solidFill>
                  <a:schemeClr val="accent1">
                    <a:lumMod val="50000"/>
                  </a:schemeClr>
                </a:solidFill>
              </a:rPr>
              <a:t>interpolation</a:t>
            </a:r>
            <a:r>
              <a:rPr lang="it-IT" sz="1100" b="1" dirty="0">
                <a:solidFill>
                  <a:schemeClr val="accent1">
                    <a:lumMod val="50000"/>
                  </a:schemeClr>
                </a:solidFill>
              </a:rPr>
              <a:t> of the </a:t>
            </a:r>
            <a:r>
              <a:rPr lang="it-IT" sz="1100" b="1" dirty="0" err="1">
                <a:solidFill>
                  <a:schemeClr val="accent1">
                    <a:lumMod val="50000"/>
                  </a:schemeClr>
                </a:solidFill>
              </a:rPr>
              <a:t>whole</a:t>
            </a:r>
            <a:r>
              <a:rPr lang="it-IT" sz="11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1100" b="1" dirty="0" err="1" smtClean="0">
                <a:solidFill>
                  <a:schemeClr val="accent1">
                    <a:lumMod val="50000"/>
                  </a:schemeClr>
                </a:solidFill>
              </a:rPr>
              <a:t>path</a:t>
            </a:r>
            <a:r>
              <a:rPr lang="it-IT" sz="1100" b="1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it-IT" sz="1100" b="1" dirty="0" err="1" smtClean="0">
                <a:solidFill>
                  <a:schemeClr val="accent1">
                    <a:lumMod val="50000"/>
                  </a:schemeClr>
                </a:solidFill>
              </a:rPr>
              <a:t>based</a:t>
            </a:r>
            <a:r>
              <a:rPr lang="it-IT" sz="1100" b="1" dirty="0" smtClean="0">
                <a:solidFill>
                  <a:schemeClr val="accent1">
                    <a:lumMod val="50000"/>
                  </a:schemeClr>
                </a:solidFill>
              </a:rPr>
              <a:t> on </a:t>
            </a:r>
            <a:r>
              <a:rPr lang="it-IT" sz="1100" b="1" dirty="0" err="1" smtClean="0">
                <a:solidFill>
                  <a:schemeClr val="accent1">
                    <a:lumMod val="50000"/>
                  </a:schemeClr>
                </a:solidFill>
              </a:rPr>
              <a:t>strain</a:t>
            </a:r>
            <a:r>
              <a:rPr lang="it-IT" sz="11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1100" b="1" dirty="0" err="1" smtClean="0">
                <a:solidFill>
                  <a:schemeClr val="accent1">
                    <a:lumMod val="50000"/>
                  </a:schemeClr>
                </a:solidFill>
              </a:rPr>
              <a:t>velocity</a:t>
            </a:r>
            <a:r>
              <a:rPr lang="it-IT" sz="1100" b="1" dirty="0" smtClean="0">
                <a:solidFill>
                  <a:schemeClr val="accent1">
                    <a:lumMod val="50000"/>
                  </a:schemeClr>
                </a:solidFill>
              </a:rPr>
              <a:t> and </a:t>
            </a:r>
            <a:r>
              <a:rPr lang="it-IT" sz="1100" b="1" dirty="0" err="1" smtClean="0">
                <a:solidFill>
                  <a:schemeClr val="accent1">
                    <a:lumMod val="50000"/>
                  </a:schemeClr>
                </a:solidFill>
              </a:rPr>
              <a:t>tectonics</a:t>
            </a:r>
            <a:r>
              <a:rPr lang="it-IT" sz="11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it-IT" sz="11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0" name="Picture 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446800" y="57600"/>
            <a:ext cx="104866" cy="104400"/>
          </a:xfrm>
          <a:prstGeom prst="rect">
            <a:avLst/>
          </a:prstGeom>
          <a:solidFill>
            <a:srgbClr val="FFFF99">
              <a:alpha val="69804"/>
            </a:srgbClr>
          </a:solidFill>
          <a:ln w="19050">
            <a:solidFill>
              <a:srgbClr val="FFC000"/>
            </a:solidFill>
            <a:miter lim="800000"/>
            <a:headEnd/>
            <a:tailEnd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21" name="Rectangle 2"/>
          <p:cNvSpPr txBox="1">
            <a:spLocks noChangeArrowheads="1"/>
          </p:cNvSpPr>
          <p:nvPr/>
        </p:nvSpPr>
        <p:spPr>
          <a:xfrm>
            <a:off x="13115" y="63876"/>
            <a:ext cx="5761038" cy="228006"/>
          </a:xfrm>
          <a:prstGeom prst="rect">
            <a:avLst/>
          </a:prstGeom>
        </p:spPr>
        <p:txBody>
          <a:bodyPr vert="horz" lIns="43202" tIns="21601" rIns="43202" bIns="2160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1400" b="1" dirty="0" smtClean="0">
                <a:solidFill>
                  <a:schemeClr val="accent1">
                    <a:lumMod val="75000"/>
                  </a:schemeClr>
                </a:solidFill>
              </a:rPr>
              <a:t>5. </a:t>
            </a:r>
            <a:r>
              <a:rPr lang="nl-NL" sz="1400" b="1" dirty="0">
                <a:solidFill>
                  <a:schemeClr val="accent1">
                    <a:lumMod val="75000"/>
                  </a:schemeClr>
                </a:solidFill>
              </a:rPr>
              <a:t>The </a:t>
            </a:r>
            <a:r>
              <a:rPr lang="it-IT" sz="1400" b="1" dirty="0" err="1" smtClean="0">
                <a:solidFill>
                  <a:schemeClr val="accent1">
                    <a:lumMod val="75000"/>
                  </a:schemeClr>
                </a:solidFill>
              </a:rPr>
              <a:t>method</a:t>
            </a:r>
            <a:r>
              <a:rPr lang="it-IT" sz="1400" b="1" dirty="0" smtClean="0">
                <a:solidFill>
                  <a:schemeClr val="accent1">
                    <a:lumMod val="75000"/>
                  </a:schemeClr>
                </a:solidFill>
              </a:rPr>
              <a:t> and </a:t>
            </a:r>
            <a:r>
              <a:rPr lang="it-IT" sz="1400" b="1" dirty="0" err="1" smtClean="0">
                <a:solidFill>
                  <a:schemeClr val="accent1">
                    <a:lumMod val="75000"/>
                  </a:schemeClr>
                </a:solidFill>
              </a:rPr>
              <a:t>results</a:t>
            </a:r>
            <a:endParaRPr lang="en-US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3" name="CasellaDiTesto 22"/>
          <p:cNvSpPr txBox="1"/>
          <p:nvPr/>
        </p:nvSpPr>
        <p:spPr>
          <a:xfrm>
            <a:off x="1509840" y="715159"/>
            <a:ext cx="3437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The </a:t>
            </a:r>
            <a:r>
              <a:rPr lang="it-IT" dirty="0" err="1" smtClean="0"/>
              <a:t>gray</a:t>
            </a:r>
            <a:r>
              <a:rPr lang="it-IT" dirty="0" smtClean="0"/>
              <a:t> </a:t>
            </a:r>
            <a:r>
              <a:rPr lang="it-IT" dirty="0" err="1" smtClean="0"/>
              <a:t>arrows</a:t>
            </a:r>
            <a:r>
              <a:rPr lang="it-IT" dirty="0" smtClean="0"/>
              <a:t> indicate the </a:t>
            </a:r>
            <a:r>
              <a:rPr lang="it-IT" dirty="0" err="1" smtClean="0"/>
              <a:t>observed</a:t>
            </a:r>
            <a:r>
              <a:rPr lang="it-IT" dirty="0" smtClean="0"/>
              <a:t> </a:t>
            </a:r>
            <a:r>
              <a:rPr lang="it-IT" dirty="0" err="1" smtClean="0"/>
              <a:t>strain</a:t>
            </a:r>
            <a:r>
              <a:rPr lang="it-IT" dirty="0" smtClean="0"/>
              <a:t> </a:t>
            </a:r>
            <a:r>
              <a:rPr lang="it-IT" dirty="0" err="1" smtClean="0"/>
              <a:t>rates</a:t>
            </a:r>
            <a:r>
              <a:rPr lang="it-IT" dirty="0" smtClean="0"/>
              <a:t>, the coloured </a:t>
            </a:r>
            <a:r>
              <a:rPr lang="it-IT" dirty="0" err="1" smtClean="0"/>
              <a:t>ones</a:t>
            </a:r>
            <a:endParaRPr lang="it-IT" dirty="0" smtClean="0"/>
          </a:p>
          <a:p>
            <a:r>
              <a:rPr lang="it-IT" dirty="0" smtClean="0"/>
              <a:t>  the </a:t>
            </a:r>
            <a:r>
              <a:rPr lang="it-IT" dirty="0" err="1" smtClean="0"/>
              <a:t>calculated</a:t>
            </a:r>
            <a:r>
              <a:rPr lang="it-IT" dirty="0"/>
              <a:t> </a:t>
            </a:r>
            <a:r>
              <a:rPr lang="it-IT" dirty="0" err="1" smtClean="0"/>
              <a:t>strain</a:t>
            </a:r>
            <a:r>
              <a:rPr lang="it-IT" dirty="0" smtClean="0"/>
              <a:t> </a:t>
            </a:r>
            <a:r>
              <a:rPr lang="it-IT" dirty="0" err="1" smtClean="0"/>
              <a:t>rates</a:t>
            </a:r>
            <a:r>
              <a:rPr lang="it-IT" dirty="0" smtClean="0"/>
              <a:t> </a:t>
            </a:r>
            <a:r>
              <a:rPr lang="it-IT" dirty="0" err="1" smtClean="0"/>
              <a:t>within</a:t>
            </a:r>
            <a:r>
              <a:rPr lang="it-IT" dirty="0" smtClean="0"/>
              <a:t> the </a:t>
            </a:r>
            <a:r>
              <a:rPr lang="it-IT" dirty="0" err="1" smtClean="0"/>
              <a:t>blocks</a:t>
            </a:r>
            <a:r>
              <a:rPr lang="it-IT" dirty="0" smtClean="0"/>
              <a:t> </a:t>
            </a:r>
            <a:endParaRPr lang="it-IT" dirty="0"/>
          </a:p>
        </p:txBody>
      </p:sp>
      <p:sp>
        <p:nvSpPr>
          <p:cNvPr id="24" name="CasellaDiTesto 23"/>
          <p:cNvSpPr txBox="1"/>
          <p:nvPr/>
        </p:nvSpPr>
        <p:spPr>
          <a:xfrm>
            <a:off x="603163" y="3035052"/>
            <a:ext cx="2208021" cy="366789"/>
          </a:xfrm>
          <a:prstGeom prst="rect">
            <a:avLst/>
          </a:prstGeom>
          <a:noFill/>
        </p:spPr>
        <p:txBody>
          <a:bodyPr wrap="none" lIns="43202" tIns="21601" rIns="43202" bIns="21601" rtlCol="0">
            <a:spAutoFit/>
          </a:bodyPr>
          <a:lstStyle/>
          <a:p>
            <a:r>
              <a:rPr lang="en-GB" sz="600" dirty="0" err="1" smtClean="0"/>
              <a:t>Istituto</a:t>
            </a:r>
            <a:r>
              <a:rPr lang="en-GB" sz="600" dirty="0" smtClean="0"/>
              <a:t> </a:t>
            </a:r>
            <a:r>
              <a:rPr lang="en-GB" sz="600" dirty="0" err="1" smtClean="0"/>
              <a:t>Nazionale</a:t>
            </a:r>
            <a:r>
              <a:rPr lang="en-GB" sz="600" dirty="0" smtClean="0"/>
              <a:t> di </a:t>
            </a:r>
            <a:r>
              <a:rPr lang="en-GB" sz="600" dirty="0" err="1" smtClean="0"/>
              <a:t>Oceanografia</a:t>
            </a:r>
            <a:r>
              <a:rPr lang="en-GB" sz="600" dirty="0" smtClean="0"/>
              <a:t> e di </a:t>
            </a:r>
            <a:r>
              <a:rPr lang="en-GB" sz="600" dirty="0" err="1" smtClean="0"/>
              <a:t>Geofisica</a:t>
            </a:r>
            <a:r>
              <a:rPr lang="en-GB" sz="600" dirty="0" smtClean="0"/>
              <a:t> </a:t>
            </a:r>
            <a:r>
              <a:rPr lang="en-GB" sz="600" dirty="0" err="1" smtClean="0"/>
              <a:t>Sperimentale</a:t>
            </a:r>
            <a:r>
              <a:rPr lang="en-GB" sz="600" dirty="0" smtClean="0"/>
              <a:t> –OGS</a:t>
            </a:r>
          </a:p>
          <a:p>
            <a:r>
              <a:rPr lang="en-GB" sz="600" dirty="0" smtClean="0"/>
              <a:t>National Institute of Oceanography and Applied Geophysics -OGS </a:t>
            </a:r>
            <a:endParaRPr lang="en-GB" sz="600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89309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00" y="597600"/>
            <a:ext cx="4752856" cy="2272297"/>
          </a:xfrm>
          <a:prstGeom prst="rect">
            <a:avLst/>
          </a:prstGeom>
        </p:spPr>
      </p:pic>
      <p:cxnSp>
        <p:nvCxnSpPr>
          <p:cNvPr id="11" name="Connettore 1 10"/>
          <p:cNvCxnSpPr>
            <a:cxnSpLocks noChangeShapeType="1"/>
          </p:cNvCxnSpPr>
          <p:nvPr/>
        </p:nvCxnSpPr>
        <p:spPr bwMode="auto">
          <a:xfrm flipH="1">
            <a:off x="556301" y="3060834"/>
            <a:ext cx="5204738" cy="6375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Connettore 1 11"/>
          <p:cNvCxnSpPr>
            <a:cxnSpLocks noChangeShapeType="1"/>
          </p:cNvCxnSpPr>
          <p:nvPr/>
        </p:nvCxnSpPr>
        <p:spPr bwMode="auto">
          <a:xfrm flipH="1">
            <a:off x="1" y="3060833"/>
            <a:ext cx="311056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3" name="Immagin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72" y="2871316"/>
            <a:ext cx="393154" cy="391787"/>
          </a:xfrm>
          <a:prstGeom prst="rect">
            <a:avLst/>
          </a:prstGeom>
        </p:spPr>
      </p:pic>
      <p:sp>
        <p:nvSpPr>
          <p:cNvPr id="14" name="Freccia a destra 13">
            <a:hlinkClick r:id="rId5" action="ppaction://hlinksldjump"/>
          </p:cNvPr>
          <p:cNvSpPr/>
          <p:nvPr/>
        </p:nvSpPr>
        <p:spPr>
          <a:xfrm>
            <a:off x="5345724" y="2800830"/>
            <a:ext cx="241200" cy="208800"/>
          </a:xfrm>
          <a:prstGeom prst="rightArrow">
            <a:avLst/>
          </a:prstGeom>
          <a:solidFill>
            <a:srgbClr val="CCFFFF">
              <a:alpha val="69804"/>
            </a:srgbClr>
          </a:solidFill>
          <a:ln w="19050">
            <a:solidFill>
              <a:schemeClr val="accent5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lIns="43205" tIns="21603" rIns="43205" bIns="21603">
            <a:spAutoFit/>
          </a:bodyPr>
          <a:lstStyle/>
          <a:p>
            <a:pPr algn="ctr">
              <a:spcBef>
                <a:spcPct val="50000"/>
              </a:spcBef>
            </a:pPr>
            <a:endParaRPr lang="it-IT">
              <a:solidFill>
                <a:schemeClr val="tx1"/>
              </a:solidFill>
            </a:endParaRPr>
          </a:p>
        </p:txBody>
      </p:sp>
      <p:sp>
        <p:nvSpPr>
          <p:cNvPr id="17" name="Rettangolo 16"/>
          <p:cNvSpPr/>
          <p:nvPr/>
        </p:nvSpPr>
        <p:spPr>
          <a:xfrm>
            <a:off x="3467686" y="2078307"/>
            <a:ext cx="1697994" cy="659177"/>
          </a:xfrm>
          <a:prstGeom prst="rect">
            <a:avLst/>
          </a:prstGeom>
        </p:spPr>
        <p:txBody>
          <a:bodyPr wrap="square" lIns="43202" tIns="21601" rIns="43202" bIns="21601">
            <a:spAutoFit/>
          </a:bodyPr>
          <a:lstStyle/>
          <a:p>
            <a:r>
              <a:rPr lang="it-IT" sz="1000" dirty="0">
                <a:solidFill>
                  <a:schemeClr val="tx2"/>
                </a:solidFill>
              </a:rPr>
              <a:t>Continuum </a:t>
            </a:r>
            <a:r>
              <a:rPr lang="it-IT" sz="1000" dirty="0" err="1">
                <a:solidFill>
                  <a:schemeClr val="tx2"/>
                </a:solidFill>
              </a:rPr>
              <a:t>approach</a:t>
            </a:r>
            <a:r>
              <a:rPr lang="it-IT" sz="1000" dirty="0">
                <a:solidFill>
                  <a:schemeClr val="tx2"/>
                </a:solidFill>
              </a:rPr>
              <a:t>: </a:t>
            </a:r>
          </a:p>
          <a:p>
            <a:r>
              <a:rPr lang="it-IT" sz="1000" dirty="0">
                <a:solidFill>
                  <a:schemeClr val="tx2"/>
                </a:solidFill>
              </a:rPr>
              <a:t>A </a:t>
            </a:r>
            <a:r>
              <a:rPr lang="it-IT" sz="1000" dirty="0" err="1">
                <a:solidFill>
                  <a:schemeClr val="tx2"/>
                </a:solidFill>
              </a:rPr>
              <a:t>smoother</a:t>
            </a:r>
            <a:r>
              <a:rPr lang="it-IT" sz="1000" dirty="0">
                <a:solidFill>
                  <a:schemeClr val="tx2"/>
                </a:solidFill>
              </a:rPr>
              <a:t> </a:t>
            </a:r>
            <a:r>
              <a:rPr lang="it-IT" sz="1000" dirty="0" err="1">
                <a:solidFill>
                  <a:schemeClr val="tx2"/>
                </a:solidFill>
              </a:rPr>
              <a:t>field</a:t>
            </a:r>
            <a:r>
              <a:rPr lang="it-IT" sz="1000" dirty="0">
                <a:solidFill>
                  <a:schemeClr val="tx2"/>
                </a:solidFill>
              </a:rPr>
              <a:t>, </a:t>
            </a:r>
            <a:r>
              <a:rPr lang="it-IT" sz="1000" dirty="0" err="1">
                <a:solidFill>
                  <a:schemeClr val="tx2"/>
                </a:solidFill>
              </a:rPr>
              <a:t>that</a:t>
            </a:r>
            <a:r>
              <a:rPr lang="it-IT" sz="1000" dirty="0">
                <a:solidFill>
                  <a:schemeClr val="tx2"/>
                </a:solidFill>
              </a:rPr>
              <a:t> </a:t>
            </a:r>
            <a:r>
              <a:rPr lang="it-IT" sz="1000" dirty="0" err="1">
                <a:solidFill>
                  <a:schemeClr val="tx2"/>
                </a:solidFill>
              </a:rPr>
              <a:t>could</a:t>
            </a:r>
            <a:r>
              <a:rPr lang="it-IT" sz="1000" dirty="0">
                <a:solidFill>
                  <a:schemeClr val="tx2"/>
                </a:solidFill>
              </a:rPr>
              <a:t> </a:t>
            </a:r>
            <a:r>
              <a:rPr lang="it-IT" sz="1000" dirty="0" err="1">
                <a:solidFill>
                  <a:schemeClr val="tx2"/>
                </a:solidFill>
              </a:rPr>
              <a:t>not</a:t>
            </a:r>
            <a:r>
              <a:rPr lang="it-IT" sz="1000" dirty="0">
                <a:solidFill>
                  <a:schemeClr val="tx2"/>
                </a:solidFill>
              </a:rPr>
              <a:t> </a:t>
            </a:r>
            <a:r>
              <a:rPr lang="it-IT" sz="1000" dirty="0" err="1">
                <a:solidFill>
                  <a:schemeClr val="tx2"/>
                </a:solidFill>
              </a:rPr>
              <a:t>perfectly</a:t>
            </a:r>
            <a:r>
              <a:rPr lang="it-IT" sz="1000" dirty="0">
                <a:solidFill>
                  <a:schemeClr val="tx2"/>
                </a:solidFill>
              </a:rPr>
              <a:t> </a:t>
            </a:r>
            <a:r>
              <a:rPr lang="it-IT" sz="1000" dirty="0" err="1">
                <a:solidFill>
                  <a:schemeClr val="tx2"/>
                </a:solidFill>
              </a:rPr>
              <a:t>fit</a:t>
            </a:r>
            <a:r>
              <a:rPr lang="it-IT" sz="1000" dirty="0">
                <a:solidFill>
                  <a:schemeClr val="tx2"/>
                </a:solidFill>
              </a:rPr>
              <a:t> </a:t>
            </a:r>
            <a:r>
              <a:rPr lang="it-IT" sz="1000" dirty="0" err="1">
                <a:solidFill>
                  <a:schemeClr val="tx2"/>
                </a:solidFill>
              </a:rPr>
              <a:t>abrupt</a:t>
            </a:r>
            <a:r>
              <a:rPr lang="it-IT" sz="1000" dirty="0">
                <a:solidFill>
                  <a:schemeClr val="tx2"/>
                </a:solidFill>
              </a:rPr>
              <a:t> </a:t>
            </a:r>
            <a:r>
              <a:rPr lang="it-IT" sz="1000" dirty="0" err="1">
                <a:solidFill>
                  <a:schemeClr val="tx2"/>
                </a:solidFill>
              </a:rPr>
              <a:t>direction</a:t>
            </a:r>
            <a:r>
              <a:rPr lang="it-IT" sz="1000" dirty="0">
                <a:solidFill>
                  <a:schemeClr val="tx2"/>
                </a:solidFill>
              </a:rPr>
              <a:t> </a:t>
            </a:r>
            <a:r>
              <a:rPr lang="it-IT" sz="1000" dirty="0" err="1">
                <a:solidFill>
                  <a:schemeClr val="tx2"/>
                </a:solidFill>
              </a:rPr>
              <a:t>changes</a:t>
            </a:r>
            <a:endParaRPr lang="it-IT" sz="1000" dirty="0">
              <a:solidFill>
                <a:schemeClr val="tx2"/>
              </a:solidFill>
            </a:endParaRPr>
          </a:p>
        </p:txBody>
      </p:sp>
      <p:sp>
        <p:nvSpPr>
          <p:cNvPr id="18" name="Rettangolo 17"/>
          <p:cNvSpPr/>
          <p:nvPr/>
        </p:nvSpPr>
        <p:spPr>
          <a:xfrm>
            <a:off x="4948286" y="3040593"/>
            <a:ext cx="82586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>
                <a:solidFill>
                  <a:srgbClr val="0070C0"/>
                </a:solidFill>
              </a:rPr>
              <a:t>EGU21-10111</a:t>
            </a:r>
          </a:p>
        </p:txBody>
      </p:sp>
      <p:sp>
        <p:nvSpPr>
          <p:cNvPr id="19" name="Right Arrow 12">
            <a:hlinkClick r:id="rId6" action="ppaction://hlinksldjump"/>
          </p:cNvPr>
          <p:cNvSpPr/>
          <p:nvPr/>
        </p:nvSpPr>
        <p:spPr>
          <a:xfrm rot="16200000">
            <a:off x="5531297" y="38396"/>
            <a:ext cx="185694" cy="226162"/>
          </a:xfrm>
          <a:prstGeom prst="rightArrow">
            <a:avLst>
              <a:gd name="adj1" fmla="val 80037"/>
              <a:gd name="adj2" fmla="val 50000"/>
            </a:avLst>
          </a:prstGeom>
          <a:solidFill>
            <a:srgbClr val="FFC000">
              <a:alpha val="69804"/>
            </a:srgbClr>
          </a:solidFill>
          <a:ln w="19050">
            <a:solidFill>
              <a:schemeClr val="accent5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lIns="43205" tIns="21603" rIns="43205" bIns="21603">
            <a:spAutoFit/>
          </a:bodyPr>
          <a:lstStyle/>
          <a:p>
            <a:pPr algn="ctr">
              <a:spcBef>
                <a:spcPct val="50000"/>
              </a:spcBef>
            </a:pPr>
            <a:endParaRPr lang="en-GB">
              <a:solidFill>
                <a:schemeClr val="tx1"/>
              </a:solidFill>
            </a:endParaRPr>
          </a:p>
        </p:txBody>
      </p:sp>
      <p:sp>
        <p:nvSpPr>
          <p:cNvPr id="21" name="Rettangolo 20"/>
          <p:cNvSpPr/>
          <p:nvPr/>
        </p:nvSpPr>
        <p:spPr>
          <a:xfrm>
            <a:off x="276495" y="303621"/>
            <a:ext cx="5372495" cy="212901"/>
          </a:xfrm>
          <a:prstGeom prst="rect">
            <a:avLst/>
          </a:prstGeom>
        </p:spPr>
        <p:txBody>
          <a:bodyPr wrap="square" lIns="43202" tIns="21601" rIns="43202" bIns="21601">
            <a:spAutoFit/>
          </a:bodyPr>
          <a:lstStyle/>
          <a:p>
            <a:pPr algn="ctr"/>
            <a:r>
              <a:rPr lang="it-IT" sz="1100" b="1" dirty="0" err="1">
                <a:solidFill>
                  <a:schemeClr val="accent1">
                    <a:lumMod val="50000"/>
                  </a:schemeClr>
                </a:solidFill>
              </a:rPr>
              <a:t>Differences</a:t>
            </a:r>
            <a:r>
              <a:rPr lang="it-IT" sz="11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1100" b="1" dirty="0" err="1">
                <a:solidFill>
                  <a:schemeClr val="accent1">
                    <a:lumMod val="50000"/>
                  </a:schemeClr>
                </a:solidFill>
              </a:rPr>
              <a:t>between</a:t>
            </a:r>
            <a:r>
              <a:rPr lang="it-IT" sz="1100" b="1" dirty="0">
                <a:solidFill>
                  <a:schemeClr val="accent1">
                    <a:lumMod val="50000"/>
                  </a:schemeClr>
                </a:solidFill>
              </a:rPr>
              <a:t> the </a:t>
            </a:r>
            <a:r>
              <a:rPr lang="it-IT" sz="1100" b="1" dirty="0" err="1">
                <a:solidFill>
                  <a:schemeClr val="accent1">
                    <a:lumMod val="50000"/>
                  </a:schemeClr>
                </a:solidFill>
              </a:rPr>
              <a:t>two</a:t>
            </a:r>
            <a:r>
              <a:rPr lang="it-IT" sz="11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1100" b="1" dirty="0" err="1">
                <a:solidFill>
                  <a:schemeClr val="accent1">
                    <a:lumMod val="50000"/>
                  </a:schemeClr>
                </a:solidFill>
              </a:rPr>
              <a:t>approaches</a:t>
            </a:r>
            <a:r>
              <a:rPr lang="it-IT" sz="1100" b="1" dirty="0">
                <a:solidFill>
                  <a:schemeClr val="accent1">
                    <a:lumMod val="50000"/>
                  </a:schemeClr>
                </a:solidFill>
              </a:rPr>
              <a:t>?</a:t>
            </a:r>
          </a:p>
        </p:txBody>
      </p:sp>
      <p:sp>
        <p:nvSpPr>
          <p:cNvPr id="23" name="Rectangle 2"/>
          <p:cNvSpPr txBox="1">
            <a:spLocks noChangeArrowheads="1"/>
          </p:cNvSpPr>
          <p:nvPr/>
        </p:nvSpPr>
        <p:spPr>
          <a:xfrm>
            <a:off x="13115" y="63876"/>
            <a:ext cx="5761038" cy="228006"/>
          </a:xfrm>
          <a:prstGeom prst="rect">
            <a:avLst/>
          </a:prstGeom>
        </p:spPr>
        <p:txBody>
          <a:bodyPr vert="horz" lIns="43202" tIns="21601" rIns="43202" bIns="2160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1400" b="1" dirty="0" smtClean="0">
                <a:solidFill>
                  <a:schemeClr val="accent1">
                    <a:lumMod val="75000"/>
                  </a:schemeClr>
                </a:solidFill>
              </a:rPr>
              <a:t>5. </a:t>
            </a:r>
            <a:r>
              <a:rPr lang="nl-NL" sz="1400" b="1" dirty="0">
                <a:solidFill>
                  <a:schemeClr val="accent1">
                    <a:lumMod val="75000"/>
                  </a:schemeClr>
                </a:solidFill>
              </a:rPr>
              <a:t>The </a:t>
            </a:r>
            <a:r>
              <a:rPr lang="it-IT" sz="1400" b="1" dirty="0" err="1" smtClean="0">
                <a:solidFill>
                  <a:schemeClr val="accent1">
                    <a:lumMod val="75000"/>
                  </a:schemeClr>
                </a:solidFill>
              </a:rPr>
              <a:t>method</a:t>
            </a:r>
            <a:r>
              <a:rPr lang="it-IT" sz="1400" b="1" dirty="0" smtClean="0">
                <a:solidFill>
                  <a:schemeClr val="accent1">
                    <a:lumMod val="75000"/>
                  </a:schemeClr>
                </a:solidFill>
              </a:rPr>
              <a:t> and </a:t>
            </a:r>
            <a:r>
              <a:rPr lang="it-IT" sz="1400" b="1" dirty="0" err="1" smtClean="0">
                <a:solidFill>
                  <a:schemeClr val="accent1">
                    <a:lumMod val="75000"/>
                  </a:schemeClr>
                </a:solidFill>
              </a:rPr>
              <a:t>results</a:t>
            </a:r>
            <a:endParaRPr lang="en-US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8" name="CasellaDiTesto 27"/>
          <p:cNvSpPr txBox="1"/>
          <p:nvPr/>
        </p:nvSpPr>
        <p:spPr>
          <a:xfrm>
            <a:off x="603163" y="3035052"/>
            <a:ext cx="2208021" cy="366789"/>
          </a:xfrm>
          <a:prstGeom prst="rect">
            <a:avLst/>
          </a:prstGeom>
          <a:noFill/>
        </p:spPr>
        <p:txBody>
          <a:bodyPr wrap="none" lIns="43202" tIns="21601" rIns="43202" bIns="21601" rtlCol="0">
            <a:spAutoFit/>
          </a:bodyPr>
          <a:lstStyle/>
          <a:p>
            <a:r>
              <a:rPr lang="en-GB" sz="600" dirty="0" err="1" smtClean="0"/>
              <a:t>Istituto</a:t>
            </a:r>
            <a:r>
              <a:rPr lang="en-GB" sz="600" dirty="0" smtClean="0"/>
              <a:t> </a:t>
            </a:r>
            <a:r>
              <a:rPr lang="en-GB" sz="600" dirty="0" err="1" smtClean="0"/>
              <a:t>Nazionale</a:t>
            </a:r>
            <a:r>
              <a:rPr lang="en-GB" sz="600" dirty="0" smtClean="0"/>
              <a:t> di </a:t>
            </a:r>
            <a:r>
              <a:rPr lang="en-GB" sz="600" dirty="0" err="1" smtClean="0"/>
              <a:t>Oceanografia</a:t>
            </a:r>
            <a:r>
              <a:rPr lang="en-GB" sz="600" dirty="0" smtClean="0"/>
              <a:t> e di </a:t>
            </a:r>
            <a:r>
              <a:rPr lang="en-GB" sz="600" dirty="0" err="1" smtClean="0"/>
              <a:t>Geofisica</a:t>
            </a:r>
            <a:r>
              <a:rPr lang="en-GB" sz="600" dirty="0" smtClean="0"/>
              <a:t> </a:t>
            </a:r>
            <a:r>
              <a:rPr lang="en-GB" sz="600" dirty="0" err="1" smtClean="0"/>
              <a:t>Sperimentale</a:t>
            </a:r>
            <a:r>
              <a:rPr lang="en-GB" sz="600" dirty="0" smtClean="0"/>
              <a:t> –OGS</a:t>
            </a:r>
          </a:p>
          <a:p>
            <a:r>
              <a:rPr lang="en-GB" sz="600" dirty="0" smtClean="0"/>
              <a:t>National Institute of Oceanography and Applied Geophysics -OGS </a:t>
            </a:r>
            <a:endParaRPr lang="en-GB" sz="600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14671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Connettore 1 10"/>
          <p:cNvCxnSpPr>
            <a:cxnSpLocks noChangeShapeType="1"/>
          </p:cNvCxnSpPr>
          <p:nvPr/>
        </p:nvCxnSpPr>
        <p:spPr bwMode="auto">
          <a:xfrm flipH="1">
            <a:off x="556301" y="3060834"/>
            <a:ext cx="5204738" cy="6375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Connettore 1 11"/>
          <p:cNvCxnSpPr>
            <a:cxnSpLocks noChangeShapeType="1"/>
          </p:cNvCxnSpPr>
          <p:nvPr/>
        </p:nvCxnSpPr>
        <p:spPr bwMode="auto">
          <a:xfrm flipH="1">
            <a:off x="1" y="3060833"/>
            <a:ext cx="311056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3" name="Immagin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72" y="2871316"/>
            <a:ext cx="393154" cy="391787"/>
          </a:xfrm>
          <a:prstGeom prst="rect">
            <a:avLst/>
          </a:prstGeom>
        </p:spPr>
      </p:pic>
      <p:sp>
        <p:nvSpPr>
          <p:cNvPr id="14" name="Freccia a destra 13">
            <a:hlinkClick r:id="rId4" action="ppaction://hlinksldjump"/>
          </p:cNvPr>
          <p:cNvSpPr/>
          <p:nvPr/>
        </p:nvSpPr>
        <p:spPr>
          <a:xfrm>
            <a:off x="5362016" y="2793412"/>
            <a:ext cx="241200" cy="208800"/>
          </a:xfrm>
          <a:prstGeom prst="rightArrow">
            <a:avLst/>
          </a:prstGeom>
          <a:solidFill>
            <a:srgbClr val="CCFFFF">
              <a:alpha val="69804"/>
            </a:srgbClr>
          </a:solidFill>
          <a:ln w="19050">
            <a:solidFill>
              <a:schemeClr val="accent5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lIns="43205" tIns="21603" rIns="43205" bIns="21603">
            <a:spAutoFit/>
          </a:bodyPr>
          <a:lstStyle/>
          <a:p>
            <a:pPr algn="ctr">
              <a:spcBef>
                <a:spcPct val="50000"/>
              </a:spcBef>
            </a:pPr>
            <a:endParaRPr lang="it-IT">
              <a:solidFill>
                <a:schemeClr val="tx1"/>
              </a:solidFill>
            </a:endParaRPr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00" y="597600"/>
            <a:ext cx="4752856" cy="2272297"/>
          </a:xfrm>
          <a:prstGeom prst="rect">
            <a:avLst/>
          </a:prstGeom>
        </p:spPr>
      </p:pic>
      <p:sp>
        <p:nvSpPr>
          <p:cNvPr id="17" name="Rettangolo 16"/>
          <p:cNvSpPr/>
          <p:nvPr/>
        </p:nvSpPr>
        <p:spPr>
          <a:xfrm>
            <a:off x="3668114" y="2078306"/>
            <a:ext cx="1518668" cy="659177"/>
          </a:xfrm>
          <a:prstGeom prst="rect">
            <a:avLst/>
          </a:prstGeom>
        </p:spPr>
        <p:txBody>
          <a:bodyPr wrap="square" lIns="43202" tIns="21601" rIns="43202" bIns="21601">
            <a:spAutoFit/>
          </a:bodyPr>
          <a:lstStyle/>
          <a:p>
            <a:r>
              <a:rPr lang="it-IT" sz="1000" dirty="0" err="1">
                <a:solidFill>
                  <a:schemeClr val="tx2"/>
                </a:solidFill>
              </a:rPr>
              <a:t>Blocky</a:t>
            </a:r>
            <a:r>
              <a:rPr lang="it-IT" sz="1000" dirty="0">
                <a:solidFill>
                  <a:schemeClr val="tx2"/>
                </a:solidFill>
              </a:rPr>
              <a:t> </a:t>
            </a:r>
            <a:r>
              <a:rPr lang="it-IT" sz="1000" dirty="0" err="1">
                <a:solidFill>
                  <a:schemeClr val="tx2"/>
                </a:solidFill>
              </a:rPr>
              <a:t>approach</a:t>
            </a:r>
            <a:r>
              <a:rPr lang="it-IT" sz="1000" dirty="0">
                <a:solidFill>
                  <a:schemeClr val="tx2"/>
                </a:solidFill>
              </a:rPr>
              <a:t>: </a:t>
            </a:r>
          </a:p>
          <a:p>
            <a:r>
              <a:rPr lang="it-IT" sz="1000" dirty="0">
                <a:solidFill>
                  <a:schemeClr val="tx2"/>
                </a:solidFill>
              </a:rPr>
              <a:t>A </a:t>
            </a:r>
            <a:r>
              <a:rPr lang="it-IT" sz="1000" dirty="0" err="1">
                <a:solidFill>
                  <a:schemeClr val="tx2"/>
                </a:solidFill>
              </a:rPr>
              <a:t>better</a:t>
            </a:r>
            <a:r>
              <a:rPr lang="it-IT" sz="1000" dirty="0">
                <a:solidFill>
                  <a:schemeClr val="tx2"/>
                </a:solidFill>
              </a:rPr>
              <a:t> </a:t>
            </a:r>
            <a:r>
              <a:rPr lang="it-IT" sz="1000" dirty="0" err="1">
                <a:solidFill>
                  <a:schemeClr val="tx2"/>
                </a:solidFill>
              </a:rPr>
              <a:t>fit</a:t>
            </a:r>
            <a:r>
              <a:rPr lang="it-IT" sz="1000" dirty="0">
                <a:solidFill>
                  <a:schemeClr val="tx2"/>
                </a:solidFill>
              </a:rPr>
              <a:t> of the data </a:t>
            </a:r>
            <a:r>
              <a:rPr lang="it-IT" sz="1000" dirty="0" err="1">
                <a:solidFill>
                  <a:schemeClr val="tx2"/>
                </a:solidFill>
              </a:rPr>
              <a:t>but</a:t>
            </a:r>
            <a:r>
              <a:rPr lang="it-IT" sz="1000" dirty="0">
                <a:solidFill>
                  <a:schemeClr val="tx2"/>
                </a:solidFill>
              </a:rPr>
              <a:t> </a:t>
            </a:r>
            <a:r>
              <a:rPr lang="it-IT" sz="1000" dirty="0" err="1">
                <a:solidFill>
                  <a:schemeClr val="tx2"/>
                </a:solidFill>
              </a:rPr>
              <a:t>critical</a:t>
            </a:r>
            <a:r>
              <a:rPr lang="it-IT" sz="1000" dirty="0">
                <a:solidFill>
                  <a:schemeClr val="tx2"/>
                </a:solidFill>
              </a:rPr>
              <a:t> </a:t>
            </a:r>
            <a:r>
              <a:rPr lang="it-IT" sz="1000" dirty="0" err="1">
                <a:solidFill>
                  <a:schemeClr val="tx2"/>
                </a:solidFill>
              </a:rPr>
              <a:t>choice</a:t>
            </a:r>
            <a:r>
              <a:rPr lang="it-IT" sz="1000" dirty="0">
                <a:solidFill>
                  <a:schemeClr val="tx2"/>
                </a:solidFill>
              </a:rPr>
              <a:t> of the </a:t>
            </a:r>
            <a:r>
              <a:rPr lang="it-IT" sz="1000" dirty="0" err="1">
                <a:solidFill>
                  <a:schemeClr val="tx2"/>
                </a:solidFill>
              </a:rPr>
              <a:t>block</a:t>
            </a:r>
            <a:r>
              <a:rPr lang="it-IT" sz="1000" dirty="0">
                <a:solidFill>
                  <a:schemeClr val="tx2"/>
                </a:solidFill>
              </a:rPr>
              <a:t> </a:t>
            </a:r>
            <a:r>
              <a:rPr lang="it-IT" sz="1000" dirty="0" err="1">
                <a:solidFill>
                  <a:schemeClr val="tx2"/>
                </a:solidFill>
              </a:rPr>
              <a:t>boundaries</a:t>
            </a:r>
            <a:r>
              <a:rPr lang="it-IT" sz="1000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18" name="Rettangolo 17"/>
          <p:cNvSpPr/>
          <p:nvPr/>
        </p:nvSpPr>
        <p:spPr>
          <a:xfrm>
            <a:off x="4948286" y="3040593"/>
            <a:ext cx="82586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>
                <a:solidFill>
                  <a:srgbClr val="0070C0"/>
                </a:solidFill>
              </a:rPr>
              <a:t>EGU21-10111</a:t>
            </a:r>
          </a:p>
        </p:txBody>
      </p:sp>
      <p:sp>
        <p:nvSpPr>
          <p:cNvPr id="19" name="Right Arrow 12">
            <a:hlinkClick r:id="rId6" action="ppaction://hlinksldjump"/>
          </p:cNvPr>
          <p:cNvSpPr/>
          <p:nvPr/>
        </p:nvSpPr>
        <p:spPr>
          <a:xfrm rot="16200000">
            <a:off x="5531297" y="38396"/>
            <a:ext cx="185694" cy="226162"/>
          </a:xfrm>
          <a:prstGeom prst="rightArrow">
            <a:avLst>
              <a:gd name="adj1" fmla="val 80037"/>
              <a:gd name="adj2" fmla="val 50000"/>
            </a:avLst>
          </a:prstGeom>
          <a:solidFill>
            <a:srgbClr val="FFC000">
              <a:alpha val="69804"/>
            </a:srgbClr>
          </a:solidFill>
          <a:ln w="19050">
            <a:solidFill>
              <a:schemeClr val="accent5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lIns="43205" tIns="21603" rIns="43205" bIns="21603">
            <a:spAutoFit/>
          </a:bodyPr>
          <a:lstStyle/>
          <a:p>
            <a:pPr algn="ctr">
              <a:spcBef>
                <a:spcPct val="50000"/>
              </a:spcBef>
            </a:pPr>
            <a:endParaRPr lang="en-GB">
              <a:solidFill>
                <a:schemeClr val="tx1"/>
              </a:solidFill>
            </a:endParaRPr>
          </a:p>
        </p:txBody>
      </p:sp>
      <p:sp>
        <p:nvSpPr>
          <p:cNvPr id="21" name="Rettangolo 20"/>
          <p:cNvSpPr/>
          <p:nvPr/>
        </p:nvSpPr>
        <p:spPr>
          <a:xfrm>
            <a:off x="276495" y="303621"/>
            <a:ext cx="5372495" cy="212901"/>
          </a:xfrm>
          <a:prstGeom prst="rect">
            <a:avLst/>
          </a:prstGeom>
        </p:spPr>
        <p:txBody>
          <a:bodyPr wrap="square" lIns="43202" tIns="21601" rIns="43202" bIns="21601">
            <a:spAutoFit/>
          </a:bodyPr>
          <a:lstStyle/>
          <a:p>
            <a:pPr algn="ctr"/>
            <a:r>
              <a:rPr lang="it-IT" sz="1100" b="1" dirty="0" err="1">
                <a:solidFill>
                  <a:schemeClr val="accent1">
                    <a:lumMod val="50000"/>
                  </a:schemeClr>
                </a:solidFill>
              </a:rPr>
              <a:t>Differences</a:t>
            </a:r>
            <a:r>
              <a:rPr lang="it-IT" sz="11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1100" b="1" dirty="0" err="1">
                <a:solidFill>
                  <a:schemeClr val="accent1">
                    <a:lumMod val="50000"/>
                  </a:schemeClr>
                </a:solidFill>
              </a:rPr>
              <a:t>between</a:t>
            </a:r>
            <a:r>
              <a:rPr lang="it-IT" sz="1100" b="1" dirty="0">
                <a:solidFill>
                  <a:schemeClr val="accent1">
                    <a:lumMod val="50000"/>
                  </a:schemeClr>
                </a:solidFill>
              </a:rPr>
              <a:t> the </a:t>
            </a:r>
            <a:r>
              <a:rPr lang="it-IT" sz="1100" b="1" dirty="0" err="1">
                <a:solidFill>
                  <a:schemeClr val="accent1">
                    <a:lumMod val="50000"/>
                  </a:schemeClr>
                </a:solidFill>
              </a:rPr>
              <a:t>two</a:t>
            </a:r>
            <a:r>
              <a:rPr lang="it-IT" sz="11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1100" b="1" dirty="0" err="1">
                <a:solidFill>
                  <a:schemeClr val="accent1">
                    <a:lumMod val="50000"/>
                  </a:schemeClr>
                </a:solidFill>
              </a:rPr>
              <a:t>approaches</a:t>
            </a:r>
            <a:r>
              <a:rPr lang="it-IT" sz="1100" b="1" dirty="0">
                <a:solidFill>
                  <a:schemeClr val="accent1">
                    <a:lumMod val="50000"/>
                  </a:schemeClr>
                </a:solidFill>
              </a:rPr>
              <a:t>?</a:t>
            </a:r>
          </a:p>
        </p:txBody>
      </p:sp>
      <p:sp>
        <p:nvSpPr>
          <p:cNvPr id="22" name="Rectangle 2"/>
          <p:cNvSpPr txBox="1">
            <a:spLocks noChangeArrowheads="1"/>
          </p:cNvSpPr>
          <p:nvPr/>
        </p:nvSpPr>
        <p:spPr>
          <a:xfrm>
            <a:off x="13115" y="63876"/>
            <a:ext cx="5761038" cy="228006"/>
          </a:xfrm>
          <a:prstGeom prst="rect">
            <a:avLst/>
          </a:prstGeom>
        </p:spPr>
        <p:txBody>
          <a:bodyPr vert="horz" lIns="43202" tIns="21601" rIns="43202" bIns="2160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1400" b="1" dirty="0" smtClean="0">
                <a:solidFill>
                  <a:schemeClr val="accent1">
                    <a:lumMod val="75000"/>
                  </a:schemeClr>
                </a:solidFill>
              </a:rPr>
              <a:t>5. </a:t>
            </a:r>
            <a:r>
              <a:rPr lang="nl-NL" sz="1400" b="1" dirty="0">
                <a:solidFill>
                  <a:schemeClr val="accent1">
                    <a:lumMod val="75000"/>
                  </a:schemeClr>
                </a:solidFill>
              </a:rPr>
              <a:t>The </a:t>
            </a:r>
            <a:r>
              <a:rPr lang="it-IT" sz="1400" b="1" dirty="0" err="1" smtClean="0">
                <a:solidFill>
                  <a:schemeClr val="accent1">
                    <a:lumMod val="75000"/>
                  </a:schemeClr>
                </a:solidFill>
              </a:rPr>
              <a:t>method</a:t>
            </a:r>
            <a:r>
              <a:rPr lang="it-IT" sz="1400" b="1" dirty="0" smtClean="0">
                <a:solidFill>
                  <a:schemeClr val="accent1">
                    <a:lumMod val="75000"/>
                  </a:schemeClr>
                </a:solidFill>
              </a:rPr>
              <a:t> and </a:t>
            </a:r>
            <a:r>
              <a:rPr lang="it-IT" sz="1400" b="1" dirty="0" err="1" smtClean="0">
                <a:solidFill>
                  <a:schemeClr val="accent1">
                    <a:lumMod val="75000"/>
                  </a:schemeClr>
                </a:solidFill>
              </a:rPr>
              <a:t>results</a:t>
            </a:r>
            <a:endParaRPr lang="en-US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3" name="CasellaDiTesto 22"/>
          <p:cNvSpPr txBox="1"/>
          <p:nvPr/>
        </p:nvSpPr>
        <p:spPr>
          <a:xfrm>
            <a:off x="603163" y="3035052"/>
            <a:ext cx="2208021" cy="366789"/>
          </a:xfrm>
          <a:prstGeom prst="rect">
            <a:avLst/>
          </a:prstGeom>
          <a:noFill/>
        </p:spPr>
        <p:txBody>
          <a:bodyPr wrap="none" lIns="43202" tIns="21601" rIns="43202" bIns="21601" rtlCol="0">
            <a:spAutoFit/>
          </a:bodyPr>
          <a:lstStyle/>
          <a:p>
            <a:r>
              <a:rPr lang="en-GB" sz="600" dirty="0" err="1" smtClean="0"/>
              <a:t>Istituto</a:t>
            </a:r>
            <a:r>
              <a:rPr lang="en-GB" sz="600" dirty="0" smtClean="0"/>
              <a:t> </a:t>
            </a:r>
            <a:r>
              <a:rPr lang="en-GB" sz="600" dirty="0" err="1" smtClean="0"/>
              <a:t>Nazionale</a:t>
            </a:r>
            <a:r>
              <a:rPr lang="en-GB" sz="600" dirty="0" smtClean="0"/>
              <a:t> di </a:t>
            </a:r>
            <a:r>
              <a:rPr lang="en-GB" sz="600" dirty="0" err="1" smtClean="0"/>
              <a:t>Oceanografia</a:t>
            </a:r>
            <a:r>
              <a:rPr lang="en-GB" sz="600" dirty="0" smtClean="0"/>
              <a:t> e di </a:t>
            </a:r>
            <a:r>
              <a:rPr lang="en-GB" sz="600" dirty="0" err="1" smtClean="0"/>
              <a:t>Geofisica</a:t>
            </a:r>
            <a:r>
              <a:rPr lang="en-GB" sz="600" dirty="0" smtClean="0"/>
              <a:t> </a:t>
            </a:r>
            <a:r>
              <a:rPr lang="en-GB" sz="600" dirty="0" err="1" smtClean="0"/>
              <a:t>Sperimentale</a:t>
            </a:r>
            <a:r>
              <a:rPr lang="en-GB" sz="600" dirty="0" smtClean="0"/>
              <a:t> –OGS</a:t>
            </a:r>
          </a:p>
          <a:p>
            <a:r>
              <a:rPr lang="en-GB" sz="600" dirty="0" smtClean="0"/>
              <a:t>National Institute of Oceanography and Applied Geophysics -OGS </a:t>
            </a:r>
            <a:endParaRPr lang="en-GB" sz="600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2049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ttore 1 6"/>
          <p:cNvCxnSpPr>
            <a:cxnSpLocks noChangeShapeType="1"/>
          </p:cNvCxnSpPr>
          <p:nvPr/>
        </p:nvCxnSpPr>
        <p:spPr bwMode="auto">
          <a:xfrm flipH="1">
            <a:off x="556301" y="3060834"/>
            <a:ext cx="5204738" cy="6375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Connettore 1 10"/>
          <p:cNvCxnSpPr>
            <a:cxnSpLocks noChangeShapeType="1"/>
          </p:cNvCxnSpPr>
          <p:nvPr/>
        </p:nvCxnSpPr>
        <p:spPr bwMode="auto">
          <a:xfrm flipH="1">
            <a:off x="1" y="3060833"/>
            <a:ext cx="311056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2" name="Immagin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72" y="2871316"/>
            <a:ext cx="393154" cy="391787"/>
          </a:xfrm>
          <a:prstGeom prst="rect">
            <a:avLst/>
          </a:prstGeom>
        </p:spPr>
      </p:pic>
      <p:sp>
        <p:nvSpPr>
          <p:cNvPr id="8" name="Freccia a destra 7">
            <a:hlinkClick r:id="rId4" action="ppaction://hlinksldjump"/>
          </p:cNvPr>
          <p:cNvSpPr/>
          <p:nvPr/>
        </p:nvSpPr>
        <p:spPr>
          <a:xfrm>
            <a:off x="5362015" y="2793412"/>
            <a:ext cx="241200" cy="208800"/>
          </a:xfrm>
          <a:prstGeom prst="rightArrow">
            <a:avLst>
              <a:gd name="adj1" fmla="val 50000"/>
              <a:gd name="adj2" fmla="val 48712"/>
            </a:avLst>
          </a:prstGeom>
          <a:solidFill>
            <a:srgbClr val="CCFFFF">
              <a:alpha val="69804"/>
            </a:srgbClr>
          </a:solidFill>
          <a:ln w="19050">
            <a:solidFill>
              <a:schemeClr val="accent5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lIns="43205" tIns="21603" rIns="43205" bIns="21603">
            <a:spAutoFit/>
          </a:bodyPr>
          <a:lstStyle/>
          <a:p>
            <a:pPr algn="ctr">
              <a:spcBef>
                <a:spcPct val="50000"/>
              </a:spcBef>
            </a:pPr>
            <a:endParaRPr lang="it-IT">
              <a:solidFill>
                <a:schemeClr val="tx1"/>
              </a:solidFill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4948286" y="3040593"/>
            <a:ext cx="82586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>
                <a:solidFill>
                  <a:srgbClr val="0070C0"/>
                </a:solidFill>
              </a:rPr>
              <a:t>EGU21-10111</a:t>
            </a:r>
          </a:p>
        </p:txBody>
      </p:sp>
      <p:sp>
        <p:nvSpPr>
          <p:cNvPr id="15" name="Right Arrow 12">
            <a:hlinkClick r:id="rId5" action="ppaction://hlinksldjump"/>
          </p:cNvPr>
          <p:cNvSpPr/>
          <p:nvPr/>
        </p:nvSpPr>
        <p:spPr>
          <a:xfrm rot="16200000">
            <a:off x="5531297" y="38396"/>
            <a:ext cx="185694" cy="226162"/>
          </a:xfrm>
          <a:prstGeom prst="rightArrow">
            <a:avLst>
              <a:gd name="adj1" fmla="val 80037"/>
              <a:gd name="adj2" fmla="val 50000"/>
            </a:avLst>
          </a:prstGeom>
          <a:solidFill>
            <a:srgbClr val="FFC000">
              <a:alpha val="69804"/>
            </a:srgbClr>
          </a:solidFill>
          <a:ln w="19050">
            <a:solidFill>
              <a:schemeClr val="accent5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lIns="43205" tIns="21603" rIns="43205" bIns="21603">
            <a:spAutoFit/>
          </a:bodyPr>
          <a:lstStyle/>
          <a:p>
            <a:pPr algn="ctr">
              <a:spcBef>
                <a:spcPct val="50000"/>
              </a:spcBef>
            </a:pPr>
            <a:endParaRPr lang="en-GB">
              <a:solidFill>
                <a:schemeClr val="tx1"/>
              </a:solidFill>
            </a:endParaRPr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79" t="19512" r="28354" b="17150"/>
          <a:stretch/>
        </p:blipFill>
        <p:spPr>
          <a:xfrm>
            <a:off x="465805" y="603511"/>
            <a:ext cx="2160000" cy="1440000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17" name="Immagine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23" t="19681" r="28410" b="16981"/>
          <a:stretch/>
        </p:blipFill>
        <p:spPr>
          <a:xfrm>
            <a:off x="3132648" y="604800"/>
            <a:ext cx="2160000" cy="1440000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2" name="Anello 1"/>
          <p:cNvSpPr/>
          <p:nvPr/>
        </p:nvSpPr>
        <p:spPr>
          <a:xfrm>
            <a:off x="1561631" y="1100504"/>
            <a:ext cx="151407" cy="710418"/>
          </a:xfrm>
          <a:prstGeom prst="donut">
            <a:avLst>
              <a:gd name="adj" fmla="val 0"/>
            </a:avLst>
          </a:prstGeom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8" name="Anello 17"/>
          <p:cNvSpPr/>
          <p:nvPr/>
        </p:nvSpPr>
        <p:spPr>
          <a:xfrm>
            <a:off x="4228631" y="1092884"/>
            <a:ext cx="151407" cy="710418"/>
          </a:xfrm>
          <a:prstGeom prst="donut">
            <a:avLst>
              <a:gd name="adj" fmla="val 0"/>
            </a:avLst>
          </a:prstGeom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890366" y="2222695"/>
            <a:ext cx="412645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50" dirty="0">
                <a:solidFill>
                  <a:schemeClr val="tx2"/>
                </a:solidFill>
              </a:rPr>
              <a:t>Maximum </a:t>
            </a:r>
            <a:r>
              <a:rPr lang="it-IT" sz="1050" dirty="0" err="1">
                <a:solidFill>
                  <a:schemeClr val="tx2"/>
                </a:solidFill>
              </a:rPr>
              <a:t>displacement</a:t>
            </a:r>
            <a:r>
              <a:rPr lang="it-IT" sz="1050" dirty="0">
                <a:solidFill>
                  <a:schemeClr val="tx2"/>
                </a:solidFill>
              </a:rPr>
              <a:t> with </a:t>
            </a:r>
            <a:r>
              <a:rPr lang="it-IT" sz="1050" dirty="0" err="1">
                <a:solidFill>
                  <a:schemeClr val="tx2"/>
                </a:solidFill>
              </a:rPr>
              <a:t>both</a:t>
            </a:r>
            <a:r>
              <a:rPr lang="it-IT" sz="1050" dirty="0">
                <a:solidFill>
                  <a:schemeClr val="tx2"/>
                </a:solidFill>
              </a:rPr>
              <a:t> </a:t>
            </a:r>
            <a:r>
              <a:rPr lang="it-IT" sz="1050" dirty="0" err="1">
                <a:solidFill>
                  <a:schemeClr val="tx2"/>
                </a:solidFill>
              </a:rPr>
              <a:t>approaches</a:t>
            </a:r>
            <a:r>
              <a:rPr lang="it-IT" sz="1050" dirty="0">
                <a:solidFill>
                  <a:schemeClr val="tx2"/>
                </a:solidFill>
              </a:rPr>
              <a:t>: 355</a:t>
            </a:r>
            <a:r>
              <a:rPr lang="it-IT" sz="1050" dirty="0">
                <a:solidFill>
                  <a:schemeClr val="tx2"/>
                </a:solidFill>
                <a:sym typeface="Symbol"/>
              </a:rPr>
              <a:t>55</a:t>
            </a:r>
            <a:r>
              <a:rPr lang="it-IT" sz="1050" dirty="0">
                <a:solidFill>
                  <a:schemeClr val="tx2"/>
                </a:solidFill>
              </a:rPr>
              <a:t> mm in 50 </a:t>
            </a:r>
            <a:r>
              <a:rPr lang="it-IT" sz="1050" dirty="0" err="1">
                <a:solidFill>
                  <a:schemeClr val="tx2"/>
                </a:solidFill>
              </a:rPr>
              <a:t>years</a:t>
            </a:r>
            <a:r>
              <a:rPr lang="it-IT" sz="1050" dirty="0">
                <a:solidFill>
                  <a:schemeClr val="tx2"/>
                </a:solidFill>
              </a:rPr>
              <a:t> </a:t>
            </a:r>
          </a:p>
          <a:p>
            <a:r>
              <a:rPr lang="it-IT" sz="1050" dirty="0" err="1">
                <a:solidFill>
                  <a:schemeClr val="tx2"/>
                </a:solidFill>
              </a:rPr>
              <a:t>Where</a:t>
            </a:r>
            <a:r>
              <a:rPr lang="it-IT" sz="1050" dirty="0">
                <a:solidFill>
                  <a:schemeClr val="tx2"/>
                </a:solidFill>
              </a:rPr>
              <a:t>: </a:t>
            </a:r>
            <a:r>
              <a:rPr lang="it-IT" sz="1050" dirty="0" err="1">
                <a:solidFill>
                  <a:schemeClr val="tx2"/>
                </a:solidFill>
              </a:rPr>
              <a:t>near</a:t>
            </a:r>
            <a:r>
              <a:rPr lang="it-IT" sz="1050" dirty="0">
                <a:solidFill>
                  <a:schemeClr val="tx2"/>
                </a:solidFill>
              </a:rPr>
              <a:t> </a:t>
            </a:r>
            <a:r>
              <a:rPr lang="en-US" sz="1050" dirty="0">
                <a:solidFill>
                  <a:schemeClr val="tx2"/>
                </a:solidFill>
              </a:rPr>
              <a:t>the city of </a:t>
            </a:r>
            <a:r>
              <a:rPr lang="en-US" sz="1050" dirty="0" err="1">
                <a:solidFill>
                  <a:schemeClr val="tx2"/>
                </a:solidFill>
              </a:rPr>
              <a:t>Chalkidona</a:t>
            </a:r>
            <a:r>
              <a:rPr lang="en-US" sz="1050" dirty="0">
                <a:solidFill>
                  <a:schemeClr val="tx2"/>
                </a:solidFill>
              </a:rPr>
              <a:t>, 15–30 km northwest of Thessaloniki</a:t>
            </a:r>
            <a:endParaRPr lang="it-IT" sz="1050" dirty="0">
              <a:solidFill>
                <a:schemeClr val="tx2"/>
              </a:solidFill>
            </a:endParaRPr>
          </a:p>
        </p:txBody>
      </p:sp>
      <p:sp>
        <p:nvSpPr>
          <p:cNvPr id="23" name="Rettangolo 22"/>
          <p:cNvSpPr/>
          <p:nvPr/>
        </p:nvSpPr>
        <p:spPr>
          <a:xfrm>
            <a:off x="276495" y="303621"/>
            <a:ext cx="5372495" cy="212901"/>
          </a:xfrm>
          <a:prstGeom prst="rect">
            <a:avLst/>
          </a:prstGeom>
        </p:spPr>
        <p:txBody>
          <a:bodyPr wrap="square" lIns="43202" tIns="21601" rIns="43202" bIns="21601">
            <a:spAutoFit/>
          </a:bodyPr>
          <a:lstStyle/>
          <a:p>
            <a:pPr algn="ctr"/>
            <a:r>
              <a:rPr lang="en-US" sz="1100" b="1" dirty="0">
                <a:solidFill>
                  <a:schemeClr val="accent1">
                    <a:lumMod val="50000"/>
                  </a:schemeClr>
                </a:solidFill>
              </a:rPr>
              <a:t>Maximum displacements in 50 years of pipeline lifetime</a:t>
            </a:r>
          </a:p>
        </p:txBody>
      </p:sp>
      <p:sp>
        <p:nvSpPr>
          <p:cNvPr id="24" name="Rectangle 2"/>
          <p:cNvSpPr txBox="1">
            <a:spLocks noChangeArrowheads="1"/>
          </p:cNvSpPr>
          <p:nvPr/>
        </p:nvSpPr>
        <p:spPr>
          <a:xfrm>
            <a:off x="13115" y="63876"/>
            <a:ext cx="5761038" cy="228006"/>
          </a:xfrm>
          <a:prstGeom prst="rect">
            <a:avLst/>
          </a:prstGeom>
        </p:spPr>
        <p:txBody>
          <a:bodyPr vert="horz" lIns="43202" tIns="21601" rIns="43202" bIns="2160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1400" b="1" dirty="0" smtClean="0">
                <a:solidFill>
                  <a:schemeClr val="accent1">
                    <a:lumMod val="75000"/>
                  </a:schemeClr>
                </a:solidFill>
              </a:rPr>
              <a:t>5. </a:t>
            </a:r>
            <a:r>
              <a:rPr lang="nl-NL" sz="1400" b="1" dirty="0">
                <a:solidFill>
                  <a:schemeClr val="accent1">
                    <a:lumMod val="75000"/>
                  </a:schemeClr>
                </a:solidFill>
              </a:rPr>
              <a:t>The </a:t>
            </a:r>
            <a:r>
              <a:rPr lang="it-IT" sz="1400" b="1" dirty="0" err="1" smtClean="0">
                <a:solidFill>
                  <a:schemeClr val="accent1">
                    <a:lumMod val="75000"/>
                  </a:schemeClr>
                </a:solidFill>
              </a:rPr>
              <a:t>method</a:t>
            </a:r>
            <a:r>
              <a:rPr lang="it-IT" sz="1400" b="1" dirty="0" smtClean="0">
                <a:solidFill>
                  <a:schemeClr val="accent1">
                    <a:lumMod val="75000"/>
                  </a:schemeClr>
                </a:solidFill>
              </a:rPr>
              <a:t> and </a:t>
            </a:r>
            <a:r>
              <a:rPr lang="it-IT" sz="1400" b="1" dirty="0" err="1" smtClean="0">
                <a:solidFill>
                  <a:schemeClr val="accent1">
                    <a:lumMod val="75000"/>
                  </a:schemeClr>
                </a:solidFill>
              </a:rPr>
              <a:t>results</a:t>
            </a:r>
            <a:endParaRPr lang="en-US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916860" y="2051833"/>
            <a:ext cx="120097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accent1">
                    <a:lumMod val="50000"/>
                  </a:schemeClr>
                </a:solidFill>
              </a:rPr>
              <a:t>Continuum </a:t>
            </a:r>
            <a:r>
              <a:rPr lang="it-IT" dirty="0" err="1" smtClean="0">
                <a:solidFill>
                  <a:schemeClr val="accent1">
                    <a:lumMod val="50000"/>
                  </a:schemeClr>
                </a:solidFill>
              </a:rPr>
              <a:t>approach</a:t>
            </a:r>
            <a:r>
              <a:rPr lang="it-IT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it-IT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5" name="CasellaDiTesto 24"/>
          <p:cNvSpPr txBox="1"/>
          <p:nvPr/>
        </p:nvSpPr>
        <p:spPr>
          <a:xfrm>
            <a:off x="3749214" y="2056519"/>
            <a:ext cx="98135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chemeClr val="accent1">
                    <a:lumMod val="50000"/>
                  </a:schemeClr>
                </a:solidFill>
              </a:rPr>
              <a:t>Blocky</a:t>
            </a:r>
            <a:r>
              <a:rPr lang="it-IT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dirty="0" err="1" smtClean="0">
                <a:solidFill>
                  <a:schemeClr val="accent1">
                    <a:lumMod val="50000"/>
                  </a:schemeClr>
                </a:solidFill>
              </a:rPr>
              <a:t>approach</a:t>
            </a:r>
            <a:r>
              <a:rPr lang="it-IT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it-IT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6" name="CasellaDiTesto 25"/>
          <p:cNvSpPr txBox="1"/>
          <p:nvPr/>
        </p:nvSpPr>
        <p:spPr>
          <a:xfrm>
            <a:off x="603163" y="3035052"/>
            <a:ext cx="2208021" cy="366789"/>
          </a:xfrm>
          <a:prstGeom prst="rect">
            <a:avLst/>
          </a:prstGeom>
          <a:noFill/>
        </p:spPr>
        <p:txBody>
          <a:bodyPr wrap="none" lIns="43202" tIns="21601" rIns="43202" bIns="21601" rtlCol="0">
            <a:spAutoFit/>
          </a:bodyPr>
          <a:lstStyle/>
          <a:p>
            <a:r>
              <a:rPr lang="en-GB" sz="600" dirty="0" err="1" smtClean="0"/>
              <a:t>Istituto</a:t>
            </a:r>
            <a:r>
              <a:rPr lang="en-GB" sz="600" dirty="0" smtClean="0"/>
              <a:t> </a:t>
            </a:r>
            <a:r>
              <a:rPr lang="en-GB" sz="600" dirty="0" err="1" smtClean="0"/>
              <a:t>Nazionale</a:t>
            </a:r>
            <a:r>
              <a:rPr lang="en-GB" sz="600" dirty="0" smtClean="0"/>
              <a:t> di </a:t>
            </a:r>
            <a:r>
              <a:rPr lang="en-GB" sz="600" dirty="0" err="1" smtClean="0"/>
              <a:t>Oceanografia</a:t>
            </a:r>
            <a:r>
              <a:rPr lang="en-GB" sz="600" dirty="0" smtClean="0"/>
              <a:t> e di </a:t>
            </a:r>
            <a:r>
              <a:rPr lang="en-GB" sz="600" dirty="0" err="1" smtClean="0"/>
              <a:t>Geofisica</a:t>
            </a:r>
            <a:r>
              <a:rPr lang="en-GB" sz="600" dirty="0" smtClean="0"/>
              <a:t> </a:t>
            </a:r>
            <a:r>
              <a:rPr lang="en-GB" sz="600" dirty="0" err="1" smtClean="0"/>
              <a:t>Sperimentale</a:t>
            </a:r>
            <a:r>
              <a:rPr lang="en-GB" sz="600" dirty="0" smtClean="0"/>
              <a:t> –OGS</a:t>
            </a:r>
          </a:p>
          <a:p>
            <a:r>
              <a:rPr lang="en-GB" sz="600" dirty="0" smtClean="0"/>
              <a:t>National Institute of Oceanography and Applied Geophysics -OGS </a:t>
            </a:r>
            <a:endParaRPr lang="en-GB" sz="600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7546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451" y="1305036"/>
            <a:ext cx="756136" cy="630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Connettore 1 10"/>
          <p:cNvCxnSpPr>
            <a:cxnSpLocks noChangeShapeType="1"/>
          </p:cNvCxnSpPr>
          <p:nvPr/>
        </p:nvCxnSpPr>
        <p:spPr bwMode="auto">
          <a:xfrm flipH="1">
            <a:off x="556301" y="3060834"/>
            <a:ext cx="5204738" cy="6375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Connettore 1 11"/>
          <p:cNvCxnSpPr>
            <a:cxnSpLocks noChangeShapeType="1"/>
          </p:cNvCxnSpPr>
          <p:nvPr/>
        </p:nvCxnSpPr>
        <p:spPr bwMode="auto">
          <a:xfrm flipH="1">
            <a:off x="1" y="3060833"/>
            <a:ext cx="311056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3" name="Immagin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72" y="2871316"/>
            <a:ext cx="393154" cy="391787"/>
          </a:xfrm>
          <a:prstGeom prst="rect">
            <a:avLst/>
          </a:prstGeom>
        </p:spPr>
      </p:pic>
      <p:sp>
        <p:nvSpPr>
          <p:cNvPr id="14" name="Rettangolo 13"/>
          <p:cNvSpPr/>
          <p:nvPr/>
        </p:nvSpPr>
        <p:spPr>
          <a:xfrm>
            <a:off x="4948286" y="3040593"/>
            <a:ext cx="82586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>
                <a:solidFill>
                  <a:srgbClr val="0070C0"/>
                </a:solidFill>
              </a:rPr>
              <a:t>EGU21-10111</a:t>
            </a:r>
          </a:p>
        </p:txBody>
      </p:sp>
      <p:pic>
        <p:nvPicPr>
          <p:cNvPr id="18" name="Immagin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49" y="577888"/>
            <a:ext cx="4752856" cy="2272297"/>
          </a:xfrm>
          <a:prstGeom prst="rect">
            <a:avLst/>
          </a:prstGeom>
        </p:spPr>
      </p:pic>
      <p:sp>
        <p:nvSpPr>
          <p:cNvPr id="21" name="Anello 20"/>
          <p:cNvSpPr/>
          <p:nvPr/>
        </p:nvSpPr>
        <p:spPr>
          <a:xfrm>
            <a:off x="1703480" y="1264835"/>
            <a:ext cx="151407" cy="710418"/>
          </a:xfrm>
          <a:prstGeom prst="donut">
            <a:avLst>
              <a:gd name="adj" fmla="val 0"/>
            </a:avLst>
          </a:prstGeom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22" name="Anello 21"/>
          <p:cNvSpPr/>
          <p:nvPr/>
        </p:nvSpPr>
        <p:spPr>
          <a:xfrm>
            <a:off x="2020004" y="1521949"/>
            <a:ext cx="151407" cy="710418"/>
          </a:xfrm>
          <a:prstGeom prst="donut">
            <a:avLst>
              <a:gd name="adj" fmla="val 0"/>
            </a:avLst>
          </a:prstGeom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23" name="Anello 22"/>
          <p:cNvSpPr/>
          <p:nvPr/>
        </p:nvSpPr>
        <p:spPr>
          <a:xfrm>
            <a:off x="3926175" y="1224635"/>
            <a:ext cx="151407" cy="710418"/>
          </a:xfrm>
          <a:prstGeom prst="donut">
            <a:avLst>
              <a:gd name="adj" fmla="val 0"/>
            </a:avLst>
          </a:prstGeom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5" name="Freccia a destra 4"/>
          <p:cNvSpPr/>
          <p:nvPr/>
        </p:nvSpPr>
        <p:spPr>
          <a:xfrm rot="-4560000">
            <a:off x="1677579" y="1564448"/>
            <a:ext cx="249818" cy="45719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Freccia a destra 26"/>
          <p:cNvSpPr/>
          <p:nvPr/>
        </p:nvSpPr>
        <p:spPr>
          <a:xfrm rot="-7560000">
            <a:off x="1895095" y="1711675"/>
            <a:ext cx="249818" cy="45719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Freccia a destra 27"/>
          <p:cNvSpPr/>
          <p:nvPr/>
        </p:nvSpPr>
        <p:spPr>
          <a:xfrm rot="-660000">
            <a:off x="4003945" y="1518174"/>
            <a:ext cx="249818" cy="45719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/>
          <p:cNvSpPr/>
          <p:nvPr/>
        </p:nvSpPr>
        <p:spPr>
          <a:xfrm>
            <a:off x="1202304" y="992394"/>
            <a:ext cx="130516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tx2"/>
                </a:solidFill>
              </a:rPr>
              <a:t>181</a:t>
            </a:r>
            <a:r>
              <a:rPr lang="it-IT" dirty="0">
                <a:solidFill>
                  <a:schemeClr val="tx2"/>
                </a:solidFill>
                <a:sym typeface="Symbol"/>
              </a:rPr>
              <a:t>78</a:t>
            </a:r>
            <a:r>
              <a:rPr lang="it-IT" dirty="0">
                <a:solidFill>
                  <a:schemeClr val="tx2"/>
                </a:solidFill>
              </a:rPr>
              <a:t> mm in 50 </a:t>
            </a:r>
            <a:r>
              <a:rPr lang="it-IT" dirty="0" err="1">
                <a:solidFill>
                  <a:schemeClr val="tx2"/>
                </a:solidFill>
              </a:rPr>
              <a:t>years</a:t>
            </a:r>
            <a:r>
              <a:rPr lang="it-IT" dirty="0">
                <a:solidFill>
                  <a:schemeClr val="tx2"/>
                </a:solidFill>
              </a:rPr>
              <a:t> </a:t>
            </a:r>
            <a:endParaRPr lang="it-IT" dirty="0"/>
          </a:p>
        </p:txBody>
      </p:sp>
      <p:sp>
        <p:nvSpPr>
          <p:cNvPr id="29" name="Rettangolo 28"/>
          <p:cNvSpPr/>
          <p:nvPr/>
        </p:nvSpPr>
        <p:spPr>
          <a:xfrm>
            <a:off x="1459335" y="2232367"/>
            <a:ext cx="130516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tx2"/>
                </a:solidFill>
              </a:rPr>
              <a:t>184</a:t>
            </a:r>
            <a:r>
              <a:rPr lang="it-IT" dirty="0">
                <a:solidFill>
                  <a:schemeClr val="tx2"/>
                </a:solidFill>
                <a:sym typeface="Symbol"/>
              </a:rPr>
              <a:t>59</a:t>
            </a:r>
            <a:r>
              <a:rPr lang="it-IT" dirty="0">
                <a:solidFill>
                  <a:schemeClr val="tx2"/>
                </a:solidFill>
              </a:rPr>
              <a:t> mm in 50 </a:t>
            </a:r>
            <a:r>
              <a:rPr lang="it-IT" dirty="0" err="1">
                <a:solidFill>
                  <a:schemeClr val="tx2"/>
                </a:solidFill>
              </a:rPr>
              <a:t>years</a:t>
            </a:r>
            <a:r>
              <a:rPr lang="it-IT" dirty="0">
                <a:solidFill>
                  <a:schemeClr val="tx2"/>
                </a:solidFill>
              </a:rPr>
              <a:t> </a:t>
            </a:r>
            <a:endParaRPr lang="it-IT" dirty="0"/>
          </a:p>
        </p:txBody>
      </p:sp>
      <p:sp>
        <p:nvSpPr>
          <p:cNvPr id="30" name="Rettangolo 29"/>
          <p:cNvSpPr/>
          <p:nvPr/>
        </p:nvSpPr>
        <p:spPr>
          <a:xfrm>
            <a:off x="3424999" y="1991493"/>
            <a:ext cx="130516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tx2"/>
                </a:solidFill>
              </a:rPr>
              <a:t>122</a:t>
            </a:r>
            <a:r>
              <a:rPr lang="it-IT" dirty="0">
                <a:solidFill>
                  <a:schemeClr val="tx2"/>
                </a:solidFill>
                <a:sym typeface="Symbol"/>
              </a:rPr>
              <a:t>70</a:t>
            </a:r>
            <a:r>
              <a:rPr lang="it-IT" dirty="0">
                <a:solidFill>
                  <a:schemeClr val="tx2"/>
                </a:solidFill>
              </a:rPr>
              <a:t> mm in 50 </a:t>
            </a:r>
            <a:r>
              <a:rPr lang="it-IT" dirty="0" err="1">
                <a:solidFill>
                  <a:schemeClr val="tx2"/>
                </a:solidFill>
              </a:rPr>
              <a:t>years</a:t>
            </a:r>
            <a:r>
              <a:rPr lang="it-IT" dirty="0">
                <a:solidFill>
                  <a:schemeClr val="tx2"/>
                </a:solidFill>
              </a:rPr>
              <a:t> </a:t>
            </a:r>
            <a:endParaRPr lang="it-IT" dirty="0"/>
          </a:p>
        </p:txBody>
      </p:sp>
      <p:sp>
        <p:nvSpPr>
          <p:cNvPr id="20" name="Right Arrow 12">
            <a:hlinkClick r:id="rId6" action="ppaction://hlinksldjump"/>
          </p:cNvPr>
          <p:cNvSpPr/>
          <p:nvPr/>
        </p:nvSpPr>
        <p:spPr>
          <a:xfrm rot="16200000">
            <a:off x="5531297" y="38396"/>
            <a:ext cx="185694" cy="226162"/>
          </a:xfrm>
          <a:prstGeom prst="rightArrow">
            <a:avLst>
              <a:gd name="adj1" fmla="val 80037"/>
              <a:gd name="adj2" fmla="val 50000"/>
            </a:avLst>
          </a:prstGeom>
          <a:solidFill>
            <a:srgbClr val="FFC000">
              <a:alpha val="69804"/>
            </a:srgbClr>
          </a:solidFill>
          <a:ln w="19050">
            <a:solidFill>
              <a:schemeClr val="accent5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lIns="43205" tIns="21603" rIns="43205" bIns="21603">
            <a:spAutoFit/>
          </a:bodyPr>
          <a:lstStyle/>
          <a:p>
            <a:pPr algn="ctr">
              <a:spcBef>
                <a:spcPct val="50000"/>
              </a:spcBef>
            </a:pPr>
            <a:endParaRPr lang="en-GB">
              <a:solidFill>
                <a:schemeClr val="tx1"/>
              </a:solidFill>
            </a:endParaRPr>
          </a:p>
        </p:txBody>
      </p:sp>
      <p:sp>
        <p:nvSpPr>
          <p:cNvPr id="24" name="Right Arrow 12">
            <a:hlinkClick r:id="rId6" action="ppaction://hlinksldjump"/>
          </p:cNvPr>
          <p:cNvSpPr/>
          <p:nvPr/>
        </p:nvSpPr>
        <p:spPr>
          <a:xfrm rot="16200000">
            <a:off x="5531297" y="38396"/>
            <a:ext cx="185694" cy="226162"/>
          </a:xfrm>
          <a:prstGeom prst="rightArrow">
            <a:avLst>
              <a:gd name="adj1" fmla="val 80037"/>
              <a:gd name="adj2" fmla="val 50000"/>
            </a:avLst>
          </a:prstGeom>
          <a:solidFill>
            <a:srgbClr val="FFC000">
              <a:alpha val="69804"/>
            </a:srgbClr>
          </a:solidFill>
          <a:ln w="19050">
            <a:solidFill>
              <a:schemeClr val="accent5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lIns="43205" tIns="21603" rIns="43205" bIns="21603">
            <a:spAutoFit/>
          </a:bodyPr>
          <a:lstStyle/>
          <a:p>
            <a:pPr algn="ctr">
              <a:spcBef>
                <a:spcPct val="50000"/>
              </a:spcBef>
            </a:pPr>
            <a:endParaRPr lang="en-GB">
              <a:solidFill>
                <a:schemeClr val="tx1"/>
              </a:solidFill>
            </a:endParaRPr>
          </a:p>
        </p:txBody>
      </p:sp>
      <p:sp>
        <p:nvSpPr>
          <p:cNvPr id="25" name="Rettangolo 24"/>
          <p:cNvSpPr/>
          <p:nvPr/>
        </p:nvSpPr>
        <p:spPr>
          <a:xfrm>
            <a:off x="276495" y="303621"/>
            <a:ext cx="5372495" cy="212901"/>
          </a:xfrm>
          <a:prstGeom prst="rect">
            <a:avLst/>
          </a:prstGeom>
        </p:spPr>
        <p:txBody>
          <a:bodyPr wrap="square" lIns="43202" tIns="21601" rIns="43202" bIns="21601">
            <a:spAutoFit/>
          </a:bodyPr>
          <a:lstStyle/>
          <a:p>
            <a:pPr algn="ctr"/>
            <a:r>
              <a:rPr lang="en-US" sz="1100" b="1" dirty="0">
                <a:solidFill>
                  <a:schemeClr val="accent1">
                    <a:lumMod val="50000"/>
                  </a:schemeClr>
                </a:solidFill>
              </a:rPr>
              <a:t>Maximum differential displacements  in 50 years of pipeline lifetime</a:t>
            </a:r>
          </a:p>
        </p:txBody>
      </p:sp>
      <p:sp>
        <p:nvSpPr>
          <p:cNvPr id="26" name="Rectangle 2"/>
          <p:cNvSpPr txBox="1">
            <a:spLocks noChangeArrowheads="1"/>
          </p:cNvSpPr>
          <p:nvPr/>
        </p:nvSpPr>
        <p:spPr>
          <a:xfrm>
            <a:off x="13115" y="63876"/>
            <a:ext cx="5761038" cy="228006"/>
          </a:xfrm>
          <a:prstGeom prst="rect">
            <a:avLst/>
          </a:prstGeom>
        </p:spPr>
        <p:txBody>
          <a:bodyPr vert="horz" lIns="43202" tIns="21601" rIns="43202" bIns="2160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1400" b="1" dirty="0" smtClean="0">
                <a:solidFill>
                  <a:schemeClr val="accent1">
                    <a:lumMod val="75000"/>
                  </a:schemeClr>
                </a:solidFill>
              </a:rPr>
              <a:t>5. </a:t>
            </a:r>
            <a:r>
              <a:rPr lang="nl-NL" sz="1400" b="1" dirty="0">
                <a:solidFill>
                  <a:schemeClr val="accent1">
                    <a:lumMod val="75000"/>
                  </a:schemeClr>
                </a:solidFill>
              </a:rPr>
              <a:t>The </a:t>
            </a:r>
            <a:r>
              <a:rPr lang="it-IT" sz="1400" b="1" dirty="0" err="1" smtClean="0">
                <a:solidFill>
                  <a:schemeClr val="accent1">
                    <a:lumMod val="75000"/>
                  </a:schemeClr>
                </a:solidFill>
              </a:rPr>
              <a:t>method</a:t>
            </a:r>
            <a:r>
              <a:rPr lang="it-IT" sz="1400" b="1" dirty="0" smtClean="0">
                <a:solidFill>
                  <a:schemeClr val="accent1">
                    <a:lumMod val="75000"/>
                  </a:schemeClr>
                </a:solidFill>
              </a:rPr>
              <a:t> and </a:t>
            </a:r>
            <a:r>
              <a:rPr lang="it-IT" sz="1400" b="1" dirty="0" err="1" smtClean="0">
                <a:solidFill>
                  <a:schemeClr val="accent1">
                    <a:lumMod val="75000"/>
                  </a:schemeClr>
                </a:solidFill>
              </a:rPr>
              <a:t>results</a:t>
            </a:r>
            <a:endParaRPr lang="en-US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1" name="CasellaDiTesto 30"/>
          <p:cNvSpPr txBox="1"/>
          <p:nvPr/>
        </p:nvSpPr>
        <p:spPr>
          <a:xfrm>
            <a:off x="3511198" y="677885"/>
            <a:ext cx="98135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chemeClr val="accent1">
                    <a:lumMod val="50000"/>
                  </a:schemeClr>
                </a:solidFill>
              </a:rPr>
              <a:t>Blocky</a:t>
            </a:r>
            <a:r>
              <a:rPr lang="it-IT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dirty="0" err="1" smtClean="0">
                <a:solidFill>
                  <a:schemeClr val="accent1">
                    <a:lumMod val="50000"/>
                  </a:schemeClr>
                </a:solidFill>
              </a:rPr>
              <a:t>approach</a:t>
            </a:r>
            <a:r>
              <a:rPr lang="it-IT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it-IT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2" name="CasellaDiTesto 31"/>
          <p:cNvSpPr txBox="1"/>
          <p:nvPr/>
        </p:nvSpPr>
        <p:spPr>
          <a:xfrm>
            <a:off x="603163" y="3035052"/>
            <a:ext cx="2208021" cy="366789"/>
          </a:xfrm>
          <a:prstGeom prst="rect">
            <a:avLst/>
          </a:prstGeom>
          <a:noFill/>
        </p:spPr>
        <p:txBody>
          <a:bodyPr wrap="none" lIns="43202" tIns="21601" rIns="43202" bIns="21601" rtlCol="0">
            <a:spAutoFit/>
          </a:bodyPr>
          <a:lstStyle/>
          <a:p>
            <a:r>
              <a:rPr lang="en-GB" sz="600" dirty="0" err="1" smtClean="0"/>
              <a:t>Istituto</a:t>
            </a:r>
            <a:r>
              <a:rPr lang="en-GB" sz="600" dirty="0" smtClean="0"/>
              <a:t> </a:t>
            </a:r>
            <a:r>
              <a:rPr lang="en-GB" sz="600" dirty="0" err="1" smtClean="0"/>
              <a:t>Nazionale</a:t>
            </a:r>
            <a:r>
              <a:rPr lang="en-GB" sz="600" dirty="0" smtClean="0"/>
              <a:t> di </a:t>
            </a:r>
            <a:r>
              <a:rPr lang="en-GB" sz="600" dirty="0" err="1" smtClean="0"/>
              <a:t>Oceanografia</a:t>
            </a:r>
            <a:r>
              <a:rPr lang="en-GB" sz="600" dirty="0" smtClean="0"/>
              <a:t> e di </a:t>
            </a:r>
            <a:r>
              <a:rPr lang="en-GB" sz="600" dirty="0" err="1" smtClean="0"/>
              <a:t>Geofisica</a:t>
            </a:r>
            <a:r>
              <a:rPr lang="en-GB" sz="600" dirty="0" smtClean="0"/>
              <a:t> </a:t>
            </a:r>
            <a:r>
              <a:rPr lang="en-GB" sz="600" dirty="0" err="1" smtClean="0"/>
              <a:t>Sperimentale</a:t>
            </a:r>
            <a:r>
              <a:rPr lang="en-GB" sz="600" dirty="0" smtClean="0"/>
              <a:t> –OGS</a:t>
            </a:r>
          </a:p>
          <a:p>
            <a:r>
              <a:rPr lang="en-GB" sz="600" dirty="0" smtClean="0"/>
              <a:t>National Institute of Oceanography and Applied Geophysics -OGS </a:t>
            </a:r>
            <a:endParaRPr lang="en-GB" sz="600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7330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31575" y="133826"/>
            <a:ext cx="2924008" cy="259067"/>
          </a:xfrm>
          <a:prstGeom prst="rect">
            <a:avLst/>
          </a:prstGeom>
        </p:spPr>
        <p:txBody>
          <a:bodyPr wrap="square" lIns="43202" tIns="21601" rIns="43202" bIns="21601">
            <a:spAutoFit/>
          </a:bodyPr>
          <a:lstStyle/>
          <a:p>
            <a:r>
              <a:rPr lang="nl-NL" sz="1400" b="1" dirty="0">
                <a:solidFill>
                  <a:schemeClr val="accent1">
                    <a:lumMod val="75000"/>
                  </a:schemeClr>
                </a:solidFill>
              </a:rPr>
              <a:t>1. The reasons for a geodetic study</a:t>
            </a:r>
            <a:endParaRPr lang="en-GB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5" name="Connettore 1 14"/>
          <p:cNvCxnSpPr>
            <a:cxnSpLocks noChangeShapeType="1"/>
          </p:cNvCxnSpPr>
          <p:nvPr/>
        </p:nvCxnSpPr>
        <p:spPr bwMode="auto">
          <a:xfrm flipH="1">
            <a:off x="556301" y="3060834"/>
            <a:ext cx="5204738" cy="6375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Connettore 1 15"/>
          <p:cNvCxnSpPr>
            <a:cxnSpLocks noChangeShapeType="1"/>
          </p:cNvCxnSpPr>
          <p:nvPr/>
        </p:nvCxnSpPr>
        <p:spPr bwMode="auto">
          <a:xfrm flipH="1">
            <a:off x="1" y="3060833"/>
            <a:ext cx="311056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7" name="Immagin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72" y="2871316"/>
            <a:ext cx="393154" cy="391787"/>
          </a:xfrm>
          <a:prstGeom prst="rect">
            <a:avLst/>
          </a:prstGeom>
        </p:spPr>
      </p:pic>
      <p:sp>
        <p:nvSpPr>
          <p:cNvPr id="20" name="Rettangolo 19"/>
          <p:cNvSpPr/>
          <p:nvPr/>
        </p:nvSpPr>
        <p:spPr>
          <a:xfrm>
            <a:off x="4948286" y="3040593"/>
            <a:ext cx="82586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>
                <a:solidFill>
                  <a:srgbClr val="0070C0"/>
                </a:solidFill>
              </a:rPr>
              <a:t>EGU21-10111</a:t>
            </a:r>
          </a:p>
        </p:txBody>
      </p:sp>
      <p:sp>
        <p:nvSpPr>
          <p:cNvPr id="21" name="Right Arrow 12">
            <a:hlinkClick r:id="rId5" action="ppaction://hlinksldjump"/>
          </p:cNvPr>
          <p:cNvSpPr/>
          <p:nvPr/>
        </p:nvSpPr>
        <p:spPr>
          <a:xfrm rot="16200000">
            <a:off x="5531297" y="38396"/>
            <a:ext cx="185694" cy="226162"/>
          </a:xfrm>
          <a:prstGeom prst="rightArrow">
            <a:avLst>
              <a:gd name="adj1" fmla="val 80037"/>
              <a:gd name="adj2" fmla="val 50000"/>
            </a:avLst>
          </a:prstGeom>
          <a:solidFill>
            <a:srgbClr val="FFC000">
              <a:alpha val="69804"/>
            </a:srgbClr>
          </a:solidFill>
          <a:ln w="19050">
            <a:solidFill>
              <a:schemeClr val="accent5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lIns="43205" tIns="21603" rIns="43205" bIns="21603">
            <a:spAutoFit/>
          </a:bodyPr>
          <a:lstStyle/>
          <a:p>
            <a:pPr algn="ctr">
              <a:spcBef>
                <a:spcPct val="50000"/>
              </a:spcBef>
            </a:pPr>
            <a:endParaRPr lang="en-GB">
              <a:solidFill>
                <a:schemeClr val="tx1"/>
              </a:solidFill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131575" y="2379330"/>
            <a:ext cx="5313088" cy="382182"/>
          </a:xfrm>
          <a:prstGeom prst="rect">
            <a:avLst/>
          </a:prstGeom>
        </p:spPr>
        <p:txBody>
          <a:bodyPr wrap="square" lIns="43205" tIns="21603" rIns="43205" bIns="21603">
            <a:spAutoFit/>
          </a:bodyPr>
          <a:lstStyle/>
          <a:p>
            <a:pPr marL="162020" indent="-162020">
              <a:buFont typeface="Wingdings" panose="05000000000000000000" pitchFamily="2" charset="2"/>
              <a:buChar char="Ø"/>
            </a:pPr>
            <a:r>
              <a:rPr lang="en-US" sz="1100" b="1" dirty="0" smtClean="0">
                <a:solidFill>
                  <a:schemeClr val="accent1">
                    <a:lumMod val="50000"/>
                  </a:schemeClr>
                </a:solidFill>
              </a:rPr>
              <a:t>Hence, quantifying the entity of the displacement due to tectonic movements, can indicate pipeline sectors under stress, also in absence of very strong earthquakes       </a:t>
            </a:r>
            <a:endParaRPr lang="it-IT" sz="11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603163" y="3035052"/>
            <a:ext cx="2208021" cy="366789"/>
          </a:xfrm>
          <a:prstGeom prst="rect">
            <a:avLst/>
          </a:prstGeom>
          <a:noFill/>
        </p:spPr>
        <p:txBody>
          <a:bodyPr wrap="none" lIns="43202" tIns="21601" rIns="43202" bIns="21601" rtlCol="0">
            <a:spAutoFit/>
          </a:bodyPr>
          <a:lstStyle/>
          <a:p>
            <a:r>
              <a:rPr lang="en-GB" sz="600" dirty="0" err="1" smtClean="0"/>
              <a:t>Istituto</a:t>
            </a:r>
            <a:r>
              <a:rPr lang="en-GB" sz="600" dirty="0" smtClean="0"/>
              <a:t> </a:t>
            </a:r>
            <a:r>
              <a:rPr lang="en-GB" sz="600" dirty="0" err="1" smtClean="0"/>
              <a:t>Nazionale</a:t>
            </a:r>
            <a:r>
              <a:rPr lang="en-GB" sz="600" dirty="0" smtClean="0"/>
              <a:t> di </a:t>
            </a:r>
            <a:r>
              <a:rPr lang="en-GB" sz="600" dirty="0" err="1" smtClean="0"/>
              <a:t>Oceanografia</a:t>
            </a:r>
            <a:r>
              <a:rPr lang="en-GB" sz="600" dirty="0" smtClean="0"/>
              <a:t> e di </a:t>
            </a:r>
            <a:r>
              <a:rPr lang="en-GB" sz="600" dirty="0" err="1" smtClean="0"/>
              <a:t>Geofisica</a:t>
            </a:r>
            <a:r>
              <a:rPr lang="en-GB" sz="600" dirty="0" smtClean="0"/>
              <a:t> </a:t>
            </a:r>
            <a:r>
              <a:rPr lang="en-GB" sz="600" dirty="0" err="1" smtClean="0"/>
              <a:t>Sperimentale</a:t>
            </a:r>
            <a:r>
              <a:rPr lang="en-GB" sz="600" dirty="0" smtClean="0"/>
              <a:t> –OGS</a:t>
            </a:r>
          </a:p>
          <a:p>
            <a:r>
              <a:rPr lang="en-GB" sz="600" dirty="0" smtClean="0"/>
              <a:t>National Institute of Oceanography and Applied Geophysics -OGS </a:t>
            </a:r>
            <a:endParaRPr lang="en-GB" sz="600" dirty="0"/>
          </a:p>
          <a:p>
            <a:endParaRPr lang="it-IT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174" y="356708"/>
            <a:ext cx="2305636" cy="1681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53716" y="558620"/>
            <a:ext cx="2879725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dirty="0">
                <a:solidFill>
                  <a:schemeClr val="accent1">
                    <a:lumMod val="50000"/>
                  </a:schemeClr>
                </a:solidFill>
              </a:rPr>
              <a:t>The differential motions of faulted blocks, due to the </a:t>
            </a:r>
            <a:r>
              <a:rPr lang="en-US" sz="1100" dirty="0" err="1">
                <a:solidFill>
                  <a:schemeClr val="accent1">
                    <a:lumMod val="50000"/>
                  </a:schemeClr>
                </a:solidFill>
              </a:rPr>
              <a:t>interseismic</a:t>
            </a:r>
            <a:r>
              <a:rPr lang="en-US" sz="1100" dirty="0">
                <a:solidFill>
                  <a:schemeClr val="accent1">
                    <a:lumMod val="50000"/>
                  </a:schemeClr>
                </a:solidFill>
              </a:rPr>
              <a:t> strain-accumulation within the upper crust, </a:t>
            </a:r>
            <a:r>
              <a:rPr lang="en-US" sz="1100" dirty="0" smtClean="0">
                <a:solidFill>
                  <a:schemeClr val="accent1">
                    <a:lumMod val="50000"/>
                  </a:schemeClr>
                </a:solidFill>
              </a:rPr>
              <a:t>lead to </a:t>
            </a:r>
            <a:r>
              <a:rPr lang="en-US" sz="1100" dirty="0">
                <a:solidFill>
                  <a:schemeClr val="accent1">
                    <a:lumMod val="50000"/>
                  </a:schemeClr>
                </a:solidFill>
              </a:rPr>
              <a:t>permanent ground </a:t>
            </a:r>
            <a:r>
              <a:rPr lang="en-US" sz="1100" dirty="0" smtClean="0">
                <a:solidFill>
                  <a:schemeClr val="accent1">
                    <a:lumMod val="50000"/>
                  </a:schemeClr>
                </a:solidFill>
              </a:rPr>
              <a:t>deformations.</a:t>
            </a:r>
          </a:p>
          <a:p>
            <a:r>
              <a:rPr lang="en-US" sz="1100" dirty="0" smtClean="0">
                <a:solidFill>
                  <a:schemeClr val="accent1">
                    <a:lumMod val="50000"/>
                  </a:schemeClr>
                </a:solidFill>
              </a:rPr>
              <a:t>In the case of a pipeline, such motions can </a:t>
            </a:r>
            <a:r>
              <a:rPr lang="en-US" sz="1100" dirty="0">
                <a:solidFill>
                  <a:schemeClr val="accent1">
                    <a:lumMod val="50000"/>
                  </a:schemeClr>
                </a:solidFill>
              </a:rPr>
              <a:t>distress the pipe and cause operation interruptions, while the anchor points can result in local stress concentrations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. </a:t>
            </a:r>
          </a:p>
        </p:txBody>
      </p:sp>
      <p:sp>
        <p:nvSpPr>
          <p:cNvPr id="19" name="Rettangolo 11">
            <a:extLst>
              <a:ext uri="{FF2B5EF4-FFF2-40B4-BE49-F238E27FC236}">
                <a16:creationId xmlns:a16="http://schemas.microsoft.com/office/drawing/2014/main" xmlns="" id="{F30AD450-A6DF-4141-BF25-F4A3EE19CF91}"/>
              </a:ext>
            </a:extLst>
          </p:cNvPr>
          <p:cNvSpPr/>
          <p:nvPr/>
        </p:nvSpPr>
        <p:spPr>
          <a:xfrm>
            <a:off x="3275342" y="2045487"/>
            <a:ext cx="2203299" cy="320623"/>
          </a:xfrm>
          <a:prstGeom prst="rect">
            <a:avLst/>
          </a:prstGeom>
          <a:noFill/>
        </p:spPr>
        <p:txBody>
          <a:bodyPr wrap="square" lIns="43202" tIns="21601" rIns="43202" bIns="21601">
            <a:spAutoFit/>
          </a:bodyPr>
          <a:lstStyle/>
          <a:p>
            <a:r>
              <a:rPr lang="en-US" b="1" dirty="0" smtClean="0"/>
              <a:t>Hayward fault (USA): differential movements across years </a:t>
            </a:r>
            <a:endParaRPr lang="en-US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9522035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84827" y="548641"/>
            <a:ext cx="1765076" cy="1736395"/>
          </a:xfrm>
          <a:prstGeom prst="rect">
            <a:avLst/>
          </a:prstGeom>
        </p:spPr>
        <p:txBody>
          <a:bodyPr wrap="square" lIns="43202" tIns="21601" rIns="43202" bIns="21601">
            <a:spAutoFit/>
          </a:bodyPr>
          <a:lstStyle/>
          <a:p>
            <a:endParaRPr lang="it-IT" sz="11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accent1">
                    <a:lumMod val="50000"/>
                  </a:schemeClr>
                </a:solidFill>
              </a:rPr>
              <a:t>The block-based interpolation, based on tectonic information and interpretation of the strain style, allows to evidence the discontinuities, where differential displacements can be expected.</a:t>
            </a:r>
          </a:p>
        </p:txBody>
      </p:sp>
      <p:cxnSp>
        <p:nvCxnSpPr>
          <p:cNvPr id="12" name="Connettore 1 11"/>
          <p:cNvCxnSpPr>
            <a:cxnSpLocks noChangeShapeType="1"/>
          </p:cNvCxnSpPr>
          <p:nvPr/>
        </p:nvCxnSpPr>
        <p:spPr bwMode="auto">
          <a:xfrm flipH="1">
            <a:off x="556301" y="3060834"/>
            <a:ext cx="5204738" cy="6375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Connettore 1 13"/>
          <p:cNvCxnSpPr>
            <a:cxnSpLocks noChangeShapeType="1"/>
          </p:cNvCxnSpPr>
          <p:nvPr/>
        </p:nvCxnSpPr>
        <p:spPr bwMode="auto">
          <a:xfrm flipH="1">
            <a:off x="1" y="3060833"/>
            <a:ext cx="311056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5" name="Immagin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72" y="2871316"/>
            <a:ext cx="393154" cy="391787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849" y="548641"/>
            <a:ext cx="3657600" cy="1748666"/>
          </a:xfrm>
          <a:prstGeom prst="rect">
            <a:avLst/>
          </a:prstGeom>
        </p:spPr>
      </p:pic>
      <p:sp>
        <p:nvSpPr>
          <p:cNvPr id="19" name="Freccia a destra 18">
            <a:hlinkClick r:id="rId6" action="ppaction://hlinksldjump"/>
          </p:cNvPr>
          <p:cNvSpPr/>
          <p:nvPr/>
        </p:nvSpPr>
        <p:spPr>
          <a:xfrm>
            <a:off x="5362015" y="2793413"/>
            <a:ext cx="241200" cy="208800"/>
          </a:xfrm>
          <a:prstGeom prst="rightArrow">
            <a:avLst/>
          </a:prstGeom>
          <a:solidFill>
            <a:srgbClr val="CCFFFF">
              <a:alpha val="69804"/>
            </a:srgbClr>
          </a:solidFill>
          <a:ln w="19050">
            <a:solidFill>
              <a:schemeClr val="accent5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lIns="43205" tIns="21603" rIns="43205" bIns="21603">
            <a:spAutoFit/>
          </a:bodyPr>
          <a:lstStyle/>
          <a:p>
            <a:pPr algn="ctr">
              <a:spcBef>
                <a:spcPct val="50000"/>
              </a:spcBef>
            </a:pPr>
            <a:endParaRPr lang="it-IT">
              <a:solidFill>
                <a:schemeClr val="tx1"/>
              </a:solidFill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4948286" y="3040593"/>
            <a:ext cx="82586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>
                <a:solidFill>
                  <a:srgbClr val="0070C0"/>
                </a:solidFill>
              </a:rPr>
              <a:t>EGU21-10111</a:t>
            </a:r>
          </a:p>
        </p:txBody>
      </p:sp>
      <p:sp>
        <p:nvSpPr>
          <p:cNvPr id="16" name="Right Arrow 12">
            <a:hlinkClick r:id="rId7" action="ppaction://hlinksldjump"/>
          </p:cNvPr>
          <p:cNvSpPr/>
          <p:nvPr/>
        </p:nvSpPr>
        <p:spPr>
          <a:xfrm rot="16200000">
            <a:off x="5531297" y="38396"/>
            <a:ext cx="185694" cy="226162"/>
          </a:xfrm>
          <a:prstGeom prst="rightArrow">
            <a:avLst>
              <a:gd name="adj1" fmla="val 80037"/>
              <a:gd name="adj2" fmla="val 50000"/>
            </a:avLst>
          </a:prstGeom>
          <a:solidFill>
            <a:srgbClr val="FFC000">
              <a:alpha val="69804"/>
            </a:srgbClr>
          </a:solidFill>
          <a:ln w="19050">
            <a:solidFill>
              <a:schemeClr val="accent5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lIns="43205" tIns="21603" rIns="43205" bIns="21603">
            <a:spAutoFit/>
          </a:bodyPr>
          <a:lstStyle/>
          <a:p>
            <a:pPr algn="ctr">
              <a:spcBef>
                <a:spcPct val="50000"/>
              </a:spcBef>
            </a:pPr>
            <a:endParaRPr lang="en-GB">
              <a:solidFill>
                <a:schemeClr val="tx1"/>
              </a:solidFill>
            </a:endParaRP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13115" y="63876"/>
            <a:ext cx="5761038" cy="228006"/>
          </a:xfrm>
          <a:prstGeom prst="rect">
            <a:avLst/>
          </a:prstGeom>
        </p:spPr>
        <p:txBody>
          <a:bodyPr vert="horz" lIns="43202" tIns="21601" rIns="43202" bIns="2160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1400" b="1" dirty="0" smtClean="0">
                <a:solidFill>
                  <a:schemeClr val="accent1">
                    <a:lumMod val="75000"/>
                  </a:schemeClr>
                </a:solidFill>
              </a:rPr>
              <a:t>6. </a:t>
            </a:r>
            <a:r>
              <a:rPr lang="it-IT" sz="1400" b="1" dirty="0" err="1" smtClean="0">
                <a:solidFill>
                  <a:schemeClr val="accent1">
                    <a:lumMod val="75000"/>
                  </a:schemeClr>
                </a:solidFill>
              </a:rPr>
              <a:t>Conclusions</a:t>
            </a:r>
            <a:endParaRPr lang="en-US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3749214" y="2056519"/>
            <a:ext cx="98135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chemeClr val="accent1">
                    <a:lumMod val="50000"/>
                  </a:schemeClr>
                </a:solidFill>
              </a:rPr>
              <a:t>Blocky</a:t>
            </a:r>
            <a:r>
              <a:rPr lang="it-IT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dirty="0" err="1" smtClean="0">
                <a:solidFill>
                  <a:schemeClr val="accent1">
                    <a:lumMod val="50000"/>
                  </a:schemeClr>
                </a:solidFill>
              </a:rPr>
              <a:t>approach</a:t>
            </a:r>
            <a:r>
              <a:rPr lang="it-IT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it-IT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1" name="CasellaDiTesto 20"/>
          <p:cNvSpPr txBox="1"/>
          <p:nvPr/>
        </p:nvSpPr>
        <p:spPr>
          <a:xfrm>
            <a:off x="603163" y="3035052"/>
            <a:ext cx="2208021" cy="366789"/>
          </a:xfrm>
          <a:prstGeom prst="rect">
            <a:avLst/>
          </a:prstGeom>
          <a:noFill/>
        </p:spPr>
        <p:txBody>
          <a:bodyPr wrap="none" lIns="43202" tIns="21601" rIns="43202" bIns="21601" rtlCol="0">
            <a:spAutoFit/>
          </a:bodyPr>
          <a:lstStyle/>
          <a:p>
            <a:r>
              <a:rPr lang="en-GB" sz="600" dirty="0" err="1" smtClean="0"/>
              <a:t>Istituto</a:t>
            </a:r>
            <a:r>
              <a:rPr lang="en-GB" sz="600" dirty="0" smtClean="0"/>
              <a:t> </a:t>
            </a:r>
            <a:r>
              <a:rPr lang="en-GB" sz="600" dirty="0" err="1" smtClean="0"/>
              <a:t>Nazionale</a:t>
            </a:r>
            <a:r>
              <a:rPr lang="en-GB" sz="600" dirty="0" smtClean="0"/>
              <a:t> di </a:t>
            </a:r>
            <a:r>
              <a:rPr lang="en-GB" sz="600" dirty="0" err="1" smtClean="0"/>
              <a:t>Oceanografia</a:t>
            </a:r>
            <a:r>
              <a:rPr lang="en-GB" sz="600" dirty="0" smtClean="0"/>
              <a:t> e di </a:t>
            </a:r>
            <a:r>
              <a:rPr lang="en-GB" sz="600" dirty="0" err="1" smtClean="0"/>
              <a:t>Geofisica</a:t>
            </a:r>
            <a:r>
              <a:rPr lang="en-GB" sz="600" dirty="0" smtClean="0"/>
              <a:t> </a:t>
            </a:r>
            <a:r>
              <a:rPr lang="en-GB" sz="600" dirty="0" err="1" smtClean="0"/>
              <a:t>Sperimentale</a:t>
            </a:r>
            <a:r>
              <a:rPr lang="en-GB" sz="600" dirty="0" smtClean="0"/>
              <a:t> –OGS</a:t>
            </a:r>
          </a:p>
          <a:p>
            <a:r>
              <a:rPr lang="en-GB" sz="600" dirty="0" smtClean="0"/>
              <a:t>National Institute of Oceanography and Applied Geophysics -OGS </a:t>
            </a:r>
            <a:endParaRPr lang="en-GB" sz="600" dirty="0"/>
          </a:p>
          <a:p>
            <a:endParaRPr lang="it-IT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1982664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/>
          <p:cNvCxnSpPr>
            <a:cxnSpLocks noChangeShapeType="1"/>
          </p:cNvCxnSpPr>
          <p:nvPr/>
        </p:nvCxnSpPr>
        <p:spPr bwMode="auto">
          <a:xfrm flipH="1">
            <a:off x="556301" y="3060834"/>
            <a:ext cx="5204738" cy="6375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Connettore 1 13"/>
          <p:cNvCxnSpPr>
            <a:cxnSpLocks noChangeShapeType="1"/>
          </p:cNvCxnSpPr>
          <p:nvPr/>
        </p:nvCxnSpPr>
        <p:spPr bwMode="auto">
          <a:xfrm flipH="1">
            <a:off x="1" y="3060833"/>
            <a:ext cx="311056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5" name="Immagin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72" y="2871316"/>
            <a:ext cx="393154" cy="391787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84826" y="216657"/>
            <a:ext cx="2924008" cy="2074949"/>
          </a:xfrm>
          <a:prstGeom prst="rect">
            <a:avLst/>
          </a:prstGeom>
        </p:spPr>
        <p:txBody>
          <a:bodyPr wrap="square" lIns="43202" tIns="21601" rIns="43202" bIns="21601">
            <a:spAutoFit/>
          </a:bodyPr>
          <a:lstStyle/>
          <a:p>
            <a:endParaRPr lang="it-IT" sz="11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162007" indent="-162007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accent1">
                    <a:lumMod val="50000"/>
                  </a:schemeClr>
                </a:solidFill>
              </a:rPr>
              <a:t>In a 50 years lifespan of the pipeline, displacements as great as 355 mm can be expected near </a:t>
            </a:r>
            <a:r>
              <a:rPr lang="en-US" sz="1100" dirty="0" err="1">
                <a:solidFill>
                  <a:schemeClr val="accent1">
                    <a:lumMod val="50000"/>
                  </a:schemeClr>
                </a:solidFill>
              </a:rPr>
              <a:t>Chalchidona</a:t>
            </a:r>
            <a:r>
              <a:rPr lang="en-US" sz="1100" dirty="0">
                <a:solidFill>
                  <a:schemeClr val="accent1">
                    <a:lumMod val="50000"/>
                  </a:schemeClr>
                </a:solidFill>
              </a:rPr>
              <a:t> (Greece).</a:t>
            </a:r>
          </a:p>
          <a:p>
            <a:pPr marL="162007" indent="-162007">
              <a:buFont typeface="Arial" panose="020B0604020202020204" pitchFamily="34" charset="0"/>
              <a:buChar char="•"/>
            </a:pPr>
            <a:endParaRPr lang="en-US" sz="1100" dirty="0">
              <a:solidFill>
                <a:schemeClr val="accent1">
                  <a:lumMod val="50000"/>
                </a:schemeClr>
              </a:solidFill>
            </a:endParaRPr>
          </a:p>
          <a:p>
            <a:pPr marL="162007" indent="-162007">
              <a:buFont typeface="Arial" panose="020B0604020202020204" pitchFamily="34" charset="0"/>
              <a:buChar char="•"/>
            </a:pPr>
            <a:endParaRPr lang="en-US" sz="1100" dirty="0">
              <a:solidFill>
                <a:schemeClr val="accent1">
                  <a:lumMod val="50000"/>
                </a:schemeClr>
              </a:solidFill>
            </a:endParaRPr>
          </a:p>
          <a:p>
            <a:pPr marL="162007" indent="-162007">
              <a:buFont typeface="Arial" panose="020B0604020202020204" pitchFamily="34" charset="0"/>
              <a:buChar char="•"/>
            </a:pPr>
            <a:endParaRPr lang="en-US" sz="1100" dirty="0">
              <a:solidFill>
                <a:schemeClr val="accent1">
                  <a:lumMod val="50000"/>
                </a:schemeClr>
              </a:solidFill>
            </a:endParaRPr>
          </a:p>
          <a:p>
            <a:pPr marL="162007" indent="-162007">
              <a:buFont typeface="Arial" panose="020B0604020202020204" pitchFamily="34" charset="0"/>
              <a:buChar char="•"/>
            </a:pPr>
            <a:endParaRPr lang="en-US" sz="1100" dirty="0">
              <a:solidFill>
                <a:schemeClr val="accent1">
                  <a:lumMod val="50000"/>
                </a:schemeClr>
              </a:solidFill>
            </a:endParaRPr>
          </a:p>
          <a:p>
            <a:pPr marL="162007" indent="-162007">
              <a:buFont typeface="Arial" panose="020B0604020202020204" pitchFamily="34" charset="0"/>
              <a:buChar char="•"/>
            </a:pPr>
            <a:endParaRPr lang="en-US" sz="1100" dirty="0">
              <a:solidFill>
                <a:schemeClr val="accent1">
                  <a:lumMod val="50000"/>
                </a:schemeClr>
              </a:solidFill>
            </a:endParaRPr>
          </a:p>
          <a:p>
            <a:pPr marL="162007" indent="-162007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accent1">
                    <a:lumMod val="50000"/>
                  </a:schemeClr>
                </a:solidFill>
              </a:rPr>
              <a:t>In the same interval the maximum differential displacement (184 mm/</a:t>
            </a:r>
            <a:r>
              <a:rPr lang="en-US" sz="1100" dirty="0" err="1">
                <a:solidFill>
                  <a:schemeClr val="accent1">
                    <a:lumMod val="50000"/>
                  </a:schemeClr>
                </a:solidFill>
              </a:rPr>
              <a:t>yr</a:t>
            </a:r>
            <a:r>
              <a:rPr lang="en-US" sz="1100" dirty="0">
                <a:solidFill>
                  <a:schemeClr val="accent1">
                    <a:lumMod val="50000"/>
                  </a:schemeClr>
                </a:solidFill>
              </a:rPr>
              <a:t>) can be expected near </a:t>
            </a:r>
            <a:r>
              <a:rPr lang="en-US" sz="1100" dirty="0" err="1">
                <a:solidFill>
                  <a:schemeClr val="accent1">
                    <a:lumMod val="50000"/>
                  </a:schemeClr>
                </a:solidFill>
              </a:rPr>
              <a:t>Berat</a:t>
            </a:r>
            <a:r>
              <a:rPr lang="en-US" sz="1100" dirty="0">
                <a:solidFill>
                  <a:schemeClr val="accent1">
                    <a:lumMod val="50000"/>
                  </a:schemeClr>
                </a:solidFill>
              </a:rPr>
              <a:t> (Albania).</a:t>
            </a:r>
            <a:endParaRPr lang="it-IT" sz="11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3" name="Freccia a destra 12">
            <a:hlinkClick r:id="rId5" action="ppaction://hlinksldjump"/>
          </p:cNvPr>
          <p:cNvSpPr/>
          <p:nvPr/>
        </p:nvSpPr>
        <p:spPr>
          <a:xfrm>
            <a:off x="5362015" y="2793412"/>
            <a:ext cx="242253" cy="207485"/>
          </a:xfrm>
          <a:prstGeom prst="rightArrow">
            <a:avLst/>
          </a:prstGeom>
          <a:solidFill>
            <a:srgbClr val="CCFFFF">
              <a:alpha val="69804"/>
            </a:srgbClr>
          </a:solidFill>
          <a:ln w="19050">
            <a:solidFill>
              <a:schemeClr val="accent5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lIns="43205" tIns="21603" rIns="43205" bIns="21603">
            <a:spAutoFit/>
          </a:bodyPr>
          <a:lstStyle/>
          <a:p>
            <a:pPr algn="ctr">
              <a:spcBef>
                <a:spcPct val="50000"/>
              </a:spcBef>
            </a:pPr>
            <a:endParaRPr lang="it-IT">
              <a:solidFill>
                <a:schemeClr val="tx1"/>
              </a:solidFill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4948286" y="3040593"/>
            <a:ext cx="82586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>
                <a:solidFill>
                  <a:srgbClr val="0070C0"/>
                </a:solidFill>
              </a:rPr>
              <a:t>EGU21-10111</a:t>
            </a:r>
          </a:p>
        </p:txBody>
      </p:sp>
      <p:sp>
        <p:nvSpPr>
          <p:cNvPr id="18" name="Right Arrow 12">
            <a:hlinkClick r:id="rId6" action="ppaction://hlinksldjump"/>
          </p:cNvPr>
          <p:cNvSpPr/>
          <p:nvPr/>
        </p:nvSpPr>
        <p:spPr>
          <a:xfrm rot="16200000">
            <a:off x="5531297" y="38396"/>
            <a:ext cx="185694" cy="226162"/>
          </a:xfrm>
          <a:prstGeom prst="rightArrow">
            <a:avLst>
              <a:gd name="adj1" fmla="val 80037"/>
              <a:gd name="adj2" fmla="val 50000"/>
            </a:avLst>
          </a:prstGeom>
          <a:solidFill>
            <a:srgbClr val="FFC000">
              <a:alpha val="69804"/>
            </a:srgbClr>
          </a:solidFill>
          <a:ln w="19050">
            <a:solidFill>
              <a:schemeClr val="accent5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lIns="43205" tIns="21603" rIns="43205" bIns="21603">
            <a:spAutoFit/>
          </a:bodyPr>
          <a:lstStyle/>
          <a:p>
            <a:pPr algn="ctr">
              <a:spcBef>
                <a:spcPct val="50000"/>
              </a:spcBef>
            </a:pPr>
            <a:endParaRPr lang="en-GB">
              <a:solidFill>
                <a:schemeClr val="tx1"/>
              </a:solidFill>
            </a:endParaRPr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23" t="19681" r="28410" b="16981"/>
          <a:stretch/>
        </p:blipFill>
        <p:spPr>
          <a:xfrm>
            <a:off x="3148631" y="128548"/>
            <a:ext cx="2063449" cy="1375633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19" name="Anello 18"/>
          <p:cNvSpPr/>
          <p:nvPr/>
        </p:nvSpPr>
        <p:spPr>
          <a:xfrm>
            <a:off x="4209444" y="616632"/>
            <a:ext cx="144639" cy="630605"/>
          </a:xfrm>
          <a:prstGeom prst="donut">
            <a:avLst>
              <a:gd name="adj" fmla="val 0"/>
            </a:avLst>
          </a:prstGeom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cxnSp>
        <p:nvCxnSpPr>
          <p:cNvPr id="21" name="Connettore 1 20"/>
          <p:cNvCxnSpPr>
            <a:cxnSpLocks noChangeShapeType="1"/>
          </p:cNvCxnSpPr>
          <p:nvPr/>
        </p:nvCxnSpPr>
        <p:spPr bwMode="auto">
          <a:xfrm flipH="1">
            <a:off x="569415" y="3060834"/>
            <a:ext cx="5204738" cy="6375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" name="Connettore 1 21"/>
          <p:cNvCxnSpPr>
            <a:cxnSpLocks noChangeShapeType="1"/>
          </p:cNvCxnSpPr>
          <p:nvPr/>
        </p:nvCxnSpPr>
        <p:spPr bwMode="auto">
          <a:xfrm flipH="1">
            <a:off x="1" y="3060833"/>
            <a:ext cx="311056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3" name="Immagine 2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4" t="25220" r="56194" b="11408"/>
          <a:stretch/>
        </p:blipFill>
        <p:spPr>
          <a:xfrm>
            <a:off x="3240000" y="1572422"/>
            <a:ext cx="1800000" cy="1440000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25" name="Anello 24"/>
          <p:cNvSpPr/>
          <p:nvPr/>
        </p:nvSpPr>
        <p:spPr>
          <a:xfrm>
            <a:off x="4531087" y="1943401"/>
            <a:ext cx="151407" cy="710418"/>
          </a:xfrm>
          <a:prstGeom prst="donut">
            <a:avLst>
              <a:gd name="adj" fmla="val 0"/>
            </a:avLst>
          </a:prstGeom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28" name="Freccia a destra 27"/>
          <p:cNvSpPr/>
          <p:nvPr/>
        </p:nvSpPr>
        <p:spPr>
          <a:xfrm rot="-7560000">
            <a:off x="4406178" y="2133127"/>
            <a:ext cx="249818" cy="45719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13115" y="63876"/>
            <a:ext cx="4196329" cy="228006"/>
          </a:xfrm>
          <a:prstGeom prst="rect">
            <a:avLst/>
          </a:prstGeom>
        </p:spPr>
        <p:txBody>
          <a:bodyPr vert="horz" lIns="43202" tIns="21601" rIns="43202" bIns="2160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1400" b="1" dirty="0" smtClean="0">
                <a:solidFill>
                  <a:schemeClr val="accent1">
                    <a:lumMod val="75000"/>
                  </a:schemeClr>
                </a:solidFill>
              </a:rPr>
              <a:t>6. </a:t>
            </a:r>
            <a:r>
              <a:rPr lang="it-IT" sz="1400" b="1" dirty="0" err="1" smtClean="0">
                <a:solidFill>
                  <a:schemeClr val="accent1">
                    <a:lumMod val="75000"/>
                  </a:schemeClr>
                </a:solidFill>
              </a:rPr>
              <a:t>Conclusions</a:t>
            </a:r>
            <a:endParaRPr lang="en-US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6" name="CasellaDiTesto 25"/>
          <p:cNvSpPr txBox="1"/>
          <p:nvPr/>
        </p:nvSpPr>
        <p:spPr>
          <a:xfrm>
            <a:off x="3749214" y="1289813"/>
            <a:ext cx="98135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chemeClr val="accent1">
                    <a:lumMod val="50000"/>
                  </a:schemeClr>
                </a:solidFill>
              </a:rPr>
              <a:t>Blocky</a:t>
            </a:r>
            <a:r>
              <a:rPr lang="it-IT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dirty="0" err="1" smtClean="0">
                <a:solidFill>
                  <a:schemeClr val="accent1">
                    <a:lumMod val="50000"/>
                  </a:schemeClr>
                </a:solidFill>
              </a:rPr>
              <a:t>approach</a:t>
            </a:r>
            <a:r>
              <a:rPr lang="it-IT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it-IT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7" name="CasellaDiTesto 26"/>
          <p:cNvSpPr txBox="1"/>
          <p:nvPr/>
        </p:nvSpPr>
        <p:spPr>
          <a:xfrm>
            <a:off x="3767968" y="2764605"/>
            <a:ext cx="98135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chemeClr val="accent1">
                    <a:lumMod val="50000"/>
                  </a:schemeClr>
                </a:solidFill>
              </a:rPr>
              <a:t>Blocky</a:t>
            </a:r>
            <a:r>
              <a:rPr lang="it-IT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dirty="0" err="1" smtClean="0">
                <a:solidFill>
                  <a:schemeClr val="accent1">
                    <a:lumMod val="50000"/>
                  </a:schemeClr>
                </a:solidFill>
              </a:rPr>
              <a:t>approach</a:t>
            </a:r>
            <a:r>
              <a:rPr lang="it-IT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it-IT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9" name="CasellaDiTesto 28"/>
          <p:cNvSpPr txBox="1"/>
          <p:nvPr/>
        </p:nvSpPr>
        <p:spPr>
          <a:xfrm>
            <a:off x="603163" y="3035052"/>
            <a:ext cx="2208021" cy="366789"/>
          </a:xfrm>
          <a:prstGeom prst="rect">
            <a:avLst/>
          </a:prstGeom>
          <a:noFill/>
        </p:spPr>
        <p:txBody>
          <a:bodyPr wrap="none" lIns="43202" tIns="21601" rIns="43202" bIns="21601" rtlCol="0">
            <a:spAutoFit/>
          </a:bodyPr>
          <a:lstStyle/>
          <a:p>
            <a:r>
              <a:rPr lang="en-GB" sz="600" dirty="0" err="1" smtClean="0"/>
              <a:t>Istituto</a:t>
            </a:r>
            <a:r>
              <a:rPr lang="en-GB" sz="600" dirty="0" smtClean="0"/>
              <a:t> </a:t>
            </a:r>
            <a:r>
              <a:rPr lang="en-GB" sz="600" dirty="0" err="1" smtClean="0"/>
              <a:t>Nazionale</a:t>
            </a:r>
            <a:r>
              <a:rPr lang="en-GB" sz="600" dirty="0" smtClean="0"/>
              <a:t> di </a:t>
            </a:r>
            <a:r>
              <a:rPr lang="en-GB" sz="600" dirty="0" err="1" smtClean="0"/>
              <a:t>Oceanografia</a:t>
            </a:r>
            <a:r>
              <a:rPr lang="en-GB" sz="600" dirty="0" smtClean="0"/>
              <a:t> e di </a:t>
            </a:r>
            <a:r>
              <a:rPr lang="en-GB" sz="600" dirty="0" err="1" smtClean="0"/>
              <a:t>Geofisica</a:t>
            </a:r>
            <a:r>
              <a:rPr lang="en-GB" sz="600" dirty="0" smtClean="0"/>
              <a:t> </a:t>
            </a:r>
            <a:r>
              <a:rPr lang="en-GB" sz="600" dirty="0" err="1" smtClean="0"/>
              <a:t>Sperimentale</a:t>
            </a:r>
            <a:r>
              <a:rPr lang="en-GB" sz="600" dirty="0" smtClean="0"/>
              <a:t> –OGS</a:t>
            </a:r>
          </a:p>
          <a:p>
            <a:r>
              <a:rPr lang="en-GB" sz="600" dirty="0" smtClean="0"/>
              <a:t>National Institute of Oceanography and Applied Geophysics -OGS </a:t>
            </a:r>
            <a:endParaRPr lang="en-GB" sz="600" dirty="0"/>
          </a:p>
          <a:p>
            <a:endParaRPr lang="it-IT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6138308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115" y="597876"/>
            <a:ext cx="1524779" cy="1932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8670" y="6468"/>
            <a:ext cx="2099820" cy="296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Connettore 1 7"/>
          <p:cNvCxnSpPr>
            <a:cxnSpLocks noChangeShapeType="1"/>
          </p:cNvCxnSpPr>
          <p:nvPr/>
        </p:nvCxnSpPr>
        <p:spPr bwMode="auto">
          <a:xfrm flipH="1">
            <a:off x="556301" y="3060834"/>
            <a:ext cx="5204738" cy="6375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Connettore 1 8"/>
          <p:cNvCxnSpPr>
            <a:cxnSpLocks noChangeShapeType="1"/>
          </p:cNvCxnSpPr>
          <p:nvPr/>
        </p:nvCxnSpPr>
        <p:spPr bwMode="auto">
          <a:xfrm flipH="1">
            <a:off x="1" y="3060833"/>
            <a:ext cx="311056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3" name="Immagin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72" y="2871316"/>
            <a:ext cx="393154" cy="391787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215247" y="265425"/>
            <a:ext cx="21006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i="1" dirty="0" err="1">
                <a:solidFill>
                  <a:schemeClr val="tx2">
                    <a:lumMod val="50000"/>
                  </a:schemeClr>
                </a:solidFill>
              </a:rPr>
              <a:t>Where</a:t>
            </a:r>
            <a:r>
              <a:rPr lang="it-IT" sz="1200" b="1" i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sz="1200" b="1" i="1" dirty="0" err="1">
                <a:solidFill>
                  <a:schemeClr val="tx2">
                    <a:lumMod val="50000"/>
                  </a:schemeClr>
                </a:solidFill>
              </a:rPr>
              <a:t>you</a:t>
            </a:r>
            <a:r>
              <a:rPr lang="it-IT" sz="1200" b="1" i="1" dirty="0">
                <a:solidFill>
                  <a:schemeClr val="tx2">
                    <a:lumMod val="50000"/>
                  </a:schemeClr>
                </a:solidFill>
              </a:rPr>
              <a:t> can </a:t>
            </a:r>
            <a:r>
              <a:rPr lang="it-IT" sz="1200" b="1" i="1" dirty="0" err="1">
                <a:solidFill>
                  <a:schemeClr val="tx2">
                    <a:lumMod val="50000"/>
                  </a:schemeClr>
                </a:solidFill>
              </a:rPr>
              <a:t>find</a:t>
            </a:r>
            <a:r>
              <a:rPr lang="it-IT" sz="1200" b="1" i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sz="1200" b="1" i="1" dirty="0" err="1">
                <a:solidFill>
                  <a:schemeClr val="tx2">
                    <a:lumMod val="50000"/>
                  </a:schemeClr>
                </a:solidFill>
              </a:rPr>
              <a:t>this</a:t>
            </a:r>
            <a:r>
              <a:rPr lang="it-IT" sz="1200" b="1" i="1" dirty="0">
                <a:solidFill>
                  <a:schemeClr val="tx2">
                    <a:lumMod val="50000"/>
                  </a:schemeClr>
                </a:solidFill>
              </a:rPr>
              <a:t> work:</a:t>
            </a:r>
          </a:p>
        </p:txBody>
      </p:sp>
      <p:sp>
        <p:nvSpPr>
          <p:cNvPr id="11" name="Freccia a destra 10">
            <a:hlinkClick r:id="rId7" action="ppaction://hlinksldjump"/>
          </p:cNvPr>
          <p:cNvSpPr/>
          <p:nvPr/>
        </p:nvSpPr>
        <p:spPr>
          <a:xfrm>
            <a:off x="5362015" y="2793413"/>
            <a:ext cx="241200" cy="208800"/>
          </a:xfrm>
          <a:prstGeom prst="rightArrow">
            <a:avLst/>
          </a:prstGeom>
          <a:solidFill>
            <a:srgbClr val="CCFFFF">
              <a:alpha val="69804"/>
            </a:srgbClr>
          </a:solidFill>
          <a:ln w="19050">
            <a:solidFill>
              <a:schemeClr val="accent5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lIns="43205" tIns="21603" rIns="43205" bIns="21603">
            <a:spAutoFit/>
          </a:bodyPr>
          <a:lstStyle/>
          <a:p>
            <a:pPr algn="ctr">
              <a:spcBef>
                <a:spcPct val="50000"/>
              </a:spcBef>
            </a:pPr>
            <a:endParaRPr lang="it-IT">
              <a:solidFill>
                <a:schemeClr val="tx1"/>
              </a:solidFill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112801" y="2478077"/>
            <a:ext cx="293921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>
                <a:solidFill>
                  <a:schemeClr val="tx2"/>
                </a:solidFill>
              </a:rPr>
              <a:t>Environmental Geosciences, </a:t>
            </a:r>
            <a:r>
              <a:rPr lang="en-US" sz="1100" b="1" dirty="0" smtClean="0">
                <a:solidFill>
                  <a:schemeClr val="tx2"/>
                </a:solidFill>
              </a:rPr>
              <a:t>2020, 27 </a:t>
            </a:r>
            <a:r>
              <a:rPr lang="en-US" sz="1100" b="1" dirty="0">
                <a:solidFill>
                  <a:schemeClr val="tx2"/>
                </a:solidFill>
              </a:rPr>
              <a:t>(3): 117–141, https://doi.org/10.1306/eg.01222019023</a:t>
            </a:r>
            <a:endParaRPr lang="it-IT" sz="1100" b="1" dirty="0">
              <a:solidFill>
                <a:schemeClr val="tx2"/>
              </a:solidFill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4948286" y="3040593"/>
            <a:ext cx="82586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>
                <a:solidFill>
                  <a:srgbClr val="0070C0"/>
                </a:solidFill>
              </a:rPr>
              <a:t>EGU21-10111</a:t>
            </a:r>
          </a:p>
        </p:txBody>
      </p:sp>
      <p:sp>
        <p:nvSpPr>
          <p:cNvPr id="16" name="Right Arrow 12">
            <a:hlinkClick r:id="rId8" action="ppaction://hlinksldjump"/>
          </p:cNvPr>
          <p:cNvSpPr/>
          <p:nvPr/>
        </p:nvSpPr>
        <p:spPr>
          <a:xfrm rot="16200000">
            <a:off x="5531297" y="38396"/>
            <a:ext cx="185694" cy="226162"/>
          </a:xfrm>
          <a:prstGeom prst="rightArrow">
            <a:avLst>
              <a:gd name="adj1" fmla="val 80037"/>
              <a:gd name="adj2" fmla="val 50000"/>
            </a:avLst>
          </a:prstGeom>
          <a:solidFill>
            <a:srgbClr val="FFC000">
              <a:alpha val="69804"/>
            </a:srgbClr>
          </a:solidFill>
          <a:ln w="19050">
            <a:solidFill>
              <a:schemeClr val="accent5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lIns="43205" tIns="21603" rIns="43205" bIns="21603">
            <a:spAutoFit/>
          </a:bodyPr>
          <a:lstStyle/>
          <a:p>
            <a:pPr algn="ctr">
              <a:spcBef>
                <a:spcPct val="50000"/>
              </a:spcBef>
            </a:pPr>
            <a:endParaRPr lang="en-GB">
              <a:solidFill>
                <a:schemeClr val="tx1"/>
              </a:solidFill>
            </a:endParaRP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13115" y="63876"/>
            <a:ext cx="3201353" cy="228006"/>
          </a:xfrm>
          <a:prstGeom prst="rect">
            <a:avLst/>
          </a:prstGeom>
        </p:spPr>
        <p:txBody>
          <a:bodyPr vert="horz" lIns="43202" tIns="21601" rIns="43202" bIns="2160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1400" b="1" dirty="0" smtClean="0">
                <a:solidFill>
                  <a:schemeClr val="accent1">
                    <a:lumMod val="75000"/>
                  </a:schemeClr>
                </a:solidFill>
              </a:rPr>
              <a:t>6. </a:t>
            </a:r>
            <a:r>
              <a:rPr lang="it-IT" sz="1400" b="1" dirty="0" err="1" smtClean="0">
                <a:solidFill>
                  <a:schemeClr val="accent1">
                    <a:lumMod val="75000"/>
                  </a:schemeClr>
                </a:solidFill>
              </a:rPr>
              <a:t>Conclusions</a:t>
            </a:r>
            <a:endParaRPr lang="en-US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603163" y="3035052"/>
            <a:ext cx="2208021" cy="366789"/>
          </a:xfrm>
          <a:prstGeom prst="rect">
            <a:avLst/>
          </a:prstGeom>
          <a:noFill/>
        </p:spPr>
        <p:txBody>
          <a:bodyPr wrap="none" lIns="43202" tIns="21601" rIns="43202" bIns="21601" rtlCol="0">
            <a:spAutoFit/>
          </a:bodyPr>
          <a:lstStyle/>
          <a:p>
            <a:r>
              <a:rPr lang="en-GB" sz="600" dirty="0" err="1" smtClean="0"/>
              <a:t>Istituto</a:t>
            </a:r>
            <a:r>
              <a:rPr lang="en-GB" sz="600" dirty="0" smtClean="0"/>
              <a:t> </a:t>
            </a:r>
            <a:r>
              <a:rPr lang="en-GB" sz="600" dirty="0" err="1" smtClean="0"/>
              <a:t>Nazionale</a:t>
            </a:r>
            <a:r>
              <a:rPr lang="en-GB" sz="600" dirty="0" smtClean="0"/>
              <a:t> di </a:t>
            </a:r>
            <a:r>
              <a:rPr lang="en-GB" sz="600" dirty="0" err="1" smtClean="0"/>
              <a:t>Oceanografia</a:t>
            </a:r>
            <a:r>
              <a:rPr lang="en-GB" sz="600" dirty="0" smtClean="0"/>
              <a:t> e di </a:t>
            </a:r>
            <a:r>
              <a:rPr lang="en-GB" sz="600" dirty="0" err="1" smtClean="0"/>
              <a:t>Geofisica</a:t>
            </a:r>
            <a:r>
              <a:rPr lang="en-GB" sz="600" dirty="0" smtClean="0"/>
              <a:t> </a:t>
            </a:r>
            <a:r>
              <a:rPr lang="en-GB" sz="600" dirty="0" err="1" smtClean="0"/>
              <a:t>Sperimentale</a:t>
            </a:r>
            <a:r>
              <a:rPr lang="en-GB" sz="600" dirty="0" smtClean="0"/>
              <a:t> –OGS</a:t>
            </a:r>
          </a:p>
          <a:p>
            <a:r>
              <a:rPr lang="en-GB" sz="600" dirty="0" smtClean="0"/>
              <a:t>National Institute of Oceanography and Applied Geophysics -OGS </a:t>
            </a:r>
            <a:endParaRPr lang="en-GB" sz="600" dirty="0"/>
          </a:p>
          <a:p>
            <a:endParaRPr lang="it-IT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4050634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tangolo 11"/>
          <p:cNvSpPr/>
          <p:nvPr/>
        </p:nvSpPr>
        <p:spPr>
          <a:xfrm>
            <a:off x="273396" y="698503"/>
            <a:ext cx="5295425" cy="1736395"/>
          </a:xfrm>
          <a:prstGeom prst="rect">
            <a:avLst/>
          </a:prstGeom>
        </p:spPr>
        <p:txBody>
          <a:bodyPr wrap="square" lIns="43202" tIns="21601" rIns="43202" bIns="21601">
            <a:spAutoFit/>
          </a:bodyPr>
          <a:lstStyle/>
          <a:p>
            <a:endParaRPr lang="it-IT" sz="11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162007" indent="-162007">
              <a:buFont typeface="Arial" panose="020B0604020202020204" pitchFamily="34" charset="0"/>
              <a:buChar char="•"/>
            </a:pPr>
            <a:endParaRPr lang="en-US" sz="11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1100" dirty="0" err="1">
                <a:solidFill>
                  <a:schemeClr val="accent1">
                    <a:lumMod val="50000"/>
                  </a:schemeClr>
                </a:solidFill>
              </a:rPr>
              <a:t>Slejko</a:t>
            </a:r>
            <a:r>
              <a:rPr lang="en-US" sz="1100" dirty="0">
                <a:solidFill>
                  <a:schemeClr val="accent1">
                    <a:lumMod val="50000"/>
                  </a:schemeClr>
                </a:solidFill>
              </a:rPr>
              <a:t> D. et al., </a:t>
            </a:r>
            <a:r>
              <a:rPr lang="en-US" sz="1100" b="1" dirty="0">
                <a:solidFill>
                  <a:schemeClr val="accent1">
                    <a:lumMod val="50000"/>
                  </a:schemeClr>
                </a:solidFill>
              </a:rPr>
              <a:t>Seismic hazard for the Trans Adriatic Pipeline (TAP). Part 1: probabilistic seismic hazard analysis along the pipeline</a:t>
            </a:r>
          </a:p>
          <a:p>
            <a:r>
              <a:rPr lang="en-US" sz="1100" dirty="0">
                <a:solidFill>
                  <a:schemeClr val="accent1">
                    <a:lumMod val="50000"/>
                  </a:schemeClr>
                </a:solidFill>
              </a:rPr>
              <a:t>Bulletin of Earthquake Engineering (BEEE), </a:t>
            </a:r>
            <a:r>
              <a:rPr lang="en-US" sz="1100" dirty="0" smtClean="0">
                <a:solidFill>
                  <a:schemeClr val="accent1">
                    <a:lumMod val="50000"/>
                  </a:schemeClr>
                </a:solidFill>
              </a:rPr>
              <a:t>accepted.</a:t>
            </a:r>
            <a:endParaRPr lang="en-US" sz="1100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US" sz="11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it-IT" sz="1100" dirty="0"/>
              <a:t/>
            </a:r>
            <a:br>
              <a:rPr lang="it-IT" sz="1100" dirty="0"/>
            </a:br>
            <a:r>
              <a:rPr lang="it-IT" sz="1100" dirty="0" err="1">
                <a:solidFill>
                  <a:schemeClr val="accent1">
                    <a:lumMod val="50000"/>
                  </a:schemeClr>
                </a:solidFill>
              </a:rPr>
              <a:t>Moratto</a:t>
            </a:r>
            <a:r>
              <a:rPr lang="it-IT" sz="1100" dirty="0">
                <a:solidFill>
                  <a:schemeClr val="accent1">
                    <a:lumMod val="50000"/>
                  </a:schemeClr>
                </a:solidFill>
              </a:rPr>
              <a:t> L. et al, </a:t>
            </a:r>
            <a:r>
              <a:rPr lang="it-IT" sz="1100" b="1" dirty="0">
                <a:solidFill>
                  <a:schemeClr val="accent1">
                    <a:lumMod val="50000"/>
                  </a:schemeClr>
                </a:solidFill>
              </a:rPr>
              <a:t>Trans </a:t>
            </a:r>
            <a:r>
              <a:rPr lang="it-IT" sz="1100" b="1" dirty="0" err="1">
                <a:solidFill>
                  <a:schemeClr val="accent1">
                    <a:lumMod val="50000"/>
                  </a:schemeClr>
                </a:solidFill>
              </a:rPr>
              <a:t>Adriatic</a:t>
            </a:r>
            <a:r>
              <a:rPr lang="it-IT" sz="1100" b="1" dirty="0">
                <a:solidFill>
                  <a:schemeClr val="accent1">
                    <a:lumMod val="50000"/>
                  </a:schemeClr>
                </a:solidFill>
              </a:rPr>
              <a:t> Pipeline (TAP) </a:t>
            </a:r>
            <a:r>
              <a:rPr lang="it-IT" sz="1100" b="1" dirty="0" err="1">
                <a:solidFill>
                  <a:schemeClr val="accent1">
                    <a:lumMod val="50000"/>
                  </a:schemeClr>
                </a:solidFill>
              </a:rPr>
              <a:t>Seismic</a:t>
            </a:r>
            <a:r>
              <a:rPr lang="it-IT" sz="11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1100" b="1" dirty="0" err="1">
                <a:solidFill>
                  <a:schemeClr val="accent1">
                    <a:lumMod val="50000"/>
                  </a:schemeClr>
                </a:solidFill>
              </a:rPr>
              <a:t>Hazard</a:t>
            </a:r>
            <a:r>
              <a:rPr lang="it-IT" sz="11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1100" b="1" dirty="0" err="1">
                <a:solidFill>
                  <a:schemeClr val="accent1">
                    <a:lumMod val="50000"/>
                  </a:schemeClr>
                </a:solidFill>
              </a:rPr>
              <a:t>Assessment</a:t>
            </a:r>
            <a:r>
              <a:rPr lang="it-IT" sz="1100" b="1" dirty="0">
                <a:solidFill>
                  <a:schemeClr val="accent1">
                    <a:lumMod val="50000"/>
                  </a:schemeClr>
                </a:solidFill>
              </a:rPr>
              <a:t> for the Trans </a:t>
            </a:r>
            <a:r>
              <a:rPr lang="it-IT" sz="1100" b="1" dirty="0" err="1">
                <a:solidFill>
                  <a:schemeClr val="accent1">
                    <a:lumMod val="50000"/>
                  </a:schemeClr>
                </a:solidFill>
              </a:rPr>
              <a:t>Adriatic</a:t>
            </a:r>
            <a:r>
              <a:rPr lang="it-IT" sz="1100" b="1" dirty="0">
                <a:solidFill>
                  <a:schemeClr val="accent1">
                    <a:lumMod val="50000"/>
                  </a:schemeClr>
                </a:solidFill>
              </a:rPr>
              <a:t> Pipeline (TAP) (Part2): Broadband </a:t>
            </a:r>
            <a:r>
              <a:rPr lang="it-IT" sz="1100" b="1" dirty="0" err="1">
                <a:solidFill>
                  <a:schemeClr val="accent1">
                    <a:lumMod val="50000"/>
                  </a:schemeClr>
                </a:solidFill>
              </a:rPr>
              <a:t>Scenarios</a:t>
            </a:r>
            <a:r>
              <a:rPr lang="it-IT" sz="1100" b="1" dirty="0">
                <a:solidFill>
                  <a:schemeClr val="accent1">
                    <a:lumMod val="50000"/>
                  </a:schemeClr>
                </a:solidFill>
              </a:rPr>
              <a:t> </a:t>
            </a:r>
            <a:r>
              <a:rPr lang="it-IT" sz="1100" b="1" dirty="0" err="1">
                <a:solidFill>
                  <a:schemeClr val="accent1">
                    <a:lumMod val="50000"/>
                  </a:schemeClr>
                </a:solidFill>
              </a:rPr>
              <a:t>at</a:t>
            </a:r>
            <a:r>
              <a:rPr lang="it-IT" sz="11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1100" b="1" dirty="0" err="1">
                <a:solidFill>
                  <a:schemeClr val="accent1">
                    <a:lumMod val="50000"/>
                  </a:schemeClr>
                </a:solidFill>
              </a:rPr>
              <a:t>Fier</a:t>
            </a:r>
            <a:r>
              <a:rPr lang="it-IT" sz="11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1100" b="1" dirty="0" err="1">
                <a:solidFill>
                  <a:schemeClr val="accent1">
                    <a:lumMod val="50000"/>
                  </a:schemeClr>
                </a:solidFill>
              </a:rPr>
              <a:t>Compressor</a:t>
            </a:r>
            <a:r>
              <a:rPr lang="it-IT" sz="1100" b="1" dirty="0">
                <a:solidFill>
                  <a:schemeClr val="accent1">
                    <a:lumMod val="50000"/>
                  </a:schemeClr>
                </a:solidFill>
              </a:rPr>
              <a:t> Station (Albania)</a:t>
            </a:r>
          </a:p>
          <a:p>
            <a:r>
              <a:rPr lang="en-US" sz="1100" dirty="0">
                <a:solidFill>
                  <a:schemeClr val="accent1">
                    <a:lumMod val="50000"/>
                  </a:schemeClr>
                </a:solidFill>
              </a:rPr>
              <a:t>Bulletin of Earthquake Engineering (BEEE), under revision</a:t>
            </a:r>
          </a:p>
        </p:txBody>
      </p:sp>
      <p:cxnSp>
        <p:nvCxnSpPr>
          <p:cNvPr id="8" name="Connettore 1 7"/>
          <p:cNvCxnSpPr>
            <a:cxnSpLocks noChangeShapeType="1"/>
          </p:cNvCxnSpPr>
          <p:nvPr/>
        </p:nvCxnSpPr>
        <p:spPr bwMode="auto">
          <a:xfrm flipH="1">
            <a:off x="556301" y="3060834"/>
            <a:ext cx="5204738" cy="6375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Connettore 1 8"/>
          <p:cNvCxnSpPr>
            <a:cxnSpLocks noChangeShapeType="1"/>
          </p:cNvCxnSpPr>
          <p:nvPr/>
        </p:nvCxnSpPr>
        <p:spPr bwMode="auto">
          <a:xfrm flipH="1">
            <a:off x="1" y="3060833"/>
            <a:ext cx="311056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3" name="Immagin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72" y="2871316"/>
            <a:ext cx="393154" cy="391787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311057" y="467670"/>
            <a:ext cx="28049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i="1" dirty="0" err="1">
                <a:solidFill>
                  <a:schemeClr val="tx2">
                    <a:lumMod val="50000"/>
                  </a:schemeClr>
                </a:solidFill>
              </a:rPr>
              <a:t>Would</a:t>
            </a:r>
            <a:r>
              <a:rPr lang="it-IT" sz="1200" b="1" i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sz="1200" b="1" i="1" dirty="0" err="1">
                <a:solidFill>
                  <a:schemeClr val="tx2">
                    <a:lumMod val="50000"/>
                  </a:schemeClr>
                </a:solidFill>
              </a:rPr>
              <a:t>you</a:t>
            </a:r>
            <a:r>
              <a:rPr lang="it-IT" sz="1200" b="1" i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sz="1200" b="1" i="1" dirty="0" err="1">
                <a:solidFill>
                  <a:schemeClr val="tx2">
                    <a:lumMod val="50000"/>
                  </a:schemeClr>
                </a:solidFill>
              </a:rPr>
              <a:t>like</a:t>
            </a:r>
            <a:r>
              <a:rPr lang="it-IT" sz="1200" b="1" i="1" dirty="0">
                <a:solidFill>
                  <a:schemeClr val="tx2">
                    <a:lumMod val="50000"/>
                  </a:schemeClr>
                </a:solidFill>
              </a:rPr>
              <a:t> to </a:t>
            </a:r>
            <a:r>
              <a:rPr lang="it-IT" sz="1200" b="1" i="1" dirty="0" err="1">
                <a:solidFill>
                  <a:schemeClr val="tx2">
                    <a:lumMod val="50000"/>
                  </a:schemeClr>
                </a:solidFill>
              </a:rPr>
              <a:t>deepen</a:t>
            </a:r>
            <a:r>
              <a:rPr lang="it-IT" sz="1200" b="1" i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sz="1200" b="1" i="1" dirty="0" err="1">
                <a:solidFill>
                  <a:schemeClr val="tx2">
                    <a:lumMod val="50000"/>
                  </a:schemeClr>
                </a:solidFill>
              </a:rPr>
              <a:t>other</a:t>
            </a:r>
            <a:r>
              <a:rPr lang="it-IT" sz="1200" b="1" i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sz="1200" b="1" i="1" dirty="0" err="1">
                <a:solidFill>
                  <a:schemeClr val="tx2">
                    <a:lumMod val="50000"/>
                  </a:schemeClr>
                </a:solidFill>
              </a:rPr>
              <a:t>aspects</a:t>
            </a:r>
            <a:r>
              <a:rPr lang="it-IT" sz="1200" b="1" i="1" dirty="0">
                <a:solidFill>
                  <a:schemeClr val="tx2">
                    <a:lumMod val="50000"/>
                  </a:schemeClr>
                </a:solidFill>
              </a:rPr>
              <a:t>? </a:t>
            </a:r>
          </a:p>
          <a:p>
            <a:r>
              <a:rPr lang="it-IT" sz="1200" b="1" i="1" dirty="0" err="1">
                <a:solidFill>
                  <a:schemeClr val="tx2">
                    <a:lumMod val="50000"/>
                  </a:schemeClr>
                </a:solidFill>
              </a:rPr>
              <a:t>Other</a:t>
            </a:r>
            <a:r>
              <a:rPr lang="it-IT" sz="1200" b="1" i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sz="1200" b="1" i="1" dirty="0" err="1">
                <a:solidFill>
                  <a:schemeClr val="tx2">
                    <a:lumMod val="50000"/>
                  </a:schemeClr>
                </a:solidFill>
              </a:rPr>
              <a:t>works</a:t>
            </a:r>
            <a:r>
              <a:rPr lang="it-IT" sz="1200" b="1" i="1" dirty="0">
                <a:solidFill>
                  <a:schemeClr val="tx2">
                    <a:lumMod val="50000"/>
                  </a:schemeClr>
                </a:solidFill>
              </a:rPr>
              <a:t> in </a:t>
            </a:r>
            <a:r>
              <a:rPr lang="it-IT" sz="1200" b="1" i="1" dirty="0" err="1">
                <a:solidFill>
                  <a:schemeClr val="tx2">
                    <a:lumMod val="50000"/>
                  </a:schemeClr>
                </a:solidFill>
              </a:rPr>
              <a:t>preparation</a:t>
            </a:r>
            <a:r>
              <a:rPr lang="it-IT" sz="1200" b="1" i="1" dirty="0">
                <a:solidFill>
                  <a:schemeClr val="tx2">
                    <a:lumMod val="50000"/>
                  </a:schemeClr>
                </a:solidFill>
              </a:rPr>
              <a:t>: </a:t>
            </a:r>
          </a:p>
        </p:txBody>
      </p:sp>
      <p:sp>
        <p:nvSpPr>
          <p:cNvPr id="11" name="Freccia a destra 10">
            <a:hlinkClick r:id="rId5" action="ppaction://hlinksldjump"/>
          </p:cNvPr>
          <p:cNvSpPr/>
          <p:nvPr/>
        </p:nvSpPr>
        <p:spPr>
          <a:xfrm>
            <a:off x="5362015" y="2793413"/>
            <a:ext cx="241200" cy="208800"/>
          </a:xfrm>
          <a:prstGeom prst="rightArrow">
            <a:avLst/>
          </a:prstGeom>
          <a:solidFill>
            <a:srgbClr val="CCFFFF">
              <a:alpha val="69804"/>
            </a:srgbClr>
          </a:solidFill>
          <a:ln w="19050">
            <a:solidFill>
              <a:schemeClr val="accent5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lIns="43205" tIns="21603" rIns="43205" bIns="21603">
            <a:spAutoFit/>
          </a:bodyPr>
          <a:lstStyle/>
          <a:p>
            <a:pPr algn="ctr">
              <a:spcBef>
                <a:spcPct val="50000"/>
              </a:spcBef>
            </a:pPr>
            <a:endParaRPr lang="it-IT">
              <a:solidFill>
                <a:schemeClr val="tx1"/>
              </a:solidFill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4948286" y="3040593"/>
            <a:ext cx="82586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>
                <a:solidFill>
                  <a:srgbClr val="0070C0"/>
                </a:solidFill>
              </a:rPr>
              <a:t>EGU21-10111</a:t>
            </a:r>
          </a:p>
        </p:txBody>
      </p:sp>
      <p:sp>
        <p:nvSpPr>
          <p:cNvPr id="16" name="Right Arrow 12">
            <a:hlinkClick r:id="rId6" action="ppaction://hlinksldjump"/>
          </p:cNvPr>
          <p:cNvSpPr/>
          <p:nvPr/>
        </p:nvSpPr>
        <p:spPr>
          <a:xfrm rot="16200000">
            <a:off x="5531297" y="38396"/>
            <a:ext cx="185694" cy="226162"/>
          </a:xfrm>
          <a:prstGeom prst="rightArrow">
            <a:avLst>
              <a:gd name="adj1" fmla="val 80037"/>
              <a:gd name="adj2" fmla="val 50000"/>
            </a:avLst>
          </a:prstGeom>
          <a:solidFill>
            <a:srgbClr val="FFC000">
              <a:alpha val="69804"/>
            </a:srgbClr>
          </a:solidFill>
          <a:ln w="19050">
            <a:solidFill>
              <a:schemeClr val="accent5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lIns="43205" tIns="21603" rIns="43205" bIns="21603">
            <a:spAutoFit/>
          </a:bodyPr>
          <a:lstStyle/>
          <a:p>
            <a:pPr algn="ctr">
              <a:spcBef>
                <a:spcPct val="50000"/>
              </a:spcBef>
            </a:pPr>
            <a:endParaRPr lang="en-GB">
              <a:solidFill>
                <a:schemeClr val="tx1"/>
              </a:solidFill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13115" y="63876"/>
            <a:ext cx="5761038" cy="228006"/>
          </a:xfrm>
          <a:prstGeom prst="rect">
            <a:avLst/>
          </a:prstGeom>
        </p:spPr>
        <p:txBody>
          <a:bodyPr vert="horz" lIns="43202" tIns="21601" rIns="43202" bIns="2160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1400" b="1" dirty="0" smtClean="0">
                <a:solidFill>
                  <a:schemeClr val="accent1">
                    <a:lumMod val="75000"/>
                  </a:schemeClr>
                </a:solidFill>
              </a:rPr>
              <a:t>6. </a:t>
            </a:r>
            <a:r>
              <a:rPr lang="it-IT" sz="1400" b="1" dirty="0" err="1" smtClean="0">
                <a:solidFill>
                  <a:schemeClr val="accent1">
                    <a:lumMod val="75000"/>
                  </a:schemeClr>
                </a:solidFill>
              </a:rPr>
              <a:t>Conclusions</a:t>
            </a:r>
            <a:endParaRPr lang="en-US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603163" y="3035052"/>
            <a:ext cx="2208021" cy="366789"/>
          </a:xfrm>
          <a:prstGeom prst="rect">
            <a:avLst/>
          </a:prstGeom>
          <a:noFill/>
        </p:spPr>
        <p:txBody>
          <a:bodyPr wrap="none" lIns="43202" tIns="21601" rIns="43202" bIns="21601" rtlCol="0">
            <a:spAutoFit/>
          </a:bodyPr>
          <a:lstStyle/>
          <a:p>
            <a:r>
              <a:rPr lang="en-GB" sz="600" dirty="0" err="1" smtClean="0"/>
              <a:t>Istituto</a:t>
            </a:r>
            <a:r>
              <a:rPr lang="en-GB" sz="600" dirty="0" smtClean="0"/>
              <a:t> </a:t>
            </a:r>
            <a:r>
              <a:rPr lang="en-GB" sz="600" dirty="0" err="1" smtClean="0"/>
              <a:t>Nazionale</a:t>
            </a:r>
            <a:r>
              <a:rPr lang="en-GB" sz="600" dirty="0" smtClean="0"/>
              <a:t> di </a:t>
            </a:r>
            <a:r>
              <a:rPr lang="en-GB" sz="600" dirty="0" err="1" smtClean="0"/>
              <a:t>Oceanografia</a:t>
            </a:r>
            <a:r>
              <a:rPr lang="en-GB" sz="600" dirty="0" smtClean="0"/>
              <a:t> e di </a:t>
            </a:r>
            <a:r>
              <a:rPr lang="en-GB" sz="600" dirty="0" err="1" smtClean="0"/>
              <a:t>Geofisica</a:t>
            </a:r>
            <a:r>
              <a:rPr lang="en-GB" sz="600" dirty="0" smtClean="0"/>
              <a:t> </a:t>
            </a:r>
            <a:r>
              <a:rPr lang="en-GB" sz="600" dirty="0" err="1" smtClean="0"/>
              <a:t>Sperimentale</a:t>
            </a:r>
            <a:r>
              <a:rPr lang="en-GB" sz="600" dirty="0" smtClean="0"/>
              <a:t> –OGS</a:t>
            </a:r>
          </a:p>
          <a:p>
            <a:r>
              <a:rPr lang="en-GB" sz="600" dirty="0" smtClean="0"/>
              <a:t>National Institute of Oceanography and Applied Geophysics -OGS </a:t>
            </a:r>
            <a:endParaRPr lang="en-GB" sz="600" dirty="0"/>
          </a:p>
          <a:p>
            <a:endParaRPr lang="it-IT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6219376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252" y="317044"/>
            <a:ext cx="3665046" cy="2668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103777" y="289796"/>
            <a:ext cx="3793391" cy="936176"/>
          </a:xfrm>
          <a:prstGeom prst="rect">
            <a:avLst/>
          </a:prstGeom>
          <a:noFill/>
        </p:spPr>
        <p:txBody>
          <a:bodyPr wrap="none" lIns="43202" tIns="21601" rIns="43202" bIns="21601" rtlCol="0">
            <a:spAutoFit/>
          </a:bodyPr>
          <a:lstStyle/>
          <a:p>
            <a:pPr algn="ctr"/>
            <a:r>
              <a:rPr lang="it-IT" sz="1300" b="1" dirty="0">
                <a:solidFill>
                  <a:schemeClr val="bg1"/>
                </a:solidFill>
              </a:rPr>
              <a:t>THANKS</a:t>
            </a:r>
          </a:p>
          <a:p>
            <a:pPr algn="ctr"/>
            <a:r>
              <a:rPr lang="it-IT" sz="1300" b="1" dirty="0">
                <a:solidFill>
                  <a:schemeClr val="bg1"/>
                </a:solidFill>
              </a:rPr>
              <a:t> to the </a:t>
            </a:r>
            <a:r>
              <a:rPr lang="it-IT" sz="1300" b="1" dirty="0" err="1">
                <a:solidFill>
                  <a:schemeClr val="bg1"/>
                </a:solidFill>
              </a:rPr>
              <a:t>whole</a:t>
            </a:r>
            <a:r>
              <a:rPr lang="it-IT" sz="1300" b="1" dirty="0">
                <a:solidFill>
                  <a:schemeClr val="bg1"/>
                </a:solidFill>
              </a:rPr>
              <a:t> TAP </a:t>
            </a:r>
            <a:r>
              <a:rPr lang="it-IT" sz="1300" b="1" dirty="0" err="1">
                <a:solidFill>
                  <a:schemeClr val="bg1"/>
                </a:solidFill>
              </a:rPr>
              <a:t>group</a:t>
            </a:r>
            <a:r>
              <a:rPr lang="it-IT" sz="1300" b="1" dirty="0">
                <a:solidFill>
                  <a:schemeClr val="bg1"/>
                </a:solidFill>
              </a:rPr>
              <a:t> for the </a:t>
            </a:r>
            <a:r>
              <a:rPr lang="it-IT" sz="1300" b="1" dirty="0" err="1">
                <a:solidFill>
                  <a:schemeClr val="bg1"/>
                </a:solidFill>
              </a:rPr>
              <a:t>discussions</a:t>
            </a:r>
            <a:r>
              <a:rPr lang="it-IT" sz="1300" b="1" dirty="0">
                <a:solidFill>
                  <a:schemeClr val="bg1"/>
                </a:solidFill>
              </a:rPr>
              <a:t> and help, </a:t>
            </a:r>
          </a:p>
          <a:p>
            <a:pPr algn="ctr"/>
            <a:r>
              <a:rPr lang="it-IT" sz="1300" b="1" dirty="0">
                <a:solidFill>
                  <a:schemeClr val="bg1"/>
                </a:solidFill>
              </a:rPr>
              <a:t>and to </a:t>
            </a:r>
            <a:r>
              <a:rPr lang="it-IT" sz="1300" b="1" dirty="0" err="1">
                <a:solidFill>
                  <a:schemeClr val="bg1"/>
                </a:solidFill>
              </a:rPr>
              <a:t>you</a:t>
            </a:r>
            <a:r>
              <a:rPr lang="it-IT" sz="1300" b="1" dirty="0">
                <a:solidFill>
                  <a:schemeClr val="bg1"/>
                </a:solidFill>
              </a:rPr>
              <a:t> for the </a:t>
            </a:r>
            <a:r>
              <a:rPr lang="it-IT" sz="1300" b="1" dirty="0" err="1">
                <a:solidFill>
                  <a:schemeClr val="bg1"/>
                </a:solidFill>
              </a:rPr>
              <a:t>patience</a:t>
            </a:r>
            <a:r>
              <a:rPr lang="it-IT" sz="1300" b="1" dirty="0">
                <a:solidFill>
                  <a:schemeClr val="bg1"/>
                </a:solidFill>
              </a:rPr>
              <a:t>!</a:t>
            </a:r>
          </a:p>
          <a:p>
            <a:pPr algn="ctr"/>
            <a:endParaRPr lang="it-IT" sz="1900" b="1" dirty="0">
              <a:solidFill>
                <a:schemeClr val="bg1"/>
              </a:solidFill>
            </a:endParaRPr>
          </a:p>
        </p:txBody>
      </p:sp>
      <p:cxnSp>
        <p:nvCxnSpPr>
          <p:cNvPr id="7" name="Connettore 1 6"/>
          <p:cNvCxnSpPr>
            <a:cxnSpLocks noChangeShapeType="1"/>
          </p:cNvCxnSpPr>
          <p:nvPr/>
        </p:nvCxnSpPr>
        <p:spPr bwMode="auto">
          <a:xfrm flipH="1">
            <a:off x="556301" y="3060834"/>
            <a:ext cx="5204738" cy="6375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" name="Connettore 1 7"/>
          <p:cNvCxnSpPr>
            <a:cxnSpLocks noChangeShapeType="1"/>
          </p:cNvCxnSpPr>
          <p:nvPr/>
        </p:nvCxnSpPr>
        <p:spPr bwMode="auto">
          <a:xfrm flipH="1">
            <a:off x="1" y="3060833"/>
            <a:ext cx="311056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9" name="Immagin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72" y="2871316"/>
            <a:ext cx="393154" cy="391787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1261728" y="1102905"/>
            <a:ext cx="347748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solidFill>
                  <a:schemeClr val="bg1"/>
                </a:solidFill>
              </a:rPr>
              <a:t>Post </a:t>
            </a:r>
            <a:r>
              <a:rPr lang="it-IT" sz="1400" b="1" dirty="0" err="1">
                <a:solidFill>
                  <a:schemeClr val="bg1"/>
                </a:solidFill>
              </a:rPr>
              <a:t>you</a:t>
            </a:r>
            <a:r>
              <a:rPr lang="it-IT" sz="1400" b="1" dirty="0">
                <a:solidFill>
                  <a:schemeClr val="bg1"/>
                </a:solidFill>
              </a:rPr>
              <a:t> </a:t>
            </a:r>
            <a:r>
              <a:rPr lang="it-IT" sz="1400" b="1" dirty="0" err="1">
                <a:solidFill>
                  <a:schemeClr val="bg1"/>
                </a:solidFill>
              </a:rPr>
              <a:t>comments</a:t>
            </a:r>
            <a:r>
              <a:rPr lang="it-IT" sz="1400" b="1" dirty="0">
                <a:solidFill>
                  <a:schemeClr val="bg1"/>
                </a:solidFill>
              </a:rPr>
              <a:t> and </a:t>
            </a:r>
            <a:r>
              <a:rPr lang="it-IT" sz="1400" b="1" dirty="0" err="1">
                <a:solidFill>
                  <a:schemeClr val="bg1"/>
                </a:solidFill>
              </a:rPr>
              <a:t>we</a:t>
            </a:r>
            <a:r>
              <a:rPr lang="it-IT" sz="1400" b="1" dirty="0">
                <a:solidFill>
                  <a:schemeClr val="bg1"/>
                </a:solidFill>
              </a:rPr>
              <a:t> </a:t>
            </a:r>
            <a:r>
              <a:rPr lang="it-IT" sz="1400" b="1" dirty="0" err="1">
                <a:solidFill>
                  <a:schemeClr val="bg1"/>
                </a:solidFill>
              </a:rPr>
              <a:t>shall</a:t>
            </a:r>
            <a:r>
              <a:rPr lang="it-IT" sz="1400" b="1" dirty="0">
                <a:solidFill>
                  <a:schemeClr val="bg1"/>
                </a:solidFill>
              </a:rPr>
              <a:t> be happy to </a:t>
            </a:r>
            <a:r>
              <a:rPr lang="it-IT" sz="1400" b="1" dirty="0" err="1" smtClean="0">
                <a:solidFill>
                  <a:schemeClr val="bg1"/>
                </a:solidFill>
              </a:rPr>
              <a:t>answer</a:t>
            </a:r>
            <a:r>
              <a:rPr lang="it-IT" sz="1400" b="1" dirty="0" smtClean="0">
                <a:solidFill>
                  <a:schemeClr val="bg1"/>
                </a:solidFill>
              </a:rPr>
              <a:t>!</a:t>
            </a:r>
          </a:p>
          <a:p>
            <a:pPr algn="ctr"/>
            <a:endParaRPr lang="it-IT" sz="1400" b="1" dirty="0" smtClean="0">
              <a:solidFill>
                <a:schemeClr val="bg1"/>
              </a:solidFill>
            </a:endParaRPr>
          </a:p>
          <a:p>
            <a:pPr algn="ctr"/>
            <a:r>
              <a:rPr lang="it-IT" sz="1400" b="1" dirty="0" err="1" smtClean="0">
                <a:solidFill>
                  <a:schemeClr val="bg1"/>
                </a:solidFill>
              </a:rPr>
              <a:t>remember</a:t>
            </a:r>
            <a:r>
              <a:rPr lang="it-IT" sz="1400" b="1" dirty="0" smtClean="0">
                <a:solidFill>
                  <a:schemeClr val="bg1"/>
                </a:solidFill>
              </a:rPr>
              <a:t>, </a:t>
            </a:r>
            <a:r>
              <a:rPr lang="it-IT" sz="1400" dirty="0" smtClean="0">
                <a:solidFill>
                  <a:schemeClr val="bg1"/>
                </a:solidFill>
              </a:rPr>
              <a:t>NH9.8 session «Natural </a:t>
            </a:r>
            <a:r>
              <a:rPr lang="it-IT" sz="1400" dirty="0" err="1">
                <a:solidFill>
                  <a:schemeClr val="bg1"/>
                </a:solidFill>
              </a:rPr>
              <a:t>hazard</a:t>
            </a:r>
            <a:r>
              <a:rPr lang="it-IT" sz="1400" dirty="0">
                <a:solidFill>
                  <a:schemeClr val="bg1"/>
                </a:solidFill>
              </a:rPr>
              <a:t> </a:t>
            </a:r>
            <a:r>
              <a:rPr lang="it-IT" sz="1400" dirty="0" err="1">
                <a:solidFill>
                  <a:schemeClr val="bg1"/>
                </a:solidFill>
              </a:rPr>
              <a:t>impacts</a:t>
            </a:r>
            <a:r>
              <a:rPr lang="it-IT" sz="1400" dirty="0">
                <a:solidFill>
                  <a:schemeClr val="bg1"/>
                </a:solidFill>
              </a:rPr>
              <a:t> on </a:t>
            </a:r>
            <a:r>
              <a:rPr lang="it-IT" sz="1400" dirty="0" err="1">
                <a:solidFill>
                  <a:schemeClr val="bg1"/>
                </a:solidFill>
              </a:rPr>
              <a:t>technological</a:t>
            </a:r>
            <a:r>
              <a:rPr lang="it-IT" sz="1400" dirty="0">
                <a:solidFill>
                  <a:schemeClr val="bg1"/>
                </a:solidFill>
              </a:rPr>
              <a:t> </a:t>
            </a:r>
            <a:r>
              <a:rPr lang="it-IT" sz="1400" dirty="0" err="1">
                <a:solidFill>
                  <a:schemeClr val="bg1"/>
                </a:solidFill>
              </a:rPr>
              <a:t>systems</a:t>
            </a:r>
            <a:r>
              <a:rPr lang="it-IT" sz="1400" dirty="0">
                <a:solidFill>
                  <a:schemeClr val="bg1"/>
                </a:solidFill>
              </a:rPr>
              <a:t> and </a:t>
            </a:r>
            <a:r>
              <a:rPr lang="it-IT" sz="1400" dirty="0" err="1" smtClean="0">
                <a:solidFill>
                  <a:schemeClr val="bg1"/>
                </a:solidFill>
              </a:rPr>
              <a:t>infrastructures</a:t>
            </a:r>
            <a:r>
              <a:rPr lang="it-IT" sz="1400" dirty="0" smtClean="0">
                <a:solidFill>
                  <a:schemeClr val="bg1"/>
                </a:solidFill>
              </a:rPr>
              <a:t>» </a:t>
            </a:r>
            <a:r>
              <a:rPr lang="it-IT" sz="1400" dirty="0" err="1" smtClean="0">
                <a:solidFill>
                  <a:schemeClr val="bg1"/>
                </a:solidFill>
              </a:rPr>
              <a:t>Fri</a:t>
            </a:r>
            <a:r>
              <a:rPr lang="it-IT" sz="1400" dirty="0">
                <a:solidFill>
                  <a:schemeClr val="bg1"/>
                </a:solidFill>
              </a:rPr>
              <a:t>, 30 </a:t>
            </a:r>
            <a:r>
              <a:rPr lang="it-IT" sz="1400" dirty="0" err="1">
                <a:solidFill>
                  <a:schemeClr val="bg1"/>
                </a:solidFill>
              </a:rPr>
              <a:t>Apr</a:t>
            </a:r>
            <a:r>
              <a:rPr lang="it-IT" sz="1400" dirty="0">
                <a:solidFill>
                  <a:schemeClr val="bg1"/>
                </a:solidFill>
              </a:rPr>
              <a:t>, </a:t>
            </a:r>
            <a:r>
              <a:rPr lang="it-IT" sz="1400" dirty="0" smtClean="0">
                <a:solidFill>
                  <a:schemeClr val="bg1"/>
                </a:solidFill>
              </a:rPr>
              <a:t>13:30–15:00</a:t>
            </a:r>
            <a:r>
              <a:rPr lang="it-IT" sz="1400" b="1" dirty="0" smtClean="0">
                <a:solidFill>
                  <a:schemeClr val="bg1"/>
                </a:solidFill>
              </a:rPr>
              <a:t>!</a:t>
            </a:r>
            <a:endParaRPr lang="it-IT" sz="1400" b="1" dirty="0">
              <a:solidFill>
                <a:schemeClr val="bg1"/>
              </a:solidFill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4948286" y="3040593"/>
            <a:ext cx="82586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>
                <a:solidFill>
                  <a:srgbClr val="0070C0"/>
                </a:solidFill>
              </a:rPr>
              <a:t>EGU21-10111</a:t>
            </a:r>
          </a:p>
        </p:txBody>
      </p:sp>
      <p:sp>
        <p:nvSpPr>
          <p:cNvPr id="12" name="Right Arrow 12">
            <a:hlinkClick r:id="rId6" action="ppaction://hlinksldjump"/>
          </p:cNvPr>
          <p:cNvSpPr/>
          <p:nvPr/>
        </p:nvSpPr>
        <p:spPr>
          <a:xfrm rot="16200000">
            <a:off x="5531297" y="38396"/>
            <a:ext cx="185694" cy="226162"/>
          </a:xfrm>
          <a:prstGeom prst="rightArrow">
            <a:avLst>
              <a:gd name="adj1" fmla="val 80037"/>
              <a:gd name="adj2" fmla="val 50000"/>
            </a:avLst>
          </a:prstGeom>
          <a:solidFill>
            <a:srgbClr val="FFC000">
              <a:alpha val="69804"/>
            </a:srgbClr>
          </a:solidFill>
          <a:ln w="19050">
            <a:solidFill>
              <a:schemeClr val="accent5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lIns="43205" tIns="21603" rIns="43205" bIns="21603">
            <a:spAutoFit/>
          </a:bodyPr>
          <a:lstStyle/>
          <a:p>
            <a:pPr algn="ctr">
              <a:spcBef>
                <a:spcPct val="50000"/>
              </a:spcBef>
            </a:pPr>
            <a:endParaRPr lang="en-GB">
              <a:solidFill>
                <a:schemeClr val="tx1"/>
              </a:solidFill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13115" y="63876"/>
            <a:ext cx="5761038" cy="228006"/>
          </a:xfrm>
          <a:prstGeom prst="rect">
            <a:avLst/>
          </a:prstGeom>
        </p:spPr>
        <p:txBody>
          <a:bodyPr vert="horz" lIns="43202" tIns="21601" rIns="43202" bIns="2160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1400" b="1" dirty="0" smtClean="0">
                <a:solidFill>
                  <a:schemeClr val="accent1">
                    <a:lumMod val="75000"/>
                  </a:schemeClr>
                </a:solidFill>
              </a:rPr>
              <a:t>6. </a:t>
            </a:r>
            <a:r>
              <a:rPr lang="it-IT" sz="1400" b="1" dirty="0" err="1" smtClean="0">
                <a:solidFill>
                  <a:schemeClr val="accent1">
                    <a:lumMod val="75000"/>
                  </a:schemeClr>
                </a:solidFill>
              </a:rPr>
              <a:t>Conclusions</a:t>
            </a:r>
            <a:endParaRPr lang="en-US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603163" y="3035052"/>
            <a:ext cx="2208021" cy="366789"/>
          </a:xfrm>
          <a:prstGeom prst="rect">
            <a:avLst/>
          </a:prstGeom>
          <a:noFill/>
        </p:spPr>
        <p:txBody>
          <a:bodyPr wrap="none" lIns="43202" tIns="21601" rIns="43202" bIns="21601" rtlCol="0">
            <a:spAutoFit/>
          </a:bodyPr>
          <a:lstStyle/>
          <a:p>
            <a:r>
              <a:rPr lang="en-GB" sz="600" dirty="0" err="1" smtClean="0"/>
              <a:t>Istituto</a:t>
            </a:r>
            <a:r>
              <a:rPr lang="en-GB" sz="600" dirty="0" smtClean="0"/>
              <a:t> </a:t>
            </a:r>
            <a:r>
              <a:rPr lang="en-GB" sz="600" dirty="0" err="1" smtClean="0"/>
              <a:t>Nazionale</a:t>
            </a:r>
            <a:r>
              <a:rPr lang="en-GB" sz="600" dirty="0" smtClean="0"/>
              <a:t> di </a:t>
            </a:r>
            <a:r>
              <a:rPr lang="en-GB" sz="600" dirty="0" err="1" smtClean="0"/>
              <a:t>Oceanografia</a:t>
            </a:r>
            <a:r>
              <a:rPr lang="en-GB" sz="600" dirty="0" smtClean="0"/>
              <a:t> e di </a:t>
            </a:r>
            <a:r>
              <a:rPr lang="en-GB" sz="600" dirty="0" err="1" smtClean="0"/>
              <a:t>Geofisica</a:t>
            </a:r>
            <a:r>
              <a:rPr lang="en-GB" sz="600" dirty="0" smtClean="0"/>
              <a:t> </a:t>
            </a:r>
            <a:r>
              <a:rPr lang="en-GB" sz="600" dirty="0" err="1" smtClean="0"/>
              <a:t>Sperimentale</a:t>
            </a:r>
            <a:r>
              <a:rPr lang="en-GB" sz="600" dirty="0" smtClean="0"/>
              <a:t> –OGS</a:t>
            </a:r>
          </a:p>
          <a:p>
            <a:r>
              <a:rPr lang="en-GB" sz="600" dirty="0" smtClean="0"/>
              <a:t>National Institute of Oceanography and Applied Geophysics -OGS </a:t>
            </a:r>
            <a:endParaRPr lang="en-GB" sz="600" dirty="0"/>
          </a:p>
          <a:p>
            <a:endParaRPr lang="it-IT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0400710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/>
          <p:cNvSpPr txBox="1"/>
          <p:nvPr/>
        </p:nvSpPr>
        <p:spPr>
          <a:xfrm>
            <a:off x="63448" y="139434"/>
            <a:ext cx="2764177" cy="259067"/>
          </a:xfrm>
          <a:prstGeom prst="rect">
            <a:avLst/>
          </a:prstGeom>
          <a:noFill/>
        </p:spPr>
        <p:txBody>
          <a:bodyPr wrap="square" lIns="43202" tIns="21601" rIns="43202" bIns="21601" rtlCol="0">
            <a:spAutoFit/>
          </a:bodyPr>
          <a:lstStyle/>
          <a:p>
            <a:pPr algn="ctr"/>
            <a:r>
              <a:rPr lang="nl-NL" sz="1400" b="1" dirty="0">
                <a:solidFill>
                  <a:schemeClr val="accent1">
                    <a:lumMod val="75000"/>
                  </a:schemeClr>
                </a:solidFill>
              </a:rPr>
              <a:t>2. The Trans Adriatic Pipeline -TAP</a:t>
            </a:r>
            <a:endParaRPr lang="en-GB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2752515" y="58630"/>
            <a:ext cx="2878663" cy="874621"/>
          </a:xfrm>
          <a:prstGeom prst="rect">
            <a:avLst/>
          </a:prstGeom>
          <a:solidFill>
            <a:schemeClr val="bg1"/>
          </a:solidFill>
        </p:spPr>
        <p:txBody>
          <a:bodyPr wrap="square" lIns="43202" tIns="21601" rIns="43202" bIns="21601">
            <a:spAutoFit/>
          </a:bodyPr>
          <a:lstStyle/>
          <a:p>
            <a:r>
              <a:rPr lang="en-GB" dirty="0">
                <a:solidFill>
                  <a:schemeClr val="tx2"/>
                </a:solidFill>
                <a:latin typeface="Arial"/>
                <a:cs typeface="Arial"/>
              </a:rPr>
              <a:t>TAP, together with TANAP (Trans Anatolian Pipeline) and SCPX (South Caucasus Gas Pipeline), is one of the transport infrastructures of the so-called Southern Gas Corridor, which allows access to the European market for natural gas reserves in the Caspian Sea area. </a:t>
            </a:r>
            <a:endParaRPr lang="en-GB" b="1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cxnSp>
        <p:nvCxnSpPr>
          <p:cNvPr id="13" name="Connettore 1 12"/>
          <p:cNvCxnSpPr>
            <a:cxnSpLocks noChangeShapeType="1"/>
          </p:cNvCxnSpPr>
          <p:nvPr/>
        </p:nvCxnSpPr>
        <p:spPr bwMode="auto">
          <a:xfrm flipH="1">
            <a:off x="556301" y="3060834"/>
            <a:ext cx="5204738" cy="6375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Connettore 1 13"/>
          <p:cNvCxnSpPr>
            <a:cxnSpLocks noChangeShapeType="1"/>
          </p:cNvCxnSpPr>
          <p:nvPr/>
        </p:nvCxnSpPr>
        <p:spPr bwMode="auto">
          <a:xfrm flipH="1">
            <a:off x="1" y="3060833"/>
            <a:ext cx="311056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5" name="Immagin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72" y="2871316"/>
            <a:ext cx="393154" cy="391787"/>
          </a:xfrm>
          <a:prstGeom prst="rect">
            <a:avLst/>
          </a:prstGeom>
        </p:spPr>
      </p:pic>
      <p:sp>
        <p:nvSpPr>
          <p:cNvPr id="3" name="Freccia a destra 2">
            <a:hlinkClick r:id="rId5" action="ppaction://hlinksldjump"/>
          </p:cNvPr>
          <p:cNvSpPr/>
          <p:nvPr/>
        </p:nvSpPr>
        <p:spPr>
          <a:xfrm>
            <a:off x="5410995" y="2758966"/>
            <a:ext cx="241200" cy="208800"/>
          </a:xfrm>
          <a:prstGeom prst="rightArrow">
            <a:avLst/>
          </a:prstGeom>
          <a:solidFill>
            <a:srgbClr val="CCFFFF">
              <a:alpha val="69804"/>
            </a:srgbClr>
          </a:solidFill>
          <a:ln w="19050">
            <a:solidFill>
              <a:schemeClr val="accent5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lIns="43205" tIns="21603" rIns="43205" bIns="21603">
            <a:spAutoFit/>
          </a:bodyPr>
          <a:lstStyle/>
          <a:p>
            <a:pPr algn="ctr">
              <a:spcBef>
                <a:spcPct val="50000"/>
              </a:spcBef>
            </a:pPr>
            <a:endParaRPr lang="it-IT">
              <a:solidFill>
                <a:schemeClr val="tx1"/>
              </a:solidFill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4948286" y="3040593"/>
            <a:ext cx="82586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>
                <a:solidFill>
                  <a:srgbClr val="0070C0"/>
                </a:solidFill>
              </a:rPr>
              <a:t>EGU21-10111</a:t>
            </a:r>
          </a:p>
        </p:txBody>
      </p:sp>
      <p:sp>
        <p:nvSpPr>
          <p:cNvPr id="18" name="Right Arrow 12">
            <a:hlinkClick r:id="rId6" action="ppaction://hlinksldjump"/>
          </p:cNvPr>
          <p:cNvSpPr/>
          <p:nvPr/>
        </p:nvSpPr>
        <p:spPr>
          <a:xfrm rot="16200000">
            <a:off x="5531297" y="38396"/>
            <a:ext cx="185694" cy="226162"/>
          </a:xfrm>
          <a:prstGeom prst="rightArrow">
            <a:avLst>
              <a:gd name="adj1" fmla="val 80037"/>
              <a:gd name="adj2" fmla="val 50000"/>
            </a:avLst>
          </a:prstGeom>
          <a:solidFill>
            <a:srgbClr val="FFC000">
              <a:alpha val="69804"/>
            </a:srgbClr>
          </a:solidFill>
          <a:ln w="19050">
            <a:solidFill>
              <a:schemeClr val="accent5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lIns="43205" tIns="21603" rIns="43205" bIns="21603">
            <a:spAutoFit/>
          </a:bodyPr>
          <a:lstStyle/>
          <a:p>
            <a:pPr algn="ctr">
              <a:spcBef>
                <a:spcPct val="50000"/>
              </a:spcBef>
            </a:pPr>
            <a:endParaRPr lang="en-GB">
              <a:solidFill>
                <a:schemeClr val="tx1"/>
              </a:solidFill>
            </a:endParaRPr>
          </a:p>
        </p:txBody>
      </p:sp>
      <p:pic>
        <p:nvPicPr>
          <p:cNvPr id="1026" name="Picture 2" descr="Tanap Route">
            <a:extLst>
              <a:ext uri="{FF2B5EF4-FFF2-40B4-BE49-F238E27FC236}">
                <a16:creationId xmlns:a16="http://schemas.microsoft.com/office/drawing/2014/main" xmlns="" id="{BF391942-0241-4FBB-9662-72AE8E553B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179" y="764047"/>
            <a:ext cx="3748667" cy="2107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asellaDiTesto 15"/>
          <p:cNvSpPr txBox="1"/>
          <p:nvPr/>
        </p:nvSpPr>
        <p:spPr>
          <a:xfrm>
            <a:off x="603163" y="3035052"/>
            <a:ext cx="2208021" cy="366789"/>
          </a:xfrm>
          <a:prstGeom prst="rect">
            <a:avLst/>
          </a:prstGeom>
          <a:noFill/>
        </p:spPr>
        <p:txBody>
          <a:bodyPr wrap="none" lIns="43202" tIns="21601" rIns="43202" bIns="21601" rtlCol="0">
            <a:spAutoFit/>
          </a:bodyPr>
          <a:lstStyle/>
          <a:p>
            <a:r>
              <a:rPr lang="en-GB" sz="600" dirty="0" err="1" smtClean="0"/>
              <a:t>Istituto</a:t>
            </a:r>
            <a:r>
              <a:rPr lang="en-GB" sz="600" dirty="0" smtClean="0"/>
              <a:t> </a:t>
            </a:r>
            <a:r>
              <a:rPr lang="en-GB" sz="600" dirty="0" err="1" smtClean="0"/>
              <a:t>Nazionale</a:t>
            </a:r>
            <a:r>
              <a:rPr lang="en-GB" sz="600" dirty="0" smtClean="0"/>
              <a:t> di </a:t>
            </a:r>
            <a:r>
              <a:rPr lang="en-GB" sz="600" dirty="0" err="1" smtClean="0"/>
              <a:t>Oceanografia</a:t>
            </a:r>
            <a:r>
              <a:rPr lang="en-GB" sz="600" dirty="0" smtClean="0"/>
              <a:t> e di </a:t>
            </a:r>
            <a:r>
              <a:rPr lang="en-GB" sz="600" dirty="0" err="1" smtClean="0"/>
              <a:t>Geofisica</a:t>
            </a:r>
            <a:r>
              <a:rPr lang="en-GB" sz="600" dirty="0" smtClean="0"/>
              <a:t> </a:t>
            </a:r>
            <a:r>
              <a:rPr lang="en-GB" sz="600" dirty="0" err="1" smtClean="0"/>
              <a:t>Sperimentale</a:t>
            </a:r>
            <a:r>
              <a:rPr lang="en-GB" sz="600" dirty="0" smtClean="0"/>
              <a:t> –OGS</a:t>
            </a:r>
          </a:p>
          <a:p>
            <a:r>
              <a:rPr lang="en-GB" sz="600" dirty="0" smtClean="0"/>
              <a:t>National Institute of Oceanography and Applied Geophysics -OGS </a:t>
            </a:r>
            <a:endParaRPr lang="en-GB" sz="600" dirty="0"/>
          </a:p>
          <a:p>
            <a:endParaRPr lang="it-IT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7400253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Trans_Adriatic_Pipelin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489" y="601983"/>
            <a:ext cx="3144960" cy="2358360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-11662" y="55103"/>
            <a:ext cx="2764177" cy="536066"/>
          </a:xfrm>
          <a:prstGeom prst="rect">
            <a:avLst/>
          </a:prstGeom>
          <a:noFill/>
        </p:spPr>
        <p:txBody>
          <a:bodyPr wrap="square" lIns="43202" tIns="21601" rIns="43202" bIns="21601" rtlCol="0">
            <a:spAutoFit/>
          </a:bodyPr>
          <a:lstStyle/>
          <a:p>
            <a:pPr algn="ctr"/>
            <a:r>
              <a:rPr lang="nl-NL" sz="1600" b="1" dirty="0">
                <a:solidFill>
                  <a:schemeClr val="accent1">
                    <a:lumMod val="75000"/>
                  </a:schemeClr>
                </a:solidFill>
              </a:rPr>
              <a:t>2. The Trans Adriatic Pipeline -TAP</a:t>
            </a:r>
            <a:endParaRPr lang="en-GB"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2752516" y="51548"/>
            <a:ext cx="2730100" cy="689955"/>
          </a:xfrm>
          <a:prstGeom prst="rect">
            <a:avLst/>
          </a:prstGeom>
          <a:solidFill>
            <a:schemeClr val="bg1"/>
          </a:solidFill>
        </p:spPr>
        <p:txBody>
          <a:bodyPr wrap="square" lIns="43202" tIns="21601" rIns="43202" bIns="21601">
            <a:spAutoFit/>
          </a:bodyPr>
          <a:lstStyle/>
          <a:p>
            <a:r>
              <a:rPr lang="en-GB" sz="1050" dirty="0">
                <a:solidFill>
                  <a:schemeClr val="accent1">
                    <a:lumMod val="50000"/>
                  </a:schemeClr>
                </a:solidFill>
                <a:cs typeface="Arial"/>
              </a:rPr>
              <a:t>In particular, TAP is the pipeline for the transport of natural gas from Azerbaijan to the Greek-Turkish border, through Greece and Albania, to Italy. </a:t>
            </a:r>
            <a:endParaRPr lang="en-GB" sz="1050" b="1" dirty="0">
              <a:solidFill>
                <a:schemeClr val="accent1">
                  <a:lumMod val="50000"/>
                </a:schemeClr>
              </a:solidFill>
              <a:cs typeface="Arial"/>
            </a:endParaRPr>
          </a:p>
        </p:txBody>
      </p:sp>
      <p:cxnSp>
        <p:nvCxnSpPr>
          <p:cNvPr id="13" name="Connettore 1 12"/>
          <p:cNvCxnSpPr>
            <a:cxnSpLocks noChangeShapeType="1"/>
          </p:cNvCxnSpPr>
          <p:nvPr/>
        </p:nvCxnSpPr>
        <p:spPr bwMode="auto">
          <a:xfrm flipH="1">
            <a:off x="556301" y="3060834"/>
            <a:ext cx="5204738" cy="6375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Connettore 1 13"/>
          <p:cNvCxnSpPr>
            <a:cxnSpLocks noChangeShapeType="1"/>
          </p:cNvCxnSpPr>
          <p:nvPr/>
        </p:nvCxnSpPr>
        <p:spPr bwMode="auto">
          <a:xfrm flipH="1">
            <a:off x="1" y="3060833"/>
            <a:ext cx="311056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5" name="Immagin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72" y="2871316"/>
            <a:ext cx="393154" cy="391787"/>
          </a:xfrm>
          <a:prstGeom prst="rect">
            <a:avLst/>
          </a:prstGeom>
        </p:spPr>
      </p:pic>
      <p:sp>
        <p:nvSpPr>
          <p:cNvPr id="10" name="Freccia a destra 9">
            <a:hlinkClick r:id="rId6" action="ppaction://hlinksldjump"/>
          </p:cNvPr>
          <p:cNvSpPr/>
          <p:nvPr/>
        </p:nvSpPr>
        <p:spPr>
          <a:xfrm>
            <a:off x="5362015" y="2793413"/>
            <a:ext cx="241200" cy="208800"/>
          </a:xfrm>
          <a:prstGeom prst="rightArrow">
            <a:avLst/>
          </a:prstGeom>
          <a:solidFill>
            <a:srgbClr val="CCFFFF">
              <a:alpha val="69804"/>
            </a:srgbClr>
          </a:solidFill>
          <a:ln w="19050">
            <a:solidFill>
              <a:schemeClr val="accent5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lIns="43205" tIns="21603" rIns="43205" bIns="21603">
            <a:spAutoFit/>
          </a:bodyPr>
          <a:lstStyle/>
          <a:p>
            <a:pPr algn="ctr">
              <a:spcBef>
                <a:spcPct val="50000"/>
              </a:spcBef>
            </a:pPr>
            <a:endParaRPr lang="it-IT">
              <a:solidFill>
                <a:schemeClr val="tx1"/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57" y="661995"/>
            <a:ext cx="1537063" cy="1119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ttangolo 17"/>
          <p:cNvSpPr/>
          <p:nvPr/>
        </p:nvSpPr>
        <p:spPr>
          <a:xfrm>
            <a:off x="4948286" y="3040593"/>
            <a:ext cx="82586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>
                <a:solidFill>
                  <a:srgbClr val="0070C0"/>
                </a:solidFill>
              </a:rPr>
              <a:t>EGU21-10111</a:t>
            </a:r>
          </a:p>
        </p:txBody>
      </p:sp>
      <p:sp>
        <p:nvSpPr>
          <p:cNvPr id="19" name="Right Arrow 12">
            <a:hlinkClick r:id="rId8" action="ppaction://hlinksldjump"/>
          </p:cNvPr>
          <p:cNvSpPr/>
          <p:nvPr/>
        </p:nvSpPr>
        <p:spPr>
          <a:xfrm rot="16200000">
            <a:off x="5531297" y="38396"/>
            <a:ext cx="185694" cy="226162"/>
          </a:xfrm>
          <a:prstGeom prst="rightArrow">
            <a:avLst>
              <a:gd name="adj1" fmla="val 80037"/>
              <a:gd name="adj2" fmla="val 50000"/>
            </a:avLst>
          </a:prstGeom>
          <a:solidFill>
            <a:srgbClr val="FFC000">
              <a:alpha val="69804"/>
            </a:srgbClr>
          </a:solidFill>
          <a:ln w="19050">
            <a:solidFill>
              <a:schemeClr val="accent5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lIns="43205" tIns="21603" rIns="43205" bIns="21603">
            <a:spAutoFit/>
          </a:bodyPr>
          <a:lstStyle/>
          <a:p>
            <a:pPr algn="ctr">
              <a:spcBef>
                <a:spcPct val="50000"/>
              </a:spcBef>
            </a:pPr>
            <a:endParaRPr lang="en-GB">
              <a:solidFill>
                <a:schemeClr val="tx1"/>
              </a:solidFill>
            </a:endParaRPr>
          </a:p>
        </p:txBody>
      </p:sp>
      <p:pic>
        <p:nvPicPr>
          <p:cNvPr id="2050" name="Picture 2" descr="Geosciences | Free Full-Text | Landslide Hazard and Risk Assessment for a  Natural Gas Pipeline Project: The Case of the Trans Adriatic Pipeline,  Albania Section">
            <a:extLst>
              <a:ext uri="{FF2B5EF4-FFF2-40B4-BE49-F238E27FC236}">
                <a16:creationId xmlns:a16="http://schemas.microsoft.com/office/drawing/2014/main" xmlns="" id="{6730BA1E-051D-4073-BD0D-EAD8D32B8D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72" y="1882251"/>
            <a:ext cx="1602471" cy="1025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051507" y="1550331"/>
            <a:ext cx="81624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 smtClean="0">
                <a:solidFill>
                  <a:schemeClr val="bg1"/>
                </a:solidFill>
              </a:rPr>
              <a:t>Fier</a:t>
            </a:r>
            <a:r>
              <a:rPr lang="it-IT" b="1" dirty="0" smtClean="0">
                <a:solidFill>
                  <a:schemeClr val="bg1"/>
                </a:solidFill>
              </a:rPr>
              <a:t>, Albania 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711270" y="2666981"/>
            <a:ext cx="113685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 smtClean="0">
                <a:solidFill>
                  <a:schemeClr val="bg1"/>
                </a:solidFill>
              </a:rPr>
              <a:t>Landslides</a:t>
            </a:r>
            <a:r>
              <a:rPr lang="it-IT" b="1" dirty="0" smtClean="0">
                <a:solidFill>
                  <a:schemeClr val="bg1"/>
                </a:solidFill>
              </a:rPr>
              <a:t>, Albania 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21" name="CasellaDiTesto 20"/>
          <p:cNvSpPr txBox="1"/>
          <p:nvPr/>
        </p:nvSpPr>
        <p:spPr>
          <a:xfrm>
            <a:off x="603163" y="3035052"/>
            <a:ext cx="2208021" cy="366789"/>
          </a:xfrm>
          <a:prstGeom prst="rect">
            <a:avLst/>
          </a:prstGeom>
          <a:noFill/>
        </p:spPr>
        <p:txBody>
          <a:bodyPr wrap="none" lIns="43202" tIns="21601" rIns="43202" bIns="21601" rtlCol="0">
            <a:spAutoFit/>
          </a:bodyPr>
          <a:lstStyle/>
          <a:p>
            <a:r>
              <a:rPr lang="en-GB" sz="600" dirty="0" err="1" smtClean="0"/>
              <a:t>Istituto</a:t>
            </a:r>
            <a:r>
              <a:rPr lang="en-GB" sz="600" dirty="0" smtClean="0"/>
              <a:t> </a:t>
            </a:r>
            <a:r>
              <a:rPr lang="en-GB" sz="600" dirty="0" err="1" smtClean="0"/>
              <a:t>Nazionale</a:t>
            </a:r>
            <a:r>
              <a:rPr lang="en-GB" sz="600" dirty="0" smtClean="0"/>
              <a:t> di </a:t>
            </a:r>
            <a:r>
              <a:rPr lang="en-GB" sz="600" dirty="0" err="1" smtClean="0"/>
              <a:t>Oceanografia</a:t>
            </a:r>
            <a:r>
              <a:rPr lang="en-GB" sz="600" dirty="0" smtClean="0"/>
              <a:t> e di </a:t>
            </a:r>
            <a:r>
              <a:rPr lang="en-GB" sz="600" dirty="0" err="1" smtClean="0"/>
              <a:t>Geofisica</a:t>
            </a:r>
            <a:r>
              <a:rPr lang="en-GB" sz="600" dirty="0" smtClean="0"/>
              <a:t> </a:t>
            </a:r>
            <a:r>
              <a:rPr lang="en-GB" sz="600" dirty="0" err="1" smtClean="0"/>
              <a:t>Sperimentale</a:t>
            </a:r>
            <a:r>
              <a:rPr lang="en-GB" sz="600" dirty="0" smtClean="0"/>
              <a:t> –OGS</a:t>
            </a:r>
          </a:p>
          <a:p>
            <a:r>
              <a:rPr lang="en-GB" sz="600" dirty="0" smtClean="0"/>
              <a:t>National Institute of Oceanography and Applied Geophysics -OGS </a:t>
            </a:r>
            <a:endParaRPr lang="en-GB" sz="600" dirty="0"/>
          </a:p>
          <a:p>
            <a:endParaRPr lang="it-IT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6822302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Trans_Adriatic_Pipelin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08" y="396220"/>
            <a:ext cx="2014724" cy="1510812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-11662" y="55103"/>
            <a:ext cx="3612991" cy="289845"/>
          </a:xfrm>
          <a:prstGeom prst="rect">
            <a:avLst/>
          </a:prstGeom>
          <a:noFill/>
        </p:spPr>
        <p:txBody>
          <a:bodyPr wrap="square" lIns="43202" tIns="21601" rIns="43202" bIns="21601" rtlCol="0">
            <a:spAutoFit/>
          </a:bodyPr>
          <a:lstStyle/>
          <a:p>
            <a:pPr algn="ctr"/>
            <a:r>
              <a:rPr lang="nl-NL" sz="1600" b="1" dirty="0">
                <a:solidFill>
                  <a:schemeClr val="accent1">
                    <a:lumMod val="75000"/>
                  </a:schemeClr>
                </a:solidFill>
              </a:rPr>
              <a:t>2. The Trans Adriatic Pipeline -TAP</a:t>
            </a:r>
            <a:endParaRPr lang="en-GB"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2773067" y="435074"/>
            <a:ext cx="2878663" cy="2144199"/>
          </a:xfrm>
          <a:prstGeom prst="rect">
            <a:avLst/>
          </a:prstGeom>
          <a:solidFill>
            <a:schemeClr val="bg1"/>
          </a:solidFill>
        </p:spPr>
        <p:txBody>
          <a:bodyPr wrap="square" lIns="43202" tIns="21601" rIns="43202" bIns="21601">
            <a:spAutoFit/>
          </a:bodyPr>
          <a:lstStyle/>
          <a:p>
            <a:r>
              <a:rPr lang="en-US" sz="1050" dirty="0">
                <a:solidFill>
                  <a:schemeClr val="accent1">
                    <a:lumMod val="50000"/>
                  </a:schemeClr>
                </a:solidFill>
                <a:cs typeface="Arial"/>
              </a:rPr>
              <a:t>Total length of the pipeline: 878 km</a:t>
            </a:r>
          </a:p>
          <a:p>
            <a:r>
              <a:rPr lang="en-US" sz="1050" dirty="0">
                <a:solidFill>
                  <a:schemeClr val="accent1">
                    <a:lumMod val="50000"/>
                  </a:schemeClr>
                </a:solidFill>
                <a:cs typeface="Arial"/>
              </a:rPr>
              <a:t>Greece: 550 km </a:t>
            </a:r>
          </a:p>
          <a:p>
            <a:r>
              <a:rPr lang="en-US" sz="1050" dirty="0">
                <a:solidFill>
                  <a:schemeClr val="accent1">
                    <a:lumMod val="50000"/>
                  </a:schemeClr>
                </a:solidFill>
                <a:cs typeface="Arial"/>
              </a:rPr>
              <a:t>Albania: 215 km</a:t>
            </a:r>
          </a:p>
          <a:p>
            <a:r>
              <a:rPr lang="en-US" sz="1050" dirty="0">
                <a:solidFill>
                  <a:schemeClr val="accent1">
                    <a:lumMod val="50000"/>
                  </a:schemeClr>
                </a:solidFill>
                <a:cs typeface="Arial"/>
              </a:rPr>
              <a:t>Offshore Adriatic Sea: 105 km</a:t>
            </a:r>
          </a:p>
          <a:p>
            <a:r>
              <a:rPr lang="en-US" sz="1050" dirty="0">
                <a:solidFill>
                  <a:schemeClr val="accent1">
                    <a:lumMod val="50000"/>
                  </a:schemeClr>
                </a:solidFill>
                <a:cs typeface="Arial"/>
              </a:rPr>
              <a:t>Italy: 8 km</a:t>
            </a:r>
          </a:p>
          <a:p>
            <a:r>
              <a:rPr lang="en-US" sz="1050" dirty="0">
                <a:solidFill>
                  <a:schemeClr val="accent1">
                    <a:lumMod val="50000"/>
                  </a:schemeClr>
                </a:solidFill>
                <a:cs typeface="Arial"/>
              </a:rPr>
              <a:t>Maximum elevation: 2100 m </a:t>
            </a:r>
            <a:r>
              <a:rPr lang="en-US" sz="1050" dirty="0" err="1">
                <a:solidFill>
                  <a:schemeClr val="accent1">
                    <a:lumMod val="50000"/>
                  </a:schemeClr>
                </a:solidFill>
                <a:cs typeface="Arial"/>
              </a:rPr>
              <a:t>a.s.l</a:t>
            </a:r>
            <a:r>
              <a:rPr lang="en-US" sz="1050" dirty="0">
                <a:solidFill>
                  <a:schemeClr val="accent1">
                    <a:lumMod val="50000"/>
                  </a:schemeClr>
                </a:solidFill>
                <a:cs typeface="Arial"/>
              </a:rPr>
              <a:t>. in Albania</a:t>
            </a:r>
          </a:p>
          <a:p>
            <a:r>
              <a:rPr lang="en-US" sz="1050" dirty="0">
                <a:solidFill>
                  <a:schemeClr val="accent1">
                    <a:lumMod val="50000"/>
                  </a:schemeClr>
                </a:solidFill>
                <a:cs typeface="Arial"/>
              </a:rPr>
              <a:t>Maximum water depth: 810 m </a:t>
            </a:r>
            <a:r>
              <a:rPr lang="en-US" sz="1050" dirty="0" err="1">
                <a:solidFill>
                  <a:schemeClr val="accent1">
                    <a:lumMod val="50000"/>
                  </a:schemeClr>
                </a:solidFill>
                <a:cs typeface="Arial"/>
              </a:rPr>
              <a:t>b.s.l</a:t>
            </a:r>
            <a:r>
              <a:rPr lang="en-US" sz="1050" dirty="0">
                <a:solidFill>
                  <a:schemeClr val="accent1">
                    <a:lumMod val="50000"/>
                  </a:schemeClr>
                </a:solidFill>
                <a:cs typeface="Arial"/>
              </a:rPr>
              <a:t>. </a:t>
            </a:r>
          </a:p>
          <a:p>
            <a:r>
              <a:rPr lang="en-US" sz="1050" dirty="0">
                <a:solidFill>
                  <a:schemeClr val="accent1">
                    <a:lumMod val="50000"/>
                  </a:schemeClr>
                </a:solidFill>
                <a:cs typeface="Arial"/>
              </a:rPr>
              <a:t>Four compression stations along the route (2 for the initial phase)</a:t>
            </a:r>
          </a:p>
          <a:p>
            <a:r>
              <a:rPr lang="en-US" sz="1050" dirty="0">
                <a:solidFill>
                  <a:schemeClr val="accent1">
                    <a:lumMod val="50000"/>
                  </a:schemeClr>
                </a:solidFill>
                <a:cs typeface="Arial"/>
              </a:rPr>
              <a:t>Pipe diameter: Pipe diameter: onshore 48’  with a pressure of 95 bar; offshore 35’ with a pressure of 145 bar (©Trans Adriatic Pipeline AG, all rights reserved, </a:t>
            </a:r>
            <a:r>
              <a:rPr lang="en-US" sz="1050" dirty="0">
                <a:solidFill>
                  <a:schemeClr val="accent1">
                    <a:lumMod val="50000"/>
                  </a:schemeClr>
                </a:solidFill>
                <a:cs typeface="Arial"/>
                <a:hlinkClick r:id="rId5"/>
              </a:rPr>
              <a:t>https://www.tap-ag.com</a:t>
            </a:r>
            <a:r>
              <a:rPr lang="en-US" sz="1050" dirty="0">
                <a:solidFill>
                  <a:schemeClr val="accent1">
                    <a:lumMod val="50000"/>
                  </a:schemeClr>
                </a:solidFill>
                <a:cs typeface="Arial"/>
              </a:rPr>
              <a:t>).</a:t>
            </a:r>
            <a:endParaRPr lang="en-GB" sz="1050" dirty="0">
              <a:solidFill>
                <a:schemeClr val="accent1">
                  <a:lumMod val="50000"/>
                </a:schemeClr>
              </a:solidFill>
              <a:cs typeface="Arial"/>
            </a:endParaRPr>
          </a:p>
        </p:txBody>
      </p:sp>
      <p:cxnSp>
        <p:nvCxnSpPr>
          <p:cNvPr id="13" name="Connettore 1 12"/>
          <p:cNvCxnSpPr>
            <a:cxnSpLocks noChangeShapeType="1"/>
          </p:cNvCxnSpPr>
          <p:nvPr/>
        </p:nvCxnSpPr>
        <p:spPr bwMode="auto">
          <a:xfrm flipH="1">
            <a:off x="556301" y="3060834"/>
            <a:ext cx="5204738" cy="6375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Connettore 1 13"/>
          <p:cNvCxnSpPr>
            <a:cxnSpLocks noChangeShapeType="1"/>
          </p:cNvCxnSpPr>
          <p:nvPr/>
        </p:nvCxnSpPr>
        <p:spPr bwMode="auto">
          <a:xfrm flipH="1">
            <a:off x="1" y="3060833"/>
            <a:ext cx="311056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5" name="Immagin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72" y="2871316"/>
            <a:ext cx="393154" cy="391787"/>
          </a:xfrm>
          <a:prstGeom prst="rect">
            <a:avLst/>
          </a:prstGeom>
        </p:spPr>
      </p:pic>
      <p:sp>
        <p:nvSpPr>
          <p:cNvPr id="18" name="Rettangolo 17"/>
          <p:cNvSpPr/>
          <p:nvPr/>
        </p:nvSpPr>
        <p:spPr>
          <a:xfrm>
            <a:off x="4948286" y="3040593"/>
            <a:ext cx="82586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>
                <a:solidFill>
                  <a:srgbClr val="0070C0"/>
                </a:solidFill>
              </a:rPr>
              <a:t>EGU21-10111</a:t>
            </a:r>
          </a:p>
        </p:txBody>
      </p:sp>
      <p:sp>
        <p:nvSpPr>
          <p:cNvPr id="19" name="Right Arrow 12">
            <a:hlinkClick r:id="rId7" action="ppaction://hlinksldjump"/>
          </p:cNvPr>
          <p:cNvSpPr/>
          <p:nvPr/>
        </p:nvSpPr>
        <p:spPr>
          <a:xfrm rot="16200000">
            <a:off x="5531297" y="38396"/>
            <a:ext cx="185694" cy="226162"/>
          </a:xfrm>
          <a:prstGeom prst="rightArrow">
            <a:avLst>
              <a:gd name="adj1" fmla="val 80037"/>
              <a:gd name="adj2" fmla="val 50000"/>
            </a:avLst>
          </a:prstGeom>
          <a:solidFill>
            <a:srgbClr val="FFC000">
              <a:alpha val="69804"/>
            </a:srgbClr>
          </a:solidFill>
          <a:ln w="19050">
            <a:solidFill>
              <a:schemeClr val="accent5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lIns="43205" tIns="21603" rIns="43205" bIns="21603">
            <a:spAutoFit/>
          </a:bodyPr>
          <a:lstStyle/>
          <a:p>
            <a:pPr algn="ctr">
              <a:spcBef>
                <a:spcPct val="50000"/>
              </a:spcBef>
            </a:pPr>
            <a:endParaRPr lang="en-GB">
              <a:solidFill>
                <a:schemeClr val="tx1"/>
              </a:solidFill>
            </a:endParaRPr>
          </a:p>
        </p:txBody>
      </p:sp>
      <p:pic>
        <p:nvPicPr>
          <p:cNvPr id="3074" name="Picture 2" descr="Geosciences | Free Full-Text | Landslide Hazard and Risk Assessment for a  Natural Gas Pipeline Project: The Case of the Trans Adriatic Pipeline,  Albania Section | HTML">
            <a:extLst>
              <a:ext uri="{FF2B5EF4-FFF2-40B4-BE49-F238E27FC236}">
                <a16:creationId xmlns:a16="http://schemas.microsoft.com/office/drawing/2014/main" xmlns="" id="{7832088F-60E6-425D-B268-B9E3479D03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082" y="1475100"/>
            <a:ext cx="2028643" cy="152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asellaDiTesto 15"/>
          <p:cNvSpPr txBox="1"/>
          <p:nvPr/>
        </p:nvSpPr>
        <p:spPr>
          <a:xfrm>
            <a:off x="1604846" y="2562832"/>
            <a:ext cx="1038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</a:rPr>
              <a:t>A </a:t>
            </a:r>
            <a:r>
              <a:rPr lang="it-IT" b="1" dirty="0" err="1" smtClean="0">
                <a:solidFill>
                  <a:schemeClr val="bg1"/>
                </a:solidFill>
              </a:rPr>
              <a:t>view</a:t>
            </a:r>
            <a:r>
              <a:rPr lang="it-IT" b="1" dirty="0" smtClean="0">
                <a:solidFill>
                  <a:schemeClr val="bg1"/>
                </a:solidFill>
              </a:rPr>
              <a:t> of the </a:t>
            </a:r>
            <a:r>
              <a:rPr lang="it-IT" b="1" dirty="0" err="1" smtClean="0">
                <a:solidFill>
                  <a:schemeClr val="bg1"/>
                </a:solidFill>
              </a:rPr>
              <a:t>TAP’s</a:t>
            </a:r>
            <a:r>
              <a:rPr lang="it-IT" b="1" dirty="0" smtClean="0">
                <a:solidFill>
                  <a:schemeClr val="bg1"/>
                </a:solidFill>
              </a:rPr>
              <a:t> </a:t>
            </a:r>
            <a:r>
              <a:rPr lang="it-IT" b="1" dirty="0" err="1" smtClean="0">
                <a:solidFill>
                  <a:schemeClr val="bg1"/>
                </a:solidFill>
              </a:rPr>
              <a:t>path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603163" y="3035052"/>
            <a:ext cx="2208021" cy="366789"/>
          </a:xfrm>
          <a:prstGeom prst="rect">
            <a:avLst/>
          </a:prstGeom>
          <a:noFill/>
        </p:spPr>
        <p:txBody>
          <a:bodyPr wrap="none" lIns="43202" tIns="21601" rIns="43202" bIns="21601" rtlCol="0">
            <a:spAutoFit/>
          </a:bodyPr>
          <a:lstStyle/>
          <a:p>
            <a:r>
              <a:rPr lang="en-GB" sz="600" dirty="0" err="1" smtClean="0"/>
              <a:t>Istituto</a:t>
            </a:r>
            <a:r>
              <a:rPr lang="en-GB" sz="600" dirty="0" smtClean="0"/>
              <a:t> </a:t>
            </a:r>
            <a:r>
              <a:rPr lang="en-GB" sz="600" dirty="0" err="1" smtClean="0"/>
              <a:t>Nazionale</a:t>
            </a:r>
            <a:r>
              <a:rPr lang="en-GB" sz="600" dirty="0" smtClean="0"/>
              <a:t> di </a:t>
            </a:r>
            <a:r>
              <a:rPr lang="en-GB" sz="600" dirty="0" err="1" smtClean="0"/>
              <a:t>Oceanografia</a:t>
            </a:r>
            <a:r>
              <a:rPr lang="en-GB" sz="600" dirty="0" smtClean="0"/>
              <a:t> e di </a:t>
            </a:r>
            <a:r>
              <a:rPr lang="en-GB" sz="600" dirty="0" err="1" smtClean="0"/>
              <a:t>Geofisica</a:t>
            </a:r>
            <a:r>
              <a:rPr lang="en-GB" sz="600" dirty="0" smtClean="0"/>
              <a:t> </a:t>
            </a:r>
            <a:r>
              <a:rPr lang="en-GB" sz="600" dirty="0" err="1" smtClean="0"/>
              <a:t>Sperimentale</a:t>
            </a:r>
            <a:r>
              <a:rPr lang="en-GB" sz="600" dirty="0" smtClean="0"/>
              <a:t> –OGS</a:t>
            </a:r>
          </a:p>
          <a:p>
            <a:r>
              <a:rPr lang="en-GB" sz="600" dirty="0" smtClean="0"/>
              <a:t>National Institute of Oceanography and Applied Geophysics -OGS </a:t>
            </a:r>
            <a:endParaRPr lang="en-GB" sz="600" dirty="0"/>
          </a:p>
          <a:p>
            <a:endParaRPr lang="it-IT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8489023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0" y="73503"/>
            <a:ext cx="5761038" cy="220506"/>
          </a:xfrm>
          <a:prstGeom prst="rect">
            <a:avLst/>
          </a:prstGeom>
        </p:spPr>
        <p:txBody>
          <a:bodyPr lIns="43202" tIns="21601" rIns="43202" bIns="2160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1600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3. The OGS TAP Project</a:t>
            </a:r>
            <a:endParaRPr lang="en-GB" sz="1600" b="1" dirty="0">
              <a:solidFill>
                <a:schemeClr val="accent1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  <a:p>
            <a:pPr algn="ctr"/>
            <a:r>
              <a:rPr lang="it-IT" sz="1600" b="1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 “Trans </a:t>
            </a:r>
            <a:r>
              <a:rPr lang="it-IT" sz="1600" b="1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Adriatic</a:t>
            </a:r>
            <a:r>
              <a:rPr lang="it-IT" sz="1600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 Pipeline </a:t>
            </a:r>
            <a:r>
              <a:rPr lang="it-IT" sz="1600" b="1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Seismological</a:t>
            </a:r>
            <a:r>
              <a:rPr lang="it-IT" sz="1600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600" b="1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Investigation</a:t>
            </a:r>
            <a:r>
              <a:rPr lang="it-IT" sz="1600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” </a:t>
            </a:r>
            <a:endParaRPr lang="it-IT" sz="1600" b="1" dirty="0" smtClean="0">
              <a:solidFill>
                <a:schemeClr val="accent1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  <a:p>
            <a:pPr algn="ctr"/>
            <a:r>
              <a:rPr lang="it-IT" sz="1100" b="1" dirty="0" err="1" smtClean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funded</a:t>
            </a:r>
            <a:r>
              <a:rPr lang="it-IT" sz="1100" b="1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100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by E.ON New </a:t>
            </a:r>
            <a:r>
              <a:rPr lang="it-IT" sz="1100" b="1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Build</a:t>
            </a:r>
            <a:r>
              <a:rPr lang="it-IT" sz="1100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 &amp; Technology </a:t>
            </a:r>
            <a:r>
              <a:rPr lang="it-IT" sz="1100" b="1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GmbH</a:t>
            </a:r>
            <a:r>
              <a:rPr lang="it-IT" sz="1100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, </a:t>
            </a:r>
            <a:r>
              <a:rPr lang="it-IT" sz="1100" b="1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Geisenkirchen</a:t>
            </a:r>
            <a:r>
              <a:rPr lang="it-IT" sz="1100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, Germany.</a:t>
            </a:r>
          </a:p>
        </p:txBody>
      </p:sp>
      <p:sp>
        <p:nvSpPr>
          <p:cNvPr id="6" name="CasellaDiTesto 3"/>
          <p:cNvSpPr txBox="1">
            <a:spLocks noChangeArrowheads="1"/>
          </p:cNvSpPr>
          <p:nvPr/>
        </p:nvSpPr>
        <p:spPr bwMode="auto">
          <a:xfrm>
            <a:off x="155529" y="780018"/>
            <a:ext cx="5587007" cy="366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3202" tIns="21601" rIns="43202" bIns="21601">
            <a:spAutoFit/>
          </a:bodyPr>
          <a:lstStyle>
            <a:lvl1pPr>
              <a:defRPr sz="2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10CF9B"/>
              </a:buClr>
              <a:buSzPct val="65000"/>
              <a:buFont typeface="Wingdings 2" charset="0"/>
              <a:defRPr sz="20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10CF9B"/>
              </a:buClr>
              <a:buSzPct val="65000"/>
              <a:buFont typeface="Wingdings 2" charset="0"/>
              <a:defRPr sz="20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10CF9B"/>
              </a:buClr>
              <a:buSzPct val="65000"/>
              <a:buFont typeface="Wingdings 2" charset="0"/>
              <a:buChar char=""/>
              <a:defRPr sz="20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10CF9B"/>
              </a:buClr>
              <a:buSzPct val="65000"/>
              <a:buFont typeface="Wingdings 2" charset="0"/>
              <a:buChar char=""/>
              <a:defRPr sz="20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9pPr>
          </a:lstStyle>
          <a:p>
            <a:r>
              <a:rPr lang="en-GB" sz="105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</a:rPr>
              <a:t>The project, aimed to study the seismological hazards along the path, was </a:t>
            </a:r>
            <a:r>
              <a:rPr lang="en-GB" sz="105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</a:rPr>
              <a:t>led </a:t>
            </a:r>
            <a:r>
              <a:rPr lang="en-GB" sz="105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</a:rPr>
              <a:t>by OGS, and involved three  OGS divisions, and the Universities of  Ferrara (I), Tirana (AL), and Thessaloniki (GR)</a:t>
            </a:r>
            <a:r>
              <a:rPr lang="it-IT" sz="1050" dirty="0">
                <a:solidFill>
                  <a:schemeClr val="accent1">
                    <a:lumMod val="50000"/>
                  </a:schemeClr>
                </a:solidFill>
                <a:latin typeface="+mn-lt"/>
                <a:cs typeface="Arial"/>
              </a:rPr>
              <a:t>.</a:t>
            </a:r>
          </a:p>
        </p:txBody>
      </p:sp>
      <p:pic>
        <p:nvPicPr>
          <p:cNvPr id="7" name="Picture 10" descr="Cartographica Window 1 cop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225" y="1227773"/>
            <a:ext cx="2997682" cy="1797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Connettore 1 7"/>
          <p:cNvCxnSpPr>
            <a:cxnSpLocks noChangeShapeType="1"/>
          </p:cNvCxnSpPr>
          <p:nvPr/>
        </p:nvCxnSpPr>
        <p:spPr bwMode="auto">
          <a:xfrm flipH="1">
            <a:off x="556301" y="3060834"/>
            <a:ext cx="5204738" cy="6375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Connettore 1 8"/>
          <p:cNvCxnSpPr>
            <a:cxnSpLocks noChangeShapeType="1"/>
          </p:cNvCxnSpPr>
          <p:nvPr/>
        </p:nvCxnSpPr>
        <p:spPr bwMode="auto">
          <a:xfrm flipH="1">
            <a:off x="1" y="3060833"/>
            <a:ext cx="311056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2" name="Immagin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72" y="2871316"/>
            <a:ext cx="393154" cy="391787"/>
          </a:xfrm>
          <a:prstGeom prst="rect">
            <a:avLst/>
          </a:prstGeom>
        </p:spPr>
      </p:pic>
      <p:sp>
        <p:nvSpPr>
          <p:cNvPr id="11" name="Freccia a destra 10">
            <a:hlinkClick r:id="rId6" action="ppaction://hlinksldjump"/>
          </p:cNvPr>
          <p:cNvSpPr/>
          <p:nvPr/>
        </p:nvSpPr>
        <p:spPr>
          <a:xfrm>
            <a:off x="5362015" y="2793413"/>
            <a:ext cx="241200" cy="208800"/>
          </a:xfrm>
          <a:prstGeom prst="rightArrow">
            <a:avLst/>
          </a:prstGeom>
          <a:solidFill>
            <a:srgbClr val="CCFFFF">
              <a:alpha val="69804"/>
            </a:srgbClr>
          </a:solidFill>
          <a:ln w="19050">
            <a:solidFill>
              <a:schemeClr val="accent5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lIns="43205" tIns="21603" rIns="43205" bIns="21603">
            <a:spAutoFit/>
          </a:bodyPr>
          <a:lstStyle/>
          <a:p>
            <a:pPr algn="ctr">
              <a:spcBef>
                <a:spcPct val="50000"/>
              </a:spcBef>
            </a:pPr>
            <a:endParaRPr lang="it-IT">
              <a:solidFill>
                <a:schemeClr val="tx1"/>
              </a:solidFill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4948286" y="3040593"/>
            <a:ext cx="82586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>
                <a:solidFill>
                  <a:srgbClr val="0070C0"/>
                </a:solidFill>
              </a:rPr>
              <a:t>EGU21-10111</a:t>
            </a:r>
          </a:p>
        </p:txBody>
      </p:sp>
      <p:sp>
        <p:nvSpPr>
          <p:cNvPr id="14" name="Right Arrow 12">
            <a:hlinkClick r:id="rId7" action="ppaction://hlinksldjump"/>
          </p:cNvPr>
          <p:cNvSpPr/>
          <p:nvPr/>
        </p:nvSpPr>
        <p:spPr>
          <a:xfrm rot="16200000">
            <a:off x="5531297" y="38396"/>
            <a:ext cx="185694" cy="226162"/>
          </a:xfrm>
          <a:prstGeom prst="rightArrow">
            <a:avLst>
              <a:gd name="adj1" fmla="val 80037"/>
              <a:gd name="adj2" fmla="val 50000"/>
            </a:avLst>
          </a:prstGeom>
          <a:solidFill>
            <a:srgbClr val="FFC000">
              <a:alpha val="69804"/>
            </a:srgbClr>
          </a:solidFill>
          <a:ln w="19050">
            <a:solidFill>
              <a:schemeClr val="accent5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lIns="43205" tIns="21603" rIns="43205" bIns="21603">
            <a:spAutoFit/>
          </a:bodyPr>
          <a:lstStyle/>
          <a:p>
            <a:pPr algn="ctr">
              <a:spcBef>
                <a:spcPct val="50000"/>
              </a:spcBef>
            </a:pPr>
            <a:endParaRPr lang="en-GB">
              <a:solidFill>
                <a:schemeClr val="tx1"/>
              </a:solidFill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603163" y="3035052"/>
            <a:ext cx="2208021" cy="366789"/>
          </a:xfrm>
          <a:prstGeom prst="rect">
            <a:avLst/>
          </a:prstGeom>
          <a:noFill/>
        </p:spPr>
        <p:txBody>
          <a:bodyPr wrap="none" lIns="43202" tIns="21601" rIns="43202" bIns="21601" rtlCol="0">
            <a:spAutoFit/>
          </a:bodyPr>
          <a:lstStyle/>
          <a:p>
            <a:r>
              <a:rPr lang="en-GB" sz="600" dirty="0" err="1" smtClean="0"/>
              <a:t>Istituto</a:t>
            </a:r>
            <a:r>
              <a:rPr lang="en-GB" sz="600" dirty="0" smtClean="0"/>
              <a:t> </a:t>
            </a:r>
            <a:r>
              <a:rPr lang="en-GB" sz="600" dirty="0" err="1" smtClean="0"/>
              <a:t>Nazionale</a:t>
            </a:r>
            <a:r>
              <a:rPr lang="en-GB" sz="600" dirty="0" smtClean="0"/>
              <a:t> di </a:t>
            </a:r>
            <a:r>
              <a:rPr lang="en-GB" sz="600" dirty="0" err="1" smtClean="0"/>
              <a:t>Oceanografia</a:t>
            </a:r>
            <a:r>
              <a:rPr lang="en-GB" sz="600" dirty="0" smtClean="0"/>
              <a:t> e di </a:t>
            </a:r>
            <a:r>
              <a:rPr lang="en-GB" sz="600" dirty="0" err="1" smtClean="0"/>
              <a:t>Geofisica</a:t>
            </a:r>
            <a:r>
              <a:rPr lang="en-GB" sz="600" dirty="0" smtClean="0"/>
              <a:t> </a:t>
            </a:r>
            <a:r>
              <a:rPr lang="en-GB" sz="600" dirty="0" err="1" smtClean="0"/>
              <a:t>Sperimentale</a:t>
            </a:r>
            <a:r>
              <a:rPr lang="en-GB" sz="600" dirty="0" smtClean="0"/>
              <a:t> –OGS</a:t>
            </a:r>
          </a:p>
          <a:p>
            <a:r>
              <a:rPr lang="en-GB" sz="600" dirty="0" smtClean="0"/>
              <a:t>National Institute of Oceanography and Applied Geophysics -OGS </a:t>
            </a:r>
            <a:endParaRPr lang="en-GB" sz="600" dirty="0"/>
          </a:p>
          <a:p>
            <a:endParaRPr lang="it-IT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2148199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/>
          <p:cNvSpPr txBox="1"/>
          <p:nvPr/>
        </p:nvSpPr>
        <p:spPr>
          <a:xfrm>
            <a:off x="311057" y="435827"/>
            <a:ext cx="5323958" cy="974245"/>
          </a:xfrm>
          <a:prstGeom prst="rect">
            <a:avLst/>
          </a:prstGeom>
          <a:noFill/>
        </p:spPr>
        <p:txBody>
          <a:bodyPr wrap="square" lIns="43202" tIns="21601" rIns="43202" bIns="21601" rtlCol="0">
            <a:spAutoFit/>
          </a:bodyPr>
          <a:lstStyle/>
          <a:p>
            <a:r>
              <a:rPr lang="en-GB" sz="1100" b="1" dirty="0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National Institute of Oceanography and Applied Geophysics –OGS (Italy)</a:t>
            </a:r>
            <a:endParaRPr lang="en-GB" sz="1100" dirty="0">
              <a:solidFill>
                <a:schemeClr val="accent1">
                  <a:lumMod val="50000"/>
                </a:schemeClr>
              </a:solidFill>
              <a:latin typeface="+mj-lt"/>
              <a:cs typeface="Arial"/>
            </a:endParaRPr>
          </a:p>
          <a:p>
            <a:r>
              <a:rPr lang="en-GB" sz="1100" b="1" dirty="0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- Seismology: </a:t>
            </a:r>
            <a:r>
              <a:rPr lang="en-GB" sz="1100" dirty="0" err="1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Slejko</a:t>
            </a:r>
            <a:r>
              <a:rPr lang="en-GB" sz="1100" dirty="0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 D., </a:t>
            </a:r>
            <a:r>
              <a:rPr lang="en-GB" sz="1100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Re bez </a:t>
            </a:r>
            <a:r>
              <a:rPr lang="en-GB" sz="1100" dirty="0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A., </a:t>
            </a:r>
            <a:r>
              <a:rPr lang="en-GB" sz="1100" dirty="0" err="1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Santulin</a:t>
            </a:r>
            <a:r>
              <a:rPr lang="en-GB" sz="1100" dirty="0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 M., Garcia-</a:t>
            </a:r>
            <a:r>
              <a:rPr lang="en-GB" sz="1100" dirty="0" err="1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Pelaez</a:t>
            </a:r>
            <a:r>
              <a:rPr lang="en-GB" sz="1100" dirty="0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 J., </a:t>
            </a:r>
            <a:r>
              <a:rPr lang="en-GB" sz="1100" dirty="0" err="1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Sandron</a:t>
            </a:r>
            <a:r>
              <a:rPr lang="en-GB" sz="1100" dirty="0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 D., </a:t>
            </a:r>
            <a:r>
              <a:rPr lang="en-GB" sz="1100" dirty="0" err="1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Tamaro</a:t>
            </a:r>
            <a:r>
              <a:rPr lang="en-GB" sz="1100" dirty="0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 A., </a:t>
            </a:r>
            <a:r>
              <a:rPr lang="en-GB" sz="1100" dirty="0" err="1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Moratto</a:t>
            </a:r>
            <a:r>
              <a:rPr lang="en-GB" sz="1100" dirty="0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 L., </a:t>
            </a:r>
            <a:r>
              <a:rPr lang="en-GB" sz="1100" dirty="0" err="1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Saraò</a:t>
            </a:r>
            <a:r>
              <a:rPr lang="en-GB" sz="1100" dirty="0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 A., </a:t>
            </a:r>
            <a:r>
              <a:rPr lang="en-GB" sz="1100" dirty="0" err="1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Vuan</a:t>
            </a:r>
            <a:r>
              <a:rPr lang="en-GB" sz="1100" dirty="0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 A., Rossi G., </a:t>
            </a:r>
            <a:r>
              <a:rPr lang="en-GB" sz="1100" dirty="0" err="1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Fabris</a:t>
            </a:r>
            <a:r>
              <a:rPr lang="en-GB" sz="1100" dirty="0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 P., </a:t>
            </a:r>
            <a:r>
              <a:rPr lang="en-GB" sz="1100" dirty="0" err="1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Zuliani</a:t>
            </a:r>
            <a:r>
              <a:rPr lang="en-GB" sz="1100" dirty="0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 D.   </a:t>
            </a:r>
          </a:p>
          <a:p>
            <a:endParaRPr lang="en-GB" sz="400" dirty="0">
              <a:solidFill>
                <a:schemeClr val="accent1">
                  <a:lumMod val="50000"/>
                </a:schemeClr>
              </a:solidFill>
              <a:latin typeface="+mj-lt"/>
              <a:cs typeface="Arial"/>
            </a:endParaRPr>
          </a:p>
          <a:p>
            <a:r>
              <a:rPr lang="en-GB" sz="1100" b="1" dirty="0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- Geophysics: </a:t>
            </a:r>
            <a:r>
              <a:rPr lang="en-GB" sz="1100" dirty="0" err="1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Civile</a:t>
            </a:r>
            <a:r>
              <a:rPr lang="en-GB" sz="1100" dirty="0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 D., </a:t>
            </a:r>
            <a:r>
              <a:rPr lang="en-GB" sz="1100" dirty="0" err="1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Volpi</a:t>
            </a:r>
            <a:r>
              <a:rPr lang="en-GB" sz="1100" dirty="0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 V., </a:t>
            </a:r>
            <a:r>
              <a:rPr lang="en-GB" sz="1100" dirty="0" err="1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Ceramicola</a:t>
            </a:r>
            <a:r>
              <a:rPr lang="en-GB" sz="1100" dirty="0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 S., </a:t>
            </a:r>
            <a:r>
              <a:rPr lang="en-GB" sz="1100" dirty="0" err="1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Geletti</a:t>
            </a:r>
            <a:r>
              <a:rPr lang="en-GB" sz="1100" dirty="0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 R., </a:t>
            </a:r>
            <a:r>
              <a:rPr lang="en-GB" sz="1100" dirty="0" err="1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Zecchin</a:t>
            </a:r>
            <a:r>
              <a:rPr lang="en-GB" sz="1100" dirty="0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 M.</a:t>
            </a:r>
          </a:p>
          <a:p>
            <a:r>
              <a:rPr lang="en-GB" sz="1100" b="1" dirty="0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- Infrastructure: </a:t>
            </a:r>
            <a:r>
              <a:rPr lang="en-GB" sz="1100" dirty="0" err="1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Zgur</a:t>
            </a:r>
            <a:r>
              <a:rPr lang="en-GB" sz="1100" dirty="0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 F.</a:t>
            </a: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0" y="73503"/>
            <a:ext cx="5761038" cy="220506"/>
          </a:xfrm>
          <a:prstGeom prst="rect">
            <a:avLst/>
          </a:prstGeom>
        </p:spPr>
        <p:txBody>
          <a:bodyPr lIns="43202" tIns="21601" rIns="43202" bIns="2160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1400" b="1" dirty="0">
                <a:solidFill>
                  <a:schemeClr val="accent1">
                    <a:lumMod val="75000"/>
                  </a:schemeClr>
                </a:solidFill>
              </a:rPr>
              <a:t>3. The OGS TAP </a:t>
            </a:r>
            <a:r>
              <a:rPr lang="nl-NL" sz="1400" b="1" dirty="0" smtClean="0">
                <a:solidFill>
                  <a:schemeClr val="accent1">
                    <a:lumMod val="75000"/>
                  </a:schemeClr>
                </a:solidFill>
              </a:rPr>
              <a:t>Project:             scientists involved</a:t>
            </a:r>
            <a:endParaRPr lang="en-GB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311057" y="1408069"/>
            <a:ext cx="5016904" cy="1594661"/>
          </a:xfrm>
          <a:prstGeom prst="rect">
            <a:avLst/>
          </a:prstGeom>
          <a:noFill/>
        </p:spPr>
        <p:txBody>
          <a:bodyPr wrap="square" lIns="43202" tIns="21601" rIns="43202" bIns="21601" rtlCol="0">
            <a:spAutoFit/>
          </a:bodyPr>
          <a:lstStyle/>
          <a:p>
            <a:r>
              <a:rPr lang="en-GB" sz="1100" b="1" dirty="0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University of Ferrara (Italy)</a:t>
            </a:r>
            <a:endParaRPr lang="en-GB" sz="1100" dirty="0">
              <a:solidFill>
                <a:schemeClr val="accent1">
                  <a:lumMod val="50000"/>
                </a:schemeClr>
              </a:solidFill>
              <a:latin typeface="+mj-lt"/>
              <a:cs typeface="Arial"/>
            </a:endParaRPr>
          </a:p>
          <a:p>
            <a:r>
              <a:rPr lang="en-GB" sz="1100" dirty="0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Caputo R., </a:t>
            </a:r>
            <a:r>
              <a:rPr lang="en-GB" sz="1100" dirty="0" err="1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Rapti</a:t>
            </a:r>
            <a:r>
              <a:rPr lang="en-GB" sz="1100" dirty="0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 D.</a:t>
            </a:r>
          </a:p>
          <a:p>
            <a:endParaRPr lang="en-GB" sz="400" dirty="0">
              <a:solidFill>
                <a:schemeClr val="accent1">
                  <a:lumMod val="50000"/>
                </a:schemeClr>
              </a:solidFill>
              <a:latin typeface="+mj-lt"/>
              <a:cs typeface="Arial"/>
            </a:endParaRPr>
          </a:p>
          <a:p>
            <a:r>
              <a:rPr lang="en-GB" sz="1100" b="1" dirty="0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University of Thessaloniki (Greece)</a:t>
            </a:r>
            <a:endParaRPr lang="en-GB" sz="1100" dirty="0">
              <a:solidFill>
                <a:schemeClr val="accent1">
                  <a:lumMod val="50000"/>
                </a:schemeClr>
              </a:solidFill>
              <a:latin typeface="+mj-lt"/>
              <a:cs typeface="Arial"/>
            </a:endParaRPr>
          </a:p>
          <a:p>
            <a:r>
              <a:rPr lang="en-GB" sz="1100" dirty="0" err="1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Chatzipetros</a:t>
            </a:r>
            <a:r>
              <a:rPr lang="en-GB" sz="1100" dirty="0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 A., </a:t>
            </a:r>
            <a:r>
              <a:rPr lang="en-GB" sz="1100" dirty="0" err="1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Papazachos</a:t>
            </a:r>
            <a:r>
              <a:rPr lang="en-GB" sz="1100" dirty="0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 C., </a:t>
            </a:r>
            <a:r>
              <a:rPr lang="en-GB" sz="1100" dirty="0" err="1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Pavlides</a:t>
            </a:r>
            <a:r>
              <a:rPr lang="en-GB" sz="1100" dirty="0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 S., </a:t>
            </a:r>
            <a:r>
              <a:rPr lang="en-GB" sz="1100" dirty="0" err="1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Sboras</a:t>
            </a:r>
            <a:r>
              <a:rPr lang="en-GB" sz="1100" dirty="0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 S.</a:t>
            </a:r>
          </a:p>
          <a:p>
            <a:r>
              <a:rPr lang="en-GB" sz="400" dirty="0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 </a:t>
            </a:r>
          </a:p>
          <a:p>
            <a:r>
              <a:rPr lang="en-GB" sz="1100" b="1" dirty="0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University of Tirana</a:t>
            </a:r>
            <a:r>
              <a:rPr lang="en-GB" sz="1100" dirty="0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 (Albania)</a:t>
            </a:r>
          </a:p>
          <a:p>
            <a:r>
              <a:rPr lang="en-GB" sz="1100" dirty="0" err="1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Daja</a:t>
            </a:r>
            <a:r>
              <a:rPr lang="en-GB" sz="1100" dirty="0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 S.</a:t>
            </a:r>
          </a:p>
          <a:p>
            <a:endParaRPr lang="en-GB" sz="400" baseline="30000" dirty="0">
              <a:solidFill>
                <a:schemeClr val="accent1">
                  <a:lumMod val="50000"/>
                </a:schemeClr>
              </a:solidFill>
              <a:latin typeface="+mj-lt"/>
              <a:cs typeface="Arial"/>
            </a:endParaRPr>
          </a:p>
          <a:p>
            <a:r>
              <a:rPr lang="en-GB" sz="1100" b="1" dirty="0" err="1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Korros</a:t>
            </a:r>
            <a:r>
              <a:rPr lang="en-GB" sz="1100" b="1" dirty="0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-E Athens</a:t>
            </a:r>
            <a:r>
              <a:rPr lang="en-GB" sz="1100" dirty="0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 (Greece) </a:t>
            </a:r>
          </a:p>
          <a:p>
            <a:r>
              <a:rPr lang="en-GB" sz="1100" dirty="0" err="1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Karvelis</a:t>
            </a:r>
            <a:r>
              <a:rPr lang="en-GB" sz="1100" dirty="0">
                <a:solidFill>
                  <a:schemeClr val="accent1">
                    <a:lumMod val="50000"/>
                  </a:schemeClr>
                </a:solidFill>
                <a:latin typeface="+mj-lt"/>
                <a:cs typeface="Arial"/>
              </a:rPr>
              <a:t> P.</a:t>
            </a:r>
            <a:endParaRPr lang="en-US" sz="1100" dirty="0">
              <a:solidFill>
                <a:schemeClr val="accent1">
                  <a:lumMod val="50000"/>
                </a:schemeClr>
              </a:solidFill>
              <a:latin typeface="+mj-lt"/>
              <a:cs typeface="Arial"/>
            </a:endParaRPr>
          </a:p>
        </p:txBody>
      </p:sp>
      <p:cxnSp>
        <p:nvCxnSpPr>
          <p:cNvPr id="9" name="Connettore 1 8"/>
          <p:cNvCxnSpPr>
            <a:cxnSpLocks noChangeShapeType="1"/>
          </p:cNvCxnSpPr>
          <p:nvPr/>
        </p:nvCxnSpPr>
        <p:spPr bwMode="auto">
          <a:xfrm flipH="1">
            <a:off x="556301" y="3060834"/>
            <a:ext cx="5204738" cy="6375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" name="Connettore 1 12"/>
          <p:cNvCxnSpPr>
            <a:cxnSpLocks noChangeShapeType="1"/>
          </p:cNvCxnSpPr>
          <p:nvPr/>
        </p:nvCxnSpPr>
        <p:spPr bwMode="auto">
          <a:xfrm flipH="1">
            <a:off x="1" y="3060833"/>
            <a:ext cx="311056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4" name="Immagin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72" y="2871316"/>
            <a:ext cx="393154" cy="391787"/>
          </a:xfrm>
          <a:prstGeom prst="rect">
            <a:avLst/>
          </a:prstGeom>
        </p:spPr>
      </p:pic>
      <p:sp>
        <p:nvSpPr>
          <p:cNvPr id="11" name="Freccia a destra 10">
            <a:hlinkClick r:id="rId5" action="ppaction://hlinksldjump"/>
          </p:cNvPr>
          <p:cNvSpPr/>
          <p:nvPr/>
        </p:nvSpPr>
        <p:spPr>
          <a:xfrm>
            <a:off x="5362015" y="2793413"/>
            <a:ext cx="241200" cy="208800"/>
          </a:xfrm>
          <a:prstGeom prst="rightArrow">
            <a:avLst/>
          </a:prstGeom>
          <a:solidFill>
            <a:srgbClr val="CCFFFF">
              <a:alpha val="69804"/>
            </a:srgbClr>
          </a:solidFill>
          <a:ln w="19050">
            <a:solidFill>
              <a:schemeClr val="accent5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lIns="43205" tIns="21603" rIns="43205" bIns="21603">
            <a:spAutoFit/>
          </a:bodyPr>
          <a:lstStyle/>
          <a:p>
            <a:pPr algn="ctr">
              <a:spcBef>
                <a:spcPct val="50000"/>
              </a:spcBef>
            </a:pPr>
            <a:endParaRPr lang="it-IT">
              <a:solidFill>
                <a:schemeClr val="tx1"/>
              </a:solidFill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4948286" y="3040593"/>
            <a:ext cx="82586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>
                <a:solidFill>
                  <a:srgbClr val="0070C0"/>
                </a:solidFill>
              </a:rPr>
              <a:t>EGU21-10111</a:t>
            </a:r>
          </a:p>
        </p:txBody>
      </p:sp>
      <p:sp>
        <p:nvSpPr>
          <p:cNvPr id="17" name="Right Arrow 12">
            <a:hlinkClick r:id="rId6" action="ppaction://hlinksldjump"/>
          </p:cNvPr>
          <p:cNvSpPr/>
          <p:nvPr/>
        </p:nvSpPr>
        <p:spPr>
          <a:xfrm rot="16200000">
            <a:off x="5531297" y="38396"/>
            <a:ext cx="185694" cy="226162"/>
          </a:xfrm>
          <a:prstGeom prst="rightArrow">
            <a:avLst>
              <a:gd name="adj1" fmla="val 80037"/>
              <a:gd name="adj2" fmla="val 50000"/>
            </a:avLst>
          </a:prstGeom>
          <a:solidFill>
            <a:srgbClr val="FFC000">
              <a:alpha val="69804"/>
            </a:srgbClr>
          </a:solidFill>
          <a:ln w="19050">
            <a:solidFill>
              <a:schemeClr val="accent5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lIns="43205" tIns="21603" rIns="43205" bIns="21603">
            <a:spAutoFit/>
          </a:bodyPr>
          <a:lstStyle/>
          <a:p>
            <a:pPr algn="ctr">
              <a:spcBef>
                <a:spcPct val="50000"/>
              </a:spcBef>
            </a:pPr>
            <a:endParaRPr lang="en-GB">
              <a:solidFill>
                <a:schemeClr val="tx1"/>
              </a:solidFill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603163" y="3035052"/>
            <a:ext cx="2208021" cy="366789"/>
          </a:xfrm>
          <a:prstGeom prst="rect">
            <a:avLst/>
          </a:prstGeom>
          <a:noFill/>
        </p:spPr>
        <p:txBody>
          <a:bodyPr wrap="none" lIns="43202" tIns="21601" rIns="43202" bIns="21601" rtlCol="0">
            <a:spAutoFit/>
          </a:bodyPr>
          <a:lstStyle/>
          <a:p>
            <a:r>
              <a:rPr lang="en-GB" sz="600" dirty="0" err="1" smtClean="0"/>
              <a:t>Istituto</a:t>
            </a:r>
            <a:r>
              <a:rPr lang="en-GB" sz="600" dirty="0" smtClean="0"/>
              <a:t> </a:t>
            </a:r>
            <a:r>
              <a:rPr lang="en-GB" sz="600" dirty="0" err="1" smtClean="0"/>
              <a:t>Nazionale</a:t>
            </a:r>
            <a:r>
              <a:rPr lang="en-GB" sz="600" dirty="0" smtClean="0"/>
              <a:t> di </a:t>
            </a:r>
            <a:r>
              <a:rPr lang="en-GB" sz="600" dirty="0" err="1" smtClean="0"/>
              <a:t>Oceanografia</a:t>
            </a:r>
            <a:r>
              <a:rPr lang="en-GB" sz="600" dirty="0" smtClean="0"/>
              <a:t> e di </a:t>
            </a:r>
            <a:r>
              <a:rPr lang="en-GB" sz="600" dirty="0" err="1" smtClean="0"/>
              <a:t>Geofisica</a:t>
            </a:r>
            <a:r>
              <a:rPr lang="en-GB" sz="600" dirty="0" smtClean="0"/>
              <a:t> </a:t>
            </a:r>
            <a:r>
              <a:rPr lang="en-GB" sz="600" dirty="0" err="1" smtClean="0"/>
              <a:t>Sperimentale</a:t>
            </a:r>
            <a:r>
              <a:rPr lang="en-GB" sz="600" dirty="0" smtClean="0"/>
              <a:t> –OGS</a:t>
            </a:r>
          </a:p>
          <a:p>
            <a:r>
              <a:rPr lang="en-GB" sz="600" dirty="0" smtClean="0"/>
              <a:t>National Institute of Oceanography and Applied Geophysics -OGS </a:t>
            </a:r>
            <a:endParaRPr lang="en-GB" sz="600" dirty="0"/>
          </a:p>
          <a:p>
            <a:endParaRPr lang="it-IT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30789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0" y="80253"/>
            <a:ext cx="5761038" cy="228006"/>
          </a:xfrm>
          <a:prstGeom prst="rect">
            <a:avLst/>
          </a:prstGeom>
        </p:spPr>
        <p:txBody>
          <a:bodyPr vert="horz" lIns="43202" tIns="21601" rIns="43202" bIns="2160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1400" b="1" dirty="0">
                <a:solidFill>
                  <a:schemeClr val="accent1">
                    <a:lumMod val="75000"/>
                  </a:schemeClr>
                </a:solidFill>
              </a:rPr>
              <a:t>3. The OGS TAP Project: the flow chart</a:t>
            </a:r>
            <a:endParaRPr lang="it-IT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7" name="Connettore 1 6"/>
          <p:cNvCxnSpPr>
            <a:cxnSpLocks noChangeShapeType="1"/>
          </p:cNvCxnSpPr>
          <p:nvPr/>
        </p:nvCxnSpPr>
        <p:spPr bwMode="auto">
          <a:xfrm flipH="1">
            <a:off x="556301" y="3060834"/>
            <a:ext cx="5204738" cy="6375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" name="Connettore 1 7"/>
          <p:cNvCxnSpPr>
            <a:cxnSpLocks noChangeShapeType="1"/>
          </p:cNvCxnSpPr>
          <p:nvPr/>
        </p:nvCxnSpPr>
        <p:spPr bwMode="auto">
          <a:xfrm flipH="1">
            <a:off x="1" y="3060833"/>
            <a:ext cx="311056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9" name="Immagin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72" y="2871316"/>
            <a:ext cx="393154" cy="391787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87" y="308259"/>
            <a:ext cx="4803684" cy="2701659"/>
          </a:xfrm>
          <a:prstGeom prst="rect">
            <a:avLst/>
          </a:prstGeom>
        </p:spPr>
      </p:pic>
      <p:sp>
        <p:nvSpPr>
          <p:cNvPr id="11" name="Freccia a destra 10">
            <a:hlinkClick r:id="rId6" action="ppaction://hlinksldjump"/>
          </p:cNvPr>
          <p:cNvSpPr/>
          <p:nvPr/>
        </p:nvSpPr>
        <p:spPr>
          <a:xfrm>
            <a:off x="5362015" y="2793413"/>
            <a:ext cx="241200" cy="208800"/>
          </a:xfrm>
          <a:prstGeom prst="rightArrow">
            <a:avLst/>
          </a:prstGeom>
          <a:solidFill>
            <a:srgbClr val="CCFFFF">
              <a:alpha val="69804"/>
            </a:srgbClr>
          </a:solidFill>
          <a:ln w="19050">
            <a:solidFill>
              <a:schemeClr val="accent5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lIns="43205" tIns="21603" rIns="43205" bIns="21603">
            <a:spAutoFit/>
          </a:bodyPr>
          <a:lstStyle/>
          <a:p>
            <a:pPr algn="ctr">
              <a:spcBef>
                <a:spcPct val="50000"/>
              </a:spcBef>
            </a:pPr>
            <a:endParaRPr lang="it-IT">
              <a:solidFill>
                <a:schemeClr val="tx1"/>
              </a:solidFill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4948286" y="3040593"/>
            <a:ext cx="82586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>
                <a:solidFill>
                  <a:srgbClr val="0070C0"/>
                </a:solidFill>
              </a:rPr>
              <a:t>EGU21-10111</a:t>
            </a:r>
          </a:p>
        </p:txBody>
      </p:sp>
      <p:sp>
        <p:nvSpPr>
          <p:cNvPr id="14" name="Right Arrow 12">
            <a:hlinkClick r:id="rId7" action="ppaction://hlinksldjump"/>
          </p:cNvPr>
          <p:cNvSpPr/>
          <p:nvPr/>
        </p:nvSpPr>
        <p:spPr>
          <a:xfrm rot="16200000">
            <a:off x="5531297" y="38396"/>
            <a:ext cx="185694" cy="226162"/>
          </a:xfrm>
          <a:prstGeom prst="rightArrow">
            <a:avLst>
              <a:gd name="adj1" fmla="val 80037"/>
              <a:gd name="adj2" fmla="val 50000"/>
            </a:avLst>
          </a:prstGeom>
          <a:solidFill>
            <a:srgbClr val="FFC000">
              <a:alpha val="69804"/>
            </a:srgbClr>
          </a:solidFill>
          <a:ln w="19050">
            <a:solidFill>
              <a:schemeClr val="accent5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lIns="43205" tIns="21603" rIns="43205" bIns="21603">
            <a:spAutoFit/>
          </a:bodyPr>
          <a:lstStyle/>
          <a:p>
            <a:pPr algn="ctr">
              <a:spcBef>
                <a:spcPct val="50000"/>
              </a:spcBef>
            </a:pPr>
            <a:endParaRPr lang="en-GB">
              <a:solidFill>
                <a:schemeClr val="tx1"/>
              </a:solidFill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603163" y="3035052"/>
            <a:ext cx="2208021" cy="366789"/>
          </a:xfrm>
          <a:prstGeom prst="rect">
            <a:avLst/>
          </a:prstGeom>
          <a:noFill/>
        </p:spPr>
        <p:txBody>
          <a:bodyPr wrap="none" lIns="43202" tIns="21601" rIns="43202" bIns="21601" rtlCol="0">
            <a:spAutoFit/>
          </a:bodyPr>
          <a:lstStyle/>
          <a:p>
            <a:r>
              <a:rPr lang="en-GB" sz="600" dirty="0" err="1" smtClean="0"/>
              <a:t>Istituto</a:t>
            </a:r>
            <a:r>
              <a:rPr lang="en-GB" sz="600" dirty="0" smtClean="0"/>
              <a:t> </a:t>
            </a:r>
            <a:r>
              <a:rPr lang="en-GB" sz="600" dirty="0" err="1" smtClean="0"/>
              <a:t>Nazionale</a:t>
            </a:r>
            <a:r>
              <a:rPr lang="en-GB" sz="600" dirty="0" smtClean="0"/>
              <a:t> di </a:t>
            </a:r>
            <a:r>
              <a:rPr lang="en-GB" sz="600" dirty="0" err="1" smtClean="0"/>
              <a:t>Oceanografia</a:t>
            </a:r>
            <a:r>
              <a:rPr lang="en-GB" sz="600" dirty="0" smtClean="0"/>
              <a:t> e di </a:t>
            </a:r>
            <a:r>
              <a:rPr lang="en-GB" sz="600" dirty="0" err="1" smtClean="0"/>
              <a:t>Geofisica</a:t>
            </a:r>
            <a:r>
              <a:rPr lang="en-GB" sz="600" dirty="0" smtClean="0"/>
              <a:t> </a:t>
            </a:r>
            <a:r>
              <a:rPr lang="en-GB" sz="600" dirty="0" err="1" smtClean="0"/>
              <a:t>Sperimentale</a:t>
            </a:r>
            <a:r>
              <a:rPr lang="en-GB" sz="600" dirty="0" smtClean="0"/>
              <a:t> –OGS</a:t>
            </a:r>
          </a:p>
          <a:p>
            <a:r>
              <a:rPr lang="en-GB" sz="600" dirty="0" smtClean="0"/>
              <a:t>National Institute of Oceanography and Applied Geophysics -OGS </a:t>
            </a:r>
            <a:endParaRPr lang="en-GB" sz="600" dirty="0"/>
          </a:p>
          <a:p>
            <a:endParaRPr lang="it-IT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693818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14843</TotalTime>
  <Words>2645</Words>
  <Application>Microsoft Office PowerPoint</Application>
  <PresentationFormat>Personalizzato</PresentationFormat>
  <Paragraphs>328</Paragraphs>
  <Slides>34</Slides>
  <Notes>34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34</vt:i4>
      </vt:variant>
    </vt:vector>
  </HeadingPairs>
  <TitlesOfParts>
    <vt:vector size="35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Angelo Camerlenghi</dc:creator>
  <cp:lastModifiedBy>Giuli</cp:lastModifiedBy>
  <cp:revision>223</cp:revision>
  <dcterms:created xsi:type="dcterms:W3CDTF">2020-05-10T13:10:00Z</dcterms:created>
  <dcterms:modified xsi:type="dcterms:W3CDTF">2021-04-22T12:34:03Z</dcterms:modified>
</cp:coreProperties>
</file>