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5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6" r:id="rId10"/>
    <p:sldId id="269" r:id="rId11"/>
  </p:sldIdLst>
  <p:sldSz cx="9144000" cy="5715000" type="screen16x1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ierre Rampal" initials="PR" lastIdx="1" clrIdx="0">
    <p:extLst>
      <p:ext uri="{19B8F6BF-5375-455C-9EA6-DF929625EA0E}">
        <p15:presenceInfo xmlns:p15="http://schemas.microsoft.com/office/powerpoint/2012/main" userId="S::pierre.rampal@nersc.no::7b9b5f3c-82c8-49bd-ba3e-af0101f4158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28"/>
    <p:restoredTop sz="94694"/>
  </p:normalViewPr>
  <p:slideViewPr>
    <p:cSldViewPr snapToGrid="0">
      <p:cViewPr varScale="1">
        <p:scale>
          <a:sx n="97" d="100"/>
          <a:sy n="97" d="100"/>
        </p:scale>
        <p:origin x="105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60438" y="1143000"/>
            <a:ext cx="49371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3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3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3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3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3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3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3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3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3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" name="Google Shape;5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aa595650bc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gaa595650bc_0_1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7" name="Google Shape;247;gaa595650bc_0_1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" name="Google Shape;6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aa595650bc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" name="Google Shape;83;gaa595650bc_0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gaa595650bc_0_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b47f72a726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b47f72a726_0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gb47f72a726_0_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aa595650bc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" name="Google Shape;111;gaa595650bc_0_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12;gaa595650bc_0_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aa595650bc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gaa595650bc_0_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gaa595650bc_0_7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aa595650bc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gaa595650bc_0_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gaa595650bc_0_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aa595650bc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" name="Google Shape;178;gaa595650bc_0_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9" name="Google Shape;179;gaa595650bc_0_9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aa595650bc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0" name="Google Shape;190;gaa595650bc_0_10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gaa595650bc_0_10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85800" y="1775365"/>
            <a:ext cx="7772400" cy="1225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3300" b="1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ftr" idx="11"/>
          </p:nvPr>
        </p:nvSpPr>
        <p:spPr>
          <a:xfrm>
            <a:off x="3124200" y="5393963"/>
            <a:ext cx="2895600" cy="305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ldNum" idx="12"/>
          </p:nvPr>
        </p:nvSpPr>
        <p:spPr>
          <a:xfrm>
            <a:off x="8556784" y="5277612"/>
            <a:ext cx="548700" cy="437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</a:defRPr>
            </a:lvl1pPr>
            <a:lvl2pPr lvl="1">
              <a:buNone/>
              <a:defRPr sz="1300">
                <a:solidFill>
                  <a:schemeClr val="dk1"/>
                </a:solidFill>
              </a:defRPr>
            </a:lvl2pPr>
            <a:lvl3pPr lvl="2">
              <a:buNone/>
              <a:defRPr sz="1300">
                <a:solidFill>
                  <a:schemeClr val="dk1"/>
                </a:solidFill>
              </a:defRPr>
            </a:lvl3pPr>
            <a:lvl4pPr lvl="3">
              <a:buNone/>
              <a:defRPr sz="1300">
                <a:solidFill>
                  <a:schemeClr val="dk1"/>
                </a:solidFill>
              </a:defRPr>
            </a:lvl4pPr>
            <a:lvl5pPr lvl="4">
              <a:buNone/>
              <a:defRPr sz="1300">
                <a:solidFill>
                  <a:schemeClr val="dk1"/>
                </a:solidFill>
              </a:defRPr>
            </a:lvl5pPr>
            <a:lvl6pPr lvl="5">
              <a:buNone/>
              <a:defRPr sz="1300">
                <a:solidFill>
                  <a:schemeClr val="dk1"/>
                </a:solidFill>
              </a:defRPr>
            </a:lvl6pPr>
            <a:lvl7pPr lvl="6">
              <a:buNone/>
              <a:defRPr sz="1300">
                <a:solidFill>
                  <a:schemeClr val="dk1"/>
                </a:solidFill>
              </a:defRPr>
            </a:lvl7pPr>
            <a:lvl8pPr lvl="7">
              <a:buNone/>
              <a:defRPr sz="1300">
                <a:solidFill>
                  <a:schemeClr val="dk1"/>
                </a:solidFill>
              </a:defRPr>
            </a:lvl8pPr>
            <a:lvl9pPr lvl="8">
              <a:buNone/>
              <a:defRPr sz="13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457200" y="50991"/>
            <a:ext cx="7162800" cy="680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body" idx="1"/>
          </p:nvPr>
        </p:nvSpPr>
        <p:spPr>
          <a:xfrm>
            <a:off x="457200" y="1079500"/>
            <a:ext cx="8229600" cy="40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3124200" y="5458161"/>
            <a:ext cx="2895600" cy="192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6863635" y="529785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- horizontal">
  <p:cSld name="Two Content - horizontal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457200" y="50991"/>
            <a:ext cx="7162800" cy="680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457200" y="1079500"/>
            <a:ext cx="8229600" cy="19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ftr" idx="11"/>
          </p:nvPr>
        </p:nvSpPr>
        <p:spPr>
          <a:xfrm>
            <a:off x="3124200" y="5296969"/>
            <a:ext cx="2895600" cy="305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2"/>
          </p:nvPr>
        </p:nvSpPr>
        <p:spPr>
          <a:xfrm>
            <a:off x="457200" y="3163500"/>
            <a:ext cx="8229600" cy="19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- Vertical" type="twoObj">
  <p:cSld name="TWO_OBJECT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457200" y="50991"/>
            <a:ext cx="7162800" cy="680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457200" y="1164169"/>
            <a:ext cx="4038600" cy="3940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marL="1371600" lvl="2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marL="1828800" lvl="3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–"/>
              <a:defRPr sz="135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»"/>
              <a:defRPr sz="1350"/>
            </a:lvl5pPr>
            <a:lvl6pPr marL="2743200" lvl="5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marL="3200400" lvl="6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2"/>
          </p:nvPr>
        </p:nvSpPr>
        <p:spPr>
          <a:xfrm>
            <a:off x="4648200" y="1164169"/>
            <a:ext cx="4038600" cy="3940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marL="1371600" lvl="2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marL="1828800" lvl="3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–"/>
              <a:defRPr sz="135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»"/>
              <a:defRPr sz="1350"/>
            </a:lvl5pPr>
            <a:lvl6pPr marL="2743200" lvl="5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marL="3200400" lvl="6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3124200" y="5296969"/>
            <a:ext cx="2895600" cy="305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8556784" y="5277612"/>
            <a:ext cx="548700" cy="437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</a:defRPr>
            </a:lvl1pPr>
            <a:lvl2pPr lvl="1">
              <a:buNone/>
              <a:defRPr sz="1300">
                <a:solidFill>
                  <a:schemeClr val="dk1"/>
                </a:solidFill>
              </a:defRPr>
            </a:lvl2pPr>
            <a:lvl3pPr lvl="2">
              <a:buNone/>
              <a:defRPr sz="1300">
                <a:solidFill>
                  <a:schemeClr val="dk1"/>
                </a:solidFill>
              </a:defRPr>
            </a:lvl3pPr>
            <a:lvl4pPr lvl="3">
              <a:buNone/>
              <a:defRPr sz="1300">
                <a:solidFill>
                  <a:schemeClr val="dk1"/>
                </a:solidFill>
              </a:defRPr>
            </a:lvl4pPr>
            <a:lvl5pPr lvl="4">
              <a:buNone/>
              <a:defRPr sz="1300">
                <a:solidFill>
                  <a:schemeClr val="dk1"/>
                </a:solidFill>
              </a:defRPr>
            </a:lvl5pPr>
            <a:lvl6pPr lvl="5">
              <a:buNone/>
              <a:defRPr sz="1300">
                <a:solidFill>
                  <a:schemeClr val="dk1"/>
                </a:solidFill>
              </a:defRPr>
            </a:lvl6pPr>
            <a:lvl7pPr lvl="6">
              <a:buNone/>
              <a:defRPr sz="1300">
                <a:solidFill>
                  <a:schemeClr val="dk1"/>
                </a:solidFill>
              </a:defRPr>
            </a:lvl7pPr>
            <a:lvl8pPr lvl="7">
              <a:buNone/>
              <a:defRPr sz="1300">
                <a:solidFill>
                  <a:schemeClr val="dk1"/>
                </a:solidFill>
              </a:defRPr>
            </a:lvl8pPr>
            <a:lvl9pPr lvl="8">
              <a:buNone/>
              <a:defRPr sz="13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457200" y="50991"/>
            <a:ext cx="7162800" cy="680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457200" y="1079507"/>
            <a:ext cx="4040188" cy="533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457200" y="1612641"/>
            <a:ext cx="4040188" cy="3446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2pPr>
            <a:lvl3pPr marL="1371600" lvl="2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marL="2743200" lvl="5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3"/>
          </p:nvPr>
        </p:nvSpPr>
        <p:spPr>
          <a:xfrm>
            <a:off x="4645034" y="1079507"/>
            <a:ext cx="4041775" cy="533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4"/>
          </p:nvPr>
        </p:nvSpPr>
        <p:spPr>
          <a:xfrm>
            <a:off x="4645034" y="1612641"/>
            <a:ext cx="4041775" cy="3446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2pPr>
            <a:lvl3pPr marL="1371600" lvl="2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marL="2743200" lvl="5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124200" y="5296969"/>
            <a:ext cx="2895600" cy="305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457200" y="50991"/>
            <a:ext cx="7162800" cy="680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5296969"/>
            <a:ext cx="2895600" cy="305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88000">
              <a:schemeClr val="lt1"/>
            </a:gs>
            <a:gs pos="98000">
              <a:schemeClr val="accent1"/>
            </a:gs>
            <a:gs pos="100000">
              <a:schemeClr val="accent1"/>
            </a:gs>
          </a:gsLst>
          <a:lin ang="162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50991"/>
            <a:ext cx="7162800" cy="680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1" i="0" u="none" strike="noStrike" cap="none">
                <a:solidFill>
                  <a:srgbClr val="F4F0E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079500"/>
            <a:ext cx="8229600" cy="40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2" name="Google Shape;12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094335" y="148177"/>
            <a:ext cx="966439" cy="48649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5393963"/>
            <a:ext cx="2895600" cy="305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7032181" y="5393963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Relationship Id="rId9" Type="http://schemas.openxmlformats.org/officeDocument/2006/relationships/hyperlink" Target="https://youtu.be/WUTN1XndEq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y3eezn6C3bsii_Tri-d1xDg_uzVhlzff/view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9"/>
          <p:cNvPicPr preferRelativeResize="0"/>
          <p:nvPr/>
        </p:nvPicPr>
        <p:blipFill rotWithShape="1">
          <a:blip r:embed="rId3">
            <a:alphaModFix amt="11000"/>
          </a:blip>
          <a:srcRect t="25967" r="596" b="8966"/>
          <a:stretch/>
        </p:blipFill>
        <p:spPr>
          <a:xfrm>
            <a:off x="-27200" y="0"/>
            <a:ext cx="9244327" cy="5777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9" descr="Une image contenant texte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9114" y="5356033"/>
            <a:ext cx="326036" cy="326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57345" y="5280810"/>
            <a:ext cx="425678" cy="37950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9"/>
          <p:cNvSpPr txBox="1"/>
          <p:nvPr/>
        </p:nvSpPr>
        <p:spPr>
          <a:xfrm>
            <a:off x="78274" y="172621"/>
            <a:ext cx="9166500" cy="2644200"/>
          </a:xfrm>
          <a:prstGeom prst="rect">
            <a:avLst/>
          </a:prstGeom>
          <a:noFill/>
          <a:ln>
            <a:noFill/>
          </a:ln>
          <a:effectLst>
            <a:outerShdw algn="bl" rotWithShape="0">
              <a:srgbClr val="FFFFFF">
                <a:alpha val="8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 b="1" dirty="0">
                <a:solidFill>
                  <a:schemeClr val="accent2"/>
                </a:solidFill>
              </a:rPr>
              <a:t>A new coupled model to shed light on sea ice-ocean interactions</a:t>
            </a:r>
            <a:endParaRPr sz="4300" b="1" dirty="0">
              <a:solidFill>
                <a:schemeClr val="accent2"/>
              </a:solidFill>
            </a:endParaRPr>
          </a:p>
        </p:txBody>
      </p:sp>
      <p:sp>
        <p:nvSpPr>
          <p:cNvPr id="61" name="Google Shape;61;p9"/>
          <p:cNvSpPr txBox="1"/>
          <p:nvPr/>
        </p:nvSpPr>
        <p:spPr>
          <a:xfrm>
            <a:off x="50101" y="3261598"/>
            <a:ext cx="9144000" cy="3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Guillaume Boutin</a:t>
            </a:r>
            <a:r>
              <a:rPr lang="en-US" sz="1700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Einar Olason</a:t>
            </a:r>
            <a:r>
              <a:rPr lang="en-US" sz="1700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Pierre Rampal</a:t>
            </a:r>
            <a:r>
              <a:rPr lang="en-US" sz="1700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Camille Lique</a:t>
            </a:r>
            <a:r>
              <a:rPr lang="en-US" sz="1700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Claude Talandier</a:t>
            </a:r>
            <a:r>
              <a:rPr lang="en-US" sz="1700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Laurent Brodeau</a:t>
            </a:r>
            <a:r>
              <a:rPr lang="en-US" sz="1700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27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9"/>
          <p:cNvSpPr/>
          <p:nvPr/>
        </p:nvSpPr>
        <p:spPr>
          <a:xfrm>
            <a:off x="2565150" y="2394066"/>
            <a:ext cx="4013700" cy="8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EGU 2021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2"/>
                </a:solidFill>
                <a:latin typeface="Calibri"/>
                <a:cs typeface="Calibri"/>
                <a:sym typeface="Calibri"/>
              </a:rPr>
              <a:t>OS 4.4 April 26th</a:t>
            </a:r>
            <a:endParaRPr sz="2600" dirty="0">
              <a:solidFill>
                <a:schemeClr val="accent2"/>
              </a:solidFill>
            </a:endParaRPr>
          </a:p>
        </p:txBody>
      </p:sp>
      <p:sp>
        <p:nvSpPr>
          <p:cNvPr id="63" name="Google Shape;63;p9"/>
          <p:cNvSpPr/>
          <p:nvPr/>
        </p:nvSpPr>
        <p:spPr>
          <a:xfrm>
            <a:off x="-50099" y="4335775"/>
            <a:ext cx="9244200" cy="7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1.    Nansen Environmental and Remote Sensing Center, Bergen, Norway</a:t>
            </a:r>
            <a:endParaRPr sz="1200" dirty="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2.    CNRS, </a:t>
            </a:r>
            <a:r>
              <a:rPr lang="en-US" sz="1200" dirty="0" err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Institut</a:t>
            </a:r>
            <a:r>
              <a:rPr lang="en-US" sz="1200" dirty="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200" dirty="0" err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Géophysique</a:t>
            </a:r>
            <a:r>
              <a:rPr lang="en-US" sz="1200" dirty="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200" dirty="0" err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l'Environnement</a:t>
            </a:r>
            <a:r>
              <a:rPr lang="en-US" sz="1200" dirty="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, Grenoble, France</a:t>
            </a:r>
            <a:endParaRPr sz="1200" dirty="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3.    Univ. Brest, CNRS, IRD, </a:t>
            </a:r>
            <a:r>
              <a:rPr lang="en-US" sz="1200" dirty="0" err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Ifremer</a:t>
            </a:r>
            <a:r>
              <a:rPr lang="en-US" sz="1200" dirty="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200" dirty="0" err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Laboratoire</a:t>
            </a:r>
            <a:r>
              <a:rPr lang="en-US" sz="1200" dirty="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d’Océanographie</a:t>
            </a:r>
            <a:r>
              <a:rPr lang="en-US" sz="1200" dirty="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Physique et </a:t>
            </a:r>
            <a:r>
              <a:rPr lang="en-US" sz="1200" dirty="0" err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Spatiale</a:t>
            </a:r>
            <a:r>
              <a:rPr lang="en-US" sz="1200" dirty="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(LOPS), Brest, France</a:t>
            </a:r>
            <a:endParaRPr sz="1800" dirty="0">
              <a:solidFill>
                <a:srgbClr val="666666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4.    </a:t>
            </a:r>
            <a:r>
              <a:rPr lang="en-US" sz="1200" dirty="0" err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OceanNext</a:t>
            </a:r>
            <a:r>
              <a:rPr lang="en-US" sz="1200" dirty="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, Grenoble, France</a:t>
            </a:r>
            <a:endParaRPr sz="1200" dirty="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" name="Google Shape;64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7773" y="5392568"/>
            <a:ext cx="278772" cy="288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0842" y="5437758"/>
            <a:ext cx="787782" cy="185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12925" y="5234338"/>
            <a:ext cx="472450" cy="47245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E5E57707-1CB8-453A-AA93-74F6245B66D7}"/>
              </a:ext>
            </a:extLst>
          </p:cNvPr>
          <p:cNvSpPr txBox="1"/>
          <p:nvPr/>
        </p:nvSpPr>
        <p:spPr>
          <a:xfrm>
            <a:off x="6156436" y="4154110"/>
            <a:ext cx="28693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hlinkClick r:id="rId9"/>
              </a:rPr>
              <a:t>https://youtu.be/WUTN1XndEqM</a:t>
            </a:r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43D005-8C33-44AC-8285-85B1A1002065}"/>
              </a:ext>
            </a:extLst>
          </p:cNvPr>
          <p:cNvSpPr/>
          <p:nvPr/>
        </p:nvSpPr>
        <p:spPr>
          <a:xfrm>
            <a:off x="6097314" y="4077592"/>
            <a:ext cx="2869324" cy="5163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82AF1EB-5B85-439C-9540-D4F478E16ACC}"/>
              </a:ext>
            </a:extLst>
          </p:cNvPr>
          <p:cNvSpPr txBox="1"/>
          <p:nvPr/>
        </p:nvSpPr>
        <p:spPr>
          <a:xfrm>
            <a:off x="6097314" y="3816354"/>
            <a:ext cx="29875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RECORDED PRESENTATION</a:t>
            </a:r>
            <a:endParaRPr lang="fr-FR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2"/>
          <p:cNvSpPr txBox="1"/>
          <p:nvPr/>
        </p:nvSpPr>
        <p:spPr>
          <a:xfrm>
            <a:off x="1085601" y="75279"/>
            <a:ext cx="6534600" cy="567300"/>
          </a:xfrm>
          <a:prstGeom prst="rect">
            <a:avLst/>
          </a:prstGeom>
          <a:noFill/>
          <a:ln>
            <a:noFill/>
          </a:ln>
          <a:effectLst>
            <a:outerShdw algn="bl" rotWithShape="0">
              <a:srgbClr val="FFFFFF">
                <a:alpha val="8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b="1" dirty="0">
                <a:solidFill>
                  <a:schemeClr val="accent2"/>
                </a:solidFill>
              </a:rPr>
              <a:t>Conclusions and perspectives</a:t>
            </a:r>
            <a:endParaRPr sz="3100" b="1" dirty="0">
              <a:solidFill>
                <a:schemeClr val="accent2"/>
              </a:solidFill>
            </a:endParaRPr>
          </a:p>
        </p:txBody>
      </p:sp>
      <p:sp>
        <p:nvSpPr>
          <p:cNvPr id="252" name="Google Shape;252;p22"/>
          <p:cNvSpPr txBox="1"/>
          <p:nvPr/>
        </p:nvSpPr>
        <p:spPr>
          <a:xfrm>
            <a:off x="211013" y="737601"/>
            <a:ext cx="8440219" cy="192533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Calibri"/>
              <a:buChar char="-"/>
            </a:pPr>
            <a:r>
              <a:rPr lang="en-US" sz="16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We developed a new </a:t>
            </a:r>
            <a:r>
              <a:rPr lang="en-US" sz="1600" b="1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Lagrangian</a:t>
            </a:r>
            <a:r>
              <a:rPr lang="en-US" sz="16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ice- Eulerian ocean coupled modelling framework </a:t>
            </a: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Calibri"/>
              <a:buChar char="-"/>
            </a:pPr>
            <a:endParaRPr lang="en-US" sz="16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Calibri"/>
              <a:buChar char="-"/>
            </a:pPr>
            <a:r>
              <a:rPr lang="en-US" sz="16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It is shown successful at reproducing large-scale sea ice patterns and fine-scale sea ice dynamics at the same time.</a:t>
            </a: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Calibri"/>
              <a:buChar char="-"/>
            </a:pPr>
            <a:endParaRPr sz="16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Calibri"/>
              <a:buChar char="-"/>
            </a:pPr>
            <a:r>
              <a:rPr lang="en-US" sz="16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Observed LKFs are well reproduced when running the coupled model at 12km horizontal resolution → no need for 1000s of cores.</a:t>
            </a:r>
            <a:endParaRPr sz="16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22"/>
          <p:cNvSpPr txBox="1">
            <a:spLocks noGrp="1"/>
          </p:cNvSpPr>
          <p:nvPr>
            <p:ph type="sldNum" idx="12"/>
          </p:nvPr>
        </p:nvSpPr>
        <p:spPr>
          <a:xfrm>
            <a:off x="8556784" y="5277612"/>
            <a:ext cx="548700" cy="437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7" name="Google Shape;74;p10">
            <a:extLst>
              <a:ext uri="{FF2B5EF4-FFF2-40B4-BE49-F238E27FC236}">
                <a16:creationId xmlns:a16="http://schemas.microsoft.com/office/drawing/2014/main" id="{CDD20289-59FF-4E2A-832D-B223815DB6EF}"/>
              </a:ext>
            </a:extLst>
          </p:cNvPr>
          <p:cNvSpPr/>
          <p:nvPr/>
        </p:nvSpPr>
        <p:spPr>
          <a:xfrm>
            <a:off x="2706921" y="5455404"/>
            <a:ext cx="40137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 dirty="0">
                <a:solidFill>
                  <a:srgbClr val="4F81BD"/>
                </a:solidFill>
                <a:latin typeface="Calibri"/>
                <a:ea typeface="Calibri"/>
                <a:cs typeface="Calibri"/>
                <a:sym typeface="Calibri"/>
              </a:rPr>
              <a:t>EGU 2021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Google Shape;262;p23">
            <a:extLst>
              <a:ext uri="{FF2B5EF4-FFF2-40B4-BE49-F238E27FC236}">
                <a16:creationId xmlns:a16="http://schemas.microsoft.com/office/drawing/2014/main" id="{043B78D2-4D13-4E63-9C4B-CF9A39E07A25}"/>
              </a:ext>
            </a:extLst>
          </p:cNvPr>
          <p:cNvSpPr txBox="1"/>
          <p:nvPr/>
        </p:nvSpPr>
        <p:spPr>
          <a:xfrm>
            <a:off x="38516" y="2757958"/>
            <a:ext cx="5189991" cy="3363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>
              <a:buClr>
                <a:schemeClr val="dk2"/>
              </a:buClr>
              <a:buSzPts val="1800"/>
            </a:pPr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Ongoing and future works:</a:t>
            </a:r>
          </a:p>
          <a:p>
            <a:pPr marL="114300">
              <a:buClr>
                <a:schemeClr val="dk2"/>
              </a:buClr>
              <a:buSzPts val="1800"/>
            </a:pPr>
            <a:endParaRPr lang="en-US" sz="1600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-"/>
            </a:pPr>
            <a:r>
              <a:rPr lang="en-US" sz="1600" dirty="0">
                <a:solidFill>
                  <a:schemeClr val="dk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Arctic sea ice mass balance (1995-2016) — </a:t>
            </a:r>
            <a:r>
              <a:rPr lang="en-US" sz="1600" b="1" dirty="0">
                <a:solidFill>
                  <a:schemeClr val="dk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How much ice grows in the leads?</a:t>
            </a:r>
          </a:p>
          <a:p>
            <a:pPr marL="11430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</a:pPr>
            <a:endParaRPr lang="en-US" sz="1600" dirty="0">
              <a:solidFill>
                <a:schemeClr val="dk2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-"/>
            </a:pPr>
            <a:r>
              <a:rPr lang="en-US" sz="1600" dirty="0">
                <a:solidFill>
                  <a:schemeClr val="dk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Arctic sea ice age evolution (1995-2016) — </a:t>
            </a:r>
            <a:r>
              <a:rPr lang="en-US" sz="1600" b="1" dirty="0">
                <a:solidFill>
                  <a:schemeClr val="dk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What is responsible of</a:t>
            </a:r>
            <a:r>
              <a:rPr lang="en-US" sz="1600" dirty="0">
                <a:solidFill>
                  <a:schemeClr val="dk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600" b="1" dirty="0">
                <a:solidFill>
                  <a:schemeClr val="dk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the multiyear sea ice cover decline?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-"/>
            </a:pPr>
            <a:endParaRPr lang="en-US" sz="1600" dirty="0">
              <a:solidFill>
                <a:schemeClr val="dk2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-"/>
            </a:pPr>
            <a:r>
              <a:rPr lang="en-US" sz="1600" dirty="0">
                <a:solidFill>
                  <a:schemeClr val="dk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Evaluate the impact of surface heterogeneity on the ocean (MEDLEY project)</a:t>
            </a:r>
            <a:r>
              <a:rPr lang="en-US" sz="1600" dirty="0">
                <a:solidFill>
                  <a:schemeClr val="dk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 impact on MLD, heat/salt content…</a:t>
            </a:r>
            <a:endParaRPr lang="en-US" sz="1600" dirty="0">
              <a:solidFill>
                <a:schemeClr val="dk2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-"/>
            </a:pPr>
            <a:endParaRPr lang="en-US" sz="1600" dirty="0">
              <a:solidFill>
                <a:schemeClr val="dk2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-"/>
            </a:pPr>
            <a:endParaRPr sz="1600" dirty="0">
              <a:solidFill>
                <a:schemeClr val="dk2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2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2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2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2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9" name="Google Shape;264;p23" title="vlc-record-2021-01-08-09h36m11s-movie_Qns_NANUK025-ILBOXE83_x264_1080px_25fps_crf20.mp4-.mp4">
            <a:hlinkClick r:id="rId3"/>
            <a:extLst>
              <a:ext uri="{FF2B5EF4-FFF2-40B4-BE49-F238E27FC236}">
                <a16:creationId xmlns:a16="http://schemas.microsoft.com/office/drawing/2014/main" id="{FBD5A953-3280-42A9-A490-778502CD3E1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9991" y="2746699"/>
            <a:ext cx="3461241" cy="28930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0" descr="Une image contenant text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9114" y="5356033"/>
            <a:ext cx="326036" cy="326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57345" y="5280810"/>
            <a:ext cx="425678" cy="379503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0"/>
          <p:cNvSpPr/>
          <p:nvPr/>
        </p:nvSpPr>
        <p:spPr>
          <a:xfrm>
            <a:off x="2706921" y="5455404"/>
            <a:ext cx="40137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 dirty="0">
                <a:solidFill>
                  <a:srgbClr val="4F81BD"/>
                </a:solidFill>
                <a:latin typeface="Calibri"/>
                <a:ea typeface="Calibri"/>
                <a:cs typeface="Calibri"/>
                <a:sym typeface="Calibri"/>
              </a:rPr>
              <a:t>EGU 2021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75" name="Google Shape;75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7773" y="5392568"/>
            <a:ext cx="278772" cy="288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10842" y="5437758"/>
            <a:ext cx="787782" cy="185695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0"/>
          <p:cNvSpPr txBox="1"/>
          <p:nvPr/>
        </p:nvSpPr>
        <p:spPr>
          <a:xfrm>
            <a:off x="775350" y="1268050"/>
            <a:ext cx="8368500" cy="28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2"/>
                </a:solidFill>
                <a:latin typeface="Calibri"/>
                <a:cs typeface="Calibri"/>
                <a:sym typeface="Calibri"/>
              </a:rPr>
              <a:t>I)  I</a:t>
            </a:r>
            <a:r>
              <a:rPr lang="en-US" sz="28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ntroduction</a:t>
            </a:r>
          </a:p>
          <a:p>
            <a:pPr marL="571500" lvl="0" indent="-571500" algn="l" rtl="0">
              <a:spcBef>
                <a:spcPts val="0"/>
              </a:spcBef>
              <a:spcAft>
                <a:spcPts val="0"/>
              </a:spcAft>
              <a:buAutoNum type="romanUcParenR"/>
            </a:pPr>
            <a:endParaRPr sz="28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II) The coupled system: how it works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III) Results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IV) Conclusions and perspectives</a:t>
            </a:r>
            <a:endParaRPr sz="25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10"/>
          <p:cNvSpPr txBox="1"/>
          <p:nvPr/>
        </p:nvSpPr>
        <p:spPr>
          <a:xfrm>
            <a:off x="1085601" y="75279"/>
            <a:ext cx="6534600" cy="567300"/>
          </a:xfrm>
          <a:prstGeom prst="rect">
            <a:avLst/>
          </a:prstGeom>
          <a:noFill/>
          <a:ln>
            <a:noFill/>
          </a:ln>
          <a:effectLst>
            <a:outerShdw algn="bl" rotWithShape="0">
              <a:srgbClr val="FFFFFF">
                <a:alpha val="8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b="1">
                <a:solidFill>
                  <a:schemeClr val="accent2"/>
                </a:solidFill>
              </a:rPr>
              <a:t>Overview</a:t>
            </a:r>
            <a:endParaRPr sz="3100" b="1">
              <a:solidFill>
                <a:schemeClr val="accent2"/>
              </a:solidFill>
            </a:endParaRPr>
          </a:p>
        </p:txBody>
      </p:sp>
      <p:sp>
        <p:nvSpPr>
          <p:cNvPr id="79" name="Google Shape;79;p10"/>
          <p:cNvSpPr txBox="1">
            <a:spLocks noGrp="1"/>
          </p:cNvSpPr>
          <p:nvPr>
            <p:ph type="sldNum" idx="12"/>
          </p:nvPr>
        </p:nvSpPr>
        <p:spPr>
          <a:xfrm>
            <a:off x="8556784" y="5277612"/>
            <a:ext cx="548700" cy="437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pic>
        <p:nvPicPr>
          <p:cNvPr id="80" name="Google Shape;80;p1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12925" y="5234338"/>
            <a:ext cx="472450" cy="47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1"/>
          <p:cNvPicPr preferRelativeResize="0"/>
          <p:nvPr/>
        </p:nvPicPr>
        <p:blipFill rotWithShape="1">
          <a:blip r:embed="rId3">
            <a:alphaModFix amt="70000"/>
          </a:blip>
          <a:srcRect l="5629" t="36612" r="1786" b="21990"/>
          <a:stretch/>
        </p:blipFill>
        <p:spPr>
          <a:xfrm>
            <a:off x="-50400" y="2909924"/>
            <a:ext cx="9194400" cy="2805076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1"/>
          <p:cNvSpPr/>
          <p:nvPr/>
        </p:nvSpPr>
        <p:spPr>
          <a:xfrm>
            <a:off x="2706921" y="5455404"/>
            <a:ext cx="40137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 dirty="0">
                <a:solidFill>
                  <a:srgbClr val="4F81BD"/>
                </a:solidFill>
                <a:latin typeface="Calibri"/>
                <a:ea typeface="Calibri"/>
                <a:cs typeface="Calibri"/>
                <a:sym typeface="Calibri"/>
              </a:rPr>
              <a:t>EGU 2021</a:t>
            </a:r>
            <a:endParaRPr dirty="0"/>
          </a:p>
        </p:txBody>
      </p:sp>
      <p:sp>
        <p:nvSpPr>
          <p:cNvPr id="88" name="Google Shape;88;p11"/>
          <p:cNvSpPr txBox="1"/>
          <p:nvPr/>
        </p:nvSpPr>
        <p:spPr>
          <a:xfrm>
            <a:off x="650631" y="75279"/>
            <a:ext cx="6969570" cy="567300"/>
          </a:xfrm>
          <a:prstGeom prst="rect">
            <a:avLst/>
          </a:prstGeom>
          <a:noFill/>
          <a:ln>
            <a:noFill/>
          </a:ln>
          <a:effectLst>
            <a:outerShdw algn="bl" rotWithShape="0">
              <a:srgbClr val="FFFFFF">
                <a:alpha val="8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b="1" dirty="0">
                <a:solidFill>
                  <a:schemeClr val="accent2"/>
                </a:solidFill>
              </a:rPr>
              <a:t>Introduction — context and problem</a:t>
            </a:r>
            <a:endParaRPr sz="3100" b="1" dirty="0">
              <a:solidFill>
                <a:schemeClr val="accent2"/>
              </a:solidFill>
            </a:endParaRPr>
          </a:p>
        </p:txBody>
      </p:sp>
      <p:sp>
        <p:nvSpPr>
          <p:cNvPr id="90" name="Google Shape;90;p11"/>
          <p:cNvSpPr txBox="1"/>
          <p:nvPr/>
        </p:nvSpPr>
        <p:spPr>
          <a:xfrm>
            <a:off x="-88916" y="1019439"/>
            <a:ext cx="9194400" cy="19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800"/>
              <a:buFont typeface="Calibri"/>
              <a:buChar char="●"/>
            </a:pPr>
            <a:r>
              <a:rPr lang="en-US" sz="1600" b="1" dirty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In polar regions, sea ice lives at the interface between the ocean and the atmosphere</a:t>
            </a:r>
            <a:endParaRPr sz="1600" b="1" dirty="0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800"/>
              <a:buFont typeface="Calibri"/>
              <a:buChar char="●"/>
            </a:pPr>
            <a:r>
              <a:rPr lang="en-US" sz="1600" b="1" dirty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Sea ice cover is highly heterogeneous </a:t>
            </a:r>
            <a:r>
              <a:rPr lang="en-US" sz="1600" dirty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→ leads and ridges through which a large part of air-sea exchange takes place </a:t>
            </a:r>
            <a:r>
              <a:rPr lang="en-US" sz="16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→ needs to be quantified!</a:t>
            </a:r>
            <a:endParaRPr sz="1600" b="1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800"/>
              <a:buFont typeface="Calibri"/>
              <a:buChar char="●"/>
            </a:pPr>
            <a:r>
              <a:rPr lang="en-US" sz="1600" b="1" dirty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Models struggle to capture the heterogeneity of the sea ice cover</a:t>
            </a:r>
            <a:r>
              <a:rPr lang="en-US" sz="1600" dirty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6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even though it could be key to capture atm-ice-ocean interactions</a:t>
            </a:r>
            <a:r>
              <a:rPr lang="en-US" sz="16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600" b="1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1"/>
          <p:cNvSpPr txBox="1"/>
          <p:nvPr/>
        </p:nvSpPr>
        <p:spPr>
          <a:xfrm>
            <a:off x="4048475" y="5056812"/>
            <a:ext cx="4339500" cy="4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Breakup event in the Beaufort Sea (Feb. 2013)</a:t>
            </a:r>
            <a:endParaRPr sz="900">
              <a:solidFill>
                <a:schemeClr val="accent2"/>
              </a:solidFill>
            </a:endParaRPr>
          </a:p>
        </p:txBody>
      </p:sp>
      <p:sp>
        <p:nvSpPr>
          <p:cNvPr id="92" name="Google Shape;92;p11"/>
          <p:cNvSpPr txBox="1">
            <a:spLocks noGrp="1"/>
          </p:cNvSpPr>
          <p:nvPr>
            <p:ph type="sldNum" idx="12"/>
          </p:nvPr>
        </p:nvSpPr>
        <p:spPr>
          <a:xfrm>
            <a:off x="8556784" y="5277612"/>
            <a:ext cx="548700" cy="437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2"/>
          <p:cNvSpPr txBox="1">
            <a:spLocks noGrp="1"/>
          </p:cNvSpPr>
          <p:nvPr>
            <p:ph type="sldNum" idx="12"/>
          </p:nvPr>
        </p:nvSpPr>
        <p:spPr>
          <a:xfrm>
            <a:off x="8556784" y="5577637"/>
            <a:ext cx="548700" cy="437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pic>
        <p:nvPicPr>
          <p:cNvPr id="100" name="Google Shape;100;p12"/>
          <p:cNvPicPr preferRelativeResize="0"/>
          <p:nvPr/>
        </p:nvPicPr>
        <p:blipFill rotWithShape="1">
          <a:blip r:embed="rId3">
            <a:alphaModFix/>
          </a:blip>
          <a:srcRect r="54042" b="52943"/>
          <a:stretch/>
        </p:blipFill>
        <p:spPr>
          <a:xfrm>
            <a:off x="0" y="1840518"/>
            <a:ext cx="2798257" cy="2825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2"/>
          <p:cNvPicPr preferRelativeResize="0"/>
          <p:nvPr/>
        </p:nvPicPr>
        <p:blipFill rotWithShape="1">
          <a:blip r:embed="rId3">
            <a:alphaModFix/>
          </a:blip>
          <a:srcRect l="54042" t="47009" b="5933"/>
          <a:stretch/>
        </p:blipFill>
        <p:spPr>
          <a:xfrm>
            <a:off x="3085648" y="1843214"/>
            <a:ext cx="2798257" cy="2825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2"/>
          <p:cNvPicPr preferRelativeResize="0"/>
          <p:nvPr/>
        </p:nvPicPr>
        <p:blipFill rotWithShape="1">
          <a:blip r:embed="rId3">
            <a:alphaModFix/>
          </a:blip>
          <a:srcRect l="6568" t="94049"/>
          <a:stretch/>
        </p:blipFill>
        <p:spPr>
          <a:xfrm>
            <a:off x="427290" y="4705023"/>
            <a:ext cx="5688720" cy="357247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2"/>
          <p:cNvSpPr txBox="1"/>
          <p:nvPr/>
        </p:nvSpPr>
        <p:spPr>
          <a:xfrm>
            <a:off x="123675" y="1098661"/>
            <a:ext cx="5495100" cy="10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Snapshot of sea ice deformation 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i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from RGPS dataset (left) and a simulation done with the sea ice model </a:t>
            </a:r>
            <a:r>
              <a:rPr lang="en-US" sz="1200" i="1" dirty="0" err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neXtSIM</a:t>
            </a:r>
            <a:r>
              <a:rPr lang="en-US" sz="1200" i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running at 10km resolution with a “classical” VP-based rheology (right). </a:t>
            </a:r>
            <a:endParaRPr sz="1200" dirty="0"/>
          </a:p>
        </p:txBody>
      </p:sp>
      <p:sp>
        <p:nvSpPr>
          <p:cNvPr id="106" name="Google Shape;106;p12"/>
          <p:cNvSpPr txBox="1"/>
          <p:nvPr/>
        </p:nvSpPr>
        <p:spPr>
          <a:xfrm>
            <a:off x="5692984" y="1568940"/>
            <a:ext cx="3412500" cy="2346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Sea ice deformation fields of VP-based models (right) look very homogeneous compared to the observation (left)</a:t>
            </a:r>
            <a:endParaRPr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 particular, Linear Kinematic Features (LKFs) are poorly reproduced if not absent</a:t>
            </a:r>
            <a:endParaRPr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This low/absence of heterogeneity is likely impacting atm—ice—ocean heat and momentum fluxes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2"/>
          <p:cNvSpPr txBox="1"/>
          <p:nvPr/>
        </p:nvSpPr>
        <p:spPr>
          <a:xfrm>
            <a:off x="1771650" y="4869095"/>
            <a:ext cx="3000000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Total deformation, 1/day</a:t>
            </a:r>
            <a:endParaRPr sz="800"/>
          </a:p>
        </p:txBody>
      </p:sp>
      <p:sp>
        <p:nvSpPr>
          <p:cNvPr id="13" name="Google Shape;74;p10">
            <a:extLst>
              <a:ext uri="{FF2B5EF4-FFF2-40B4-BE49-F238E27FC236}">
                <a16:creationId xmlns:a16="http://schemas.microsoft.com/office/drawing/2014/main" id="{3F329C17-AE18-4D5C-8080-A69D2032A015}"/>
              </a:ext>
            </a:extLst>
          </p:cNvPr>
          <p:cNvSpPr/>
          <p:nvPr/>
        </p:nvSpPr>
        <p:spPr>
          <a:xfrm>
            <a:off x="2706921" y="5235600"/>
            <a:ext cx="40137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 dirty="0">
                <a:solidFill>
                  <a:srgbClr val="4F81BD"/>
                </a:solidFill>
                <a:latin typeface="Calibri"/>
                <a:ea typeface="Calibri"/>
                <a:cs typeface="Calibri"/>
                <a:sym typeface="Calibri"/>
              </a:rPr>
              <a:t>EGU 2021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A8C092A-BC04-804A-845A-09F6FABE801A}"/>
              </a:ext>
            </a:extLst>
          </p:cNvPr>
          <p:cNvSpPr/>
          <p:nvPr/>
        </p:nvSpPr>
        <p:spPr>
          <a:xfrm>
            <a:off x="5692984" y="4057943"/>
            <a:ext cx="3230299" cy="83099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16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To quantify this impact, we need to reproduce these LKFs realistically in space and time</a:t>
            </a:r>
          </a:p>
        </p:txBody>
      </p:sp>
      <p:sp>
        <p:nvSpPr>
          <p:cNvPr id="14" name="Google Shape;88;p11">
            <a:extLst>
              <a:ext uri="{FF2B5EF4-FFF2-40B4-BE49-F238E27FC236}">
                <a16:creationId xmlns:a16="http://schemas.microsoft.com/office/drawing/2014/main" id="{BAD93BDB-CF8C-2C4F-ABDF-F69608B4A9B5}"/>
              </a:ext>
            </a:extLst>
          </p:cNvPr>
          <p:cNvSpPr txBox="1"/>
          <p:nvPr/>
        </p:nvSpPr>
        <p:spPr>
          <a:xfrm>
            <a:off x="650631" y="75279"/>
            <a:ext cx="6969570" cy="567300"/>
          </a:xfrm>
          <a:prstGeom prst="rect">
            <a:avLst/>
          </a:prstGeom>
          <a:noFill/>
          <a:ln>
            <a:noFill/>
          </a:ln>
          <a:effectLst>
            <a:outerShdw algn="bl" rotWithShape="0">
              <a:srgbClr val="FFFFFF">
                <a:alpha val="8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b="1" dirty="0">
                <a:solidFill>
                  <a:schemeClr val="accent2"/>
                </a:solidFill>
              </a:rPr>
              <a:t>Introduction — context and problem</a:t>
            </a:r>
            <a:endParaRPr sz="3100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ara">
            <a:hlinkClick r:id="" action="ppaction://media"/>
            <a:extLst>
              <a:ext uri="{FF2B5EF4-FFF2-40B4-BE49-F238E27FC236}">
                <a16:creationId xmlns:a16="http://schemas.microsoft.com/office/drawing/2014/main" id="{197BE7B9-0FED-4B3F-AB84-69E150BADF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66419" y="3392645"/>
            <a:ext cx="4147336" cy="2102130"/>
          </a:xfrm>
          <a:prstGeom prst="rect">
            <a:avLst/>
          </a:prstGeom>
        </p:spPr>
      </p:pic>
      <p:sp>
        <p:nvSpPr>
          <p:cNvPr id="117" name="Google Shape;117;p13"/>
          <p:cNvSpPr txBox="1"/>
          <p:nvPr/>
        </p:nvSpPr>
        <p:spPr>
          <a:xfrm>
            <a:off x="0" y="799857"/>
            <a:ext cx="9571500" cy="1152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There are two ways of reproducing the spatial and temporal heterogeneities of sea ice in models:</a:t>
            </a:r>
            <a:endParaRPr sz="1600" b="1" dirty="0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9250" algn="l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900"/>
              <a:buFont typeface="Calibri"/>
              <a:buAutoNum type="alphaLcParenR"/>
            </a:pPr>
            <a:r>
              <a:rPr lang="en-US" sz="1600" dirty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Increasing spatial resolution to ∼1km to get heterogeneity at 10km scale  </a:t>
            </a:r>
            <a:r>
              <a:rPr lang="en-US" sz="16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→ very costly</a:t>
            </a:r>
          </a:p>
          <a:p>
            <a:pPr marL="457200" marR="0" lvl="0" indent="-3492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alibri"/>
              <a:buAutoNum type="alphaLcParenR"/>
            </a:pPr>
            <a:r>
              <a:rPr lang="en-US" sz="16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Using a brittle rheology including a “damage propagation” mechanism       </a:t>
            </a:r>
            <a:r>
              <a:rPr lang="en-US" sz="16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→ very new</a:t>
            </a:r>
            <a:endParaRPr sz="1600" b="1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1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3"/>
          <p:cNvSpPr txBox="1"/>
          <p:nvPr/>
        </p:nvSpPr>
        <p:spPr>
          <a:xfrm>
            <a:off x="38420" y="1636624"/>
            <a:ext cx="9067064" cy="106257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We chose the second approach as we:</a:t>
            </a:r>
            <a:endParaRPr sz="16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-"/>
            </a:pPr>
            <a:r>
              <a:rPr lang="en-US" sz="16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are excited to try something new</a:t>
            </a:r>
            <a:endParaRPr sz="16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-"/>
            </a:pPr>
            <a:r>
              <a:rPr lang="en-US" sz="16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have a sea ice model with “damage propagation” available (it is called </a:t>
            </a:r>
            <a:r>
              <a:rPr lang="en-US" sz="1600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neXtSIM</a:t>
            </a:r>
            <a:r>
              <a:rPr lang="en-US" sz="16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-"/>
            </a:pPr>
            <a:endParaRPr sz="16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13"/>
          <p:cNvSpPr txBox="1">
            <a:spLocks noGrp="1"/>
          </p:cNvSpPr>
          <p:nvPr>
            <p:ph type="sldNum" idx="12"/>
          </p:nvPr>
        </p:nvSpPr>
        <p:spPr>
          <a:xfrm>
            <a:off x="8556784" y="5277612"/>
            <a:ext cx="548700" cy="437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8" name="Google Shape;74;p10">
            <a:extLst>
              <a:ext uri="{FF2B5EF4-FFF2-40B4-BE49-F238E27FC236}">
                <a16:creationId xmlns:a16="http://schemas.microsoft.com/office/drawing/2014/main" id="{23293BA6-FE78-433E-B91E-DE434610E7D5}"/>
              </a:ext>
            </a:extLst>
          </p:cNvPr>
          <p:cNvSpPr/>
          <p:nvPr/>
        </p:nvSpPr>
        <p:spPr>
          <a:xfrm>
            <a:off x="2706921" y="5455404"/>
            <a:ext cx="40137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 dirty="0">
                <a:solidFill>
                  <a:srgbClr val="4F81BD"/>
                </a:solidFill>
                <a:latin typeface="Calibri"/>
                <a:ea typeface="Calibri"/>
                <a:cs typeface="Calibri"/>
                <a:sym typeface="Calibri"/>
              </a:rPr>
              <a:t>EGU 2021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0" name="Group 133">
            <a:extLst>
              <a:ext uri="{FF2B5EF4-FFF2-40B4-BE49-F238E27FC236}">
                <a16:creationId xmlns:a16="http://schemas.microsoft.com/office/drawing/2014/main" id="{4D058498-4F41-432D-8104-A70C61A83C84}"/>
              </a:ext>
            </a:extLst>
          </p:cNvPr>
          <p:cNvGrpSpPr/>
          <p:nvPr/>
        </p:nvGrpSpPr>
        <p:grpSpPr>
          <a:xfrm>
            <a:off x="3461565" y="3386411"/>
            <a:ext cx="5285026" cy="2121747"/>
            <a:chOff x="487286" y="1269820"/>
            <a:chExt cx="6204869" cy="2290856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7901AF5A-C3EB-4737-A5B2-C0BD22BAF9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31" t="16229" r="6513" b="16319"/>
            <a:stretch/>
          </p:blipFill>
          <p:spPr bwMode="auto">
            <a:xfrm>
              <a:off x="5476069" y="1269820"/>
              <a:ext cx="1184341" cy="934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5">
              <a:extLst>
                <a:ext uri="{FF2B5EF4-FFF2-40B4-BE49-F238E27FC236}">
                  <a16:creationId xmlns:a16="http://schemas.microsoft.com/office/drawing/2014/main" id="{EADA7C63-7C70-4728-BD66-D40812AEBB76}"/>
                </a:ext>
              </a:extLst>
            </p:cNvPr>
            <p:cNvPicPr/>
            <p:nvPr/>
          </p:nvPicPr>
          <p:blipFill>
            <a:blip r:embed="rId7"/>
            <a:srcRect l="275349" t="433011" r="230563" b="447211"/>
            <a:stretch>
              <a:fillRect/>
            </a:stretch>
          </p:blipFill>
          <p:spPr>
            <a:xfrm>
              <a:off x="5476069" y="1269821"/>
              <a:ext cx="1159711" cy="934247"/>
            </a:xfrm>
            <a:prstGeom prst="rect">
              <a:avLst/>
            </a:prstGeom>
            <a:ln w="9360">
              <a:solidFill>
                <a:srgbClr val="7F7F7F"/>
              </a:solidFill>
              <a:miter/>
            </a:ln>
          </p:spPr>
        </p:pic>
        <p:sp>
          <p:nvSpPr>
            <p:cNvPr id="14" name="Line 3">
              <a:extLst>
                <a:ext uri="{FF2B5EF4-FFF2-40B4-BE49-F238E27FC236}">
                  <a16:creationId xmlns:a16="http://schemas.microsoft.com/office/drawing/2014/main" id="{94BF1CB7-220A-45A9-A411-5C2B8A11661A}"/>
                </a:ext>
              </a:extLst>
            </p:cNvPr>
            <p:cNvSpPr/>
            <p:nvPr/>
          </p:nvSpPr>
          <p:spPr>
            <a:xfrm flipH="1" flipV="1">
              <a:off x="503913" y="1299793"/>
              <a:ext cx="5933386" cy="253909"/>
            </a:xfrm>
            <a:prstGeom prst="line">
              <a:avLst/>
            </a:prstGeom>
            <a:ln w="12600">
              <a:solidFill>
                <a:srgbClr val="808080"/>
              </a:solidFill>
              <a:custDash>
                <a:ds d="105000" sp="35000"/>
              </a:custDash>
              <a:round/>
            </a:ln>
          </p:spPr>
        </p:sp>
        <p:sp>
          <p:nvSpPr>
            <p:cNvPr id="15" name="Line 4">
              <a:extLst>
                <a:ext uri="{FF2B5EF4-FFF2-40B4-BE49-F238E27FC236}">
                  <a16:creationId xmlns:a16="http://schemas.microsoft.com/office/drawing/2014/main" id="{ECF4AF00-173F-49A2-85B7-839CFB216AFC}"/>
                </a:ext>
              </a:extLst>
            </p:cNvPr>
            <p:cNvSpPr/>
            <p:nvPr/>
          </p:nvSpPr>
          <p:spPr>
            <a:xfrm flipH="1">
              <a:off x="5357085" y="1712333"/>
              <a:ext cx="1216086" cy="1833892"/>
            </a:xfrm>
            <a:prstGeom prst="line">
              <a:avLst/>
            </a:prstGeom>
            <a:ln w="12600">
              <a:solidFill>
                <a:srgbClr val="808080"/>
              </a:solidFill>
              <a:custDash>
                <a:ds d="105000" sp="35000"/>
              </a:custDash>
              <a:round/>
            </a:ln>
          </p:spPr>
        </p:sp>
        <p:sp>
          <p:nvSpPr>
            <p:cNvPr id="16" name="CustomShape 5">
              <a:extLst>
                <a:ext uri="{FF2B5EF4-FFF2-40B4-BE49-F238E27FC236}">
                  <a16:creationId xmlns:a16="http://schemas.microsoft.com/office/drawing/2014/main" id="{8B46BC8D-005D-4386-A8A7-B011A674B53B}"/>
                </a:ext>
              </a:extLst>
            </p:cNvPr>
            <p:cNvSpPr/>
            <p:nvPr/>
          </p:nvSpPr>
          <p:spPr>
            <a:xfrm>
              <a:off x="487286" y="1269821"/>
              <a:ext cx="2419442" cy="2276405"/>
            </a:xfrm>
            <a:prstGeom prst="rect">
              <a:avLst/>
            </a:prstGeom>
            <a:noFill/>
            <a:ln w="50760">
              <a:solidFill>
                <a:srgbClr val="FF0000"/>
              </a:solidFill>
              <a:round/>
            </a:ln>
          </p:spPr>
        </p:sp>
        <p:sp>
          <p:nvSpPr>
            <p:cNvPr id="17" name="CustomShape 6">
              <a:extLst>
                <a:ext uri="{FF2B5EF4-FFF2-40B4-BE49-F238E27FC236}">
                  <a16:creationId xmlns:a16="http://schemas.microsoft.com/office/drawing/2014/main" id="{9BB665BC-5254-4E5A-81F4-10B3DC80F86E}"/>
                </a:ext>
              </a:extLst>
            </p:cNvPr>
            <p:cNvSpPr/>
            <p:nvPr/>
          </p:nvSpPr>
          <p:spPr>
            <a:xfrm>
              <a:off x="2949853" y="1269821"/>
              <a:ext cx="2418143" cy="2276405"/>
            </a:xfrm>
            <a:prstGeom prst="rect">
              <a:avLst/>
            </a:prstGeom>
            <a:noFill/>
            <a:ln w="50760">
              <a:solidFill>
                <a:srgbClr val="FF0000"/>
              </a:solidFill>
              <a:round/>
            </a:ln>
          </p:spPr>
        </p:sp>
        <p:sp>
          <p:nvSpPr>
            <p:cNvPr id="18" name="CustomShape 7">
              <a:extLst>
                <a:ext uri="{FF2B5EF4-FFF2-40B4-BE49-F238E27FC236}">
                  <a16:creationId xmlns:a16="http://schemas.microsoft.com/office/drawing/2014/main" id="{369D874F-51F6-4715-A309-FFA59973E900}"/>
                </a:ext>
              </a:extLst>
            </p:cNvPr>
            <p:cNvSpPr/>
            <p:nvPr/>
          </p:nvSpPr>
          <p:spPr>
            <a:xfrm>
              <a:off x="6437299" y="1571489"/>
              <a:ext cx="135611" cy="123055"/>
            </a:xfrm>
            <a:prstGeom prst="rect">
              <a:avLst/>
            </a:prstGeom>
            <a:noFill/>
            <a:ln w="12600">
              <a:solidFill>
                <a:srgbClr val="FF0000"/>
              </a:solidFill>
              <a:round/>
            </a:ln>
          </p:spPr>
        </p:sp>
        <p:sp>
          <p:nvSpPr>
            <p:cNvPr id="19" name="CustomShape 8">
              <a:extLst>
                <a:ext uri="{FF2B5EF4-FFF2-40B4-BE49-F238E27FC236}">
                  <a16:creationId xmlns:a16="http://schemas.microsoft.com/office/drawing/2014/main" id="{3C052FFB-EDAE-45FE-8737-16807B0CCAE5}"/>
                </a:ext>
              </a:extLst>
            </p:cNvPr>
            <p:cNvSpPr/>
            <p:nvPr/>
          </p:nvSpPr>
          <p:spPr>
            <a:xfrm>
              <a:off x="5476069" y="2505980"/>
              <a:ext cx="1216086" cy="1054696"/>
            </a:xfrm>
            <a:prstGeom prst="rect">
              <a:avLst/>
            </a:prstGeom>
            <a:solidFill>
              <a:srgbClr val="FFFFFF"/>
            </a:solidFill>
            <a:ln w="25560">
              <a:solidFill>
                <a:srgbClr val="000000"/>
              </a:solidFill>
              <a:round/>
            </a:ln>
          </p:spPr>
          <p:txBody>
            <a:bodyPr lIns="90000" tIns="45000" rIns="90000" bIns="45000"/>
            <a:lstStyle/>
            <a:p>
              <a:pPr>
                <a:lnSpc>
                  <a:spcPct val="115000"/>
                </a:lnSpc>
              </a:pPr>
              <a:r>
                <a:rPr lang="en-GB" sz="800" dirty="0">
                  <a:solidFill>
                    <a:srgbClr val="595959"/>
                  </a:solidFill>
                  <a:latin typeface="Arial"/>
                </a:rPr>
                <a:t>Adaptive remeshing</a:t>
              </a:r>
              <a:endParaRPr sz="1000" dirty="0"/>
            </a:p>
            <a:p>
              <a:pPr>
                <a:lnSpc>
                  <a:spcPct val="115000"/>
                </a:lnSpc>
              </a:pPr>
              <a:r>
                <a:rPr lang="en-GB" sz="800" dirty="0">
                  <a:solidFill>
                    <a:srgbClr val="595959"/>
                  </a:solidFill>
                  <a:latin typeface="Arial"/>
                </a:rPr>
                <a:t>Less numerical diffusion</a:t>
              </a:r>
              <a:endParaRPr sz="1000" dirty="0"/>
            </a:p>
            <a:p>
              <a:pPr>
                <a:lnSpc>
                  <a:spcPct val="115000"/>
                </a:lnSpc>
              </a:pPr>
              <a:r>
                <a:rPr lang="en-GB" sz="800" dirty="0">
                  <a:solidFill>
                    <a:srgbClr val="595959"/>
                  </a:solidFill>
                  <a:latin typeface="Arial"/>
                </a:rPr>
                <a:t>Better localisation</a:t>
              </a:r>
              <a:endParaRPr sz="1000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AD4A0CD-70EF-4AB0-9F22-A1A5930946B4}"/>
                </a:ext>
              </a:extLst>
            </p:cNvPr>
            <p:cNvSpPr/>
            <p:nvPr/>
          </p:nvSpPr>
          <p:spPr>
            <a:xfrm>
              <a:off x="3475944" y="2953375"/>
              <a:ext cx="171438" cy="2499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NO" b="0" i="0" u="none" strike="noStrike">
                  <a:solidFill>
                    <a:srgbClr val="000000"/>
                  </a:solidFill>
                  <a:effectLst/>
                  <a:latin typeface="-webkit-standard"/>
                </a:rPr>
                <a:t> </a:t>
              </a:r>
              <a:endParaRPr lang="en-US"/>
            </a:p>
          </p:txBody>
        </p: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750B97D9-8185-47B2-AE3A-CB3265F7297F}"/>
              </a:ext>
            </a:extLst>
          </p:cNvPr>
          <p:cNvSpPr txBox="1"/>
          <p:nvPr/>
        </p:nvSpPr>
        <p:spPr>
          <a:xfrm>
            <a:off x="38420" y="2745863"/>
            <a:ext cx="9067064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 err="1">
                <a:solidFill>
                  <a:schemeClr val="bg2"/>
                </a:solidFill>
                <a:latin typeface="Calibri"/>
                <a:cs typeface="Calibri"/>
                <a:sym typeface="Calibri"/>
              </a:rPr>
              <a:t>We</a:t>
            </a:r>
            <a:r>
              <a:rPr lang="fr-FR" sz="1600" b="1" dirty="0">
                <a:solidFill>
                  <a:schemeClr val="bg2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fr-FR" sz="1600" b="1" dirty="0" err="1">
                <a:solidFill>
                  <a:schemeClr val="bg2"/>
                </a:solidFill>
                <a:latin typeface="Calibri"/>
                <a:cs typeface="Calibri"/>
                <a:sym typeface="Calibri"/>
              </a:rPr>
              <a:t>want</a:t>
            </a:r>
            <a:r>
              <a:rPr lang="fr-FR" sz="1600" b="1" dirty="0">
                <a:solidFill>
                  <a:schemeClr val="bg2"/>
                </a:solidFill>
                <a:latin typeface="Calibri"/>
                <a:cs typeface="Calibri"/>
                <a:sym typeface="Calibri"/>
              </a:rPr>
              <a:t> to </a:t>
            </a:r>
            <a:r>
              <a:rPr lang="fr-FR" sz="1600" b="1" dirty="0" err="1">
                <a:solidFill>
                  <a:schemeClr val="bg2"/>
                </a:solidFill>
                <a:latin typeface="Calibri"/>
                <a:cs typeface="Calibri"/>
                <a:sym typeface="Calibri"/>
              </a:rPr>
              <a:t>investigate</a:t>
            </a:r>
            <a:r>
              <a:rPr lang="fr-FR" sz="1600" b="1" dirty="0">
                <a:solidFill>
                  <a:schemeClr val="bg2"/>
                </a:solidFill>
                <a:latin typeface="Calibri"/>
                <a:cs typeface="Calibri"/>
                <a:sym typeface="Calibri"/>
              </a:rPr>
              <a:t> the impact of </a:t>
            </a:r>
            <a:r>
              <a:rPr lang="fr-FR" sz="1600" b="1" dirty="0" err="1">
                <a:solidFill>
                  <a:schemeClr val="bg2"/>
                </a:solidFill>
                <a:latin typeface="Calibri"/>
                <a:cs typeface="Calibri"/>
                <a:sym typeface="Calibri"/>
              </a:rPr>
              <a:t>sea</a:t>
            </a:r>
            <a:r>
              <a:rPr lang="fr-FR" sz="1600" b="1" dirty="0">
                <a:solidFill>
                  <a:schemeClr val="bg2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fr-FR" sz="1600" b="1" dirty="0" err="1">
                <a:solidFill>
                  <a:schemeClr val="bg2"/>
                </a:solidFill>
                <a:latin typeface="Calibri"/>
                <a:cs typeface="Calibri"/>
                <a:sym typeface="Calibri"/>
              </a:rPr>
              <a:t>ice</a:t>
            </a:r>
            <a:r>
              <a:rPr lang="fr-FR" sz="1600" b="1" dirty="0">
                <a:solidFill>
                  <a:schemeClr val="bg2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fr-FR" sz="1600" b="1" dirty="0" err="1">
                <a:solidFill>
                  <a:schemeClr val="bg2"/>
                </a:solidFill>
                <a:latin typeface="Calibri"/>
                <a:cs typeface="Calibri"/>
                <a:sym typeface="Calibri"/>
              </a:rPr>
              <a:t>cover</a:t>
            </a:r>
            <a:r>
              <a:rPr lang="fr-FR" sz="1600" b="1" dirty="0">
                <a:solidFill>
                  <a:schemeClr val="bg2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fr-FR" sz="1600" b="1" dirty="0" err="1">
                <a:solidFill>
                  <a:schemeClr val="bg2"/>
                </a:solidFill>
                <a:latin typeface="Calibri"/>
                <a:cs typeface="Calibri"/>
                <a:sym typeface="Calibri"/>
              </a:rPr>
              <a:t>heterogenity</a:t>
            </a:r>
            <a:r>
              <a:rPr lang="fr-FR" sz="1600" b="1" dirty="0">
                <a:solidFill>
                  <a:schemeClr val="bg2"/>
                </a:solidFill>
                <a:latin typeface="Calibri"/>
                <a:cs typeface="Calibri"/>
                <a:sym typeface="Calibri"/>
              </a:rPr>
              <a:t> on the </a:t>
            </a:r>
            <a:r>
              <a:rPr lang="fr-FR" sz="1600" b="1" dirty="0" err="1">
                <a:solidFill>
                  <a:schemeClr val="bg2"/>
                </a:solidFill>
                <a:latin typeface="Calibri"/>
                <a:cs typeface="Calibri"/>
                <a:sym typeface="Calibri"/>
              </a:rPr>
              <a:t>ocean</a:t>
            </a:r>
            <a:endParaRPr lang="fr-FR" sz="1600" b="1" dirty="0">
              <a:solidFill>
                <a:schemeClr val="bg2"/>
              </a:solidFill>
              <a:latin typeface="Calibri"/>
              <a:cs typeface="Calibri"/>
              <a:sym typeface="Calibri"/>
            </a:endParaRPr>
          </a:p>
          <a:p>
            <a:r>
              <a:rPr lang="fr-FR" sz="1600" b="1" dirty="0">
                <a:solidFill>
                  <a:schemeClr val="bg2"/>
                </a:solidFill>
                <a:latin typeface="Calibri"/>
                <a:cs typeface="Calibri"/>
                <a:sym typeface="Wingdings" panose="05000000000000000000" pitchFamily="2" charset="2"/>
              </a:rPr>
              <a:t> </a:t>
            </a:r>
            <a:r>
              <a:rPr lang="fr-FR" sz="1600" b="1" dirty="0" err="1">
                <a:solidFill>
                  <a:schemeClr val="bg2"/>
                </a:solidFill>
                <a:latin typeface="Calibri"/>
                <a:cs typeface="Calibri"/>
                <a:sym typeface="Wingdings" panose="05000000000000000000" pitchFamily="2" charset="2"/>
              </a:rPr>
              <a:t>Need</a:t>
            </a:r>
            <a:r>
              <a:rPr lang="fr-FR" sz="1600" b="1" dirty="0">
                <a:solidFill>
                  <a:schemeClr val="bg2"/>
                </a:solidFill>
                <a:latin typeface="Calibri"/>
                <a:cs typeface="Calibri"/>
                <a:sym typeface="Wingdings" panose="05000000000000000000" pitchFamily="2" charset="2"/>
              </a:rPr>
              <a:t> </a:t>
            </a:r>
            <a:r>
              <a:rPr lang="fr-FR" sz="1600" b="1" dirty="0" err="1">
                <a:solidFill>
                  <a:schemeClr val="bg2"/>
                </a:solidFill>
                <a:latin typeface="Calibri"/>
                <a:cs typeface="Calibri"/>
                <a:sym typeface="Wingdings" panose="05000000000000000000" pitchFamily="2" charset="2"/>
              </a:rPr>
              <a:t>coupling</a:t>
            </a:r>
            <a:r>
              <a:rPr lang="fr-FR" sz="1600" b="1" dirty="0">
                <a:solidFill>
                  <a:schemeClr val="bg2"/>
                </a:solidFill>
                <a:latin typeface="Calibri"/>
                <a:cs typeface="Calibri"/>
                <a:sym typeface="Wingdings" panose="05000000000000000000" pitchFamily="2" charset="2"/>
              </a:rPr>
              <a:t> to an </a:t>
            </a:r>
            <a:r>
              <a:rPr lang="fr-FR" sz="1600" b="1" dirty="0" err="1">
                <a:solidFill>
                  <a:schemeClr val="bg2"/>
                </a:solidFill>
                <a:latin typeface="Calibri"/>
                <a:cs typeface="Calibri"/>
                <a:sym typeface="Wingdings" panose="05000000000000000000" pitchFamily="2" charset="2"/>
              </a:rPr>
              <a:t>ocean</a:t>
            </a:r>
            <a:r>
              <a:rPr lang="fr-FR" sz="1600" b="1" dirty="0">
                <a:solidFill>
                  <a:schemeClr val="bg2"/>
                </a:solidFill>
                <a:latin typeface="Calibri"/>
                <a:cs typeface="Calibri"/>
                <a:sym typeface="Wingdings" panose="05000000000000000000" pitchFamily="2" charset="2"/>
              </a:rPr>
              <a:t> model</a:t>
            </a:r>
            <a:endParaRPr lang="fr-FR" sz="1600" b="1" dirty="0">
              <a:solidFill>
                <a:schemeClr val="bg2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0EE8C967-BAF7-4F41-B48C-CA20C870EE02}"/>
              </a:ext>
            </a:extLst>
          </p:cNvPr>
          <p:cNvSpPr txBox="1"/>
          <p:nvPr/>
        </p:nvSpPr>
        <p:spPr>
          <a:xfrm>
            <a:off x="141890" y="3646566"/>
            <a:ext cx="350782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chemeClr val="dk2"/>
                </a:solidFill>
                <a:latin typeface="Calibri"/>
                <a:cs typeface="Calibri"/>
                <a:sym typeface="Calibri"/>
              </a:rPr>
              <a:t>Important  note:</a:t>
            </a:r>
          </a:p>
          <a:p>
            <a:r>
              <a:rPr lang="fr-FR" dirty="0" err="1">
                <a:solidFill>
                  <a:schemeClr val="dk2"/>
                </a:solidFill>
                <a:latin typeface="Calibri"/>
                <a:cs typeface="Calibri"/>
                <a:sym typeface="Calibri"/>
              </a:rPr>
              <a:t>neXtSIM</a:t>
            </a:r>
            <a:r>
              <a:rPr lang="fr-FR" dirty="0">
                <a:solidFill>
                  <a:schemeClr val="dk2"/>
                </a:solidFill>
                <a:latin typeface="Calibri"/>
                <a:cs typeface="Calibri"/>
                <a:sym typeface="Calibri"/>
              </a:rPr>
              <a:t> uses a </a:t>
            </a:r>
            <a:r>
              <a:rPr lang="fr-FR" dirty="0" err="1">
                <a:solidFill>
                  <a:schemeClr val="dk2"/>
                </a:solidFill>
                <a:latin typeface="Calibri"/>
                <a:cs typeface="Calibri"/>
                <a:sym typeface="Calibri"/>
              </a:rPr>
              <a:t>Lagrangian</a:t>
            </a:r>
            <a:r>
              <a:rPr lang="fr-FR" dirty="0">
                <a:solidFill>
                  <a:schemeClr val="dk2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fr-FR" dirty="0" err="1">
                <a:solidFill>
                  <a:schemeClr val="dk2"/>
                </a:solidFill>
                <a:latin typeface="Calibri"/>
                <a:cs typeface="Calibri"/>
                <a:sym typeface="Calibri"/>
              </a:rPr>
              <a:t>moving</a:t>
            </a:r>
            <a:r>
              <a:rPr lang="fr-FR" dirty="0">
                <a:solidFill>
                  <a:schemeClr val="dk2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fr-FR" dirty="0" err="1">
                <a:solidFill>
                  <a:schemeClr val="dk2"/>
                </a:solidFill>
                <a:latin typeface="Calibri"/>
                <a:cs typeface="Calibri"/>
                <a:sym typeface="Calibri"/>
              </a:rPr>
              <a:t>mesh</a:t>
            </a:r>
            <a:endParaRPr lang="fr-FR" dirty="0"/>
          </a:p>
        </p:txBody>
      </p:sp>
      <p:sp>
        <p:nvSpPr>
          <p:cNvPr id="27" name="Google Shape;186;p18">
            <a:extLst>
              <a:ext uri="{FF2B5EF4-FFF2-40B4-BE49-F238E27FC236}">
                <a16:creationId xmlns:a16="http://schemas.microsoft.com/office/drawing/2014/main" id="{36980CF3-4ADE-46B0-9433-624E4A756DC9}"/>
              </a:ext>
            </a:extLst>
          </p:cNvPr>
          <p:cNvSpPr txBox="1"/>
          <p:nvPr/>
        </p:nvSpPr>
        <p:spPr>
          <a:xfrm>
            <a:off x="1486992" y="4304913"/>
            <a:ext cx="1865820" cy="855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Illustration of mesh adaptation during the simulation of a sea ice breakup event near the Kara gate (video)</a:t>
            </a:r>
            <a:endParaRPr i="1" dirty="0">
              <a:solidFill>
                <a:schemeClr val="dk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F4046E-9ACE-C647-882F-B174E73EF6B1}"/>
              </a:ext>
            </a:extLst>
          </p:cNvPr>
          <p:cNvSpPr txBox="1"/>
          <p:nvPr/>
        </p:nvSpPr>
        <p:spPr>
          <a:xfrm>
            <a:off x="6648362" y="5493760"/>
            <a:ext cx="9973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/>
              <a:t>C</a:t>
            </a:r>
            <a:r>
              <a:rPr lang="en-FR" sz="800" dirty="0"/>
              <a:t>redit: P. Rampal</a:t>
            </a:r>
          </a:p>
        </p:txBody>
      </p:sp>
      <p:sp>
        <p:nvSpPr>
          <p:cNvPr id="23" name="Google Shape;88;p11">
            <a:extLst>
              <a:ext uri="{FF2B5EF4-FFF2-40B4-BE49-F238E27FC236}">
                <a16:creationId xmlns:a16="http://schemas.microsoft.com/office/drawing/2014/main" id="{9D219D5D-D7B5-564E-B7BE-2EB7630E27B1}"/>
              </a:ext>
            </a:extLst>
          </p:cNvPr>
          <p:cNvSpPr txBox="1"/>
          <p:nvPr/>
        </p:nvSpPr>
        <p:spPr>
          <a:xfrm>
            <a:off x="650631" y="75279"/>
            <a:ext cx="6969570" cy="567300"/>
          </a:xfrm>
          <a:prstGeom prst="rect">
            <a:avLst/>
          </a:prstGeom>
          <a:noFill/>
          <a:ln>
            <a:noFill/>
          </a:ln>
          <a:effectLst>
            <a:outerShdw algn="bl" rotWithShape="0">
              <a:srgbClr val="FFFFFF">
                <a:alpha val="8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b="1" dirty="0">
                <a:solidFill>
                  <a:schemeClr val="accent2"/>
                </a:solidFill>
              </a:rPr>
              <a:t>Introduction — context and problem</a:t>
            </a:r>
            <a:endParaRPr sz="3100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4"/>
          <p:cNvSpPr txBox="1"/>
          <p:nvPr/>
        </p:nvSpPr>
        <p:spPr>
          <a:xfrm>
            <a:off x="1085601" y="75279"/>
            <a:ext cx="6534600" cy="567300"/>
          </a:xfrm>
          <a:prstGeom prst="rect">
            <a:avLst/>
          </a:prstGeom>
          <a:noFill/>
          <a:ln>
            <a:noFill/>
          </a:ln>
          <a:effectLst>
            <a:outerShdw algn="bl" rotWithShape="0">
              <a:srgbClr val="FFFFFF">
                <a:alpha val="8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b="1" dirty="0">
                <a:solidFill>
                  <a:schemeClr val="accent2"/>
                </a:solidFill>
              </a:rPr>
              <a:t>The coupled system</a:t>
            </a:r>
            <a:endParaRPr sz="3100" b="1" dirty="0">
              <a:solidFill>
                <a:schemeClr val="accent2"/>
              </a:solidFill>
            </a:endParaRPr>
          </a:p>
        </p:txBody>
      </p:sp>
      <p:sp>
        <p:nvSpPr>
          <p:cNvPr id="127" name="Google Shape;127;p14"/>
          <p:cNvSpPr txBox="1"/>
          <p:nvPr/>
        </p:nvSpPr>
        <p:spPr>
          <a:xfrm>
            <a:off x="171025" y="1775955"/>
            <a:ext cx="3419100" cy="3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What we started from:</a:t>
            </a:r>
            <a:endParaRPr sz="1800" b="1" dirty="0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14"/>
          <p:cNvSpPr txBox="1"/>
          <p:nvPr/>
        </p:nvSpPr>
        <p:spPr>
          <a:xfrm>
            <a:off x="171024" y="2131955"/>
            <a:ext cx="4310551" cy="38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 u="sng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neXtSIM</a:t>
            </a:r>
            <a:endParaRPr sz="1600" i="1" u="sng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Main characteristics:</a:t>
            </a:r>
            <a:endParaRPr sz="16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0795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</a:pPr>
            <a:r>
              <a:rPr lang="en-US" sz="16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-     New brittle rheology (BBM)</a:t>
            </a:r>
            <a:endParaRPr sz="16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0795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</a:pPr>
            <a:r>
              <a:rPr lang="en-US" sz="16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-     </a:t>
            </a:r>
            <a:r>
              <a:rPr lang="en-US" sz="1600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Lagrangian</a:t>
            </a:r>
            <a:r>
              <a:rPr lang="en-US" sz="16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moving mesh</a:t>
            </a: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alibri"/>
              <a:buChar char="-"/>
            </a:pPr>
            <a:endParaRPr sz="16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Used to:</a:t>
            </a:r>
            <a:endParaRPr sz="16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alibri"/>
              <a:buChar char="-"/>
            </a:pPr>
            <a:r>
              <a:rPr lang="en-US" sz="16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Study small-scale sea ice dynamics</a:t>
            </a:r>
            <a:endParaRPr sz="16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alibri"/>
              <a:buChar char="-"/>
            </a:pPr>
            <a:r>
              <a:rPr lang="en-US" sz="16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Do short term forecasts/yearly runs</a:t>
            </a: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alibri"/>
              <a:buChar char="-"/>
            </a:pPr>
            <a:endParaRPr sz="16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Will need to:</a:t>
            </a:r>
            <a:endParaRPr sz="16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alibri"/>
              <a:buChar char="-"/>
            </a:pPr>
            <a:r>
              <a:rPr lang="en-US" sz="16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Be coupled to an ocean model</a:t>
            </a:r>
            <a:endParaRPr sz="16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alibri"/>
              <a:buChar char="-"/>
            </a:pPr>
            <a:r>
              <a:rPr lang="en-US" sz="16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Be run over decadal time scales, for a  reasonable computation cost</a:t>
            </a:r>
            <a:endParaRPr sz="16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14"/>
          <p:cNvSpPr txBox="1"/>
          <p:nvPr/>
        </p:nvSpPr>
        <p:spPr>
          <a:xfrm>
            <a:off x="4572000" y="2131955"/>
            <a:ext cx="4588400" cy="32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 u="sng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NEMO → CREG025</a:t>
            </a:r>
            <a:endParaRPr sz="1600" i="1" u="sng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Main characteristics:</a:t>
            </a:r>
            <a:endParaRPr sz="16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alibri"/>
              <a:buChar char="-"/>
            </a:pPr>
            <a:r>
              <a:rPr lang="en-US" sz="16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NEMO-OPA v3.6, normally runs with LIM3</a:t>
            </a: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alibri"/>
              <a:buChar char="-"/>
            </a:pPr>
            <a:r>
              <a:rPr lang="en-US" sz="16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Already used many times</a:t>
            </a: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alibri"/>
              <a:buChar char="-"/>
            </a:pPr>
            <a:endParaRPr sz="16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Used to:</a:t>
            </a:r>
            <a:endParaRPr sz="16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alibri"/>
              <a:buChar char="-"/>
            </a:pPr>
            <a:r>
              <a:rPr lang="en-US" sz="16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Study the evolution of ocean properties in the Arctic</a:t>
            </a: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alibri"/>
              <a:buChar char="-"/>
            </a:pPr>
            <a:endParaRPr sz="16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Will need to:</a:t>
            </a:r>
            <a:endParaRPr sz="16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alibri"/>
              <a:buChar char="-"/>
            </a:pPr>
            <a:r>
              <a:rPr lang="en-US" sz="16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Run with </a:t>
            </a:r>
            <a:r>
              <a:rPr lang="en-US" sz="1600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neXtSIM</a:t>
            </a:r>
            <a:endParaRPr sz="16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i="1" u="sng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14"/>
          <p:cNvSpPr txBox="1"/>
          <p:nvPr/>
        </p:nvSpPr>
        <p:spPr>
          <a:xfrm>
            <a:off x="-275700" y="789117"/>
            <a:ext cx="9419700" cy="8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Can we get an ice-ocean coupled model that successfully reproduces sea ice dynamics from the native resolution of the mesh grid to the e.g. Arctic basin scale?</a:t>
            </a:r>
            <a:endParaRPr sz="20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14"/>
          <p:cNvSpPr txBox="1">
            <a:spLocks noGrp="1"/>
          </p:cNvSpPr>
          <p:nvPr>
            <p:ph type="sldNum" idx="12"/>
          </p:nvPr>
        </p:nvSpPr>
        <p:spPr>
          <a:xfrm>
            <a:off x="8556784" y="5277612"/>
            <a:ext cx="548700" cy="437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9" name="Google Shape;74;p10">
            <a:extLst>
              <a:ext uri="{FF2B5EF4-FFF2-40B4-BE49-F238E27FC236}">
                <a16:creationId xmlns:a16="http://schemas.microsoft.com/office/drawing/2014/main" id="{F020FF43-D13C-452E-9A18-5E46675AF9F5}"/>
              </a:ext>
            </a:extLst>
          </p:cNvPr>
          <p:cNvSpPr/>
          <p:nvPr/>
        </p:nvSpPr>
        <p:spPr>
          <a:xfrm>
            <a:off x="2706921" y="5455404"/>
            <a:ext cx="40137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 dirty="0">
                <a:solidFill>
                  <a:srgbClr val="4F81BD"/>
                </a:solidFill>
                <a:latin typeface="Calibri"/>
                <a:ea typeface="Calibri"/>
                <a:cs typeface="Calibri"/>
                <a:sym typeface="Calibri"/>
              </a:rPr>
              <a:t>EGU 2021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396DE3C9-825C-4A43-8C19-92922955C9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723" y="1410959"/>
            <a:ext cx="6409774" cy="3758478"/>
          </a:xfrm>
          <a:prstGeom prst="rect">
            <a:avLst/>
          </a:prstGeom>
        </p:spPr>
      </p:pic>
      <p:sp>
        <p:nvSpPr>
          <p:cNvPr id="138" name="Google Shape;138;p15"/>
          <p:cNvSpPr txBox="1"/>
          <p:nvPr/>
        </p:nvSpPr>
        <p:spPr>
          <a:xfrm>
            <a:off x="1085601" y="75279"/>
            <a:ext cx="6534600" cy="567300"/>
          </a:xfrm>
          <a:prstGeom prst="rect">
            <a:avLst/>
          </a:prstGeom>
          <a:noFill/>
          <a:ln>
            <a:noFill/>
          </a:ln>
          <a:effectLst>
            <a:outerShdw algn="bl" rotWithShape="0">
              <a:srgbClr val="FFFFFF">
                <a:alpha val="8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100" b="1" dirty="0">
                <a:solidFill>
                  <a:schemeClr val="accent2"/>
                </a:solidFill>
              </a:rPr>
              <a:t>The coupled system</a:t>
            </a:r>
            <a:endParaRPr sz="3100" b="1" dirty="0">
              <a:solidFill>
                <a:schemeClr val="accent2"/>
              </a:solidFill>
            </a:endParaRPr>
          </a:p>
        </p:txBody>
      </p:sp>
      <p:sp>
        <p:nvSpPr>
          <p:cNvPr id="141" name="Google Shape;141;p15"/>
          <p:cNvSpPr txBox="1"/>
          <p:nvPr/>
        </p:nvSpPr>
        <p:spPr>
          <a:xfrm>
            <a:off x="-414399" y="566816"/>
            <a:ext cx="3000000" cy="4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How does it work?</a:t>
            </a:r>
            <a:endParaRPr sz="20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15"/>
          <p:cNvSpPr txBox="1">
            <a:spLocks noGrp="1"/>
          </p:cNvSpPr>
          <p:nvPr>
            <p:ph type="sldNum" idx="12"/>
          </p:nvPr>
        </p:nvSpPr>
        <p:spPr>
          <a:xfrm>
            <a:off x="8556784" y="5277612"/>
            <a:ext cx="548700" cy="437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10" name="Google Shape;74;p10">
            <a:extLst>
              <a:ext uri="{FF2B5EF4-FFF2-40B4-BE49-F238E27FC236}">
                <a16:creationId xmlns:a16="http://schemas.microsoft.com/office/drawing/2014/main" id="{787DBBF5-2F2C-4D4D-824E-C9AE2B3BD06C}"/>
              </a:ext>
            </a:extLst>
          </p:cNvPr>
          <p:cNvSpPr/>
          <p:nvPr/>
        </p:nvSpPr>
        <p:spPr>
          <a:xfrm>
            <a:off x="2706921" y="5455404"/>
            <a:ext cx="40137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 dirty="0">
                <a:solidFill>
                  <a:srgbClr val="4F81BD"/>
                </a:solidFill>
                <a:latin typeface="Calibri"/>
                <a:ea typeface="Calibri"/>
                <a:cs typeface="Calibri"/>
                <a:sym typeface="Calibri"/>
              </a:rPr>
              <a:t>EGU 2021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E34B172-C409-4BF9-B897-5789DD3DDD94}"/>
              </a:ext>
            </a:extLst>
          </p:cNvPr>
          <p:cNvSpPr txBox="1"/>
          <p:nvPr/>
        </p:nvSpPr>
        <p:spPr>
          <a:xfrm>
            <a:off x="0" y="1444385"/>
            <a:ext cx="2794723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Notes: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All surface boundary conditions are processed by </a:t>
            </a:r>
            <a:r>
              <a:rPr lang="en-US" dirty="0" err="1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neXtSIM</a:t>
            </a:r>
            <a:r>
              <a:rPr lang="en-US" dirty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Atmosphere</a:t>
            </a:r>
            <a:r>
              <a:rPr lang="en-US" dirty="0">
                <a:solidFill>
                  <a:srgbClr val="1F497D"/>
                </a:solidFill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 ocean fluxes over open water are computed using the external library </a:t>
            </a:r>
            <a:r>
              <a:rPr lang="en-US" dirty="0" err="1">
                <a:solidFill>
                  <a:srgbClr val="1F497D"/>
                </a:solidFill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Aerobulk</a:t>
            </a:r>
            <a:r>
              <a:rPr lang="en-US" dirty="0">
                <a:solidFill>
                  <a:srgbClr val="1F497D"/>
                </a:solidFill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(</a:t>
            </a:r>
            <a:r>
              <a:rPr lang="en-US" dirty="0" err="1">
                <a:solidFill>
                  <a:schemeClr val="bg2"/>
                </a:solidFill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Brodeau</a:t>
            </a:r>
            <a:r>
              <a:rPr lang="en-US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 et al., 2016). </a:t>
            </a:r>
            <a:r>
              <a:rPr lang="en-US" dirty="0">
                <a:solidFill>
                  <a:srgbClr val="1F497D"/>
                </a:solidFill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It contains the same bulk formula parameterizations as NEMO.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1F497D"/>
              </a:solidFill>
              <a:latin typeface="Calibri"/>
              <a:ea typeface="Calibri"/>
              <a:cs typeface="Calibri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Interpolation from mesh to grid (and grid to mesh) is performed  every coupling timestep within </a:t>
            </a:r>
            <a:r>
              <a:rPr lang="en-US" dirty="0" err="1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neXtSIM</a:t>
            </a:r>
            <a:endParaRPr lang="en-US" dirty="0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1F497D"/>
              </a:solidFill>
              <a:latin typeface="Calibri"/>
              <a:ea typeface="Calibri"/>
              <a:cs typeface="Calibri"/>
              <a:sym typeface="Wingdings" panose="05000000000000000000" pitchFamily="2" charset="2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1F497D"/>
              </a:solidFill>
              <a:latin typeface="Calibri"/>
              <a:ea typeface="Calibri"/>
              <a:cs typeface="Calibri"/>
              <a:sym typeface="Wingdings" panose="05000000000000000000" pitchFamily="2" charset="2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97F4F28-6BB6-4F97-9FA0-01198CC624A6}"/>
              </a:ext>
            </a:extLst>
          </p:cNvPr>
          <p:cNvSpPr txBox="1"/>
          <p:nvPr/>
        </p:nvSpPr>
        <p:spPr>
          <a:xfrm>
            <a:off x="2794723" y="5100866"/>
            <a:ext cx="48124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Schematic of the coupling framework</a:t>
            </a:r>
            <a:endParaRPr lang="en-US" sz="1400" i="1" dirty="0">
              <a:solidFill>
                <a:schemeClr val="dk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356E925-BADD-40CF-BAB0-4902442FA00F}"/>
              </a:ext>
            </a:extLst>
          </p:cNvPr>
          <p:cNvSpPr txBox="1"/>
          <p:nvPr/>
        </p:nvSpPr>
        <p:spPr>
          <a:xfrm>
            <a:off x="8515" y="5065722"/>
            <a:ext cx="27947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700" dirty="0" err="1">
                <a:solidFill>
                  <a:schemeClr val="accent1"/>
                </a:solidFill>
              </a:rPr>
              <a:t>Brodeau</a:t>
            </a:r>
            <a:r>
              <a:rPr lang="en-US" sz="700" dirty="0">
                <a:solidFill>
                  <a:schemeClr val="accent1"/>
                </a:solidFill>
              </a:rPr>
              <a:t>, L., B. Barnier, S. </a:t>
            </a:r>
            <a:r>
              <a:rPr lang="en-US" sz="700" dirty="0" err="1">
                <a:solidFill>
                  <a:schemeClr val="accent1"/>
                </a:solidFill>
              </a:rPr>
              <a:t>Gulev</a:t>
            </a:r>
            <a:r>
              <a:rPr lang="en-US" sz="700" dirty="0">
                <a:solidFill>
                  <a:schemeClr val="accent1"/>
                </a:solidFill>
              </a:rPr>
              <a:t>, and C. Woods, 2016: Climatologically significant effects of some approximations in the bulk parameterizations of turbulent air-sea fluxes. </a:t>
            </a:r>
            <a:r>
              <a:rPr lang="en-US" sz="700" i="1" dirty="0">
                <a:solidFill>
                  <a:schemeClr val="accent1"/>
                </a:solidFill>
              </a:rPr>
              <a:t>J. Phys. </a:t>
            </a:r>
            <a:r>
              <a:rPr lang="en-US" sz="700" i="1" dirty="0" err="1">
                <a:solidFill>
                  <a:schemeClr val="accent1"/>
                </a:solidFill>
              </a:rPr>
              <a:t>Oceanogr</a:t>
            </a:r>
            <a:r>
              <a:rPr lang="en-US" sz="700" i="1" dirty="0">
                <a:solidFill>
                  <a:schemeClr val="accent1"/>
                </a:solidFill>
              </a:rPr>
              <a:t>.</a:t>
            </a:r>
            <a:r>
              <a:rPr lang="en-US" sz="700" dirty="0">
                <a:solidFill>
                  <a:schemeClr val="accent1"/>
                </a:solidFill>
              </a:rPr>
              <a:t>, </a:t>
            </a:r>
            <a:r>
              <a:rPr lang="en-US" sz="700" b="1" dirty="0">
                <a:solidFill>
                  <a:schemeClr val="accent1"/>
                </a:solidFill>
              </a:rPr>
              <a:t>47 (1)</a:t>
            </a:r>
            <a:r>
              <a:rPr lang="en-US" sz="700" dirty="0">
                <a:solidFill>
                  <a:schemeClr val="accent1"/>
                </a:solidFill>
              </a:rPr>
              <a:t>, 5–28, 10.1175/JPO-D-16-0169.1.</a:t>
            </a:r>
            <a:endParaRPr lang="fr-FR" sz="700" dirty="0">
              <a:solidFill>
                <a:schemeClr val="accent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06B5050-42F0-4CE9-853D-CA7162607864}"/>
              </a:ext>
            </a:extLst>
          </p:cNvPr>
          <p:cNvSpPr txBox="1"/>
          <p:nvPr/>
        </p:nvSpPr>
        <p:spPr>
          <a:xfrm>
            <a:off x="7105556" y="2196437"/>
            <a:ext cx="5801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OPA</a:t>
            </a:r>
            <a:endParaRPr lang="fr-FR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8"/>
          <p:cNvSpPr txBox="1"/>
          <p:nvPr/>
        </p:nvSpPr>
        <p:spPr>
          <a:xfrm>
            <a:off x="1085601" y="75279"/>
            <a:ext cx="6704384" cy="567300"/>
          </a:xfrm>
          <a:prstGeom prst="rect">
            <a:avLst/>
          </a:prstGeom>
          <a:noFill/>
          <a:ln>
            <a:noFill/>
          </a:ln>
          <a:effectLst>
            <a:outerShdw algn="bl" rotWithShape="0">
              <a:srgbClr val="FFFFFF">
                <a:alpha val="8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b="1" dirty="0">
                <a:solidFill>
                  <a:schemeClr val="accent2"/>
                </a:solidFill>
              </a:rPr>
              <a:t>Results — Large-scale properties</a:t>
            </a:r>
          </a:p>
        </p:txBody>
      </p:sp>
      <p:sp>
        <p:nvSpPr>
          <p:cNvPr id="184" name="Google Shape;184;p18"/>
          <p:cNvSpPr txBox="1"/>
          <p:nvPr/>
        </p:nvSpPr>
        <p:spPr>
          <a:xfrm>
            <a:off x="4638660" y="724848"/>
            <a:ext cx="4289552" cy="385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Note: the simulation starts in 1995 and stop end of 2016</a:t>
            </a:r>
            <a:endParaRPr sz="12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18"/>
          <p:cNvSpPr txBox="1"/>
          <p:nvPr/>
        </p:nvSpPr>
        <p:spPr>
          <a:xfrm>
            <a:off x="153837" y="5277612"/>
            <a:ext cx="4186623" cy="5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i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Evolution of sea ice concentration superimposed on SST (video)</a:t>
            </a:r>
            <a:endParaRPr sz="1200" i="1" dirty="0">
              <a:solidFill>
                <a:schemeClr val="dk1"/>
              </a:solidFill>
            </a:endParaRPr>
          </a:p>
        </p:txBody>
      </p:sp>
      <p:sp>
        <p:nvSpPr>
          <p:cNvPr id="187" name="Google Shape;187;p18"/>
          <p:cNvSpPr txBox="1">
            <a:spLocks noGrp="1"/>
          </p:cNvSpPr>
          <p:nvPr>
            <p:ph type="sldNum" idx="12"/>
          </p:nvPr>
        </p:nvSpPr>
        <p:spPr>
          <a:xfrm>
            <a:off x="8556784" y="5277612"/>
            <a:ext cx="548700" cy="437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 dirty="0"/>
          </a:p>
        </p:txBody>
      </p:sp>
      <p:sp>
        <p:nvSpPr>
          <p:cNvPr id="9" name="Google Shape;74;p10">
            <a:extLst>
              <a:ext uri="{FF2B5EF4-FFF2-40B4-BE49-F238E27FC236}">
                <a16:creationId xmlns:a16="http://schemas.microsoft.com/office/drawing/2014/main" id="{4BEA7357-E0C7-481E-AE5D-ACA1DE44806B}"/>
              </a:ext>
            </a:extLst>
          </p:cNvPr>
          <p:cNvSpPr/>
          <p:nvPr/>
        </p:nvSpPr>
        <p:spPr>
          <a:xfrm>
            <a:off x="2706921" y="5455404"/>
            <a:ext cx="40137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4F81BD"/>
                </a:solidFill>
                <a:latin typeface="Calibri"/>
                <a:ea typeface="Calibri"/>
                <a:cs typeface="Calibri"/>
                <a:sym typeface="Calibri"/>
              </a:rPr>
              <a:t>EGU 2021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FA52FAC-DD4C-47C8-A41E-09452E0B17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51" t="32839" r="7676" b="11199"/>
          <a:stretch/>
        </p:blipFill>
        <p:spPr>
          <a:xfrm>
            <a:off x="4323520" y="973105"/>
            <a:ext cx="4781964" cy="2984822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770A4F2B-5241-4F70-A0EE-74C698E4C7CF}"/>
              </a:ext>
            </a:extLst>
          </p:cNvPr>
          <p:cNvSpPr txBox="1"/>
          <p:nvPr/>
        </p:nvSpPr>
        <p:spPr>
          <a:xfrm>
            <a:off x="4504103" y="3969130"/>
            <a:ext cx="457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i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Top: Evolution of sea ice volume in the coupled model, PIOMAS, and CS2-SMOS observations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i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Bottom: 2011-2016 winter climatology of sea ice volume for the coupled model, PIOMAS and CS2-SMOS observations</a:t>
            </a:r>
            <a:br>
              <a:rPr lang="en-US" sz="1200" i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200" i="1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52024D1-C073-4127-847D-9D193444F26B}"/>
              </a:ext>
            </a:extLst>
          </p:cNvPr>
          <p:cNvSpPr txBox="1"/>
          <p:nvPr/>
        </p:nvSpPr>
        <p:spPr>
          <a:xfrm>
            <a:off x="4504103" y="4760473"/>
            <a:ext cx="4572000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Sea ice volume and thickness pattern are all very well reproduced (as well as extent and drift)</a:t>
            </a:r>
          </a:p>
        </p:txBody>
      </p:sp>
      <p:pic>
        <p:nvPicPr>
          <p:cNvPr id="2" name="movie_sst_NANUK025-ILBOXE140_2008-0_x264_1080px_35fps_crf20">
            <a:hlinkClick r:id="" action="ppaction://media"/>
            <a:extLst>
              <a:ext uri="{FF2B5EF4-FFF2-40B4-BE49-F238E27FC236}">
                <a16:creationId xmlns:a16="http://schemas.microsoft.com/office/drawing/2014/main" id="{D5AE6EC6-0B16-4D27-8078-F717247DE5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290" y="1081946"/>
            <a:ext cx="4158430" cy="39709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A45070-EAF2-5B4F-AE9F-4F653912CC40}"/>
              </a:ext>
            </a:extLst>
          </p:cNvPr>
          <p:cNvSpPr txBox="1"/>
          <p:nvPr/>
        </p:nvSpPr>
        <p:spPr>
          <a:xfrm>
            <a:off x="2286000" y="5010173"/>
            <a:ext cx="20544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Fancy NEMO </a:t>
            </a:r>
            <a:r>
              <a:rPr lang="fr-FR" sz="800" dirty="0" err="1"/>
              <a:t>plotting</a:t>
            </a:r>
            <a:r>
              <a:rPr lang="fr-FR" sz="800" dirty="0"/>
              <a:t> </a:t>
            </a:r>
            <a:r>
              <a:rPr lang="fr-FR" sz="800" dirty="0" err="1"/>
              <a:t>library</a:t>
            </a:r>
            <a:r>
              <a:rPr lang="en-FR" sz="800" dirty="0"/>
              <a:t>: L. Brodeau</a:t>
            </a:r>
            <a:endParaRPr lang="fr-FR" sz="800" dirty="0"/>
          </a:p>
          <a:p>
            <a:r>
              <a:rPr lang="fr-FR" sz="800" dirty="0"/>
              <a:t>https://github.com/brodeau</a:t>
            </a:r>
            <a:endParaRPr lang="en-FR" sz="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9"/>
          <p:cNvSpPr txBox="1"/>
          <p:nvPr/>
        </p:nvSpPr>
        <p:spPr>
          <a:xfrm>
            <a:off x="1085600" y="84679"/>
            <a:ext cx="6968153" cy="567300"/>
          </a:xfrm>
          <a:prstGeom prst="rect">
            <a:avLst/>
          </a:prstGeom>
          <a:noFill/>
          <a:ln>
            <a:noFill/>
          </a:ln>
          <a:effectLst>
            <a:outerShdw algn="bl" rotWithShape="0">
              <a:srgbClr val="FFFFFF">
                <a:alpha val="8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b="1" dirty="0">
                <a:solidFill>
                  <a:schemeClr val="accent2"/>
                </a:solidFill>
              </a:rPr>
              <a:t>Results — fine-scale dynamics</a:t>
            </a:r>
            <a:endParaRPr sz="3100" b="1" dirty="0">
              <a:solidFill>
                <a:schemeClr val="accent2"/>
              </a:solidFill>
            </a:endParaRPr>
          </a:p>
        </p:txBody>
      </p:sp>
      <p:pic>
        <p:nvPicPr>
          <p:cNvPr id="196" name="Google Shape;196;p19" descr="Une image contenant cart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 r="1555"/>
          <a:stretch/>
        </p:blipFill>
        <p:spPr>
          <a:xfrm>
            <a:off x="38516" y="1270425"/>
            <a:ext cx="5939089" cy="4045822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19"/>
          <p:cNvSpPr txBox="1"/>
          <p:nvPr/>
        </p:nvSpPr>
        <p:spPr>
          <a:xfrm>
            <a:off x="105775" y="945268"/>
            <a:ext cx="7244862" cy="38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Snapshot of sea ice deformation from RGPS (left) and MODEL simulation (right) for April 15, 2007</a:t>
            </a:r>
            <a:endParaRPr i="1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9"/>
          <p:cNvSpPr txBox="1"/>
          <p:nvPr/>
        </p:nvSpPr>
        <p:spPr>
          <a:xfrm>
            <a:off x="-114000" y="2947075"/>
            <a:ext cx="3000000" cy="15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9"/>
          <p:cNvSpPr txBox="1"/>
          <p:nvPr/>
        </p:nvSpPr>
        <p:spPr>
          <a:xfrm>
            <a:off x="6040315" y="2952430"/>
            <a:ext cx="2993326" cy="1523100"/>
          </a:xfrm>
          <a:prstGeom prst="rect">
            <a:avLst/>
          </a:prstGeom>
          <a:solidFill>
            <a:schemeClr val="accent5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Reminder: 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Viscous-Plastic </a:t>
            </a:r>
            <a:r>
              <a:rPr lang="en-US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rheologies</a:t>
            </a:r>
            <a:r>
              <a:rPr lang="en-US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(as used in LIM3) do not reproduce such features, at least not at these resolutions.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203" name="Google Shape;203;p19"/>
          <p:cNvSpPr txBox="1">
            <a:spLocks noGrp="1"/>
          </p:cNvSpPr>
          <p:nvPr>
            <p:ph type="sldNum" idx="12"/>
          </p:nvPr>
        </p:nvSpPr>
        <p:spPr>
          <a:xfrm>
            <a:off x="8556784" y="5277612"/>
            <a:ext cx="548700" cy="437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204" name="Google Shape;204;p19"/>
          <p:cNvSpPr txBox="1"/>
          <p:nvPr/>
        </p:nvSpPr>
        <p:spPr>
          <a:xfrm>
            <a:off x="4271646" y="1328676"/>
            <a:ext cx="542303" cy="237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latin typeface="Calibri"/>
                <a:ea typeface="Calibri"/>
                <a:cs typeface="Calibri"/>
                <a:sym typeface="Calibri"/>
              </a:rPr>
              <a:t>MODEL</a:t>
            </a:r>
            <a:endParaRPr sz="900" dirty="0"/>
          </a:p>
        </p:txBody>
      </p:sp>
      <p:sp>
        <p:nvSpPr>
          <p:cNvPr id="14" name="Google Shape;74;p10">
            <a:extLst>
              <a:ext uri="{FF2B5EF4-FFF2-40B4-BE49-F238E27FC236}">
                <a16:creationId xmlns:a16="http://schemas.microsoft.com/office/drawing/2014/main" id="{068BD509-0596-4ECF-9936-97E0F4D00BF6}"/>
              </a:ext>
            </a:extLst>
          </p:cNvPr>
          <p:cNvSpPr/>
          <p:nvPr/>
        </p:nvSpPr>
        <p:spPr>
          <a:xfrm>
            <a:off x="2706921" y="5455404"/>
            <a:ext cx="40137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 dirty="0">
                <a:solidFill>
                  <a:srgbClr val="4F81BD"/>
                </a:solidFill>
                <a:latin typeface="Calibri"/>
                <a:ea typeface="Calibri"/>
                <a:cs typeface="Calibri"/>
                <a:sym typeface="Calibri"/>
              </a:rPr>
              <a:t>EGU 2021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69177E-447A-E54B-88AF-CBD4D3A543CF}"/>
              </a:ext>
            </a:extLst>
          </p:cNvPr>
          <p:cNvSpPr txBox="1"/>
          <p:nvPr/>
        </p:nvSpPr>
        <p:spPr>
          <a:xfrm>
            <a:off x="6040316" y="1691679"/>
            <a:ext cx="2993326" cy="83099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FR" sz="1600" b="1" dirty="0">
                <a:solidFill>
                  <a:schemeClr val="bg2">
                    <a:lumMod val="75000"/>
                  </a:schemeClr>
                </a:solidFill>
              </a:rPr>
              <a:t>Measurable properties of simulated LKFs are very similar to observations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NERSC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925</TotalTime>
  <Words>1027</Words>
  <Application>Microsoft Office PowerPoint</Application>
  <PresentationFormat>Affichage à l'écran (16:10)</PresentationFormat>
  <Paragraphs>159</Paragraphs>
  <Slides>10</Slides>
  <Notes>10</Notes>
  <HiddenSlides>0</HiddenSlides>
  <MMClips>2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4" baseType="lpstr">
      <vt:lpstr>Arial</vt:lpstr>
      <vt:lpstr>Calibri</vt:lpstr>
      <vt:lpstr>-webkit-standard</vt:lpstr>
      <vt:lpstr>NERSC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cp:lastModifiedBy>Guillaume Boutin</cp:lastModifiedBy>
  <cp:revision>39</cp:revision>
  <dcterms:modified xsi:type="dcterms:W3CDTF">2021-04-26T09:58:19Z</dcterms:modified>
</cp:coreProperties>
</file>